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73" r:id="rId10"/>
    <p:sldId id="274" r:id="rId11"/>
    <p:sldId id="264" r:id="rId12"/>
    <p:sldId id="265" r:id="rId13"/>
    <p:sldId id="266" r:id="rId14"/>
    <p:sldId id="268" r:id="rId15"/>
    <p:sldId id="269" r:id="rId16"/>
    <p:sldId id="270" r:id="rId17"/>
    <p:sldId id="271" r:id="rId18"/>
    <p:sldId id="272"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2" d="100"/>
          <a:sy n="82" d="100"/>
        </p:scale>
        <p:origin x="61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A25F2B-9D42-4EE3-8A6E-07C83C274212}"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ar-SA"/>
        </a:p>
      </dgm:t>
    </dgm:pt>
    <dgm:pt modelId="{1A65114E-CB77-408B-B50B-316EB148A76B}">
      <dgm:prSet phldrT="[نص]"/>
      <dgm:spPr/>
      <dgm:t>
        <a:bodyPr/>
        <a:lstStyle/>
        <a:p>
          <a:pPr rtl="1"/>
          <a:r>
            <a:rPr lang="ar-SA" dirty="0"/>
            <a:t>العقل</a:t>
          </a:r>
        </a:p>
      </dgm:t>
    </dgm:pt>
    <dgm:pt modelId="{8665F5B7-7E78-432B-8E2D-9C16F378B10C}" type="parTrans" cxnId="{40C1C289-1616-4599-9CB8-D1303D2A9A46}">
      <dgm:prSet/>
      <dgm:spPr/>
      <dgm:t>
        <a:bodyPr/>
        <a:lstStyle/>
        <a:p>
          <a:pPr rtl="1"/>
          <a:endParaRPr lang="ar-SA"/>
        </a:p>
      </dgm:t>
    </dgm:pt>
    <dgm:pt modelId="{892152F5-0D54-4C0F-B31C-3D9610C51805}" type="sibTrans" cxnId="{40C1C289-1616-4599-9CB8-D1303D2A9A46}">
      <dgm:prSet/>
      <dgm:spPr/>
      <dgm:t>
        <a:bodyPr/>
        <a:lstStyle/>
        <a:p>
          <a:pPr rtl="1"/>
          <a:endParaRPr lang="ar-SA"/>
        </a:p>
      </dgm:t>
    </dgm:pt>
    <dgm:pt modelId="{B5C125AD-6B6C-403C-ACC1-9CE04171E61C}">
      <dgm:prSet phldrT="[نص]"/>
      <dgm:spPr/>
      <dgm:t>
        <a:bodyPr/>
        <a:lstStyle/>
        <a:p>
          <a:pPr rtl="1"/>
          <a:r>
            <a:rPr lang="ar-SA" dirty="0"/>
            <a:t>الجسم</a:t>
          </a:r>
        </a:p>
      </dgm:t>
    </dgm:pt>
    <dgm:pt modelId="{8F227D52-5032-4627-97A4-755D942F83C1}" type="parTrans" cxnId="{BE4A3F52-517F-45EF-8D8F-2197ECFDC854}">
      <dgm:prSet/>
      <dgm:spPr/>
      <dgm:t>
        <a:bodyPr/>
        <a:lstStyle/>
        <a:p>
          <a:pPr rtl="1"/>
          <a:endParaRPr lang="ar-SA"/>
        </a:p>
      </dgm:t>
    </dgm:pt>
    <dgm:pt modelId="{8828EBC2-654F-42D2-A965-A13F8BFDBABD}" type="sibTrans" cxnId="{BE4A3F52-517F-45EF-8D8F-2197ECFDC854}">
      <dgm:prSet/>
      <dgm:spPr/>
      <dgm:t>
        <a:bodyPr/>
        <a:lstStyle/>
        <a:p>
          <a:pPr rtl="1"/>
          <a:endParaRPr lang="ar-SA"/>
        </a:p>
      </dgm:t>
    </dgm:pt>
    <dgm:pt modelId="{2E57B408-E646-4164-83FB-278E3BF724C6}">
      <dgm:prSet phldrT="[نص]"/>
      <dgm:spPr/>
      <dgm:t>
        <a:bodyPr/>
        <a:lstStyle/>
        <a:p>
          <a:pPr rtl="1"/>
          <a:r>
            <a:rPr lang="ar-SA" dirty="0"/>
            <a:t>المجتمع</a:t>
          </a:r>
        </a:p>
      </dgm:t>
    </dgm:pt>
    <dgm:pt modelId="{D69FC979-E720-4790-8E95-557B1A76F067}" type="parTrans" cxnId="{5BC2968A-7E73-4E13-BED2-7CE069EF5BEB}">
      <dgm:prSet/>
      <dgm:spPr/>
      <dgm:t>
        <a:bodyPr/>
        <a:lstStyle/>
        <a:p>
          <a:pPr rtl="1"/>
          <a:endParaRPr lang="ar-SA"/>
        </a:p>
      </dgm:t>
    </dgm:pt>
    <dgm:pt modelId="{1760DA25-4E15-4C30-8F26-9F299DBCC68F}" type="sibTrans" cxnId="{5BC2968A-7E73-4E13-BED2-7CE069EF5BEB}">
      <dgm:prSet/>
      <dgm:spPr/>
      <dgm:t>
        <a:bodyPr/>
        <a:lstStyle/>
        <a:p>
          <a:pPr rtl="1"/>
          <a:endParaRPr lang="ar-SA"/>
        </a:p>
      </dgm:t>
    </dgm:pt>
    <dgm:pt modelId="{501BFEA5-E0AF-471E-90E3-FC964B1F8F0B}" type="pres">
      <dgm:prSet presAssocID="{DAA25F2B-9D42-4EE3-8A6E-07C83C274212}" presName="cycle" presStyleCnt="0">
        <dgm:presLayoutVars>
          <dgm:dir/>
          <dgm:resizeHandles val="exact"/>
        </dgm:presLayoutVars>
      </dgm:prSet>
      <dgm:spPr/>
    </dgm:pt>
    <dgm:pt modelId="{B820F09A-7E70-4A44-B845-083152A49668}" type="pres">
      <dgm:prSet presAssocID="{1A65114E-CB77-408B-B50B-316EB148A76B}" presName="node" presStyleLbl="node1" presStyleIdx="0" presStyleCnt="3">
        <dgm:presLayoutVars>
          <dgm:bulletEnabled val="1"/>
        </dgm:presLayoutVars>
      </dgm:prSet>
      <dgm:spPr/>
    </dgm:pt>
    <dgm:pt modelId="{34125075-4397-40CA-B94B-4991121274E8}" type="pres">
      <dgm:prSet presAssocID="{892152F5-0D54-4C0F-B31C-3D9610C51805}" presName="sibTrans" presStyleLbl="sibTrans2D1" presStyleIdx="0" presStyleCnt="3"/>
      <dgm:spPr/>
    </dgm:pt>
    <dgm:pt modelId="{D19F1DF6-0709-4EE0-8FA4-80C67A9CBF34}" type="pres">
      <dgm:prSet presAssocID="{892152F5-0D54-4C0F-B31C-3D9610C51805}" presName="connectorText" presStyleLbl="sibTrans2D1" presStyleIdx="0" presStyleCnt="3"/>
      <dgm:spPr/>
    </dgm:pt>
    <dgm:pt modelId="{91D0C6D0-C9B4-4C09-8F92-45F12C9074DA}" type="pres">
      <dgm:prSet presAssocID="{B5C125AD-6B6C-403C-ACC1-9CE04171E61C}" presName="node" presStyleLbl="node1" presStyleIdx="1" presStyleCnt="3">
        <dgm:presLayoutVars>
          <dgm:bulletEnabled val="1"/>
        </dgm:presLayoutVars>
      </dgm:prSet>
      <dgm:spPr/>
    </dgm:pt>
    <dgm:pt modelId="{D1070707-25D1-43B1-8039-CB4C028970AF}" type="pres">
      <dgm:prSet presAssocID="{8828EBC2-654F-42D2-A965-A13F8BFDBABD}" presName="sibTrans" presStyleLbl="sibTrans2D1" presStyleIdx="1" presStyleCnt="3"/>
      <dgm:spPr/>
    </dgm:pt>
    <dgm:pt modelId="{2961738E-0ABC-459C-984B-F38CD631447A}" type="pres">
      <dgm:prSet presAssocID="{8828EBC2-654F-42D2-A965-A13F8BFDBABD}" presName="connectorText" presStyleLbl="sibTrans2D1" presStyleIdx="1" presStyleCnt="3"/>
      <dgm:spPr/>
    </dgm:pt>
    <dgm:pt modelId="{C303C266-FA4D-47A9-AA49-B4636895CEE4}" type="pres">
      <dgm:prSet presAssocID="{2E57B408-E646-4164-83FB-278E3BF724C6}" presName="node" presStyleLbl="node1" presStyleIdx="2" presStyleCnt="3">
        <dgm:presLayoutVars>
          <dgm:bulletEnabled val="1"/>
        </dgm:presLayoutVars>
      </dgm:prSet>
      <dgm:spPr/>
    </dgm:pt>
    <dgm:pt modelId="{B7082998-DFF8-4EFF-B1F6-1C98B55ADE16}" type="pres">
      <dgm:prSet presAssocID="{1760DA25-4E15-4C30-8F26-9F299DBCC68F}" presName="sibTrans" presStyleLbl="sibTrans2D1" presStyleIdx="2" presStyleCnt="3"/>
      <dgm:spPr/>
    </dgm:pt>
    <dgm:pt modelId="{A6C26D65-AC03-4680-9ACD-AA3DE8731E85}" type="pres">
      <dgm:prSet presAssocID="{1760DA25-4E15-4C30-8F26-9F299DBCC68F}" presName="connectorText" presStyleLbl="sibTrans2D1" presStyleIdx="2" presStyleCnt="3"/>
      <dgm:spPr/>
    </dgm:pt>
  </dgm:ptLst>
  <dgm:cxnLst>
    <dgm:cxn modelId="{4091F11B-6711-4BF9-8F2B-8B3EC39FDC57}" type="presOf" srcId="{1760DA25-4E15-4C30-8F26-9F299DBCC68F}" destId="{A6C26D65-AC03-4680-9ACD-AA3DE8731E85}" srcOrd="1" destOrd="0" presId="urn:microsoft.com/office/officeart/2005/8/layout/cycle2"/>
    <dgm:cxn modelId="{E6F9521F-533F-422C-8478-4FA0D2B3288F}" type="presOf" srcId="{1A65114E-CB77-408B-B50B-316EB148A76B}" destId="{B820F09A-7E70-4A44-B845-083152A49668}" srcOrd="0" destOrd="0" presId="urn:microsoft.com/office/officeart/2005/8/layout/cycle2"/>
    <dgm:cxn modelId="{788DC242-0074-4098-9FA6-DED6C04D54B7}" type="presOf" srcId="{DAA25F2B-9D42-4EE3-8A6E-07C83C274212}" destId="{501BFEA5-E0AF-471E-90E3-FC964B1F8F0B}" srcOrd="0" destOrd="0" presId="urn:microsoft.com/office/officeart/2005/8/layout/cycle2"/>
    <dgm:cxn modelId="{DF7DC567-36F8-41D0-B512-E77C56373180}" type="presOf" srcId="{892152F5-0D54-4C0F-B31C-3D9610C51805}" destId="{D19F1DF6-0709-4EE0-8FA4-80C67A9CBF34}" srcOrd="1" destOrd="0" presId="urn:microsoft.com/office/officeart/2005/8/layout/cycle2"/>
    <dgm:cxn modelId="{BE4A3F52-517F-45EF-8D8F-2197ECFDC854}" srcId="{DAA25F2B-9D42-4EE3-8A6E-07C83C274212}" destId="{B5C125AD-6B6C-403C-ACC1-9CE04171E61C}" srcOrd="1" destOrd="0" parTransId="{8F227D52-5032-4627-97A4-755D942F83C1}" sibTransId="{8828EBC2-654F-42D2-A965-A13F8BFDBABD}"/>
    <dgm:cxn modelId="{9D9A0C79-2DB3-424D-9AA6-F82B246302C4}" type="presOf" srcId="{2E57B408-E646-4164-83FB-278E3BF724C6}" destId="{C303C266-FA4D-47A9-AA49-B4636895CEE4}" srcOrd="0" destOrd="0" presId="urn:microsoft.com/office/officeart/2005/8/layout/cycle2"/>
    <dgm:cxn modelId="{BBA53082-0906-4AEE-AB98-4491B3E1D8E0}" type="presOf" srcId="{8828EBC2-654F-42D2-A965-A13F8BFDBABD}" destId="{2961738E-0ABC-459C-984B-F38CD631447A}" srcOrd="1" destOrd="0" presId="urn:microsoft.com/office/officeart/2005/8/layout/cycle2"/>
    <dgm:cxn modelId="{40C1C289-1616-4599-9CB8-D1303D2A9A46}" srcId="{DAA25F2B-9D42-4EE3-8A6E-07C83C274212}" destId="{1A65114E-CB77-408B-B50B-316EB148A76B}" srcOrd="0" destOrd="0" parTransId="{8665F5B7-7E78-432B-8E2D-9C16F378B10C}" sibTransId="{892152F5-0D54-4C0F-B31C-3D9610C51805}"/>
    <dgm:cxn modelId="{5BC2968A-7E73-4E13-BED2-7CE069EF5BEB}" srcId="{DAA25F2B-9D42-4EE3-8A6E-07C83C274212}" destId="{2E57B408-E646-4164-83FB-278E3BF724C6}" srcOrd="2" destOrd="0" parTransId="{D69FC979-E720-4790-8E95-557B1A76F067}" sibTransId="{1760DA25-4E15-4C30-8F26-9F299DBCC68F}"/>
    <dgm:cxn modelId="{CBBBE98F-72E3-496A-9CA2-9706508F2710}" type="presOf" srcId="{B5C125AD-6B6C-403C-ACC1-9CE04171E61C}" destId="{91D0C6D0-C9B4-4C09-8F92-45F12C9074DA}" srcOrd="0" destOrd="0" presId="urn:microsoft.com/office/officeart/2005/8/layout/cycle2"/>
    <dgm:cxn modelId="{F8423596-61D7-4E07-AD4D-437E694ECC37}" type="presOf" srcId="{8828EBC2-654F-42D2-A965-A13F8BFDBABD}" destId="{D1070707-25D1-43B1-8039-CB4C028970AF}" srcOrd="0" destOrd="0" presId="urn:microsoft.com/office/officeart/2005/8/layout/cycle2"/>
    <dgm:cxn modelId="{D1E4B09E-3560-4AD4-98AE-C8DBE16F90E9}" type="presOf" srcId="{892152F5-0D54-4C0F-B31C-3D9610C51805}" destId="{34125075-4397-40CA-B94B-4991121274E8}" srcOrd="0" destOrd="0" presId="urn:microsoft.com/office/officeart/2005/8/layout/cycle2"/>
    <dgm:cxn modelId="{50D690CF-CB6E-4946-BD1F-35B61BEFE206}" type="presOf" srcId="{1760DA25-4E15-4C30-8F26-9F299DBCC68F}" destId="{B7082998-DFF8-4EFF-B1F6-1C98B55ADE16}" srcOrd="0" destOrd="0" presId="urn:microsoft.com/office/officeart/2005/8/layout/cycle2"/>
    <dgm:cxn modelId="{1CEB7FBF-32ED-4F3B-A500-714B1766A539}" type="presParOf" srcId="{501BFEA5-E0AF-471E-90E3-FC964B1F8F0B}" destId="{B820F09A-7E70-4A44-B845-083152A49668}" srcOrd="0" destOrd="0" presId="urn:microsoft.com/office/officeart/2005/8/layout/cycle2"/>
    <dgm:cxn modelId="{AB1261D5-B49F-4B4B-B644-5C4DB45814CD}" type="presParOf" srcId="{501BFEA5-E0AF-471E-90E3-FC964B1F8F0B}" destId="{34125075-4397-40CA-B94B-4991121274E8}" srcOrd="1" destOrd="0" presId="urn:microsoft.com/office/officeart/2005/8/layout/cycle2"/>
    <dgm:cxn modelId="{63D6A524-CD33-444B-AC1A-C98B1FA5D6D7}" type="presParOf" srcId="{34125075-4397-40CA-B94B-4991121274E8}" destId="{D19F1DF6-0709-4EE0-8FA4-80C67A9CBF34}" srcOrd="0" destOrd="0" presId="urn:microsoft.com/office/officeart/2005/8/layout/cycle2"/>
    <dgm:cxn modelId="{E2EC65F3-8B88-424E-9A06-2D878364B9A4}" type="presParOf" srcId="{501BFEA5-E0AF-471E-90E3-FC964B1F8F0B}" destId="{91D0C6D0-C9B4-4C09-8F92-45F12C9074DA}" srcOrd="2" destOrd="0" presId="urn:microsoft.com/office/officeart/2005/8/layout/cycle2"/>
    <dgm:cxn modelId="{1AA05A59-6FC6-400D-B9D6-CF167E3694A8}" type="presParOf" srcId="{501BFEA5-E0AF-471E-90E3-FC964B1F8F0B}" destId="{D1070707-25D1-43B1-8039-CB4C028970AF}" srcOrd="3" destOrd="0" presId="urn:microsoft.com/office/officeart/2005/8/layout/cycle2"/>
    <dgm:cxn modelId="{3BB256CB-4D60-47D0-AD75-57F8B757FC7F}" type="presParOf" srcId="{D1070707-25D1-43B1-8039-CB4C028970AF}" destId="{2961738E-0ABC-459C-984B-F38CD631447A}" srcOrd="0" destOrd="0" presId="urn:microsoft.com/office/officeart/2005/8/layout/cycle2"/>
    <dgm:cxn modelId="{851587F1-84D9-4C04-B8B3-4AFCC140D042}" type="presParOf" srcId="{501BFEA5-E0AF-471E-90E3-FC964B1F8F0B}" destId="{C303C266-FA4D-47A9-AA49-B4636895CEE4}" srcOrd="4" destOrd="0" presId="urn:microsoft.com/office/officeart/2005/8/layout/cycle2"/>
    <dgm:cxn modelId="{F9AB28ED-6183-4746-B3AE-D0937BA1D0BA}" type="presParOf" srcId="{501BFEA5-E0AF-471E-90E3-FC964B1F8F0B}" destId="{B7082998-DFF8-4EFF-B1F6-1C98B55ADE16}" srcOrd="5" destOrd="0" presId="urn:microsoft.com/office/officeart/2005/8/layout/cycle2"/>
    <dgm:cxn modelId="{2496E416-9874-4393-A93A-C0EE834EE048}" type="presParOf" srcId="{B7082998-DFF8-4EFF-B1F6-1C98B55ADE16}" destId="{A6C26D65-AC03-4680-9ACD-AA3DE8731E8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468D22-1951-4817-90EA-B2C387C15866}" type="doc">
      <dgm:prSet loTypeId="urn:microsoft.com/office/officeart/2005/8/layout/radial5" loCatId="cycle" qsTypeId="urn:microsoft.com/office/officeart/2005/8/quickstyle/simple1" qsCatId="simple" csTypeId="urn:microsoft.com/office/officeart/2005/8/colors/accent1_2" csCatId="accent1" phldr="1"/>
      <dgm:spPr/>
      <dgm:t>
        <a:bodyPr/>
        <a:lstStyle/>
        <a:p>
          <a:pPr rtl="1"/>
          <a:endParaRPr lang="ar-SA"/>
        </a:p>
      </dgm:t>
    </dgm:pt>
    <dgm:pt modelId="{14CDBC58-BBD7-4484-857B-9BE20BB2B125}">
      <dgm:prSet phldrT="[نص]"/>
      <dgm:spPr/>
      <dgm:t>
        <a:bodyPr/>
        <a:lstStyle/>
        <a:p>
          <a:pPr rtl="1"/>
          <a:r>
            <a:rPr lang="ar-SA" dirty="0"/>
            <a:t>المعالج والأخصائي النفسي</a:t>
          </a:r>
        </a:p>
      </dgm:t>
    </dgm:pt>
    <dgm:pt modelId="{E31E3AB0-458F-4E11-AA85-8A31032FA568}" type="parTrans" cxnId="{F142017F-B417-4DB1-B8B9-2DE363BEEA75}">
      <dgm:prSet/>
      <dgm:spPr/>
      <dgm:t>
        <a:bodyPr/>
        <a:lstStyle/>
        <a:p>
          <a:pPr rtl="1"/>
          <a:endParaRPr lang="ar-SA"/>
        </a:p>
      </dgm:t>
    </dgm:pt>
    <dgm:pt modelId="{279E7566-C09C-4359-8352-5A531E74CC6F}" type="sibTrans" cxnId="{F142017F-B417-4DB1-B8B9-2DE363BEEA75}">
      <dgm:prSet/>
      <dgm:spPr/>
      <dgm:t>
        <a:bodyPr/>
        <a:lstStyle/>
        <a:p>
          <a:pPr rtl="1"/>
          <a:endParaRPr lang="ar-SA"/>
        </a:p>
      </dgm:t>
    </dgm:pt>
    <dgm:pt modelId="{90E535CE-0872-4BEC-9EE5-C77FBE3BFFE6}">
      <dgm:prSet phldrT="[نص]"/>
      <dgm:spPr/>
      <dgm:t>
        <a:bodyPr/>
        <a:lstStyle/>
        <a:p>
          <a:pPr rtl="1"/>
          <a:r>
            <a:rPr lang="ar-SA" dirty="0"/>
            <a:t>الاخصائي الاجتماعي</a:t>
          </a:r>
        </a:p>
      </dgm:t>
    </dgm:pt>
    <dgm:pt modelId="{CB946D76-7EC1-4D1D-82CE-5FD23FAC4CAB}" type="parTrans" cxnId="{3DFA4E21-0BBD-4A20-8080-2C1D88722EE3}">
      <dgm:prSet/>
      <dgm:spPr/>
      <dgm:t>
        <a:bodyPr/>
        <a:lstStyle/>
        <a:p>
          <a:pPr rtl="1"/>
          <a:endParaRPr lang="ar-SA"/>
        </a:p>
      </dgm:t>
    </dgm:pt>
    <dgm:pt modelId="{BBB1CBA2-6B03-4391-9825-970AB458C856}" type="sibTrans" cxnId="{3DFA4E21-0BBD-4A20-8080-2C1D88722EE3}">
      <dgm:prSet/>
      <dgm:spPr/>
      <dgm:t>
        <a:bodyPr/>
        <a:lstStyle/>
        <a:p>
          <a:pPr rtl="1"/>
          <a:endParaRPr lang="ar-SA"/>
        </a:p>
      </dgm:t>
    </dgm:pt>
    <dgm:pt modelId="{E966AB1C-9304-4B85-80D1-D0C50AF761CA}">
      <dgm:prSet phldrT="[نص]"/>
      <dgm:spPr/>
      <dgm:t>
        <a:bodyPr/>
        <a:lstStyle/>
        <a:p>
          <a:pPr rtl="1"/>
          <a:r>
            <a:rPr lang="ar-SA" dirty="0"/>
            <a:t>الممرضون النفسيون</a:t>
          </a:r>
        </a:p>
      </dgm:t>
    </dgm:pt>
    <dgm:pt modelId="{781213C2-0C3B-4430-A271-D8719C4BE16F}" type="parTrans" cxnId="{9262302A-C299-40F1-94CA-B3A233AA8271}">
      <dgm:prSet/>
      <dgm:spPr/>
      <dgm:t>
        <a:bodyPr/>
        <a:lstStyle/>
        <a:p>
          <a:pPr rtl="1"/>
          <a:endParaRPr lang="ar-SA"/>
        </a:p>
      </dgm:t>
    </dgm:pt>
    <dgm:pt modelId="{F1C7ADE0-88A7-4304-9108-425FD6648F13}" type="sibTrans" cxnId="{9262302A-C299-40F1-94CA-B3A233AA8271}">
      <dgm:prSet/>
      <dgm:spPr/>
      <dgm:t>
        <a:bodyPr/>
        <a:lstStyle/>
        <a:p>
          <a:pPr rtl="1"/>
          <a:endParaRPr lang="ar-SA"/>
        </a:p>
      </dgm:t>
    </dgm:pt>
    <dgm:pt modelId="{8779F333-1266-4907-ACC0-95961B0304FB}">
      <dgm:prSet phldrT="[نص]"/>
      <dgm:spPr/>
      <dgm:t>
        <a:bodyPr/>
        <a:lstStyle/>
        <a:p>
          <a:pPr rtl="1"/>
          <a:r>
            <a:rPr lang="ar-SA" dirty="0"/>
            <a:t>الطبيب النفسي</a:t>
          </a:r>
        </a:p>
      </dgm:t>
    </dgm:pt>
    <dgm:pt modelId="{2D8D8FE8-9CC8-4C98-AB1F-DE25E0CA96CE}" type="parTrans" cxnId="{67452EA3-7EA9-45E8-B236-3644D38935D5}">
      <dgm:prSet/>
      <dgm:spPr/>
      <dgm:t>
        <a:bodyPr/>
        <a:lstStyle/>
        <a:p>
          <a:pPr rtl="1"/>
          <a:endParaRPr lang="ar-SA"/>
        </a:p>
      </dgm:t>
    </dgm:pt>
    <dgm:pt modelId="{9B40859D-77A6-4596-A953-4950F2744AFA}" type="sibTrans" cxnId="{67452EA3-7EA9-45E8-B236-3644D38935D5}">
      <dgm:prSet/>
      <dgm:spPr/>
      <dgm:t>
        <a:bodyPr/>
        <a:lstStyle/>
        <a:p>
          <a:pPr rtl="1"/>
          <a:endParaRPr lang="ar-SA"/>
        </a:p>
      </dgm:t>
    </dgm:pt>
    <dgm:pt modelId="{F55FF8A2-7E7E-40DF-A8C7-42C061C2E3E1}">
      <dgm:prSet phldrT="[نص]"/>
      <dgm:spPr/>
      <dgm:t>
        <a:bodyPr/>
        <a:lstStyle/>
        <a:p>
          <a:pPr rtl="1"/>
          <a:r>
            <a:rPr lang="ar-SA" dirty="0"/>
            <a:t>العاملون في مجال الصحة النفسية</a:t>
          </a:r>
        </a:p>
      </dgm:t>
    </dgm:pt>
    <dgm:pt modelId="{5504BAAB-1A84-4D18-85BC-E35AFEEDCAC1}" type="sibTrans" cxnId="{E36E2FC5-E6BA-48AD-A2D2-D345217B7491}">
      <dgm:prSet/>
      <dgm:spPr/>
      <dgm:t>
        <a:bodyPr/>
        <a:lstStyle/>
        <a:p>
          <a:pPr rtl="1"/>
          <a:endParaRPr lang="ar-SA"/>
        </a:p>
      </dgm:t>
    </dgm:pt>
    <dgm:pt modelId="{1C13EA5F-67E6-44BC-9DAF-24D7A137804A}" type="parTrans" cxnId="{E36E2FC5-E6BA-48AD-A2D2-D345217B7491}">
      <dgm:prSet/>
      <dgm:spPr/>
      <dgm:t>
        <a:bodyPr/>
        <a:lstStyle/>
        <a:p>
          <a:pPr rtl="1"/>
          <a:endParaRPr lang="ar-SA"/>
        </a:p>
      </dgm:t>
    </dgm:pt>
    <dgm:pt modelId="{C64AD330-B08F-4437-AC3C-0BED8E38FADD}">
      <dgm:prSet phldrT="[نص]"/>
      <dgm:spPr/>
      <dgm:t>
        <a:bodyPr/>
        <a:lstStyle/>
        <a:p>
          <a:pPr rtl="1"/>
          <a:endParaRPr lang="ar-SA"/>
        </a:p>
      </dgm:t>
    </dgm:pt>
    <dgm:pt modelId="{E6CB1F21-3699-4612-AF16-C684268F8785}" type="parTrans" cxnId="{23103382-6B3A-4BBE-B42D-C47514F78FBA}">
      <dgm:prSet/>
      <dgm:spPr/>
      <dgm:t>
        <a:bodyPr/>
        <a:lstStyle/>
        <a:p>
          <a:pPr rtl="1"/>
          <a:endParaRPr lang="ar-SA"/>
        </a:p>
      </dgm:t>
    </dgm:pt>
    <dgm:pt modelId="{1DCC9B33-35C6-49D1-A400-125675C45866}" type="sibTrans" cxnId="{23103382-6B3A-4BBE-B42D-C47514F78FBA}">
      <dgm:prSet/>
      <dgm:spPr/>
      <dgm:t>
        <a:bodyPr/>
        <a:lstStyle/>
        <a:p>
          <a:pPr rtl="1"/>
          <a:endParaRPr lang="ar-SA"/>
        </a:p>
      </dgm:t>
    </dgm:pt>
    <dgm:pt modelId="{E0096CFA-2305-4C41-8A3F-7835145CD129}">
      <dgm:prSet phldrT="[نص]"/>
      <dgm:spPr/>
      <dgm:t>
        <a:bodyPr/>
        <a:lstStyle/>
        <a:p>
          <a:pPr rtl="1"/>
          <a:endParaRPr lang="ar-SA"/>
        </a:p>
      </dgm:t>
    </dgm:pt>
    <dgm:pt modelId="{5143C432-7439-466F-A864-C43D314606E5}" type="parTrans" cxnId="{1D9B8D87-B1BC-4713-BB05-4CE350833F39}">
      <dgm:prSet/>
      <dgm:spPr/>
      <dgm:t>
        <a:bodyPr/>
        <a:lstStyle/>
        <a:p>
          <a:pPr rtl="1"/>
          <a:endParaRPr lang="ar-SA"/>
        </a:p>
      </dgm:t>
    </dgm:pt>
    <dgm:pt modelId="{F2BCB07E-59BA-4203-9A42-124F2E94AC66}" type="sibTrans" cxnId="{1D9B8D87-B1BC-4713-BB05-4CE350833F39}">
      <dgm:prSet/>
      <dgm:spPr/>
      <dgm:t>
        <a:bodyPr/>
        <a:lstStyle/>
        <a:p>
          <a:pPr rtl="1"/>
          <a:endParaRPr lang="ar-SA"/>
        </a:p>
      </dgm:t>
    </dgm:pt>
    <dgm:pt modelId="{7B7180A5-C70D-4205-BCF7-BE108ABA09E0}" type="pres">
      <dgm:prSet presAssocID="{2E468D22-1951-4817-90EA-B2C387C15866}" presName="Name0" presStyleCnt="0">
        <dgm:presLayoutVars>
          <dgm:chMax val="1"/>
          <dgm:dir/>
          <dgm:animLvl val="ctr"/>
          <dgm:resizeHandles val="exact"/>
        </dgm:presLayoutVars>
      </dgm:prSet>
      <dgm:spPr/>
    </dgm:pt>
    <dgm:pt modelId="{00F8EA41-5A57-454C-BA76-2B5E05FA0EA8}" type="pres">
      <dgm:prSet presAssocID="{F55FF8A2-7E7E-40DF-A8C7-42C061C2E3E1}" presName="centerShape" presStyleLbl="node0" presStyleIdx="0" presStyleCnt="1"/>
      <dgm:spPr/>
    </dgm:pt>
    <dgm:pt modelId="{47763128-9C7F-431B-85CF-E7168C9F8317}" type="pres">
      <dgm:prSet presAssocID="{E31E3AB0-458F-4E11-AA85-8A31032FA568}" presName="parTrans" presStyleLbl="sibTrans2D1" presStyleIdx="0" presStyleCnt="4"/>
      <dgm:spPr/>
    </dgm:pt>
    <dgm:pt modelId="{E83A6C4A-1A20-435C-A87F-A6F381E1BB61}" type="pres">
      <dgm:prSet presAssocID="{E31E3AB0-458F-4E11-AA85-8A31032FA568}" presName="connectorText" presStyleLbl="sibTrans2D1" presStyleIdx="0" presStyleCnt="4"/>
      <dgm:spPr/>
    </dgm:pt>
    <dgm:pt modelId="{100B306B-1BCA-4655-BDF2-82A077C44E12}" type="pres">
      <dgm:prSet presAssocID="{14CDBC58-BBD7-4484-857B-9BE20BB2B125}" presName="node" presStyleLbl="node1" presStyleIdx="0" presStyleCnt="4">
        <dgm:presLayoutVars>
          <dgm:bulletEnabled val="1"/>
        </dgm:presLayoutVars>
      </dgm:prSet>
      <dgm:spPr/>
    </dgm:pt>
    <dgm:pt modelId="{0C004F05-0BEF-4696-B52F-16451FAEEE90}" type="pres">
      <dgm:prSet presAssocID="{CB946D76-7EC1-4D1D-82CE-5FD23FAC4CAB}" presName="parTrans" presStyleLbl="sibTrans2D1" presStyleIdx="1" presStyleCnt="4"/>
      <dgm:spPr/>
    </dgm:pt>
    <dgm:pt modelId="{3A548529-2969-4CA7-A582-CBDA5A036159}" type="pres">
      <dgm:prSet presAssocID="{CB946D76-7EC1-4D1D-82CE-5FD23FAC4CAB}" presName="connectorText" presStyleLbl="sibTrans2D1" presStyleIdx="1" presStyleCnt="4"/>
      <dgm:spPr/>
    </dgm:pt>
    <dgm:pt modelId="{E1551D5F-8FAD-453A-B05C-717A58202391}" type="pres">
      <dgm:prSet presAssocID="{90E535CE-0872-4BEC-9EE5-C77FBE3BFFE6}" presName="node" presStyleLbl="node1" presStyleIdx="1" presStyleCnt="4">
        <dgm:presLayoutVars>
          <dgm:bulletEnabled val="1"/>
        </dgm:presLayoutVars>
      </dgm:prSet>
      <dgm:spPr/>
    </dgm:pt>
    <dgm:pt modelId="{B488F862-E2DD-46F1-8B3E-CCAC29046D11}" type="pres">
      <dgm:prSet presAssocID="{781213C2-0C3B-4430-A271-D8719C4BE16F}" presName="parTrans" presStyleLbl="sibTrans2D1" presStyleIdx="2" presStyleCnt="4"/>
      <dgm:spPr/>
    </dgm:pt>
    <dgm:pt modelId="{F6EF6050-3605-4290-A8C9-1BBF8C076347}" type="pres">
      <dgm:prSet presAssocID="{781213C2-0C3B-4430-A271-D8719C4BE16F}" presName="connectorText" presStyleLbl="sibTrans2D1" presStyleIdx="2" presStyleCnt="4"/>
      <dgm:spPr/>
    </dgm:pt>
    <dgm:pt modelId="{1A9A5B02-EE77-4085-BB86-5EC788A0B97B}" type="pres">
      <dgm:prSet presAssocID="{E966AB1C-9304-4B85-80D1-D0C50AF761CA}" presName="node" presStyleLbl="node1" presStyleIdx="2" presStyleCnt="4">
        <dgm:presLayoutVars>
          <dgm:bulletEnabled val="1"/>
        </dgm:presLayoutVars>
      </dgm:prSet>
      <dgm:spPr/>
    </dgm:pt>
    <dgm:pt modelId="{EECD5C68-9B57-4F00-9906-19F846DCEF1C}" type="pres">
      <dgm:prSet presAssocID="{2D8D8FE8-9CC8-4C98-AB1F-DE25E0CA96CE}" presName="parTrans" presStyleLbl="sibTrans2D1" presStyleIdx="3" presStyleCnt="4"/>
      <dgm:spPr/>
    </dgm:pt>
    <dgm:pt modelId="{FFC658A4-7762-4D09-8281-714438B39EB1}" type="pres">
      <dgm:prSet presAssocID="{2D8D8FE8-9CC8-4C98-AB1F-DE25E0CA96CE}" presName="connectorText" presStyleLbl="sibTrans2D1" presStyleIdx="3" presStyleCnt="4"/>
      <dgm:spPr/>
    </dgm:pt>
    <dgm:pt modelId="{72BDA4DB-FE56-4648-BD43-A3C43D710C7D}" type="pres">
      <dgm:prSet presAssocID="{8779F333-1266-4907-ACC0-95961B0304FB}" presName="node" presStyleLbl="node1" presStyleIdx="3" presStyleCnt="4">
        <dgm:presLayoutVars>
          <dgm:bulletEnabled val="1"/>
        </dgm:presLayoutVars>
      </dgm:prSet>
      <dgm:spPr/>
    </dgm:pt>
  </dgm:ptLst>
  <dgm:cxnLst>
    <dgm:cxn modelId="{5A38F400-DCF9-44C0-8581-6CD9989BCFE1}" type="presOf" srcId="{90E535CE-0872-4BEC-9EE5-C77FBE3BFFE6}" destId="{E1551D5F-8FAD-453A-B05C-717A58202391}" srcOrd="0" destOrd="0" presId="urn:microsoft.com/office/officeart/2005/8/layout/radial5"/>
    <dgm:cxn modelId="{3DFA4E21-0BBD-4A20-8080-2C1D88722EE3}" srcId="{F55FF8A2-7E7E-40DF-A8C7-42C061C2E3E1}" destId="{90E535CE-0872-4BEC-9EE5-C77FBE3BFFE6}" srcOrd="1" destOrd="0" parTransId="{CB946D76-7EC1-4D1D-82CE-5FD23FAC4CAB}" sibTransId="{BBB1CBA2-6B03-4391-9825-970AB458C856}"/>
    <dgm:cxn modelId="{9262302A-C299-40F1-94CA-B3A233AA8271}" srcId="{F55FF8A2-7E7E-40DF-A8C7-42C061C2E3E1}" destId="{E966AB1C-9304-4B85-80D1-D0C50AF761CA}" srcOrd="2" destOrd="0" parTransId="{781213C2-0C3B-4430-A271-D8719C4BE16F}" sibTransId="{F1C7ADE0-88A7-4304-9108-425FD6648F13}"/>
    <dgm:cxn modelId="{63C2B433-F099-4178-B985-E96B2654850B}" type="presOf" srcId="{2D8D8FE8-9CC8-4C98-AB1F-DE25E0CA96CE}" destId="{FFC658A4-7762-4D09-8281-714438B39EB1}" srcOrd="1" destOrd="0" presId="urn:microsoft.com/office/officeart/2005/8/layout/radial5"/>
    <dgm:cxn modelId="{86391634-941E-4974-8C11-E0E00F49D01B}" type="presOf" srcId="{2D8D8FE8-9CC8-4C98-AB1F-DE25E0CA96CE}" destId="{EECD5C68-9B57-4F00-9906-19F846DCEF1C}" srcOrd="0" destOrd="0" presId="urn:microsoft.com/office/officeart/2005/8/layout/radial5"/>
    <dgm:cxn modelId="{4F88065F-94BA-4F71-BAEB-50409BF23C15}" type="presOf" srcId="{F55FF8A2-7E7E-40DF-A8C7-42C061C2E3E1}" destId="{00F8EA41-5A57-454C-BA76-2B5E05FA0EA8}" srcOrd="0" destOrd="0" presId="urn:microsoft.com/office/officeart/2005/8/layout/radial5"/>
    <dgm:cxn modelId="{505AAB44-B671-4A1B-90CB-E6571A00AD04}" type="presOf" srcId="{8779F333-1266-4907-ACC0-95961B0304FB}" destId="{72BDA4DB-FE56-4648-BD43-A3C43D710C7D}" srcOrd="0" destOrd="0" presId="urn:microsoft.com/office/officeart/2005/8/layout/radial5"/>
    <dgm:cxn modelId="{998C4C47-C6D6-4D8B-8FBF-CB12DBFB0A74}" type="presOf" srcId="{E31E3AB0-458F-4E11-AA85-8A31032FA568}" destId="{E83A6C4A-1A20-435C-A87F-A6F381E1BB61}" srcOrd="1" destOrd="0" presId="urn:microsoft.com/office/officeart/2005/8/layout/radial5"/>
    <dgm:cxn modelId="{DFDF6A72-F768-4E66-AC19-BD98F0FAE5E6}" type="presOf" srcId="{CB946D76-7EC1-4D1D-82CE-5FD23FAC4CAB}" destId="{0C004F05-0BEF-4696-B52F-16451FAEEE90}" srcOrd="0" destOrd="0" presId="urn:microsoft.com/office/officeart/2005/8/layout/radial5"/>
    <dgm:cxn modelId="{F142017F-B417-4DB1-B8B9-2DE363BEEA75}" srcId="{F55FF8A2-7E7E-40DF-A8C7-42C061C2E3E1}" destId="{14CDBC58-BBD7-4484-857B-9BE20BB2B125}" srcOrd="0" destOrd="0" parTransId="{E31E3AB0-458F-4E11-AA85-8A31032FA568}" sibTransId="{279E7566-C09C-4359-8352-5A531E74CC6F}"/>
    <dgm:cxn modelId="{23103382-6B3A-4BBE-B42D-C47514F78FBA}" srcId="{2E468D22-1951-4817-90EA-B2C387C15866}" destId="{C64AD330-B08F-4437-AC3C-0BED8E38FADD}" srcOrd="1" destOrd="0" parTransId="{E6CB1F21-3699-4612-AF16-C684268F8785}" sibTransId="{1DCC9B33-35C6-49D1-A400-125675C45866}"/>
    <dgm:cxn modelId="{1D9B8D87-B1BC-4713-BB05-4CE350833F39}" srcId="{2E468D22-1951-4817-90EA-B2C387C15866}" destId="{E0096CFA-2305-4C41-8A3F-7835145CD129}" srcOrd="2" destOrd="0" parTransId="{5143C432-7439-466F-A864-C43D314606E5}" sibTransId="{F2BCB07E-59BA-4203-9A42-124F2E94AC66}"/>
    <dgm:cxn modelId="{C3CCCF91-6AD8-473C-8435-9AAC681AC320}" type="presOf" srcId="{E31E3AB0-458F-4E11-AA85-8A31032FA568}" destId="{47763128-9C7F-431B-85CF-E7168C9F8317}" srcOrd="0" destOrd="0" presId="urn:microsoft.com/office/officeart/2005/8/layout/radial5"/>
    <dgm:cxn modelId="{67452EA3-7EA9-45E8-B236-3644D38935D5}" srcId="{F55FF8A2-7E7E-40DF-A8C7-42C061C2E3E1}" destId="{8779F333-1266-4907-ACC0-95961B0304FB}" srcOrd="3" destOrd="0" parTransId="{2D8D8FE8-9CC8-4C98-AB1F-DE25E0CA96CE}" sibTransId="{9B40859D-77A6-4596-A953-4950F2744AFA}"/>
    <dgm:cxn modelId="{D8A8FAB5-2F6E-43E3-8863-45E6BE59ED4F}" type="presOf" srcId="{E966AB1C-9304-4B85-80D1-D0C50AF761CA}" destId="{1A9A5B02-EE77-4085-BB86-5EC788A0B97B}" srcOrd="0" destOrd="0" presId="urn:microsoft.com/office/officeart/2005/8/layout/radial5"/>
    <dgm:cxn modelId="{248230C0-DFA5-4967-A22D-415C5C6A7B61}" type="presOf" srcId="{14CDBC58-BBD7-4484-857B-9BE20BB2B125}" destId="{100B306B-1BCA-4655-BDF2-82A077C44E12}" srcOrd="0" destOrd="0" presId="urn:microsoft.com/office/officeart/2005/8/layout/radial5"/>
    <dgm:cxn modelId="{E36E2FC5-E6BA-48AD-A2D2-D345217B7491}" srcId="{2E468D22-1951-4817-90EA-B2C387C15866}" destId="{F55FF8A2-7E7E-40DF-A8C7-42C061C2E3E1}" srcOrd="0" destOrd="0" parTransId="{1C13EA5F-67E6-44BC-9DAF-24D7A137804A}" sibTransId="{5504BAAB-1A84-4D18-85BC-E35AFEEDCAC1}"/>
    <dgm:cxn modelId="{FECFA2CD-CF0E-4726-B3A3-E31CE2CFC7DF}" type="presOf" srcId="{781213C2-0C3B-4430-A271-D8719C4BE16F}" destId="{B488F862-E2DD-46F1-8B3E-CCAC29046D11}" srcOrd="0" destOrd="0" presId="urn:microsoft.com/office/officeart/2005/8/layout/radial5"/>
    <dgm:cxn modelId="{5F2C95D2-8AE6-45AE-9D0A-FF23735799C4}" type="presOf" srcId="{CB946D76-7EC1-4D1D-82CE-5FD23FAC4CAB}" destId="{3A548529-2969-4CA7-A582-CBDA5A036159}" srcOrd="1" destOrd="0" presId="urn:microsoft.com/office/officeart/2005/8/layout/radial5"/>
    <dgm:cxn modelId="{644D95D6-0405-43F7-A3A1-043ABFEF7530}" type="presOf" srcId="{2E468D22-1951-4817-90EA-B2C387C15866}" destId="{7B7180A5-C70D-4205-BCF7-BE108ABA09E0}" srcOrd="0" destOrd="0" presId="urn:microsoft.com/office/officeart/2005/8/layout/radial5"/>
    <dgm:cxn modelId="{B97692DA-AB6E-4E4C-B0C2-5ECA74B69CC5}" type="presOf" srcId="{781213C2-0C3B-4430-A271-D8719C4BE16F}" destId="{F6EF6050-3605-4290-A8C9-1BBF8C076347}" srcOrd="1" destOrd="0" presId="urn:microsoft.com/office/officeart/2005/8/layout/radial5"/>
    <dgm:cxn modelId="{4A43D6EC-4CA0-4EFA-8327-FEFDE4CD8FAC}" type="presParOf" srcId="{7B7180A5-C70D-4205-BCF7-BE108ABA09E0}" destId="{00F8EA41-5A57-454C-BA76-2B5E05FA0EA8}" srcOrd="0" destOrd="0" presId="urn:microsoft.com/office/officeart/2005/8/layout/radial5"/>
    <dgm:cxn modelId="{7D68E722-6F9E-4D21-97C4-A8E026CDA3EB}" type="presParOf" srcId="{7B7180A5-C70D-4205-BCF7-BE108ABA09E0}" destId="{47763128-9C7F-431B-85CF-E7168C9F8317}" srcOrd="1" destOrd="0" presId="urn:microsoft.com/office/officeart/2005/8/layout/radial5"/>
    <dgm:cxn modelId="{AA298A31-F623-4473-9B21-01C80924A860}" type="presParOf" srcId="{47763128-9C7F-431B-85CF-E7168C9F8317}" destId="{E83A6C4A-1A20-435C-A87F-A6F381E1BB61}" srcOrd="0" destOrd="0" presId="urn:microsoft.com/office/officeart/2005/8/layout/radial5"/>
    <dgm:cxn modelId="{46D1340C-B2BD-4817-A313-0C9E00D85B4A}" type="presParOf" srcId="{7B7180A5-C70D-4205-BCF7-BE108ABA09E0}" destId="{100B306B-1BCA-4655-BDF2-82A077C44E12}" srcOrd="2" destOrd="0" presId="urn:microsoft.com/office/officeart/2005/8/layout/radial5"/>
    <dgm:cxn modelId="{43CA528E-0944-4A36-B2C5-6340273410CB}" type="presParOf" srcId="{7B7180A5-C70D-4205-BCF7-BE108ABA09E0}" destId="{0C004F05-0BEF-4696-B52F-16451FAEEE90}" srcOrd="3" destOrd="0" presId="urn:microsoft.com/office/officeart/2005/8/layout/radial5"/>
    <dgm:cxn modelId="{D69A0C4A-C21C-4887-9A70-755AC41D5711}" type="presParOf" srcId="{0C004F05-0BEF-4696-B52F-16451FAEEE90}" destId="{3A548529-2969-4CA7-A582-CBDA5A036159}" srcOrd="0" destOrd="0" presId="urn:microsoft.com/office/officeart/2005/8/layout/radial5"/>
    <dgm:cxn modelId="{0CDF5210-2C34-4DEF-B8A1-3F36CD032D9F}" type="presParOf" srcId="{7B7180A5-C70D-4205-BCF7-BE108ABA09E0}" destId="{E1551D5F-8FAD-453A-B05C-717A58202391}" srcOrd="4" destOrd="0" presId="urn:microsoft.com/office/officeart/2005/8/layout/radial5"/>
    <dgm:cxn modelId="{EA6DFE5C-F162-4E16-A299-F9D22C97AEB5}" type="presParOf" srcId="{7B7180A5-C70D-4205-BCF7-BE108ABA09E0}" destId="{B488F862-E2DD-46F1-8B3E-CCAC29046D11}" srcOrd="5" destOrd="0" presId="urn:microsoft.com/office/officeart/2005/8/layout/radial5"/>
    <dgm:cxn modelId="{F29C8183-682C-4B52-84A3-BCC29A654908}" type="presParOf" srcId="{B488F862-E2DD-46F1-8B3E-CCAC29046D11}" destId="{F6EF6050-3605-4290-A8C9-1BBF8C076347}" srcOrd="0" destOrd="0" presId="urn:microsoft.com/office/officeart/2005/8/layout/radial5"/>
    <dgm:cxn modelId="{5E71F7EB-2A11-4A7C-ACC5-82C856DAC893}" type="presParOf" srcId="{7B7180A5-C70D-4205-BCF7-BE108ABA09E0}" destId="{1A9A5B02-EE77-4085-BB86-5EC788A0B97B}" srcOrd="6" destOrd="0" presId="urn:microsoft.com/office/officeart/2005/8/layout/radial5"/>
    <dgm:cxn modelId="{67A96BD2-30BD-49AE-BF13-4736E6404C25}" type="presParOf" srcId="{7B7180A5-C70D-4205-BCF7-BE108ABA09E0}" destId="{EECD5C68-9B57-4F00-9906-19F846DCEF1C}" srcOrd="7" destOrd="0" presId="urn:microsoft.com/office/officeart/2005/8/layout/radial5"/>
    <dgm:cxn modelId="{9D9836CD-40E0-4E20-84EE-6D132D273F63}" type="presParOf" srcId="{EECD5C68-9B57-4F00-9906-19F846DCEF1C}" destId="{FFC658A4-7762-4D09-8281-714438B39EB1}" srcOrd="0" destOrd="0" presId="urn:microsoft.com/office/officeart/2005/8/layout/radial5"/>
    <dgm:cxn modelId="{097423D1-CB47-45F8-8B2D-27A609D7F7D0}" type="presParOf" srcId="{7B7180A5-C70D-4205-BCF7-BE108ABA09E0}" destId="{72BDA4DB-FE56-4648-BD43-A3C43D710C7D}"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20F09A-7E70-4A44-B845-083152A49668}">
      <dsp:nvSpPr>
        <dsp:cNvPr id="0" name=""/>
        <dsp:cNvSpPr/>
      </dsp:nvSpPr>
      <dsp:spPr>
        <a:xfrm>
          <a:off x="2374892" y="534"/>
          <a:ext cx="938846" cy="9388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العقل</a:t>
          </a:r>
        </a:p>
      </dsp:txBody>
      <dsp:txXfrm>
        <a:off x="2512383" y="138025"/>
        <a:ext cx="663864" cy="663864"/>
      </dsp:txXfrm>
    </dsp:sp>
    <dsp:sp modelId="{34125075-4397-40CA-B94B-4991121274E8}">
      <dsp:nvSpPr>
        <dsp:cNvPr id="0" name=""/>
        <dsp:cNvSpPr/>
      </dsp:nvSpPr>
      <dsp:spPr>
        <a:xfrm rot="3600000">
          <a:off x="3068446" y="915580"/>
          <a:ext cx="249239" cy="3168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rtl="1">
            <a:lnSpc>
              <a:spcPct val="90000"/>
            </a:lnSpc>
            <a:spcBef>
              <a:spcPct val="0"/>
            </a:spcBef>
            <a:spcAft>
              <a:spcPct val="35000"/>
            </a:spcAft>
            <a:buNone/>
          </a:pPr>
          <a:endParaRPr lang="ar-SA" sz="1400" kern="1200"/>
        </a:p>
      </dsp:txBody>
      <dsp:txXfrm>
        <a:off x="3087139" y="946575"/>
        <a:ext cx="174467" cy="190116"/>
      </dsp:txXfrm>
    </dsp:sp>
    <dsp:sp modelId="{91D0C6D0-C9B4-4C09-8F92-45F12C9074DA}">
      <dsp:nvSpPr>
        <dsp:cNvPr id="0" name=""/>
        <dsp:cNvSpPr/>
      </dsp:nvSpPr>
      <dsp:spPr>
        <a:xfrm>
          <a:off x="3079447" y="1220859"/>
          <a:ext cx="938846" cy="9388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الجسم</a:t>
          </a:r>
        </a:p>
      </dsp:txBody>
      <dsp:txXfrm>
        <a:off x="3216938" y="1358350"/>
        <a:ext cx="663864" cy="663864"/>
      </dsp:txXfrm>
    </dsp:sp>
    <dsp:sp modelId="{D1070707-25D1-43B1-8039-CB4C028970AF}">
      <dsp:nvSpPr>
        <dsp:cNvPr id="0" name=""/>
        <dsp:cNvSpPr/>
      </dsp:nvSpPr>
      <dsp:spPr>
        <a:xfrm rot="10800000">
          <a:off x="2726750" y="1531851"/>
          <a:ext cx="249239" cy="3168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rtl="1">
            <a:lnSpc>
              <a:spcPct val="90000"/>
            </a:lnSpc>
            <a:spcBef>
              <a:spcPct val="0"/>
            </a:spcBef>
            <a:spcAft>
              <a:spcPct val="35000"/>
            </a:spcAft>
            <a:buNone/>
          </a:pPr>
          <a:endParaRPr lang="ar-SA" sz="1400" kern="1200"/>
        </a:p>
      </dsp:txBody>
      <dsp:txXfrm rot="10800000">
        <a:off x="2801522" y="1595223"/>
        <a:ext cx="174467" cy="190116"/>
      </dsp:txXfrm>
    </dsp:sp>
    <dsp:sp modelId="{C303C266-FA4D-47A9-AA49-B4636895CEE4}">
      <dsp:nvSpPr>
        <dsp:cNvPr id="0" name=""/>
        <dsp:cNvSpPr/>
      </dsp:nvSpPr>
      <dsp:spPr>
        <a:xfrm>
          <a:off x="1670338" y="1220859"/>
          <a:ext cx="938846" cy="93884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ar-SA" sz="1900" kern="1200" dirty="0"/>
            <a:t>المجتمع</a:t>
          </a:r>
        </a:p>
      </dsp:txBody>
      <dsp:txXfrm>
        <a:off x="1807829" y="1358350"/>
        <a:ext cx="663864" cy="663864"/>
      </dsp:txXfrm>
    </dsp:sp>
    <dsp:sp modelId="{B7082998-DFF8-4EFF-B1F6-1C98B55ADE16}">
      <dsp:nvSpPr>
        <dsp:cNvPr id="0" name=""/>
        <dsp:cNvSpPr/>
      </dsp:nvSpPr>
      <dsp:spPr>
        <a:xfrm rot="18000000">
          <a:off x="2363891" y="927798"/>
          <a:ext cx="249239" cy="3168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rtl="1">
            <a:lnSpc>
              <a:spcPct val="90000"/>
            </a:lnSpc>
            <a:spcBef>
              <a:spcPct val="0"/>
            </a:spcBef>
            <a:spcAft>
              <a:spcPct val="35000"/>
            </a:spcAft>
            <a:buNone/>
          </a:pPr>
          <a:endParaRPr lang="ar-SA" sz="1400" kern="1200"/>
        </a:p>
      </dsp:txBody>
      <dsp:txXfrm>
        <a:off x="2382584" y="1023547"/>
        <a:ext cx="174467" cy="1901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F8EA41-5A57-454C-BA76-2B5E05FA0EA8}">
      <dsp:nvSpPr>
        <dsp:cNvPr id="0" name=""/>
        <dsp:cNvSpPr/>
      </dsp:nvSpPr>
      <dsp:spPr>
        <a:xfrm>
          <a:off x="3647665" y="1311361"/>
          <a:ext cx="934268" cy="9342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1">
            <a:lnSpc>
              <a:spcPct val="90000"/>
            </a:lnSpc>
            <a:spcBef>
              <a:spcPct val="0"/>
            </a:spcBef>
            <a:spcAft>
              <a:spcPct val="35000"/>
            </a:spcAft>
            <a:buNone/>
          </a:pPr>
          <a:r>
            <a:rPr lang="ar-SA" sz="1200" kern="1200" dirty="0"/>
            <a:t>العاملون في مجال الصحة النفسية</a:t>
          </a:r>
        </a:p>
      </dsp:txBody>
      <dsp:txXfrm>
        <a:off x="3784485" y="1448181"/>
        <a:ext cx="660628" cy="660628"/>
      </dsp:txXfrm>
    </dsp:sp>
    <dsp:sp modelId="{47763128-9C7F-431B-85CF-E7168C9F8317}">
      <dsp:nvSpPr>
        <dsp:cNvPr id="0" name=""/>
        <dsp:cNvSpPr/>
      </dsp:nvSpPr>
      <dsp:spPr>
        <a:xfrm rot="16200000">
          <a:off x="4015558" y="970906"/>
          <a:ext cx="198482" cy="317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rtl="1">
            <a:lnSpc>
              <a:spcPct val="90000"/>
            </a:lnSpc>
            <a:spcBef>
              <a:spcPct val="0"/>
            </a:spcBef>
            <a:spcAft>
              <a:spcPct val="35000"/>
            </a:spcAft>
            <a:buNone/>
          </a:pPr>
          <a:endParaRPr lang="ar-SA" sz="900" kern="1200"/>
        </a:p>
      </dsp:txBody>
      <dsp:txXfrm>
        <a:off x="4045331" y="1064209"/>
        <a:ext cx="138937" cy="190591"/>
      </dsp:txXfrm>
    </dsp:sp>
    <dsp:sp modelId="{100B306B-1BCA-4655-BDF2-82A077C44E12}">
      <dsp:nvSpPr>
        <dsp:cNvPr id="0" name=""/>
        <dsp:cNvSpPr/>
      </dsp:nvSpPr>
      <dsp:spPr>
        <a:xfrm>
          <a:off x="3647665" y="2598"/>
          <a:ext cx="934268" cy="9342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1">
            <a:lnSpc>
              <a:spcPct val="90000"/>
            </a:lnSpc>
            <a:spcBef>
              <a:spcPct val="0"/>
            </a:spcBef>
            <a:spcAft>
              <a:spcPct val="35000"/>
            </a:spcAft>
            <a:buNone/>
          </a:pPr>
          <a:r>
            <a:rPr lang="ar-SA" sz="1200" kern="1200" dirty="0"/>
            <a:t>المعالج والأخصائي النفسي</a:t>
          </a:r>
        </a:p>
      </dsp:txBody>
      <dsp:txXfrm>
        <a:off x="3784485" y="139418"/>
        <a:ext cx="660628" cy="660628"/>
      </dsp:txXfrm>
    </dsp:sp>
    <dsp:sp modelId="{0C004F05-0BEF-4696-B52F-16451FAEEE90}">
      <dsp:nvSpPr>
        <dsp:cNvPr id="0" name=""/>
        <dsp:cNvSpPr/>
      </dsp:nvSpPr>
      <dsp:spPr>
        <a:xfrm>
          <a:off x="4664323" y="1619670"/>
          <a:ext cx="198482" cy="317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rtl="1">
            <a:lnSpc>
              <a:spcPct val="90000"/>
            </a:lnSpc>
            <a:spcBef>
              <a:spcPct val="0"/>
            </a:spcBef>
            <a:spcAft>
              <a:spcPct val="35000"/>
            </a:spcAft>
            <a:buNone/>
          </a:pPr>
          <a:endParaRPr lang="ar-SA" sz="900" kern="1200"/>
        </a:p>
      </dsp:txBody>
      <dsp:txXfrm>
        <a:off x="4664323" y="1683200"/>
        <a:ext cx="138937" cy="190591"/>
      </dsp:txXfrm>
    </dsp:sp>
    <dsp:sp modelId="{E1551D5F-8FAD-453A-B05C-717A58202391}">
      <dsp:nvSpPr>
        <dsp:cNvPr id="0" name=""/>
        <dsp:cNvSpPr/>
      </dsp:nvSpPr>
      <dsp:spPr>
        <a:xfrm>
          <a:off x="4956428" y="1311361"/>
          <a:ext cx="934268" cy="9342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1">
            <a:lnSpc>
              <a:spcPct val="90000"/>
            </a:lnSpc>
            <a:spcBef>
              <a:spcPct val="0"/>
            </a:spcBef>
            <a:spcAft>
              <a:spcPct val="35000"/>
            </a:spcAft>
            <a:buNone/>
          </a:pPr>
          <a:r>
            <a:rPr lang="ar-SA" sz="1200" kern="1200" dirty="0"/>
            <a:t>الاخصائي الاجتماعي</a:t>
          </a:r>
        </a:p>
      </dsp:txBody>
      <dsp:txXfrm>
        <a:off x="5093248" y="1448181"/>
        <a:ext cx="660628" cy="660628"/>
      </dsp:txXfrm>
    </dsp:sp>
    <dsp:sp modelId="{B488F862-E2DD-46F1-8B3E-CCAC29046D11}">
      <dsp:nvSpPr>
        <dsp:cNvPr id="0" name=""/>
        <dsp:cNvSpPr/>
      </dsp:nvSpPr>
      <dsp:spPr>
        <a:xfrm rot="5400000">
          <a:off x="4015558" y="2268434"/>
          <a:ext cx="198482" cy="317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rtl="1">
            <a:lnSpc>
              <a:spcPct val="90000"/>
            </a:lnSpc>
            <a:spcBef>
              <a:spcPct val="0"/>
            </a:spcBef>
            <a:spcAft>
              <a:spcPct val="35000"/>
            </a:spcAft>
            <a:buNone/>
          </a:pPr>
          <a:endParaRPr lang="ar-SA" sz="900" kern="1200"/>
        </a:p>
      </dsp:txBody>
      <dsp:txXfrm>
        <a:off x="4045331" y="2302192"/>
        <a:ext cx="138937" cy="190591"/>
      </dsp:txXfrm>
    </dsp:sp>
    <dsp:sp modelId="{1A9A5B02-EE77-4085-BB86-5EC788A0B97B}">
      <dsp:nvSpPr>
        <dsp:cNvPr id="0" name=""/>
        <dsp:cNvSpPr/>
      </dsp:nvSpPr>
      <dsp:spPr>
        <a:xfrm>
          <a:off x="3647665" y="2620124"/>
          <a:ext cx="934268" cy="9342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1">
            <a:lnSpc>
              <a:spcPct val="90000"/>
            </a:lnSpc>
            <a:spcBef>
              <a:spcPct val="0"/>
            </a:spcBef>
            <a:spcAft>
              <a:spcPct val="35000"/>
            </a:spcAft>
            <a:buNone/>
          </a:pPr>
          <a:r>
            <a:rPr lang="ar-SA" sz="1200" kern="1200" dirty="0"/>
            <a:t>الممرضون النفسيون</a:t>
          </a:r>
        </a:p>
      </dsp:txBody>
      <dsp:txXfrm>
        <a:off x="3784485" y="2756944"/>
        <a:ext cx="660628" cy="660628"/>
      </dsp:txXfrm>
    </dsp:sp>
    <dsp:sp modelId="{EECD5C68-9B57-4F00-9906-19F846DCEF1C}">
      <dsp:nvSpPr>
        <dsp:cNvPr id="0" name=""/>
        <dsp:cNvSpPr/>
      </dsp:nvSpPr>
      <dsp:spPr>
        <a:xfrm rot="10800000">
          <a:off x="3366794" y="1619670"/>
          <a:ext cx="198482" cy="3176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rtl="1">
            <a:lnSpc>
              <a:spcPct val="90000"/>
            </a:lnSpc>
            <a:spcBef>
              <a:spcPct val="0"/>
            </a:spcBef>
            <a:spcAft>
              <a:spcPct val="35000"/>
            </a:spcAft>
            <a:buNone/>
          </a:pPr>
          <a:endParaRPr lang="ar-SA" sz="900" kern="1200"/>
        </a:p>
      </dsp:txBody>
      <dsp:txXfrm rot="10800000">
        <a:off x="3426339" y="1683200"/>
        <a:ext cx="138937" cy="190591"/>
      </dsp:txXfrm>
    </dsp:sp>
    <dsp:sp modelId="{72BDA4DB-FE56-4648-BD43-A3C43D710C7D}">
      <dsp:nvSpPr>
        <dsp:cNvPr id="0" name=""/>
        <dsp:cNvSpPr/>
      </dsp:nvSpPr>
      <dsp:spPr>
        <a:xfrm>
          <a:off x="2338902" y="1311361"/>
          <a:ext cx="934268" cy="9342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1">
            <a:lnSpc>
              <a:spcPct val="90000"/>
            </a:lnSpc>
            <a:spcBef>
              <a:spcPct val="0"/>
            </a:spcBef>
            <a:spcAft>
              <a:spcPct val="35000"/>
            </a:spcAft>
            <a:buNone/>
          </a:pPr>
          <a:r>
            <a:rPr lang="ar-SA" sz="1200" kern="1200" dirty="0"/>
            <a:t>الطبيب النفسي</a:t>
          </a:r>
        </a:p>
      </dsp:txBody>
      <dsp:txXfrm>
        <a:off x="2475722" y="1448181"/>
        <a:ext cx="660628" cy="66062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CA52A4EC-A1C3-43D5-93A6-5A926B223C4C}" type="datetimeFigureOut">
              <a:rPr lang="ar-SA" smtClean="0"/>
              <a:t>11/05/39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2963296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CA52A4EC-A1C3-43D5-93A6-5A926B223C4C}" type="datetimeFigureOut">
              <a:rPr lang="ar-SA" smtClean="0"/>
              <a:t>11/05/39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2028185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CA52A4EC-A1C3-43D5-93A6-5A926B223C4C}" type="datetimeFigureOut">
              <a:rPr lang="ar-SA" smtClean="0"/>
              <a:t>11/05/39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2227802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CA52A4EC-A1C3-43D5-93A6-5A926B223C4C}" type="datetimeFigureOut">
              <a:rPr lang="ar-SA" smtClean="0"/>
              <a:t>11/05/39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849648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CA52A4EC-A1C3-43D5-93A6-5A926B223C4C}" type="datetimeFigureOut">
              <a:rPr lang="ar-SA" smtClean="0"/>
              <a:t>11/05/39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4184551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CA52A4EC-A1C3-43D5-93A6-5A926B223C4C}" type="datetimeFigureOut">
              <a:rPr lang="ar-SA" smtClean="0"/>
              <a:t>11/05/39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346480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CA52A4EC-A1C3-43D5-93A6-5A926B223C4C}" type="datetimeFigureOut">
              <a:rPr lang="ar-SA" smtClean="0"/>
              <a:t>11/05/39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3832094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CA52A4EC-A1C3-43D5-93A6-5A926B223C4C}" type="datetimeFigureOut">
              <a:rPr lang="ar-SA" smtClean="0"/>
              <a:t>11/05/39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3455222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A52A4EC-A1C3-43D5-93A6-5A926B223C4C}" type="datetimeFigureOut">
              <a:rPr lang="ar-SA" smtClean="0"/>
              <a:t>11/05/39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21936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CA52A4EC-A1C3-43D5-93A6-5A926B223C4C}" type="datetimeFigureOut">
              <a:rPr lang="ar-SA" smtClean="0"/>
              <a:t>11/05/39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3644945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CA52A4EC-A1C3-43D5-93A6-5A926B223C4C}" type="datetimeFigureOut">
              <a:rPr lang="ar-SA" smtClean="0"/>
              <a:t>11/05/39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C818C5F-50BE-40A2-ACA6-D06879E25CFB}" type="slidenum">
              <a:rPr lang="ar-SA" smtClean="0"/>
              <a:t>‹#›</a:t>
            </a:fld>
            <a:endParaRPr lang="ar-SA"/>
          </a:p>
        </p:txBody>
      </p:sp>
    </p:spTree>
    <p:extLst>
      <p:ext uri="{BB962C8B-B14F-4D97-AF65-F5344CB8AC3E}">
        <p14:creationId xmlns:p14="http://schemas.microsoft.com/office/powerpoint/2010/main" val="265270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52A4EC-A1C3-43D5-93A6-5A926B223C4C}" type="datetimeFigureOut">
              <a:rPr lang="ar-SA" smtClean="0"/>
              <a:t>11/05/39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818C5F-50BE-40A2-ACA6-D06879E25CFB}" type="slidenum">
              <a:rPr lang="ar-SA" smtClean="0"/>
              <a:t>‹#›</a:t>
            </a:fld>
            <a:endParaRPr lang="ar-SA"/>
          </a:p>
        </p:txBody>
      </p:sp>
    </p:spTree>
    <p:extLst>
      <p:ext uri="{BB962C8B-B14F-4D97-AF65-F5344CB8AC3E}">
        <p14:creationId xmlns:p14="http://schemas.microsoft.com/office/powerpoint/2010/main" val="2078699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548680"/>
            <a:ext cx="7772400" cy="1470025"/>
          </a:xfrm>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a:t>معنى الصحة</a:t>
            </a:r>
          </a:p>
        </p:txBody>
      </p:sp>
      <p:sp>
        <p:nvSpPr>
          <p:cNvPr id="3" name="عنوان فرعي 2"/>
          <p:cNvSpPr>
            <a:spLocks noGrp="1"/>
          </p:cNvSpPr>
          <p:nvPr>
            <p:ph type="subTitle" idx="1"/>
          </p:nvPr>
        </p:nvSpPr>
        <p:spPr>
          <a:xfrm>
            <a:off x="323528" y="1988840"/>
            <a:ext cx="8352928" cy="3649960"/>
          </a:xfrm>
        </p:spPr>
        <p:txBody>
          <a:bodyPr>
            <a:normAutofit/>
          </a:bodyPr>
          <a:lstStyle/>
          <a:p>
            <a:r>
              <a:rPr lang="ar-SA" dirty="0">
                <a:solidFill>
                  <a:schemeClr val="tx1"/>
                </a:solidFill>
              </a:rPr>
              <a:t>ليست الصحة مجرد الخلو من المرض أو الاضطراب ولكنها حالة يتكامل فيها الشعور بالكفاية والسعادة الجسمية والنفسية والاجتماعية، حالة توافق تام بين الوظائف النفسية والبدنية المختلفة والقدرة على مواجهة الصعوبات مع الإحساس الإيجابي بالنشاط والحيوية</a:t>
            </a:r>
          </a:p>
        </p:txBody>
      </p:sp>
    </p:spTree>
    <p:extLst>
      <p:ext uri="{BB962C8B-B14F-4D97-AF65-F5344CB8AC3E}">
        <p14:creationId xmlns:p14="http://schemas.microsoft.com/office/powerpoint/2010/main" val="4162707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الصحة </a:t>
            </a:r>
            <a:r>
              <a:rPr lang="ar-SA" dirty="0" err="1"/>
              <a:t>النفسيه</a:t>
            </a:r>
            <a:r>
              <a:rPr lang="ar-SA" dirty="0"/>
              <a:t> لها شقان</a:t>
            </a:r>
          </a:p>
        </p:txBody>
      </p:sp>
      <p:sp>
        <p:nvSpPr>
          <p:cNvPr id="3" name="عنصر نائب للمحتوى 2"/>
          <p:cNvSpPr>
            <a:spLocks noGrp="1"/>
          </p:cNvSpPr>
          <p:nvPr>
            <p:ph idx="1"/>
          </p:nvPr>
        </p:nvSpPr>
        <p:spPr>
          <a:xfrm>
            <a:off x="457200" y="2060848"/>
            <a:ext cx="8229600" cy="4065315"/>
          </a:xfrm>
        </p:spPr>
        <p:txBody>
          <a:bodyPr/>
          <a:lstStyle/>
          <a:p>
            <a:r>
              <a:rPr lang="ar-SA" dirty="0"/>
              <a:t>1- الشق النظري ويتناول الشخصية والدوافع والحاجات وأسباب الأمراض النفسية وأعراضها والحيل الدفاعية، وتدريب الأخصائيين والقيام بالبحوث.</a:t>
            </a:r>
          </a:p>
          <a:p>
            <a:endParaRPr lang="ar-SA" dirty="0"/>
          </a:p>
          <a:p>
            <a:r>
              <a:rPr lang="ar-SA" dirty="0"/>
              <a:t>2- الشق الثاني عملي يتناول الوقاية من المرض وتشخيصه وعلاجه</a:t>
            </a:r>
          </a:p>
        </p:txBody>
      </p:sp>
    </p:spTree>
    <p:extLst>
      <p:ext uri="{BB962C8B-B14F-4D97-AF65-F5344CB8AC3E}">
        <p14:creationId xmlns:p14="http://schemas.microsoft.com/office/powerpoint/2010/main" val="218094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العلاقة بين الصحة النفسية والجسمية</a:t>
            </a:r>
          </a:p>
        </p:txBody>
      </p:sp>
      <p:sp>
        <p:nvSpPr>
          <p:cNvPr id="3" name="عنصر نائب للمحتوى 2"/>
          <p:cNvSpPr>
            <a:spLocks noGrp="1"/>
          </p:cNvSpPr>
          <p:nvPr>
            <p:ph idx="1"/>
          </p:nvPr>
        </p:nvSpPr>
        <p:spPr/>
        <p:txBody>
          <a:bodyPr/>
          <a:lstStyle/>
          <a:p>
            <a:r>
              <a:rPr lang="ar-SA" dirty="0"/>
              <a:t>العلاقة وثيق بين الصحة الجسمية والنفسية فللانفعال آثار عضوية متعددة مثل: اضطراب التنفس، اضطراب الدورة الدموية، ضغط الدم، ضربات القلب وليس أدل على هذه العلاقة من الأمراض </a:t>
            </a:r>
            <a:r>
              <a:rPr lang="ar-SA" dirty="0" err="1"/>
              <a:t>السيكوسوماتية</a:t>
            </a:r>
            <a:r>
              <a:rPr lang="ar-SA" dirty="0"/>
              <a:t> أي الأمراض العضوية الناتجة عن عوامل نفسية.</a:t>
            </a:r>
          </a:p>
          <a:p>
            <a:endParaRPr lang="ar-SA" dirty="0"/>
          </a:p>
          <a:p>
            <a:r>
              <a:rPr lang="ar-SA" dirty="0"/>
              <a:t> كما أن العديد من الأمراض النفسية تنتج عن خلل عضوي وبخاصة في الجهاز العصبي </a:t>
            </a:r>
          </a:p>
        </p:txBody>
      </p:sp>
    </p:spTree>
    <p:extLst>
      <p:ext uri="{BB962C8B-B14F-4D97-AF65-F5344CB8AC3E}">
        <p14:creationId xmlns:p14="http://schemas.microsoft.com/office/powerpoint/2010/main" val="771894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معايير الصحة النفسية</a:t>
            </a:r>
          </a:p>
        </p:txBody>
      </p:sp>
      <p:sp>
        <p:nvSpPr>
          <p:cNvPr id="3" name="عنصر نائب للمحتوى 2"/>
          <p:cNvSpPr>
            <a:spLocks noGrp="1"/>
          </p:cNvSpPr>
          <p:nvPr>
            <p:ph idx="1"/>
          </p:nvPr>
        </p:nvSpPr>
        <p:spPr/>
        <p:txBody>
          <a:bodyPr>
            <a:normAutofit fontScale="92500" lnSpcReduction="20000"/>
          </a:bodyPr>
          <a:lstStyle/>
          <a:p>
            <a:r>
              <a:rPr lang="ar-SA" sz="1800" b="1" dirty="0"/>
              <a:t>1- الخلو من الاضطراب النفسي: هو المعيار الأول وضروري لتوفر الصحة النفسية و مجرد غياب المرض النفسي لا يعني توفر الصحة النفسية لأن هناك معايير وشروط </a:t>
            </a:r>
            <a:r>
              <a:rPr lang="ar-SA" sz="1800" b="1" dirty="0" err="1"/>
              <a:t>آخرى</a:t>
            </a:r>
            <a:r>
              <a:rPr lang="ar-SA" sz="1800" b="1" dirty="0"/>
              <a:t>.</a:t>
            </a:r>
          </a:p>
          <a:p>
            <a:endParaRPr lang="ar-SA" sz="1800" b="1" dirty="0"/>
          </a:p>
          <a:p>
            <a:r>
              <a:rPr lang="ar-SA" sz="1800" b="1" dirty="0"/>
              <a:t>2- التكيف بأبعاده وأشكاله: تكيف ذاتي، توفيق الحاجات والدوافع وحل الصراعات، والتكيف الاجتماعي بأشكاله المختلفة </a:t>
            </a:r>
            <a:r>
              <a:rPr lang="ar-SA" sz="1800" b="1" dirty="0" err="1"/>
              <a:t>الدرسي</a:t>
            </a:r>
            <a:r>
              <a:rPr lang="ar-SA" sz="1800" b="1" dirty="0"/>
              <a:t>، </a:t>
            </a:r>
            <a:r>
              <a:rPr lang="ar-SA" sz="1800" b="1" dirty="0" err="1"/>
              <a:t>المهني،الزواجي،الأسري</a:t>
            </a:r>
            <a:r>
              <a:rPr lang="ar-SA" sz="1800" b="1" dirty="0"/>
              <a:t>.</a:t>
            </a:r>
          </a:p>
          <a:p>
            <a:endParaRPr lang="ar-SA" sz="1800" b="1" dirty="0"/>
          </a:p>
          <a:p>
            <a:r>
              <a:rPr lang="ar-SA" sz="1800" b="1" dirty="0"/>
              <a:t>3- تفاعل الشخص مع محيطه الداخلي والخارجي(</a:t>
            </a:r>
            <a:r>
              <a:rPr lang="ar-SA" sz="1800" b="1" dirty="0" err="1"/>
              <a:t>الإداراك</a:t>
            </a:r>
            <a:r>
              <a:rPr lang="ar-SA" sz="1800" b="1" dirty="0"/>
              <a:t> الصحيح للواقع):يتداخل هذا المعيار مع سابقه لأن عملية التكيف تجري حين يتفاعل الشخص مع بيئته الداخلية والخارجية فالتفاعل مع بيئته الداخلية يتضمن فهم ذاته وقدراته ودوافعه واتجاهاته والعمل على تنميتها وتطويرها أما التفاعل مع المحيط الخارجي  يتضمن فهم الواقع وشروطه ومتغيرات البيئة والعمل على التوافق معه لإبعاد الخطر عن الذات وتعديل السلوك وتحقيق الانسجام المطلوب وأخيرا العمل المنتج خلال سعي الفرد لتحقيق ذاته.</a:t>
            </a:r>
          </a:p>
          <a:p>
            <a:endParaRPr lang="ar-SA" sz="1800" b="1" dirty="0"/>
          </a:p>
          <a:p>
            <a:r>
              <a:rPr lang="ar-SA" sz="1800" b="1" dirty="0"/>
              <a:t>4- تكامل الشخصية: التكامل هو انسجام الوحدات الصغيرة والمقصود هنا انتظام مقومات وسمات الشخصية  المختلفة في صيغة. ومن شروط التكامل:</a:t>
            </a:r>
          </a:p>
          <a:p>
            <a:r>
              <a:rPr lang="ar-SA" sz="1800" b="1" dirty="0"/>
              <a:t>أ- ائتلاف سماتها ومقوماتها بحيث لا تشذ عن غيرها ومن دلائل عدم الائتلاف الخوف الشديد من أمور عادية، الإفراط في الاتكالية، المراعاة الشديدة للدقة والنظام، القلق المستمر.</a:t>
            </a:r>
          </a:p>
          <a:p>
            <a:r>
              <a:rPr lang="ar-SA" sz="1800" b="1" dirty="0"/>
              <a:t>ب-خلو الشخصية من الصراعات النفسية</a:t>
            </a:r>
          </a:p>
          <a:p>
            <a:r>
              <a:rPr lang="ar-SA" sz="1800" b="1" dirty="0"/>
              <a:t>ج- تناسق الدوافع</a:t>
            </a:r>
          </a:p>
        </p:txBody>
      </p:sp>
    </p:spTree>
    <p:extLst>
      <p:ext uri="{BB962C8B-B14F-4D97-AF65-F5344CB8AC3E}">
        <p14:creationId xmlns:p14="http://schemas.microsoft.com/office/powerpoint/2010/main" val="341760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سمات الشخص ذو الدرجة المرتفعة على الصحة النفسية</a:t>
            </a:r>
            <a:br>
              <a:rPr lang="ar-SA" dirty="0"/>
            </a:b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a:t>1- الكفاءة: أن تتناسب امكانياته إنجازاته.</a:t>
            </a:r>
          </a:p>
          <a:p>
            <a:r>
              <a:rPr lang="ar-SA" dirty="0"/>
              <a:t>2- الخلق القويم: الأدب والالتزام وطلب الحلال وبشاشة الوجه وبذل المعروف وكف الأذى وحب الخير للناس والصدق والشكر وبر الوالدين...الخ</a:t>
            </a:r>
          </a:p>
          <a:p>
            <a:r>
              <a:rPr lang="ar-SA" dirty="0"/>
              <a:t>3- الاتزان الانفعالي: انفعالاته تناسب المواقف</a:t>
            </a:r>
          </a:p>
          <a:p>
            <a:r>
              <a:rPr lang="ar-SA" dirty="0"/>
              <a:t>4- السوك السوي: السلوك العادي المألوف المتعارف عليه عند غالبية الناس العاديين </a:t>
            </a:r>
          </a:p>
          <a:p>
            <a:r>
              <a:rPr lang="ar-SA" dirty="0"/>
              <a:t>5- تكامل الشخصية:</a:t>
            </a:r>
          </a:p>
          <a:p>
            <a:r>
              <a:rPr lang="ar-SA" dirty="0"/>
              <a:t>6- القدرة على مواجهة الأزمات:</a:t>
            </a:r>
          </a:p>
          <a:p>
            <a:endParaRPr lang="ar-SA" dirty="0"/>
          </a:p>
        </p:txBody>
      </p:sp>
    </p:spTree>
    <p:extLst>
      <p:ext uri="{BB962C8B-B14F-4D97-AF65-F5344CB8AC3E}">
        <p14:creationId xmlns:p14="http://schemas.microsoft.com/office/powerpoint/2010/main" val="2977138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18058"/>
          </a:xfrm>
        </p:spPr>
        <p:txBody>
          <a:bodyPr>
            <a:normAutofit fontScale="90000"/>
          </a:bodyPr>
          <a:lstStyle/>
          <a:p>
            <a:r>
              <a:rPr lang="ar-SA" dirty="0"/>
              <a:t>علامات الصحة النفسية ومظاهرها</a:t>
            </a:r>
          </a:p>
        </p:txBody>
      </p:sp>
      <p:sp>
        <p:nvSpPr>
          <p:cNvPr id="3" name="عنصر نائب للمحتوى 2"/>
          <p:cNvSpPr>
            <a:spLocks noGrp="1"/>
          </p:cNvSpPr>
          <p:nvPr>
            <p:ph idx="1"/>
          </p:nvPr>
        </p:nvSpPr>
        <p:spPr>
          <a:xfrm>
            <a:off x="457200" y="836712"/>
            <a:ext cx="8229600" cy="5289451"/>
          </a:xfrm>
        </p:spPr>
        <p:txBody>
          <a:bodyPr>
            <a:normAutofit fontScale="47500" lnSpcReduction="20000"/>
          </a:bodyPr>
          <a:lstStyle/>
          <a:p>
            <a:pPr marL="0" indent="0">
              <a:buNone/>
            </a:pPr>
            <a:r>
              <a:rPr lang="ar-SA" sz="3800" b="1" dirty="0"/>
              <a:t>1- التكيف بأشكاله نفسي وبيولوجي واجتماعي (زواجي، مهني، أسري، مدرسي)</a:t>
            </a:r>
          </a:p>
          <a:p>
            <a:r>
              <a:rPr lang="ar-SA" sz="3800" b="1" dirty="0"/>
              <a:t>2-الشعور بالسعادة مع الآخرين: حب الآخرين </a:t>
            </a:r>
            <a:r>
              <a:rPr lang="ar-SA" sz="3800" b="1" dirty="0" err="1"/>
              <a:t>والثقه</a:t>
            </a:r>
            <a:r>
              <a:rPr lang="ar-SA" sz="3800" b="1" dirty="0"/>
              <a:t> بهم واحترامهم وتكوين علاقات اجتماعية </a:t>
            </a:r>
            <a:r>
              <a:rPr lang="ar-SA" sz="5100" b="1" dirty="0">
                <a:solidFill>
                  <a:srgbClr val="FF0000"/>
                </a:solidFill>
              </a:rPr>
              <a:t>مُر</a:t>
            </a:r>
            <a:r>
              <a:rPr lang="ar-SA" sz="3800" b="1" dirty="0">
                <a:solidFill>
                  <a:srgbClr val="FF0000"/>
                </a:solidFill>
              </a:rPr>
              <a:t>ضية، </a:t>
            </a:r>
            <a:r>
              <a:rPr lang="ar-SA" sz="3800" b="1" dirty="0"/>
              <a:t>والسعادة الأسرية والاستقلال </a:t>
            </a:r>
            <a:r>
              <a:rPr lang="ar-SA" sz="3800" b="1" dirty="0" err="1"/>
              <a:t>الإجتماعي</a:t>
            </a:r>
            <a:r>
              <a:rPr lang="ar-SA" sz="3800" b="1" dirty="0"/>
              <a:t>، وتحمل المسئولية.</a:t>
            </a:r>
          </a:p>
          <a:p>
            <a:r>
              <a:rPr lang="ar-SA" sz="3800" b="1" dirty="0">
                <a:solidFill>
                  <a:srgbClr val="00B0F0"/>
                </a:solidFill>
              </a:rPr>
              <a:t>نقد</a:t>
            </a:r>
            <a:r>
              <a:rPr lang="ar-SA" sz="3800" b="1" dirty="0">
                <a:solidFill>
                  <a:srgbClr val="00B0F0"/>
                </a:solidFill>
                <a:sym typeface="Wingdings" panose="05000000000000000000" pitchFamily="2" charset="2"/>
              </a:rPr>
              <a:t> في كتاب زهران يذكر السعادة لماضيه النظيف وحاضرة السعيد ومستقبله المشرق؟؟؟؟؟؟؟</a:t>
            </a:r>
          </a:p>
          <a:p>
            <a:r>
              <a:rPr lang="ar-SA" sz="3800" b="1" dirty="0">
                <a:sym typeface="Wingdings" panose="05000000000000000000" pitchFamily="2" charset="2"/>
              </a:rPr>
              <a:t>3- فهم الذات وتحقيقها: أن يعي قدراته بصوره واقعيه ويدرك نواحي القوة والضعف ويستثمر نواحي القوة ويتقبل الضعف فمن الصحة النفسية تناسب مستوى الطموح مع القدرات والإمكانيات، والعمل على استثمار الامكانيات</a:t>
            </a:r>
          </a:p>
          <a:p>
            <a:r>
              <a:rPr lang="ar-SA" sz="3800" b="1" dirty="0">
                <a:sym typeface="Wingdings" panose="05000000000000000000" pitchFamily="2" charset="2"/>
              </a:rPr>
              <a:t>4- مواجهة مطالب الحياة وأزماتها واحباطاتها: الحياة لا تخلو من الصعوبات وعلى الفرد مواجهتها والتغلب عليها. إن </a:t>
            </a:r>
            <a:r>
              <a:rPr lang="ar-SA" sz="4200" b="1" dirty="0">
                <a:solidFill>
                  <a:srgbClr val="FF0000"/>
                </a:solidFill>
                <a:sym typeface="Wingdings" panose="05000000000000000000" pitchFamily="2" charset="2"/>
              </a:rPr>
              <a:t>عتبة الإحباط </a:t>
            </a:r>
            <a:r>
              <a:rPr lang="ar-SA" sz="3800" b="1" dirty="0">
                <a:sym typeface="Wingdings" panose="05000000000000000000" pitchFamily="2" charset="2"/>
              </a:rPr>
              <a:t>ومعدله مؤشر على الصحة النفسية فكلما كانت عتبة الإحباط (معدل التحمل) عالية كان دليلا على درجة عالية من الصحة النفسية.</a:t>
            </a:r>
          </a:p>
          <a:p>
            <a:r>
              <a:rPr lang="ar-SA" sz="3800" b="1" dirty="0">
                <a:sym typeface="Wingdings" panose="05000000000000000000" pitchFamily="2" charset="2"/>
              </a:rPr>
              <a:t>5- النجاح في العمل: فنجاح الفرد في عمله ورضاه عنه دليل على الصحة النفسية كما يركز علماء النفس الصناعي والمهني على هذا الجانب من خلال الاهتمام بالاختيار المهني والتوجيه المهني ووضع الشخص المناسب في المكان المناسب.</a:t>
            </a:r>
          </a:p>
          <a:p>
            <a:r>
              <a:rPr lang="ar-SA" sz="3800" b="1" dirty="0">
                <a:sym typeface="Wingdings" panose="05000000000000000000" pitchFamily="2" charset="2"/>
              </a:rPr>
              <a:t>6- الاتزان الانفعالي والحفاظ على مستوى مناسب من الحساسية الانفعالية: أي النضج الانفعالي والثبات وتكافؤ انفعالات الشخص مع المثيرات وأن لا يكون الانفعال جامداً </a:t>
            </a:r>
            <a:r>
              <a:rPr lang="ar-SA" sz="3800" b="1" dirty="0" err="1">
                <a:sym typeface="Wingdings" panose="05000000000000000000" pitchFamily="2" charset="2"/>
              </a:rPr>
              <a:t>متبلدا</a:t>
            </a:r>
            <a:r>
              <a:rPr lang="ar-SA" sz="3800" b="1" dirty="0">
                <a:sym typeface="Wingdings" panose="05000000000000000000" pitchFamily="2" charset="2"/>
              </a:rPr>
              <a:t> ولا جامحا أو مسيطرا إن عدم التجانس أو الاتزان الانفعالي من أهم مظاهر اختلال الصحة النفسية وهي من أهم مظاهر بعض الاضطرابات النفسية وخاصة الاضطرابات الوجدانية.,</a:t>
            </a:r>
          </a:p>
          <a:p>
            <a:r>
              <a:rPr lang="ar-SA" sz="3800" b="1" dirty="0">
                <a:sym typeface="Wingdings" panose="05000000000000000000" pitchFamily="2" charset="2"/>
              </a:rPr>
              <a:t>7- الاقبال على الحياة والمشاركة المناسبة في حياة المجتمع وتقدمه: فبما أن الفرد عضو في المجتمع عليه المشاركة والعمل لأجله ويرافق ذلك الاقبال على الحياة والاستمتاع فمن علامات اعتلال الصحة النفسية الاحجام عن الحياة والتشاؤم كما في الاكتئاب.</a:t>
            </a:r>
            <a:endParaRPr lang="ar-SA" b="1" dirty="0"/>
          </a:p>
        </p:txBody>
      </p:sp>
    </p:spTree>
    <p:extLst>
      <p:ext uri="{BB962C8B-B14F-4D97-AF65-F5344CB8AC3E}">
        <p14:creationId xmlns:p14="http://schemas.microsoft.com/office/powerpoint/2010/main" val="127290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نسبية الصحة النفسية</a:t>
            </a:r>
          </a:p>
        </p:txBody>
      </p:sp>
      <p:sp>
        <p:nvSpPr>
          <p:cNvPr id="7" name="شكل بيضاوي 6"/>
          <p:cNvSpPr/>
          <p:nvPr/>
        </p:nvSpPr>
        <p:spPr>
          <a:xfrm>
            <a:off x="5508104" y="1700808"/>
            <a:ext cx="2376264"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chemeClr val="tx1"/>
                </a:solidFill>
              </a:rPr>
              <a:t>الشخص الصحيح نفسياً</a:t>
            </a:r>
          </a:p>
        </p:txBody>
      </p:sp>
      <p:sp>
        <p:nvSpPr>
          <p:cNvPr id="9" name="شكل بيضاوي 8"/>
          <p:cNvSpPr/>
          <p:nvPr/>
        </p:nvSpPr>
        <p:spPr>
          <a:xfrm>
            <a:off x="1462336" y="1729532"/>
            <a:ext cx="2376264"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chemeClr val="tx1"/>
                </a:solidFill>
              </a:rPr>
              <a:t>الشخص المضطرب نفسياً</a:t>
            </a:r>
          </a:p>
        </p:txBody>
      </p:sp>
      <p:sp>
        <p:nvSpPr>
          <p:cNvPr id="6" name="شكل بيضاوي 5"/>
          <p:cNvSpPr/>
          <p:nvPr/>
        </p:nvSpPr>
        <p:spPr>
          <a:xfrm>
            <a:off x="3413956" y="1700808"/>
            <a:ext cx="2376264" cy="914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chemeClr val="tx1"/>
                </a:solidFill>
              </a:rPr>
              <a:t>الشخص العادي</a:t>
            </a:r>
          </a:p>
        </p:txBody>
      </p:sp>
      <p:sp>
        <p:nvSpPr>
          <p:cNvPr id="10" name="AutoShape 2" descr="نتيجة بحث الصور عن المنحنى الاعتدالي للصحة النفسية"/>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11" name="AutoShape 4" descr="نتيجة بحث الصور عن المنحنى الاعتدالي للصحة النفسية"/>
          <p:cNvSpPr>
            <a:spLocks noChangeAspect="1" noChangeArrowheads="1"/>
          </p:cNvSpPr>
          <p:nvPr/>
        </p:nvSpPr>
        <p:spPr bwMode="auto">
          <a:xfrm>
            <a:off x="9075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12" name="AutoShape 6" descr="نتيجة بحث الصور عن المنحنى الاعتدالي للصحة النفسية"/>
          <p:cNvSpPr>
            <a:spLocks noChangeAspect="1" noChangeArrowheads="1"/>
          </p:cNvSpPr>
          <p:nvPr/>
        </p:nvSpPr>
        <p:spPr bwMode="auto">
          <a:xfrm>
            <a:off x="92281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pic>
        <p:nvPicPr>
          <p:cNvPr id="13" name="صورة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2852937"/>
            <a:ext cx="7344816" cy="1152128"/>
          </a:xfrm>
          <a:prstGeom prst="rect">
            <a:avLst/>
          </a:prstGeom>
        </p:spPr>
      </p:pic>
      <p:cxnSp>
        <p:nvCxnSpPr>
          <p:cNvPr id="15" name="رابط مستقيم 14"/>
          <p:cNvCxnSpPr/>
          <p:nvPr/>
        </p:nvCxnSpPr>
        <p:spPr>
          <a:xfrm flipH="1">
            <a:off x="1439652" y="2708920"/>
            <a:ext cx="626469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مربع نص 15"/>
          <p:cNvSpPr txBox="1"/>
          <p:nvPr/>
        </p:nvSpPr>
        <p:spPr>
          <a:xfrm>
            <a:off x="123887" y="4293096"/>
            <a:ext cx="8896226" cy="2308324"/>
          </a:xfrm>
          <a:prstGeom prst="rect">
            <a:avLst/>
          </a:prstGeom>
          <a:solidFill>
            <a:schemeClr val="bg1"/>
          </a:solidFill>
        </p:spPr>
        <p:txBody>
          <a:bodyPr wrap="square" rtlCol="1">
            <a:spAutoFit/>
          </a:bodyPr>
          <a:lstStyle/>
          <a:p>
            <a:r>
              <a:rPr lang="ar-SA" dirty="0"/>
              <a:t>*الصحة النفسية والمرض النفسي مفهومان لا يفهم أحدهما إلا بالرجوع للآخر والفرق بينهما في الدرجة وليس النوع</a:t>
            </a:r>
          </a:p>
          <a:p>
            <a:endParaRPr lang="ar-SA" dirty="0"/>
          </a:p>
          <a:p>
            <a:r>
              <a:rPr lang="ar-SA" dirty="0"/>
              <a:t>*المرض النفسي أنواع ودرجات فقد يكون خفيفا يضفي بعض الغرابة على شخصية المريض وسلوكه وقد يكون شديدا يدفع بالمريض للقتل أو الانتحار</a:t>
            </a:r>
          </a:p>
          <a:p>
            <a:endParaRPr lang="ar-SA" dirty="0"/>
          </a:p>
          <a:p>
            <a:r>
              <a:rPr lang="ar-SA" dirty="0"/>
              <a:t>*هناك فرق بين المرض النفسي والسلوك المرضي فالسلوك المرضي عابر ويكون أحد أعراض الاضطراب ولكنه لم يكون متلازمة ليشخص كمرض</a:t>
            </a:r>
          </a:p>
          <a:p>
            <a:endParaRPr lang="ar-SA" dirty="0"/>
          </a:p>
        </p:txBody>
      </p:sp>
    </p:spTree>
    <p:extLst>
      <p:ext uri="{BB962C8B-B14F-4D97-AF65-F5344CB8AC3E}">
        <p14:creationId xmlns:p14="http://schemas.microsoft.com/office/powerpoint/2010/main" val="4221391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504056"/>
          </a:xfrm>
        </p:spPr>
        <p:txBody>
          <a:bodyPr>
            <a:noAutofit/>
          </a:bodyPr>
          <a:lstStyle/>
          <a:p>
            <a:r>
              <a:rPr lang="ar-SA" sz="3600" dirty="0"/>
              <a:t>مناهج علم الصحة النفسية</a:t>
            </a:r>
          </a:p>
        </p:txBody>
      </p:sp>
      <p:sp>
        <p:nvSpPr>
          <p:cNvPr id="3" name="عنصر نائب للمحتوى 2"/>
          <p:cNvSpPr>
            <a:spLocks noGrp="1"/>
          </p:cNvSpPr>
          <p:nvPr>
            <p:ph idx="1"/>
          </p:nvPr>
        </p:nvSpPr>
        <p:spPr>
          <a:xfrm>
            <a:off x="179512" y="620688"/>
            <a:ext cx="8784976" cy="6336704"/>
          </a:xfrm>
          <a:noFill/>
        </p:spPr>
        <p:txBody>
          <a:bodyPr>
            <a:normAutofit fontScale="62500" lnSpcReduction="20000"/>
          </a:bodyPr>
          <a:lstStyle/>
          <a:p>
            <a:r>
              <a:rPr lang="ar-SA" sz="3800" b="1" dirty="0"/>
              <a:t>1- المنهج الوقائي: </a:t>
            </a:r>
            <a:r>
              <a:rPr lang="ar-SA" dirty="0"/>
              <a:t>يهتم بالأصحاء قبل اهتمامه بالمرضى حيث يهتم بإبعادهم عن أسباب الاضطرابات </a:t>
            </a:r>
            <a:r>
              <a:rPr lang="ar-SA" dirty="0" err="1"/>
              <a:t>ويهيء</a:t>
            </a:r>
            <a:r>
              <a:rPr lang="ar-SA" dirty="0"/>
              <a:t> الظروف التي تحقق الصحة النفسية فهو مجموعة من الجهود للوقاية من الاضطرابات النفسية والتحكم بها والتقليل من حدوثها. ولهذا المنهج ثلاث مستويات:</a:t>
            </a:r>
          </a:p>
          <a:p>
            <a:r>
              <a:rPr lang="ar-SA" dirty="0"/>
              <a:t>أ- الوقاية </a:t>
            </a:r>
            <a:r>
              <a:rPr lang="ar-SA" dirty="0" err="1"/>
              <a:t>الأولية:وهي</a:t>
            </a:r>
            <a:r>
              <a:rPr lang="ar-SA" dirty="0"/>
              <a:t> اجراءات أولية لمنع حدوث الاضطراب النفسي مثل : التشجيع والإرشاد ، وتأكيد الذات، والدعم الانفعالي </a:t>
            </a:r>
            <a:r>
              <a:rPr lang="ar-SA" dirty="0" err="1"/>
              <a:t>والإجتماعي</a:t>
            </a:r>
            <a:r>
              <a:rPr lang="ar-SA" dirty="0"/>
              <a:t>..الخ</a:t>
            </a:r>
          </a:p>
          <a:p>
            <a:r>
              <a:rPr lang="ar-SA" dirty="0"/>
              <a:t>ب- الوقاية الثانوية: وهي الإجراءات المتبعة من أجل التشخيص المبكر للاضطراب لمنع تطوره والتقليل منه مع الاهتمام بالرعاية والعلاج لإيقاف الاضطراب وهو في مراحله المبكرة.</a:t>
            </a:r>
          </a:p>
          <a:p>
            <a:r>
              <a:rPr lang="ar-SA" dirty="0"/>
              <a:t>ج- الوقاية من الدرجة الثالثة: يهدف لخفض حالات العجز الناتجة عن الاضطرابات وايقاف حالة ازمانه مثل وجود صعوبة في ايجاد عمل والتكيف معه، والتقليل من المشكلات الأسرية الناتجة عن الاضطراب، وتأهيل المريض لمنع انتكاسته.</a:t>
            </a:r>
          </a:p>
          <a:p>
            <a:r>
              <a:rPr lang="ar-SA" dirty="0"/>
              <a:t>والإجراءات الوقائية تكون متنوعة مثل:</a:t>
            </a:r>
          </a:p>
          <a:p>
            <a:r>
              <a:rPr lang="ar-SA" dirty="0"/>
              <a:t>أ- إجراءات وقائية حيوية : متعلقة بالصحة العامة والنواحي التناسلية، والفحص الدوري</a:t>
            </a:r>
          </a:p>
          <a:p>
            <a:r>
              <a:rPr lang="ar-SA" dirty="0"/>
              <a:t>ب- إجراءات وقائية نفسية: تركز على النمو النفسي السوي وتحقيق التكيف الانفعالي عن طريق الارشاد الزواجي والأسري والتنشئة الاجتماعية.</a:t>
            </a:r>
          </a:p>
          <a:p>
            <a:r>
              <a:rPr lang="ar-SA" dirty="0"/>
              <a:t>ج- إجراءات وقائية اجتماعية: ترتبط برفع مستوى المعيشة  وتيسير الخدمات وبرامج التوعية والإعلام.</a:t>
            </a:r>
          </a:p>
          <a:p>
            <a:endParaRPr lang="ar-SA" sz="800" dirty="0"/>
          </a:p>
          <a:p>
            <a:r>
              <a:rPr lang="ar-SA" sz="3800" b="1" dirty="0"/>
              <a:t>2- المنهج </a:t>
            </a:r>
            <a:r>
              <a:rPr lang="ar-SA" sz="3800" b="1" dirty="0" err="1"/>
              <a:t>النمائي</a:t>
            </a:r>
            <a:r>
              <a:rPr lang="ar-SA" sz="3800" b="1" dirty="0"/>
              <a:t>: </a:t>
            </a:r>
            <a:r>
              <a:rPr lang="ar-SA" dirty="0"/>
              <a:t>يركز على الأسوياء ويدرس قدراتهم وإمكانياتهم ويطورها ويوجهها ويستثمرها لتحقيق الكفاية والسعادة. وهنا يحقق الفرد ذاته</a:t>
            </a:r>
          </a:p>
          <a:p>
            <a:endParaRPr lang="ar-SA" sz="800" dirty="0"/>
          </a:p>
          <a:p>
            <a:r>
              <a:rPr lang="ar-SA" sz="3800" b="1" dirty="0"/>
              <a:t>3- المنهج العلاجي: </a:t>
            </a:r>
            <a:r>
              <a:rPr lang="ar-SA" dirty="0"/>
              <a:t>يهدف لعلاج من لديه اضطرابات نفسية بهدف العودة للصحة النفسية لحالتها السوية ومن إجراءات هذا المنهج الفحص والتشخيص وبحث أسباب الاضطراب وطرق العلاج.</a:t>
            </a:r>
          </a:p>
        </p:txBody>
      </p:sp>
    </p:spTree>
    <p:extLst>
      <p:ext uri="{BB962C8B-B14F-4D97-AF65-F5344CB8AC3E}">
        <p14:creationId xmlns:p14="http://schemas.microsoft.com/office/powerpoint/2010/main" val="562411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a:t>العاملون  في ميدان الصحة النفسية</a:t>
            </a:r>
          </a:p>
        </p:txBody>
      </p:sp>
      <p:sp>
        <p:nvSpPr>
          <p:cNvPr id="3" name="عنصر نائب للمحتوى 2"/>
          <p:cNvSpPr>
            <a:spLocks noGrp="1"/>
          </p:cNvSpPr>
          <p:nvPr>
            <p:ph idx="1"/>
          </p:nvPr>
        </p:nvSpPr>
        <p:spPr/>
        <p:txBody>
          <a:bodyPr>
            <a:normAutofit fontScale="55000" lnSpcReduction="20000"/>
          </a:bodyPr>
          <a:lstStyle/>
          <a:p>
            <a:r>
              <a:rPr lang="ar-SA" dirty="0"/>
              <a:t>1- </a:t>
            </a:r>
            <a:r>
              <a:rPr lang="ar-SA" b="1" dirty="0">
                <a:solidFill>
                  <a:schemeClr val="tx2"/>
                </a:solidFill>
              </a:rPr>
              <a:t>المعالج النفسي: </a:t>
            </a:r>
            <a:r>
              <a:rPr lang="ar-SA" dirty="0"/>
              <a:t>وهو خريج أحد أقسام علم النفس ويتخصص في الصحة النفسية والعلاج النفسي ولديه شهادة عليا في التخصص، ويختص بالتشخيص والعلاج.</a:t>
            </a:r>
          </a:p>
          <a:p>
            <a:r>
              <a:rPr lang="ar-SA" dirty="0"/>
              <a:t>2- </a:t>
            </a:r>
            <a:r>
              <a:rPr lang="ar-SA" b="1" dirty="0">
                <a:solidFill>
                  <a:schemeClr val="tx2"/>
                </a:solidFill>
              </a:rPr>
              <a:t>الأخصائي النفسي: </a:t>
            </a:r>
            <a:r>
              <a:rPr lang="ar-SA" dirty="0"/>
              <a:t>ويتخرج من أحد أقسام علم النفس بالجامعة ويختص بالقياس النفسي وإجراء الاختبارات ودراسة السلوك ويساعد المعالج النفسي.</a:t>
            </a:r>
          </a:p>
          <a:p>
            <a:r>
              <a:rPr lang="ar-SA" b="1" dirty="0">
                <a:solidFill>
                  <a:schemeClr val="tx2"/>
                </a:solidFill>
              </a:rPr>
              <a:t>3- الطبيب النفسي: </a:t>
            </a:r>
            <a:r>
              <a:rPr lang="ar-SA" dirty="0"/>
              <a:t>يتخرج من كلية الطب ثم يدرس علم النفس وعلاج الأمراض النفسية ويهتم بالعلاج الجسمي والدوائي.</a:t>
            </a:r>
          </a:p>
          <a:p>
            <a:r>
              <a:rPr lang="ar-SA" dirty="0"/>
              <a:t>4- </a:t>
            </a:r>
            <a:r>
              <a:rPr lang="ar-SA" sz="3300" b="1" dirty="0">
                <a:solidFill>
                  <a:schemeClr val="tx2"/>
                </a:solidFill>
              </a:rPr>
              <a:t>الأخصائي الاجتماعي </a:t>
            </a:r>
            <a:r>
              <a:rPr lang="ar-SA" dirty="0"/>
              <a:t>:يتخرج من أحد معاهد الخدمة الاجتماعية ويؤهل تأهيل خاص في علم النفس ويختص بإجراء المقابلة الأولى مع المريض وأسرته ومحل عمله، والمؤسسات الاجتماعية المختلفة وبالبحث الاجتماعي وينظم معظم أوجه نشاط العيادة.</a:t>
            </a:r>
          </a:p>
          <a:p>
            <a:r>
              <a:rPr lang="ar-SA" sz="3300" b="1" dirty="0">
                <a:solidFill>
                  <a:schemeClr val="tx2"/>
                </a:solidFill>
              </a:rPr>
              <a:t>5-المساعدون النفسيون</a:t>
            </a:r>
            <a:r>
              <a:rPr lang="ar-SA" dirty="0"/>
              <a:t>: مثل أخصائي القياس النفسي، والتدريب على الكلام، والعلاج بالعمل، والعلاج باللعب</a:t>
            </a:r>
          </a:p>
          <a:p>
            <a:r>
              <a:rPr lang="ar-SA" dirty="0"/>
              <a:t>6- </a:t>
            </a:r>
            <a:r>
              <a:rPr lang="ar-SA" sz="3300" b="1" dirty="0">
                <a:solidFill>
                  <a:schemeClr val="tx2"/>
                </a:solidFill>
              </a:rPr>
              <a:t>الممرضون </a:t>
            </a:r>
            <a:r>
              <a:rPr lang="ar-SA" sz="3300" b="1" dirty="0" err="1">
                <a:solidFill>
                  <a:schemeClr val="tx2"/>
                </a:solidFill>
              </a:rPr>
              <a:t>النفسييون</a:t>
            </a:r>
            <a:r>
              <a:rPr lang="ar-SA" dirty="0"/>
              <a:t>: يتخرجون من معاهد التمريض ويلعبون دورا هاما حيث يقضون أكبر وقت مع المريض ويختصون بتسجيل سلوكه اليومي وسير علاجه ويشاركون في بعض أشكال العلاج كالعلاج بالصدمات.</a:t>
            </a:r>
          </a:p>
          <a:p>
            <a:r>
              <a:rPr lang="ar-SA" dirty="0"/>
              <a:t>7- </a:t>
            </a:r>
            <a:r>
              <a:rPr lang="ar-SA" b="1" dirty="0">
                <a:solidFill>
                  <a:schemeClr val="tx2"/>
                </a:solidFill>
              </a:rPr>
              <a:t>الوالدين والمربون وعلماء الدين </a:t>
            </a:r>
            <a:r>
              <a:rPr lang="ar-SA" dirty="0"/>
              <a:t>يستطيعون الاسهام في الصحة النفسية على المستويين الوقائي والإنمائي </a:t>
            </a:r>
            <a:r>
              <a:rPr lang="ar-SA" dirty="0">
                <a:solidFill>
                  <a:srgbClr val="FF0000"/>
                </a:solidFill>
              </a:rPr>
              <a:t>سؤال: هل من الممكن أن يساهم الوالدان والمربين في المستوى العلاجي للصحة النفسية؟.</a:t>
            </a:r>
          </a:p>
          <a:p>
            <a:r>
              <a:rPr lang="ar-SA" dirty="0"/>
              <a:t>ولابد أن يكون العاملون في الصحة النفسية أصحاء نفسيا ففاقد الشيء لا يعطيه  </a:t>
            </a:r>
            <a:r>
              <a:rPr lang="ar-SA" dirty="0">
                <a:solidFill>
                  <a:srgbClr val="FF0000"/>
                </a:solidFill>
                <a:sym typeface="Wingdings" panose="05000000000000000000" pitchFamily="2" charset="2"/>
              </a:rPr>
              <a:t> نقاش</a:t>
            </a:r>
            <a:r>
              <a:rPr lang="ar-SA" dirty="0">
                <a:solidFill>
                  <a:srgbClr val="FF0000"/>
                </a:solidFill>
              </a:rPr>
              <a:t> </a:t>
            </a:r>
          </a:p>
        </p:txBody>
      </p:sp>
    </p:spTree>
    <p:extLst>
      <p:ext uri="{BB962C8B-B14F-4D97-AF65-F5344CB8AC3E}">
        <p14:creationId xmlns:p14="http://schemas.microsoft.com/office/powerpoint/2010/main" val="1138955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العاملون في مجال الصحة النفسية</a:t>
            </a: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272703408"/>
              </p:ext>
            </p:extLst>
          </p:nvPr>
        </p:nvGraphicFramePr>
        <p:xfrm>
          <a:off x="457200" y="1600201"/>
          <a:ext cx="8229600" cy="3556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مربع نص 2"/>
          <p:cNvSpPr txBox="1"/>
          <p:nvPr/>
        </p:nvSpPr>
        <p:spPr>
          <a:xfrm>
            <a:off x="891579" y="5360530"/>
            <a:ext cx="7416825" cy="646331"/>
          </a:xfrm>
          <a:prstGeom prst="rect">
            <a:avLst/>
          </a:prstGeom>
          <a:noFill/>
        </p:spPr>
        <p:txBody>
          <a:bodyPr wrap="square" rtlCol="1">
            <a:spAutoFit/>
          </a:bodyPr>
          <a:lstStyle/>
          <a:p>
            <a:r>
              <a:rPr lang="ar-SA" dirty="0"/>
              <a:t>من الممكن إضافة أشخاص متخصصين للفريق حسب الحالة مثلاً أخصائي نطق ، أخصائيون نفسيون مختلفون في التخصصات الدقيقة</a:t>
            </a:r>
          </a:p>
        </p:txBody>
      </p:sp>
    </p:spTree>
    <p:extLst>
      <p:ext uri="{BB962C8B-B14F-4D97-AF65-F5344CB8AC3E}">
        <p14:creationId xmlns:p14="http://schemas.microsoft.com/office/powerpoint/2010/main" val="455058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lstStyle/>
          <a:p>
            <a:r>
              <a:rPr lang="ar-SA" dirty="0"/>
              <a:t>تعريف الصحة وفقا لمنظمة الصحة العالمية</a:t>
            </a:r>
          </a:p>
        </p:txBody>
      </p:sp>
      <p:sp>
        <p:nvSpPr>
          <p:cNvPr id="3" name="عنصر نائب للمحتوى 2"/>
          <p:cNvSpPr>
            <a:spLocks noGrp="1"/>
          </p:cNvSpPr>
          <p:nvPr>
            <p:ph idx="1"/>
          </p:nvPr>
        </p:nvSpPr>
        <p:spPr>
          <a:xfrm>
            <a:off x="467544" y="2420888"/>
            <a:ext cx="8229600" cy="1584176"/>
          </a:xfrm>
        </p:spPr>
        <p:txBody>
          <a:bodyPr/>
          <a:lstStyle/>
          <a:p>
            <a:r>
              <a:rPr lang="ar-SA" dirty="0"/>
              <a:t>هي حالة من الرفاهة والسعادة والكفاية النفسية والجسمية والاجتماعية وليست مجرد غياب المرض أو العجز أو الضعف.</a:t>
            </a:r>
          </a:p>
        </p:txBody>
      </p:sp>
    </p:spTree>
    <p:extLst>
      <p:ext uri="{BB962C8B-B14F-4D97-AF65-F5344CB8AC3E}">
        <p14:creationId xmlns:p14="http://schemas.microsoft.com/office/powerpoint/2010/main" val="1527372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92D050"/>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ar-SA" dirty="0"/>
              <a:t>إذا تفحصنا تعريف الصحة وجدنا نقطتين مهمة:</a:t>
            </a:r>
          </a:p>
        </p:txBody>
      </p:sp>
      <p:sp>
        <p:nvSpPr>
          <p:cNvPr id="3" name="عنصر نائب للمحتوى 2"/>
          <p:cNvSpPr>
            <a:spLocks noGrp="1"/>
          </p:cNvSpPr>
          <p:nvPr>
            <p:ph idx="1"/>
          </p:nvPr>
        </p:nvSpPr>
        <p:spPr/>
        <p:txBody>
          <a:bodyPr/>
          <a:lstStyle/>
          <a:p>
            <a:r>
              <a:rPr lang="ar-SA" dirty="0"/>
              <a:t>1- الصحة لا تشمل الجانب البدني فقط بل تمتد للجانبين النفسي والاجتماعي</a:t>
            </a:r>
          </a:p>
          <a:p>
            <a:endParaRPr lang="ar-SA" dirty="0"/>
          </a:p>
          <a:p>
            <a:r>
              <a:rPr lang="ar-SA" dirty="0"/>
              <a:t>الصحة ليست مجرد غياب المرض أو الضعف وإنما هناك جانب إيجابي أو شروط أخرى يجب أن تتوافر حتى يتمتع الشخص بصحة كاملة</a:t>
            </a:r>
          </a:p>
        </p:txBody>
      </p:sp>
    </p:spTree>
    <p:extLst>
      <p:ext uri="{BB962C8B-B14F-4D97-AF65-F5344CB8AC3E}">
        <p14:creationId xmlns:p14="http://schemas.microsoft.com/office/powerpoint/2010/main" val="127634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FF0000"/>
              </a:gs>
              <a:gs pos="50000">
                <a:schemeClr val="accent1">
                  <a:tint val="44500"/>
                  <a:satMod val="160000"/>
                </a:schemeClr>
              </a:gs>
              <a:gs pos="100000">
                <a:schemeClr val="accent1">
                  <a:tint val="23500"/>
                  <a:satMod val="160000"/>
                </a:schemeClr>
              </a:gs>
            </a:gsLst>
            <a:lin ang="5400000" scaled="0"/>
          </a:gradFill>
        </p:spPr>
        <p:txBody>
          <a:bodyPr/>
          <a:lstStyle/>
          <a:p>
            <a:r>
              <a:rPr lang="ar-SA" dirty="0"/>
              <a:t>معنى المرض</a:t>
            </a:r>
          </a:p>
        </p:txBody>
      </p:sp>
      <p:sp>
        <p:nvSpPr>
          <p:cNvPr id="3" name="عنصر نائب للمحتوى 2"/>
          <p:cNvSpPr>
            <a:spLocks noGrp="1"/>
          </p:cNvSpPr>
          <p:nvPr>
            <p:ph idx="1"/>
          </p:nvPr>
        </p:nvSpPr>
        <p:spPr>
          <a:xfrm>
            <a:off x="467544" y="2996952"/>
            <a:ext cx="8229600" cy="1329011"/>
          </a:xfrm>
        </p:spPr>
        <p:txBody>
          <a:bodyPr>
            <a:normAutofit fontScale="92500" lnSpcReduction="10000"/>
          </a:bodyPr>
          <a:lstStyle/>
          <a:p>
            <a:r>
              <a:rPr lang="ar-SA" dirty="0"/>
              <a:t>عكس الصحة وهي مجموعة أعراض تجتمع معا لتكون ما يسمى متلازمة هذه المتلازمة يطلق عليها مرض أو اضطراب بعد فحصها وتشخيصها.</a:t>
            </a:r>
          </a:p>
        </p:txBody>
      </p:sp>
    </p:spTree>
    <p:extLst>
      <p:ext uri="{BB962C8B-B14F-4D97-AF65-F5344CB8AC3E}">
        <p14:creationId xmlns:p14="http://schemas.microsoft.com/office/powerpoint/2010/main" val="1974746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1512168"/>
          </a:xfrm>
          <a:solidFill>
            <a:srgbClr val="FFFF00"/>
          </a:solidFill>
        </p:spPr>
        <p:txBody>
          <a:bodyPr>
            <a:normAutofit fontScale="90000"/>
          </a:bodyPr>
          <a:lstStyle/>
          <a:p>
            <a:r>
              <a:rPr lang="ar-SA" dirty="0"/>
              <a:t>العقل السليم في الجسم السليم في المجتمع السليم</a:t>
            </a:r>
            <a:br>
              <a:rPr lang="ar-SA" dirty="0"/>
            </a:br>
            <a:r>
              <a:rPr lang="ar-SA" sz="6000" dirty="0">
                <a:sym typeface="Wingdings" panose="05000000000000000000" pitchFamily="2" charset="2"/>
              </a:rPr>
              <a:t></a:t>
            </a:r>
            <a:br>
              <a:rPr lang="ar-SA" dirty="0">
                <a:sym typeface="Wingdings" panose="05000000000000000000" pitchFamily="2" charset="2"/>
              </a:rPr>
            </a:br>
            <a:endParaRPr lang="ar-SA" dirty="0"/>
          </a:p>
        </p:txBody>
      </p:sp>
      <p:sp>
        <p:nvSpPr>
          <p:cNvPr id="3" name="عنصر نائب للمحتوى 2"/>
          <p:cNvSpPr>
            <a:spLocks noGrp="1"/>
          </p:cNvSpPr>
          <p:nvPr>
            <p:ph idx="1"/>
          </p:nvPr>
        </p:nvSpPr>
        <p:spPr>
          <a:xfrm>
            <a:off x="457200" y="2132856"/>
            <a:ext cx="8229600" cy="3993307"/>
          </a:xfrm>
        </p:spPr>
        <p:txBody>
          <a:bodyPr>
            <a:normAutofit/>
          </a:bodyPr>
          <a:lstStyle/>
          <a:p>
            <a:r>
              <a:rPr lang="ar-SA" sz="2800" dirty="0"/>
              <a:t>الصحة هي حالة من الكفاية والكمال النسبي و السعادة في النواحي الجسمية والنفسية و الاجتماعية مما يدل على التكامل والتفاعل بين عقل الإنسان وجسمه</a:t>
            </a:r>
          </a:p>
        </p:txBody>
      </p:sp>
      <p:graphicFrame>
        <p:nvGraphicFramePr>
          <p:cNvPr id="4" name="رسم تخطيطي 3"/>
          <p:cNvGraphicFramePr/>
          <p:nvPr>
            <p:extLst>
              <p:ext uri="{D42A27DB-BD31-4B8C-83A1-F6EECF244321}">
                <p14:modId xmlns:p14="http://schemas.microsoft.com/office/powerpoint/2010/main" val="1427421768"/>
              </p:ext>
            </p:extLst>
          </p:nvPr>
        </p:nvGraphicFramePr>
        <p:xfrm>
          <a:off x="1691680" y="3717032"/>
          <a:ext cx="5688632"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6647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20000"/>
              <a:lumOff val="80000"/>
            </a:schemeClr>
          </a:solidFill>
        </p:spPr>
        <p:txBody>
          <a:bodyPr/>
          <a:lstStyle/>
          <a:p>
            <a:r>
              <a:rPr lang="ar-SA" dirty="0"/>
              <a:t>الصحة الجسمية والصحة النفسية</a:t>
            </a:r>
          </a:p>
        </p:txBody>
      </p:sp>
      <p:sp>
        <p:nvSpPr>
          <p:cNvPr id="3" name="عنصر نائب للمحتوى 2"/>
          <p:cNvSpPr>
            <a:spLocks noGrp="1"/>
          </p:cNvSpPr>
          <p:nvPr>
            <p:ph idx="1"/>
          </p:nvPr>
        </p:nvSpPr>
        <p:spPr>
          <a:solidFill>
            <a:schemeClr val="accent5">
              <a:lumMod val="20000"/>
              <a:lumOff val="80000"/>
            </a:schemeClr>
          </a:solidFill>
        </p:spPr>
        <p:txBody>
          <a:bodyPr/>
          <a:lstStyle/>
          <a:p>
            <a:r>
              <a:rPr lang="ar-SA" dirty="0"/>
              <a:t>اهتم المفكرون بالجانب العضوي للصحة لأن بالإمكان قياسه، وكشفه، والتعامل معه بدقه وموضوعيه على العكس من الجانب النفسي للصحة حيث لا يخضع لمثل هذه الدقة في القياس وبسبب ذلك حقق الأطباء تقدماً كبيرا في فهم أسبابا الأمراض الجسمية إلا أن الصحة النفسية لم تلقى مثل هذا الاهتمام حتى وقت متأخر حين تطورت ميادين علم النفس واتبع المنهج العلمي والاحصائي والمقاييس النفسية لدراسة السلوك والاضطرابات النفسية وعلاجها.</a:t>
            </a:r>
          </a:p>
        </p:txBody>
      </p:sp>
    </p:spTree>
    <p:extLst>
      <p:ext uri="{BB962C8B-B14F-4D97-AF65-F5344CB8AC3E}">
        <p14:creationId xmlns:p14="http://schemas.microsoft.com/office/powerpoint/2010/main" val="4030918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معنى الصحة الجسمية</a:t>
            </a:r>
          </a:p>
        </p:txBody>
      </p:sp>
      <p:sp>
        <p:nvSpPr>
          <p:cNvPr id="3" name="عنصر نائب للمحتوى 2"/>
          <p:cNvSpPr>
            <a:spLocks noGrp="1"/>
          </p:cNvSpPr>
          <p:nvPr>
            <p:ph idx="1"/>
          </p:nvPr>
        </p:nvSpPr>
        <p:spPr>
          <a:xfrm>
            <a:off x="323528" y="2060848"/>
            <a:ext cx="8229600" cy="2625155"/>
          </a:xfrm>
        </p:spPr>
        <p:txBody>
          <a:bodyPr/>
          <a:lstStyle/>
          <a:p>
            <a:r>
              <a:rPr lang="ar-SA" dirty="0"/>
              <a:t>تعرف بأنها التوافق التام بين الوظائف الجسمية المختلفة، مع القدرة على مواجهة الصعوبات والتغيرات المحيطة بالإنسان، والإحساس الإيجابي بالنشاط والقوة والحيوية.</a:t>
            </a:r>
          </a:p>
        </p:txBody>
      </p:sp>
    </p:spTree>
    <p:extLst>
      <p:ext uri="{BB962C8B-B14F-4D97-AF65-F5344CB8AC3E}">
        <p14:creationId xmlns:p14="http://schemas.microsoft.com/office/powerpoint/2010/main" val="3599999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معنى الصحة النفسية</a:t>
            </a:r>
          </a:p>
        </p:txBody>
      </p:sp>
      <p:sp>
        <p:nvSpPr>
          <p:cNvPr id="3" name="عنصر نائب للمحتوى 2"/>
          <p:cNvSpPr>
            <a:spLocks noGrp="1"/>
          </p:cNvSpPr>
          <p:nvPr>
            <p:ph idx="1"/>
          </p:nvPr>
        </p:nvSpPr>
        <p:spPr>
          <a:xfrm>
            <a:off x="457200" y="1484784"/>
            <a:ext cx="8229600" cy="4641379"/>
          </a:xfrm>
        </p:spPr>
        <p:txBody>
          <a:bodyPr>
            <a:normAutofit fontScale="92500"/>
          </a:bodyPr>
          <a:lstStyle/>
          <a:p>
            <a:r>
              <a:rPr lang="ar-SA" dirty="0"/>
              <a:t> هي التوافق التام بين الوظائف النفسية المختلفة، مع القدرة على مواجهة الأزمات والصعوبات العادية المحيطة بالإنسان، والإحساس الإيجابي بالنشاط والسعادة والرضا</a:t>
            </a:r>
          </a:p>
          <a:p>
            <a:endParaRPr lang="ar-SA" dirty="0"/>
          </a:p>
          <a:p>
            <a:endParaRPr lang="ar-SA" dirty="0"/>
          </a:p>
          <a:p>
            <a:r>
              <a:rPr lang="ar-SA" dirty="0"/>
              <a:t>هي حالة عقلية انفعالية سلوكية مركبة دائمة نسبياً من الشعور بالسعادة مع الذات ومع الآخرين وبالرضا والطمأنينة والأمن والسلامة العقلية والإقبال على الحياة مع الشعور بالنشاط والقوة ويتحقق بذلك أعلى درجات التكيف النفسي والاجتماعي</a:t>
            </a:r>
          </a:p>
        </p:txBody>
      </p:sp>
    </p:spTree>
    <p:extLst>
      <p:ext uri="{BB962C8B-B14F-4D97-AF65-F5344CB8AC3E}">
        <p14:creationId xmlns:p14="http://schemas.microsoft.com/office/powerpoint/2010/main" val="4175599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تعاريف أخرى للصحة النفسية</a:t>
            </a:r>
          </a:p>
        </p:txBody>
      </p:sp>
      <p:sp>
        <p:nvSpPr>
          <p:cNvPr id="3" name="عنصر نائب للمحتوى 2"/>
          <p:cNvSpPr>
            <a:spLocks noGrp="1"/>
          </p:cNvSpPr>
          <p:nvPr>
            <p:ph idx="1"/>
          </p:nvPr>
        </p:nvSpPr>
        <p:spPr/>
        <p:txBody>
          <a:bodyPr/>
          <a:lstStyle/>
          <a:p>
            <a:r>
              <a:rPr lang="ar-SA" dirty="0"/>
              <a:t>يمكن تعريفها بأنها حالة دائمة نسبيا يكون فيها الفرد متوافقا، شخصيا وانفعاليا واجتماعيا أي مع نفسه وبيئته ويشعر بالسعادة مع نفسه والآخرين وقادرا على تحقيق ذاته واستغلال قدراته وإمكاناته لأقصى حد ممكن، ويكون قادرا على مواجهة مطالب الحياة وتكون شخصيته متكاملة سوية وسلوكه عادي ويكون حسن الخلق ويعيش في سلامة وسلام.</a:t>
            </a:r>
          </a:p>
          <a:p>
            <a:endParaRPr lang="ar-SA" dirty="0"/>
          </a:p>
          <a:p>
            <a:endParaRPr lang="ar-SA" dirty="0"/>
          </a:p>
          <a:p>
            <a:endParaRPr lang="ar-SA" dirty="0"/>
          </a:p>
          <a:p>
            <a:endParaRPr lang="ar-SA" dirty="0"/>
          </a:p>
        </p:txBody>
      </p:sp>
    </p:spTree>
    <p:extLst>
      <p:ext uri="{BB962C8B-B14F-4D97-AF65-F5344CB8AC3E}">
        <p14:creationId xmlns:p14="http://schemas.microsoft.com/office/powerpoint/2010/main" val="77661888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1552</Words>
  <Application>Microsoft Office PowerPoint</Application>
  <PresentationFormat>عرض على الشاشة (4:3)</PresentationFormat>
  <Paragraphs>101</Paragraphs>
  <Slides>18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18</vt:i4>
      </vt:variant>
    </vt:vector>
  </HeadingPairs>
  <TitlesOfParts>
    <vt:vector size="23" baseType="lpstr">
      <vt:lpstr>Arial</vt:lpstr>
      <vt:lpstr>Calibri</vt:lpstr>
      <vt:lpstr>Times New Roman</vt:lpstr>
      <vt:lpstr>Wingdings</vt:lpstr>
      <vt:lpstr>نسق Office</vt:lpstr>
      <vt:lpstr>معنى الصحة</vt:lpstr>
      <vt:lpstr>تعريف الصحة وفقا لمنظمة الصحة العالمية</vt:lpstr>
      <vt:lpstr>إذا تفحصنا تعريف الصحة وجدنا نقطتين مهمة:</vt:lpstr>
      <vt:lpstr>معنى المرض</vt:lpstr>
      <vt:lpstr>العقل السليم في الجسم السليم في المجتمع السليم  </vt:lpstr>
      <vt:lpstr>الصحة الجسمية والصحة النفسية</vt:lpstr>
      <vt:lpstr>معنى الصحة الجسمية</vt:lpstr>
      <vt:lpstr>معنى الصحة النفسية</vt:lpstr>
      <vt:lpstr>تعاريف أخرى للصحة النفسية</vt:lpstr>
      <vt:lpstr>الصحة النفسيه لها شقان</vt:lpstr>
      <vt:lpstr>العلاقة بين الصحة النفسية والجسمية</vt:lpstr>
      <vt:lpstr>معايير الصحة النفسية</vt:lpstr>
      <vt:lpstr>سمات الشخص ذو الدرجة المرتفعة على الصحة النفسية </vt:lpstr>
      <vt:lpstr>علامات الصحة النفسية ومظاهرها</vt:lpstr>
      <vt:lpstr>نسبية الصحة النفسية</vt:lpstr>
      <vt:lpstr>مناهج علم الصحة النفسية</vt:lpstr>
      <vt:lpstr>العاملون  في ميدان الصحة النفسية</vt:lpstr>
      <vt:lpstr>العاملون في مجال الصحة النفسية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معنى الصحة</dc:title>
  <dc:creator>user</dc:creator>
  <cp:lastModifiedBy>mohammad alrumaizan</cp:lastModifiedBy>
  <cp:revision>35</cp:revision>
  <dcterms:created xsi:type="dcterms:W3CDTF">2017-09-27T08:26:22Z</dcterms:created>
  <dcterms:modified xsi:type="dcterms:W3CDTF">2018-01-27T08:09:12Z</dcterms:modified>
</cp:coreProperties>
</file>