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09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092DD83-C6D0-48CC-B980-F26B2D31C001}" type="datetimeFigureOut">
              <a:rPr lang="ar-SA" smtClean="0"/>
              <a:t>3/6/1441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47C8FEA-A2EC-4E83-A1FD-56FA48FE7D77}"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092DD83-C6D0-48CC-B980-F26B2D31C001}" type="datetimeFigureOut">
              <a:rPr lang="ar-SA" smtClean="0"/>
              <a:t>3/6/1441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47C8FEA-A2EC-4E83-A1FD-56FA48FE7D7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092DD83-C6D0-48CC-B980-F26B2D31C001}" type="datetimeFigureOut">
              <a:rPr lang="ar-SA" smtClean="0"/>
              <a:t>3/6/1441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47C8FEA-A2EC-4E83-A1FD-56FA48FE7D77}" type="slidenum">
              <a:rPr lang="ar-SA" smtClean="0"/>
              <a:t>‹#›</a:t>
            </a:fld>
            <a:endParaRPr lang="ar-S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092DD83-C6D0-48CC-B980-F26B2D31C001}" type="datetimeFigureOut">
              <a:rPr lang="ar-SA" smtClean="0"/>
              <a:t>3/6/1441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47C8FEA-A2EC-4E83-A1FD-56FA48FE7D77}" type="slidenum">
              <a:rPr lang="ar-SA" smtClean="0"/>
              <a:t>‹#›</a:t>
            </a:fld>
            <a:endParaRPr lang="ar-SA"/>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092DD83-C6D0-48CC-B980-F26B2D31C001}" type="datetimeFigureOut">
              <a:rPr lang="ar-SA" smtClean="0"/>
              <a:t>3/6/1441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47C8FEA-A2EC-4E83-A1FD-56FA48FE7D77}"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F092DD83-C6D0-48CC-B980-F26B2D31C001}" type="datetimeFigureOut">
              <a:rPr lang="ar-SA" smtClean="0"/>
              <a:t>3/6/1441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47C8FEA-A2EC-4E83-A1FD-56FA48FE7D77}" type="slidenum">
              <a:rPr lang="ar-SA" smtClean="0"/>
              <a:t>‹#›</a:t>
            </a:fld>
            <a:endParaRPr lang="ar-SA"/>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092DD83-C6D0-48CC-B980-F26B2D31C001}" type="datetimeFigureOut">
              <a:rPr lang="ar-SA" smtClean="0"/>
              <a:t>3/6/1441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47C8FEA-A2EC-4E83-A1FD-56FA48FE7D7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F092DD83-C6D0-48CC-B980-F26B2D31C001}" type="datetimeFigureOut">
              <a:rPr lang="ar-SA" smtClean="0"/>
              <a:t>3/6/1441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47C8FEA-A2EC-4E83-A1FD-56FA48FE7D7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092DD83-C6D0-48CC-B980-F26B2D31C001}" type="datetimeFigureOut">
              <a:rPr lang="ar-SA" smtClean="0"/>
              <a:t>3/6/1441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47C8FEA-A2EC-4E83-A1FD-56FA48FE7D7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092DD83-C6D0-48CC-B980-F26B2D31C001}" type="datetimeFigureOut">
              <a:rPr lang="ar-SA" smtClean="0"/>
              <a:t>3/6/1441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47C8FEA-A2EC-4E83-A1FD-56FA48FE7D77}" type="slidenum">
              <a:rPr lang="ar-SA" smtClean="0"/>
              <a:t>‹#›</a:t>
            </a:fld>
            <a:endParaRPr lang="ar-S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092DD83-C6D0-48CC-B980-F26B2D31C001}" type="datetimeFigureOut">
              <a:rPr lang="ar-SA" smtClean="0"/>
              <a:t>3/6/1441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47C8FEA-A2EC-4E83-A1FD-56FA48FE7D77}" type="slidenum">
              <a:rPr lang="ar-SA" smtClean="0"/>
              <a:t>‹#›</a:t>
            </a:fld>
            <a:endParaRPr lang="ar-S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092DD83-C6D0-48CC-B980-F26B2D31C001}" type="datetimeFigureOut">
              <a:rPr lang="ar-SA" smtClean="0"/>
              <a:t>3/6/1441</a:t>
            </a:fld>
            <a:endParaRPr lang="ar-S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S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47C8FEA-A2EC-4E83-A1FD-56FA48FE7D77}" type="slidenum">
              <a:rPr lang="ar-SA" smtClean="0"/>
              <a:t>‹#›</a:t>
            </a:fld>
            <a:endParaRPr lang="ar-S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arageek.com/l/%d9%85%d8%a7-%d9%87%d9%8a-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image" Target="../media/image13.tmp"/><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tmp"/><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p:nvPr/>
        </p:nvPicPr>
        <p:blipFill>
          <a:blip r:embed="rId2">
            <a:extLst>
              <a:ext uri="{28A0092B-C50C-407E-A947-70E740481C1C}">
                <a14:useLocalDpi xmlns:a14="http://schemas.microsoft.com/office/drawing/2010/main" val="0"/>
              </a:ext>
            </a:extLst>
          </a:blip>
          <a:stretch>
            <a:fillRect/>
          </a:stretch>
        </p:blipFill>
        <p:spPr>
          <a:xfrm>
            <a:off x="251520" y="1340768"/>
            <a:ext cx="8784976" cy="5400600"/>
          </a:xfrm>
          <a:prstGeom prst="rect">
            <a:avLst/>
          </a:prstGeom>
        </p:spPr>
      </p:pic>
    </p:spTree>
    <p:extLst>
      <p:ext uri="{BB962C8B-B14F-4D97-AF65-F5344CB8AC3E}">
        <p14:creationId xmlns:p14="http://schemas.microsoft.com/office/powerpoint/2010/main" val="163587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556792"/>
            <a:ext cx="8291264" cy="4851920"/>
          </a:xfrm>
        </p:spPr>
        <p:txBody>
          <a:bodyPr>
            <a:noAutofit/>
          </a:bodyPr>
          <a:lstStyle/>
          <a:p>
            <a:pPr marL="0" indent="0" algn="l" rtl="0">
              <a:buNone/>
            </a:pPr>
            <a:r>
              <a:rPr lang="en-US" dirty="0"/>
              <a:t>&lt;!DOCTYPE html&gt;</a:t>
            </a:r>
            <a:r>
              <a:rPr lang="en-US" dirty="0" smtClean="0">
                <a:effectLst/>
              </a:rPr>
              <a:t/>
            </a:r>
            <a:br>
              <a:rPr lang="en-US" dirty="0" smtClean="0">
                <a:effectLst/>
              </a:rPr>
            </a:br>
            <a:r>
              <a:rPr lang="en-US" dirty="0">
                <a:solidFill>
                  <a:srgbClr val="FF0000"/>
                </a:solidFill>
              </a:rPr>
              <a:t>&lt;html&gt;</a:t>
            </a:r>
            <a:r>
              <a:rPr lang="en-US" dirty="0" smtClean="0">
                <a:solidFill>
                  <a:srgbClr val="FF0000"/>
                </a:solidFill>
                <a:effectLst/>
              </a:rPr>
              <a:t/>
            </a:r>
            <a:br>
              <a:rPr lang="en-US" dirty="0" smtClean="0">
                <a:solidFill>
                  <a:srgbClr val="FF0000"/>
                </a:solidFill>
                <a:effectLst/>
              </a:rPr>
            </a:br>
            <a:r>
              <a:rPr lang="en-US" dirty="0">
                <a:solidFill>
                  <a:srgbClr val="00B050"/>
                </a:solidFill>
              </a:rPr>
              <a:t>&lt;head&gt;</a:t>
            </a:r>
            <a:r>
              <a:rPr lang="en-US" dirty="0" smtClean="0">
                <a:solidFill>
                  <a:srgbClr val="00B050"/>
                </a:solidFill>
                <a:effectLst/>
              </a:rPr>
              <a:t/>
            </a:r>
            <a:br>
              <a:rPr lang="en-US" dirty="0" smtClean="0">
                <a:solidFill>
                  <a:srgbClr val="00B050"/>
                </a:solidFill>
                <a:effectLst/>
              </a:rPr>
            </a:br>
            <a:r>
              <a:rPr lang="en-US" dirty="0">
                <a:solidFill>
                  <a:srgbClr val="0000FF"/>
                </a:solidFill>
              </a:rPr>
              <a:t>&lt;title</a:t>
            </a:r>
            <a:r>
              <a:rPr lang="en-US" dirty="0" smtClean="0">
                <a:solidFill>
                  <a:srgbClr val="0000FF"/>
                </a:solidFill>
              </a:rPr>
              <a:t>&gt;</a:t>
            </a:r>
            <a:r>
              <a:rPr lang="en-US" dirty="0" smtClean="0">
                <a:solidFill>
                  <a:srgbClr val="0000FF"/>
                </a:solidFill>
                <a:effectLst/>
              </a:rPr>
              <a:t> </a:t>
            </a:r>
            <a:r>
              <a:rPr lang="ar-SA" dirty="0" smtClean="0">
                <a:effectLst/>
              </a:rPr>
              <a:t>عنوان الصفحة</a:t>
            </a:r>
            <a:r>
              <a:rPr lang="en-US" dirty="0" smtClean="0">
                <a:solidFill>
                  <a:srgbClr val="0000FF"/>
                </a:solidFill>
              </a:rPr>
              <a:t>&lt;/</a:t>
            </a:r>
            <a:r>
              <a:rPr lang="en-US" dirty="0">
                <a:solidFill>
                  <a:srgbClr val="0000FF"/>
                </a:solidFill>
              </a:rPr>
              <a:t>title&gt;</a:t>
            </a:r>
            <a:r>
              <a:rPr lang="en-US" dirty="0" smtClean="0">
                <a:solidFill>
                  <a:srgbClr val="0000FF"/>
                </a:solidFill>
                <a:effectLst/>
              </a:rPr>
              <a:t/>
            </a:r>
            <a:br>
              <a:rPr lang="en-US" dirty="0" smtClean="0">
                <a:solidFill>
                  <a:srgbClr val="0000FF"/>
                </a:solidFill>
                <a:effectLst/>
              </a:rPr>
            </a:br>
            <a:r>
              <a:rPr lang="en-US" dirty="0">
                <a:solidFill>
                  <a:srgbClr val="00B050"/>
                </a:solidFill>
              </a:rPr>
              <a:t>&lt;/head&gt;</a:t>
            </a:r>
            <a:r>
              <a:rPr lang="en-US" dirty="0" smtClean="0">
                <a:solidFill>
                  <a:srgbClr val="00B050"/>
                </a:solidFill>
                <a:effectLst/>
              </a:rPr>
              <a:t/>
            </a:r>
            <a:br>
              <a:rPr lang="en-US" dirty="0" smtClean="0">
                <a:solidFill>
                  <a:srgbClr val="00B050"/>
                </a:solidFill>
                <a:effectLst/>
              </a:rPr>
            </a:br>
            <a:r>
              <a:rPr lang="en-US" dirty="0">
                <a:solidFill>
                  <a:srgbClr val="7030A0"/>
                </a:solidFill>
              </a:rPr>
              <a:t>&lt;body&gt;</a:t>
            </a:r>
            <a:r>
              <a:rPr lang="en-US" dirty="0" smtClean="0">
                <a:solidFill>
                  <a:srgbClr val="7030A0"/>
                </a:solidFill>
                <a:effectLst/>
              </a:rPr>
              <a:t/>
            </a:r>
            <a:br>
              <a:rPr lang="en-US" dirty="0" smtClean="0">
                <a:solidFill>
                  <a:srgbClr val="7030A0"/>
                </a:solidFill>
                <a:effectLst/>
              </a:rPr>
            </a:br>
            <a:r>
              <a:rPr lang="en-US" dirty="0" smtClean="0">
                <a:effectLst/>
              </a:rPr>
              <a:t/>
            </a:r>
            <a:br>
              <a:rPr lang="en-US" dirty="0" smtClean="0">
                <a:effectLst/>
              </a:rPr>
            </a:br>
            <a:r>
              <a:rPr lang="en-US" dirty="0">
                <a:solidFill>
                  <a:srgbClr val="FF0000"/>
                </a:solidFill>
              </a:rPr>
              <a:t>&lt;</a:t>
            </a:r>
            <a:r>
              <a:rPr lang="en-US" dirty="0" smtClean="0">
                <a:solidFill>
                  <a:srgbClr val="FF0000"/>
                </a:solidFill>
              </a:rPr>
              <a:t>h1&gt;</a:t>
            </a:r>
            <a:r>
              <a:rPr lang="ar-SA" dirty="0" smtClean="0">
                <a:effectLst/>
              </a:rPr>
              <a:t>هذا عنوان </a:t>
            </a:r>
            <a:r>
              <a:rPr lang="en-US" dirty="0" smtClean="0">
                <a:effectLst/>
              </a:rPr>
              <a:t> </a:t>
            </a:r>
            <a:r>
              <a:rPr lang="en-US" dirty="0" smtClean="0">
                <a:solidFill>
                  <a:srgbClr val="FF0000"/>
                </a:solidFill>
              </a:rPr>
              <a:t>&lt;/</a:t>
            </a:r>
            <a:r>
              <a:rPr lang="en-US" dirty="0">
                <a:solidFill>
                  <a:srgbClr val="FF0000"/>
                </a:solidFill>
              </a:rPr>
              <a:t>h1&gt;</a:t>
            </a:r>
            <a:r>
              <a:rPr lang="en-US" dirty="0" smtClean="0">
                <a:solidFill>
                  <a:srgbClr val="FF0000"/>
                </a:solidFill>
                <a:effectLst/>
              </a:rPr>
              <a:t/>
            </a:r>
            <a:br>
              <a:rPr lang="en-US" dirty="0" smtClean="0">
                <a:solidFill>
                  <a:srgbClr val="FF0000"/>
                </a:solidFill>
                <a:effectLst/>
              </a:rPr>
            </a:br>
            <a:r>
              <a:rPr lang="en-US" dirty="0">
                <a:solidFill>
                  <a:srgbClr val="0000FF"/>
                </a:solidFill>
              </a:rPr>
              <a:t>&lt;</a:t>
            </a:r>
            <a:r>
              <a:rPr lang="en-US" dirty="0" smtClean="0">
                <a:solidFill>
                  <a:srgbClr val="0000FF"/>
                </a:solidFill>
              </a:rPr>
              <a:t>p&gt; </a:t>
            </a:r>
            <a:r>
              <a:rPr lang="ar-SA" dirty="0" smtClean="0"/>
              <a:t>هذه فقرة</a:t>
            </a:r>
            <a:r>
              <a:rPr lang="en-US" dirty="0" smtClean="0">
                <a:solidFill>
                  <a:srgbClr val="0000FF"/>
                </a:solidFill>
              </a:rPr>
              <a:t>&lt;/</a:t>
            </a:r>
            <a:r>
              <a:rPr lang="en-US" dirty="0">
                <a:solidFill>
                  <a:srgbClr val="0000FF"/>
                </a:solidFill>
              </a:rPr>
              <a:t>p&gt;</a:t>
            </a:r>
            <a:r>
              <a:rPr lang="en-US" dirty="0" smtClean="0">
                <a:effectLst/>
              </a:rPr>
              <a:t/>
            </a:r>
            <a:br>
              <a:rPr lang="en-US" dirty="0" smtClean="0">
                <a:effectLst/>
              </a:rPr>
            </a:br>
            <a:r>
              <a:rPr lang="en-US" dirty="0" smtClean="0">
                <a:effectLst/>
              </a:rPr>
              <a:t/>
            </a:r>
            <a:br>
              <a:rPr lang="en-US" dirty="0" smtClean="0">
                <a:effectLst/>
              </a:rPr>
            </a:br>
            <a:r>
              <a:rPr lang="en-US" dirty="0">
                <a:solidFill>
                  <a:srgbClr val="7030A0"/>
                </a:solidFill>
              </a:rPr>
              <a:t>&lt;/body&gt;</a:t>
            </a:r>
            <a:r>
              <a:rPr lang="en-US" dirty="0" smtClean="0">
                <a:solidFill>
                  <a:srgbClr val="7030A0"/>
                </a:solidFill>
                <a:effectLst/>
              </a:rPr>
              <a:t/>
            </a:r>
            <a:br>
              <a:rPr lang="en-US" dirty="0" smtClean="0">
                <a:solidFill>
                  <a:srgbClr val="7030A0"/>
                </a:solidFill>
                <a:effectLst/>
              </a:rPr>
            </a:br>
            <a:r>
              <a:rPr lang="en-US" dirty="0">
                <a:solidFill>
                  <a:srgbClr val="FF0000"/>
                </a:solidFill>
              </a:rPr>
              <a:t>&lt;/html&gt;</a:t>
            </a:r>
            <a:r>
              <a:rPr lang="en-US" dirty="0" smtClean="0">
                <a:solidFill>
                  <a:srgbClr val="FF0000"/>
                </a:solidFill>
                <a:effectLst/>
              </a:rPr>
              <a:t> </a:t>
            </a:r>
            <a:endParaRPr lang="ar-SA" dirty="0">
              <a:solidFill>
                <a:srgbClr val="FF0000"/>
              </a:solidFill>
            </a:endParaRPr>
          </a:p>
        </p:txBody>
      </p:sp>
      <p:sp>
        <p:nvSpPr>
          <p:cNvPr id="2" name="عنوان 1"/>
          <p:cNvSpPr>
            <a:spLocks noGrp="1"/>
          </p:cNvSpPr>
          <p:nvPr>
            <p:ph type="title"/>
          </p:nvPr>
        </p:nvSpPr>
        <p:spPr>
          <a:xfrm>
            <a:off x="467544" y="188640"/>
            <a:ext cx="8229600" cy="836712"/>
          </a:xfrm>
        </p:spPr>
        <p:txBody>
          <a:bodyPr/>
          <a:lstStyle/>
          <a:p>
            <a:pPr algn="r"/>
            <a:r>
              <a:rPr lang="ar-SA" dirty="0" smtClean="0"/>
              <a:t>مثال على برنامج </a:t>
            </a:r>
            <a:r>
              <a:rPr lang="en-US" dirty="0" smtClean="0"/>
              <a:t>HTML</a:t>
            </a:r>
            <a:endParaRPr lang="ar-SA" dirty="0"/>
          </a:p>
        </p:txBody>
      </p:sp>
    </p:spTree>
    <p:extLst>
      <p:ext uri="{BB962C8B-B14F-4D97-AF65-F5344CB8AC3E}">
        <p14:creationId xmlns:p14="http://schemas.microsoft.com/office/powerpoint/2010/main" val="316242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pPr algn="just"/>
            <a:r>
              <a:rPr lang="ar-SA" sz="3600" b="1" dirty="0" smtClean="0"/>
              <a:t>لغة</a:t>
            </a:r>
            <a:r>
              <a:rPr lang="en-US" sz="3600" b="1" dirty="0" smtClean="0"/>
              <a:t> CSS</a:t>
            </a:r>
            <a:r>
              <a:rPr lang="ar-SA" sz="3600" b="1" dirty="0" smtClean="0"/>
              <a:t>وهي اختصار لـ </a:t>
            </a:r>
            <a:r>
              <a:rPr lang="en-US" sz="3600" b="1" dirty="0" smtClean="0"/>
              <a:t>Cascading Style Sheets، </a:t>
            </a:r>
            <a:r>
              <a:rPr lang="ar-SA" sz="3600" dirty="0" smtClean="0"/>
              <a:t>وتعرف </a:t>
            </a:r>
            <a:r>
              <a:rPr lang="ar-SA" sz="3600" dirty="0"/>
              <a:t>باللغة العربية باسم صفحات الطرز المتراصة، وهي واحدةٌ من التقنيات الرئيسية المستخدمة لبناء صفحات الويب جنبًا إلى جنب مع لغة ترميز النص التشعبي </a:t>
            </a:r>
            <a:r>
              <a:rPr lang="en-US" sz="3600" b="1" dirty="0">
                <a:hlinkClick r:id="rId2" tooltip="HTML."/>
              </a:rPr>
              <a:t>HTML.</a:t>
            </a:r>
            <a:r>
              <a:rPr lang="en-US" sz="3600" dirty="0"/>
              <a:t> </a:t>
            </a:r>
            <a:r>
              <a:rPr lang="ar-SA" sz="3600" dirty="0" smtClean="0"/>
              <a:t> وتمتاز </a:t>
            </a:r>
            <a:r>
              <a:rPr lang="ar-SA" sz="3600" dirty="0"/>
              <a:t>بإضفاء السمات والخصائص على البنية الخاصة بصفحات الويب كالألوان والخطوط والأنماط التي تتخذها صفحة الويب.</a:t>
            </a:r>
          </a:p>
          <a:p>
            <a:endParaRPr lang="ar-SA" dirty="0"/>
          </a:p>
        </p:txBody>
      </p:sp>
      <p:sp>
        <p:nvSpPr>
          <p:cNvPr id="2" name="عنوان 1"/>
          <p:cNvSpPr>
            <a:spLocks noGrp="1"/>
          </p:cNvSpPr>
          <p:nvPr>
            <p:ph type="title"/>
          </p:nvPr>
        </p:nvSpPr>
        <p:spPr/>
        <p:txBody>
          <a:bodyPr>
            <a:normAutofit/>
          </a:bodyPr>
          <a:lstStyle/>
          <a:p>
            <a:pPr algn="r"/>
            <a:r>
              <a:rPr lang="ar-SA" b="1" dirty="0" smtClean="0"/>
              <a:t>لغة </a:t>
            </a:r>
            <a:r>
              <a:rPr lang="en-US" b="1" dirty="0" smtClean="0"/>
              <a:t>CSS</a:t>
            </a:r>
            <a:endParaRPr lang="ar-SA" dirty="0"/>
          </a:p>
        </p:txBody>
      </p:sp>
    </p:spTree>
    <p:extLst>
      <p:ext uri="{BB962C8B-B14F-4D97-AF65-F5344CB8AC3E}">
        <p14:creationId xmlns:p14="http://schemas.microsoft.com/office/powerpoint/2010/main" val="346030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لقطة الشاشة"/>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2492896"/>
            <a:ext cx="8568952" cy="3816424"/>
          </a:xfrm>
        </p:spPr>
      </p:pic>
    </p:spTree>
    <p:extLst>
      <p:ext uri="{BB962C8B-B14F-4D97-AF65-F5344CB8AC3E}">
        <p14:creationId xmlns:p14="http://schemas.microsoft.com/office/powerpoint/2010/main" val="51016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204864"/>
            <a:ext cx="8784976" cy="4248472"/>
          </a:xfrm>
        </p:spPr>
        <p:txBody>
          <a:bodyPr>
            <a:normAutofit/>
          </a:bodyPr>
          <a:lstStyle/>
          <a:p>
            <a:r>
              <a:rPr lang="ar-SA" sz="3200" dirty="0" smtClean="0">
                <a:effectLst/>
              </a:rPr>
              <a:t>لها شعبية هائلة و هناك الكثير من المراجع لمن يريد تعلمها.</a:t>
            </a:r>
          </a:p>
          <a:p>
            <a:r>
              <a:rPr lang="ar-SA" sz="3200" dirty="0" smtClean="0">
                <a:effectLst/>
              </a:rPr>
              <a:t>بسيطة و تعلمها سهل مقارنةً مع غيرها من اللغات.</a:t>
            </a:r>
          </a:p>
          <a:p>
            <a:r>
              <a:rPr lang="ar-SA" sz="3200" dirty="0" smtClean="0">
                <a:effectLst/>
              </a:rPr>
              <a:t>شبيهة باللغتين </a:t>
            </a:r>
            <a:r>
              <a:rPr lang="en-US" sz="3200" dirty="0" smtClean="0">
                <a:effectLst/>
              </a:rPr>
              <a:t>C </a:t>
            </a:r>
            <a:r>
              <a:rPr lang="ar-SA" sz="3200" dirty="0" smtClean="0">
                <a:effectLst/>
              </a:rPr>
              <a:t>و </a:t>
            </a:r>
            <a:r>
              <a:rPr lang="en-US" sz="3200" dirty="0" smtClean="0">
                <a:effectLst/>
              </a:rPr>
              <a:t>C++ </a:t>
            </a:r>
            <a:r>
              <a:rPr lang="ar-SA" sz="3200" dirty="0" smtClean="0">
                <a:effectLst/>
              </a:rPr>
              <a:t>و لكن التعامل معها أسهل و سلس أكثر.</a:t>
            </a:r>
          </a:p>
          <a:p>
            <a:r>
              <a:rPr lang="ar-SA" sz="3200" dirty="0" smtClean="0">
                <a:effectLst/>
              </a:rPr>
              <a:t>إذا أنشأت برنامجاً باستخدام لغة جافا فإن البرنامج يعمل على أي نظام في العالم و هذا من أهم ما يدفعك لتعلمها.</a:t>
            </a:r>
          </a:p>
          <a:p>
            <a:r>
              <a:rPr lang="ar-SA" sz="3200" dirty="0" smtClean="0">
                <a:effectLst/>
              </a:rPr>
              <a:t>لغة جافا مطلوبة جداً في الخارج, إذا كنت تريد دخول سوق العمل فلغة جافا توفر لك الكثير من الفرص.</a:t>
            </a:r>
          </a:p>
          <a:p>
            <a:endParaRPr lang="ar-SA" dirty="0"/>
          </a:p>
        </p:txBody>
      </p:sp>
      <p:sp>
        <p:nvSpPr>
          <p:cNvPr id="2" name="عنوان 1"/>
          <p:cNvSpPr>
            <a:spLocks noGrp="1"/>
          </p:cNvSpPr>
          <p:nvPr>
            <p:ph type="title"/>
          </p:nvPr>
        </p:nvSpPr>
        <p:spPr>
          <a:xfrm>
            <a:off x="539552" y="548680"/>
            <a:ext cx="8229600" cy="936104"/>
          </a:xfrm>
        </p:spPr>
        <p:txBody>
          <a:bodyPr>
            <a:normAutofit/>
          </a:bodyPr>
          <a:lstStyle/>
          <a:p>
            <a:r>
              <a:rPr lang="ar-SA" b="1" dirty="0" smtClean="0">
                <a:effectLst/>
              </a:rPr>
              <a:t>مميزات لغة جافا بالنسبة للمطورين</a:t>
            </a:r>
            <a:endParaRPr lang="ar-SA" dirty="0"/>
          </a:p>
        </p:txBody>
      </p:sp>
    </p:spTree>
    <p:extLst>
      <p:ext uri="{BB962C8B-B14F-4D97-AF65-F5344CB8AC3E}">
        <p14:creationId xmlns:p14="http://schemas.microsoft.com/office/powerpoint/2010/main" val="2874493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844824"/>
            <a:ext cx="8784976" cy="4164132"/>
          </a:xfrm>
          <a:prstGeom prst="rect">
            <a:avLst/>
          </a:prstGeom>
        </p:spPr>
      </p:pic>
    </p:spTree>
    <p:extLst>
      <p:ext uri="{BB962C8B-B14F-4D97-AF65-F5344CB8AC3E}">
        <p14:creationId xmlns:p14="http://schemas.microsoft.com/office/powerpoint/2010/main" val="20499049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700808"/>
            <a:ext cx="8772122" cy="3096344"/>
          </a:xfrm>
          <a:prstGeom prst="rect">
            <a:avLst/>
          </a:prstGeom>
        </p:spPr>
      </p:pic>
      <p:sp>
        <p:nvSpPr>
          <p:cNvPr id="3" name="مربع نص 2"/>
          <p:cNvSpPr txBox="1"/>
          <p:nvPr/>
        </p:nvSpPr>
        <p:spPr>
          <a:xfrm>
            <a:off x="251520" y="5301208"/>
            <a:ext cx="8352928" cy="1107996"/>
          </a:xfrm>
          <a:prstGeom prst="rect">
            <a:avLst/>
          </a:prstGeom>
          <a:solidFill>
            <a:schemeClr val="accent2">
              <a:lumMod val="20000"/>
              <a:lumOff val="80000"/>
            </a:schemeClr>
          </a:solidFill>
        </p:spPr>
        <p:txBody>
          <a:bodyPr wrap="square" rtlCol="1">
            <a:spAutoFit/>
          </a:bodyPr>
          <a:lstStyle/>
          <a:p>
            <a:r>
              <a:rPr lang="ar-SA" b="1" dirty="0" smtClean="0"/>
              <a:t>ما يهمنا:</a:t>
            </a:r>
          </a:p>
          <a:p>
            <a:r>
              <a:rPr lang="en-US" b="1" dirty="0" smtClean="0"/>
              <a:t>ASP</a:t>
            </a:r>
            <a:r>
              <a:rPr lang="ar-SA" b="1" dirty="0" smtClean="0"/>
              <a:t>:</a:t>
            </a:r>
            <a:r>
              <a:rPr lang="ar-SA" dirty="0" smtClean="0"/>
              <a:t> </a:t>
            </a:r>
            <a:r>
              <a:rPr lang="ar-SA" sz="2400" dirty="0" err="1" smtClean="0"/>
              <a:t>إختصار</a:t>
            </a:r>
            <a:r>
              <a:rPr lang="ar-SA" sz="2400" dirty="0" smtClean="0"/>
              <a:t> لـ </a:t>
            </a:r>
            <a:r>
              <a:rPr lang="en-US" sz="2400" dirty="0" smtClean="0">
                <a:solidFill>
                  <a:srgbClr val="FF0000"/>
                </a:solidFill>
              </a:rPr>
              <a:t>A</a:t>
            </a:r>
            <a:r>
              <a:rPr lang="en-US" sz="2400" dirty="0" smtClean="0"/>
              <a:t>ctive </a:t>
            </a:r>
            <a:r>
              <a:rPr lang="en-US" sz="2400" dirty="0" smtClean="0">
                <a:solidFill>
                  <a:srgbClr val="FF0000"/>
                </a:solidFill>
              </a:rPr>
              <a:t>S</a:t>
            </a:r>
            <a:r>
              <a:rPr lang="en-US" sz="2400" dirty="0" smtClean="0"/>
              <a:t>erver </a:t>
            </a:r>
            <a:r>
              <a:rPr lang="en-US" sz="2400" dirty="0" smtClean="0">
                <a:solidFill>
                  <a:srgbClr val="FF0000"/>
                </a:solidFill>
              </a:rPr>
              <a:t>P</a:t>
            </a:r>
            <a:r>
              <a:rPr lang="en-US" sz="2400" dirty="0" smtClean="0"/>
              <a:t>age</a:t>
            </a:r>
            <a:r>
              <a:rPr lang="ar-SA" sz="2400" dirty="0" smtClean="0"/>
              <a:t> وتعني صفحات الملقم النشط, وهي منتجة من شركة مايكروسوفت الأمريكية</a:t>
            </a:r>
            <a:endParaRPr lang="ar-SA" sz="2400" dirty="0"/>
          </a:p>
        </p:txBody>
      </p:sp>
    </p:spTree>
    <p:extLst>
      <p:ext uri="{BB962C8B-B14F-4D97-AF65-F5344CB8AC3E}">
        <p14:creationId xmlns:p14="http://schemas.microsoft.com/office/powerpoint/2010/main" val="260702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476672"/>
            <a:ext cx="8208912" cy="1728192"/>
          </a:xfrm>
          <a:prstGeom prst="rect">
            <a:avLst/>
          </a:prstGeom>
        </p:spPr>
      </p:pic>
      <p:pic>
        <p:nvPicPr>
          <p:cNvPr id="3" name="صورة 2" descr="لقطة الشاشة"/>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2276872"/>
            <a:ext cx="7776864" cy="4176464"/>
          </a:xfrm>
          <a:prstGeom prst="rect">
            <a:avLst/>
          </a:prstGeom>
        </p:spPr>
      </p:pic>
    </p:spTree>
    <p:extLst>
      <p:ext uri="{BB962C8B-B14F-4D97-AF65-F5344CB8AC3E}">
        <p14:creationId xmlns:p14="http://schemas.microsoft.com/office/powerpoint/2010/main" val="1564717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لقطة الشاشة"/>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2492896"/>
            <a:ext cx="8897597" cy="3600400"/>
          </a:xfrm>
        </p:spPr>
      </p:pic>
      <p:sp>
        <p:nvSpPr>
          <p:cNvPr id="2" name="عنوان 1"/>
          <p:cNvSpPr>
            <a:spLocks noGrp="1"/>
          </p:cNvSpPr>
          <p:nvPr>
            <p:ph type="title"/>
          </p:nvPr>
        </p:nvSpPr>
        <p:spPr>
          <a:xfrm>
            <a:off x="683568" y="404664"/>
            <a:ext cx="8229600" cy="1143000"/>
          </a:xfrm>
        </p:spPr>
        <p:txBody>
          <a:bodyPr/>
          <a:lstStyle/>
          <a:p>
            <a:pPr algn="r"/>
            <a:r>
              <a:rPr lang="ar-SA" dirty="0" smtClean="0"/>
              <a:t>الملقم (سيرفر الويب)</a:t>
            </a:r>
            <a:endParaRPr lang="ar-SA" dirty="0"/>
          </a:p>
        </p:txBody>
      </p:sp>
    </p:spTree>
    <p:extLst>
      <p:ext uri="{BB962C8B-B14F-4D97-AF65-F5344CB8AC3E}">
        <p14:creationId xmlns:p14="http://schemas.microsoft.com/office/powerpoint/2010/main" val="3006360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203" y="548680"/>
            <a:ext cx="7992888" cy="6192688"/>
          </a:xfrm>
          <a:prstGeom prst="rect">
            <a:avLst/>
          </a:prstGeom>
        </p:spPr>
      </p:pic>
    </p:spTree>
    <p:extLst>
      <p:ext uri="{BB962C8B-B14F-4D97-AF65-F5344CB8AC3E}">
        <p14:creationId xmlns:p14="http://schemas.microsoft.com/office/powerpoint/2010/main" val="52872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908720"/>
            <a:ext cx="8568952" cy="5949280"/>
          </a:xfrm>
          <a:prstGeom prst="rect">
            <a:avLst/>
          </a:prstGeom>
        </p:spPr>
      </p:pic>
    </p:spTree>
    <p:extLst>
      <p:ext uri="{BB962C8B-B14F-4D97-AF65-F5344CB8AC3E}">
        <p14:creationId xmlns:p14="http://schemas.microsoft.com/office/powerpoint/2010/main" val="304349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340768"/>
            <a:ext cx="8460231" cy="5270308"/>
          </a:xfrm>
          <a:prstGeom prst="rect">
            <a:avLst/>
          </a:prstGeom>
        </p:spPr>
      </p:pic>
    </p:spTree>
    <p:extLst>
      <p:ext uri="{BB962C8B-B14F-4D97-AF65-F5344CB8AC3E}">
        <p14:creationId xmlns:p14="http://schemas.microsoft.com/office/powerpoint/2010/main" val="4040762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SA" dirty="0"/>
          </a:p>
        </p:txBody>
      </p:sp>
      <p:sp>
        <p:nvSpPr>
          <p:cNvPr id="2" name="عنوان 1"/>
          <p:cNvSpPr>
            <a:spLocks noGrp="1"/>
          </p:cNvSpPr>
          <p:nvPr>
            <p:ph type="title"/>
          </p:nvPr>
        </p:nvSpPr>
        <p:spPr/>
        <p:txBody>
          <a:bodyPr/>
          <a:lstStyle/>
          <a:p>
            <a:r>
              <a:rPr lang="ar-SA" dirty="0" smtClean="0"/>
              <a:t>تثبيت برنامج </a:t>
            </a:r>
            <a:r>
              <a:rPr lang="en-US" dirty="0" smtClean="0"/>
              <a:t>Visual Studio </a:t>
            </a:r>
            <a:r>
              <a:rPr lang="en-US" dirty="0" err="1" smtClean="0"/>
              <a:t>.Net</a:t>
            </a:r>
            <a:endParaRPr lang="ar-SA" dirty="0"/>
          </a:p>
        </p:txBody>
      </p:sp>
    </p:spTree>
    <p:extLst>
      <p:ext uri="{BB962C8B-B14F-4D97-AF65-F5344CB8AC3E}">
        <p14:creationId xmlns:p14="http://schemas.microsoft.com/office/powerpoint/2010/main" val="67635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639" y="1484784"/>
            <a:ext cx="8895223" cy="4896544"/>
          </a:xfrm>
          <a:prstGeom prst="rect">
            <a:avLst/>
          </a:prstGeom>
        </p:spPr>
      </p:pic>
    </p:spTree>
    <p:extLst>
      <p:ext uri="{BB962C8B-B14F-4D97-AF65-F5344CB8AC3E}">
        <p14:creationId xmlns:p14="http://schemas.microsoft.com/office/powerpoint/2010/main" val="16941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412776"/>
            <a:ext cx="8568952" cy="5184576"/>
          </a:xfrm>
          <a:prstGeom prst="rect">
            <a:avLst/>
          </a:prstGeom>
        </p:spPr>
      </p:pic>
    </p:spTree>
    <p:extLst>
      <p:ext uri="{BB962C8B-B14F-4D97-AF65-F5344CB8AC3E}">
        <p14:creationId xmlns:p14="http://schemas.microsoft.com/office/powerpoint/2010/main" val="346232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902" y="692696"/>
            <a:ext cx="8665578" cy="5112568"/>
          </a:xfrm>
          <a:prstGeom prst="rect">
            <a:avLst/>
          </a:prstGeom>
        </p:spPr>
      </p:pic>
    </p:spTree>
    <p:extLst>
      <p:ext uri="{BB962C8B-B14F-4D97-AF65-F5344CB8AC3E}">
        <p14:creationId xmlns:p14="http://schemas.microsoft.com/office/powerpoint/2010/main" val="373936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556792"/>
            <a:ext cx="8712968" cy="4651096"/>
          </a:xfrm>
          <a:prstGeom prst="rect">
            <a:avLst/>
          </a:prstGeom>
        </p:spPr>
      </p:pic>
    </p:spTree>
    <p:extLst>
      <p:ext uri="{BB962C8B-B14F-4D97-AF65-F5344CB8AC3E}">
        <p14:creationId xmlns:p14="http://schemas.microsoft.com/office/powerpoint/2010/main" val="152474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268760"/>
            <a:ext cx="7944959" cy="5220429"/>
          </a:xfrm>
          <a:prstGeom prst="rect">
            <a:avLst/>
          </a:prstGeom>
        </p:spPr>
      </p:pic>
    </p:spTree>
    <p:extLst>
      <p:ext uri="{BB962C8B-B14F-4D97-AF65-F5344CB8AC3E}">
        <p14:creationId xmlns:p14="http://schemas.microsoft.com/office/powerpoint/2010/main" val="305985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178" y="1628800"/>
            <a:ext cx="8011643" cy="4763165"/>
          </a:xfrm>
          <a:prstGeom prst="rect">
            <a:avLst/>
          </a:prstGeom>
        </p:spPr>
      </p:pic>
    </p:spTree>
    <p:extLst>
      <p:ext uri="{BB962C8B-B14F-4D97-AF65-F5344CB8AC3E}">
        <p14:creationId xmlns:p14="http://schemas.microsoft.com/office/powerpoint/2010/main" val="185163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060848"/>
            <a:ext cx="8640960" cy="4536504"/>
          </a:xfrm>
        </p:spPr>
        <p:txBody>
          <a:bodyPr>
            <a:normAutofit lnSpcReduction="10000"/>
          </a:bodyPr>
          <a:lstStyle/>
          <a:p>
            <a:pPr marL="0" indent="0" algn="just">
              <a:buNone/>
            </a:pPr>
            <a:r>
              <a:rPr lang="ar-SA" sz="2800" dirty="0" smtClean="0"/>
              <a:t>إنها اللغة المستخدمة لإنشاء صفحات الإنترنت. (والكلمة </a:t>
            </a:r>
            <a:r>
              <a:rPr lang="ar-SA" sz="2800" dirty="0" err="1" smtClean="0"/>
              <a:t>إختصار</a:t>
            </a:r>
            <a:r>
              <a:rPr lang="ar-SA" sz="2800" dirty="0" smtClean="0"/>
              <a:t> لـ </a:t>
            </a:r>
            <a:r>
              <a:rPr lang="en-US" sz="2800" dirty="0" smtClean="0"/>
              <a:t> </a:t>
            </a:r>
            <a:r>
              <a:rPr lang="ar-SA" sz="2800" dirty="0" smtClean="0"/>
              <a:t>  </a:t>
            </a:r>
            <a:r>
              <a:rPr lang="en-US" sz="2800" u="sng" dirty="0" smtClean="0">
                <a:solidFill>
                  <a:srgbClr val="FF0000"/>
                </a:solidFill>
              </a:rPr>
              <a:t>H</a:t>
            </a:r>
            <a:r>
              <a:rPr lang="en-US" sz="2800" dirty="0" smtClean="0"/>
              <a:t>yper </a:t>
            </a:r>
            <a:r>
              <a:rPr lang="en-US" sz="2800" u="sng" dirty="0">
                <a:solidFill>
                  <a:srgbClr val="FF0000"/>
                </a:solidFill>
              </a:rPr>
              <a:t>T</a:t>
            </a:r>
            <a:r>
              <a:rPr lang="en-US" sz="2800" dirty="0"/>
              <a:t>ext </a:t>
            </a:r>
            <a:r>
              <a:rPr lang="en-US" sz="2800" u="sng" dirty="0">
                <a:solidFill>
                  <a:srgbClr val="FF0000"/>
                </a:solidFill>
              </a:rPr>
              <a:t>M</a:t>
            </a:r>
            <a:r>
              <a:rPr lang="en-US" sz="2800" dirty="0"/>
              <a:t>arkup </a:t>
            </a:r>
            <a:r>
              <a:rPr lang="en-US" sz="2800" u="sng" dirty="0">
                <a:solidFill>
                  <a:srgbClr val="FF0000"/>
                </a:solidFill>
              </a:rPr>
              <a:t>L</a:t>
            </a:r>
            <a:r>
              <a:rPr lang="en-US" sz="2800" dirty="0"/>
              <a:t>anguage).</a:t>
            </a:r>
            <a:r>
              <a:rPr lang="en-US" sz="2800" dirty="0" smtClean="0"/>
              <a:t> </a:t>
            </a:r>
            <a:r>
              <a:rPr lang="ar-SA" sz="2800" dirty="0" smtClean="0"/>
              <a:t> </a:t>
            </a:r>
            <a:r>
              <a:rPr lang="ar-SA" sz="2800" dirty="0"/>
              <a:t>وتعني لغة ترميز النص </a:t>
            </a:r>
            <a:r>
              <a:rPr lang="ar-SA" sz="2800" dirty="0" smtClean="0"/>
              <a:t>التشعبي, </a:t>
            </a:r>
            <a:r>
              <a:rPr lang="ar-SA" sz="2800" dirty="0"/>
              <a:t>وهي </a:t>
            </a:r>
            <a:r>
              <a:rPr lang="ar-SA" sz="2800" dirty="0" smtClean="0"/>
              <a:t>ليست لغة برمجة بالمعنى والشكل المتعارف عليه للغات البرمجة الأخرى كلغة </a:t>
            </a:r>
            <a:r>
              <a:rPr lang="en-US" sz="2800" dirty="0"/>
              <a:t>C</a:t>
            </a:r>
            <a:r>
              <a:rPr lang="en-US" sz="2800" dirty="0" smtClean="0"/>
              <a:t> </a:t>
            </a:r>
            <a:r>
              <a:rPr lang="ar-SA" sz="2800" dirty="0" smtClean="0"/>
              <a:t> فهي مثلاً لا تحتوي على جمل التحكم والدوران، وعند الحاجة لاستخدام هذه الجمل يجب تضمين شيفرات من لغات أخرى كـ </a:t>
            </a:r>
            <a:r>
              <a:rPr lang="en-US" sz="2800" dirty="0"/>
              <a:t>Java, JavaScript, CGI</a:t>
            </a:r>
            <a:r>
              <a:rPr lang="en-US" sz="2800" dirty="0" smtClean="0"/>
              <a:t> . </a:t>
            </a:r>
            <a:r>
              <a:rPr lang="ar-SA" sz="2800" dirty="0" smtClean="0"/>
              <a:t>كذلك فهي لا تحتاج إلى </a:t>
            </a:r>
            <a:r>
              <a:rPr lang="ar-SA" sz="2800" dirty="0" smtClean="0"/>
              <a:t>مترجم </a:t>
            </a:r>
            <a:r>
              <a:rPr lang="en-US" sz="2800" dirty="0"/>
              <a:t>Compiler</a:t>
            </a:r>
            <a:r>
              <a:rPr lang="ar-SA" sz="2800" dirty="0" smtClean="0"/>
              <a:t> </a:t>
            </a:r>
            <a:r>
              <a:rPr lang="ar-SA" sz="2800" dirty="0" smtClean="0"/>
              <a:t>خاص </a:t>
            </a:r>
            <a:r>
              <a:rPr lang="ar-SA" sz="2800" dirty="0" smtClean="0"/>
              <a:t>بها, وهي </a:t>
            </a:r>
            <a:r>
              <a:rPr lang="ar-SA" sz="2800" dirty="0" smtClean="0"/>
              <a:t>غير مرتبطة بنظام تشغيل معين، لأنه يتم تفسيرها وتنفيذ تعليماتها مباشرة من قبل متصفح الإنترنت وبغض النظر عن النظام المستخدم. لذلك فهي لغة بسيطة جداً، وسهلة الفهم والتعلم ولا تحتاج لمعرفة مسبقة بلغات البرمجة والهيكلية المستخدمة فيها. بل ربما كل ما تحتاجه هو القليل من التفكير المنطقي وترتيب الأفكار. </a:t>
            </a:r>
            <a:endParaRPr lang="ar-SA" sz="2800" dirty="0"/>
          </a:p>
        </p:txBody>
      </p:sp>
      <p:sp>
        <p:nvSpPr>
          <p:cNvPr id="2" name="عنوان 1"/>
          <p:cNvSpPr>
            <a:spLocks noGrp="1"/>
          </p:cNvSpPr>
          <p:nvPr>
            <p:ph type="title"/>
          </p:nvPr>
        </p:nvSpPr>
        <p:spPr>
          <a:xfrm>
            <a:off x="467544" y="188640"/>
            <a:ext cx="8229600" cy="850106"/>
          </a:xfrm>
        </p:spPr>
        <p:txBody>
          <a:bodyPr/>
          <a:lstStyle/>
          <a:p>
            <a:r>
              <a:rPr lang="ar-SA" dirty="0" smtClean="0"/>
              <a:t>لغة </a:t>
            </a:r>
            <a:r>
              <a:rPr lang="en-US" dirty="0" smtClean="0"/>
              <a:t>HTML</a:t>
            </a:r>
            <a:endParaRPr lang="ar-SA" dirty="0"/>
          </a:p>
        </p:txBody>
      </p:sp>
    </p:spTree>
    <p:extLst>
      <p:ext uri="{BB962C8B-B14F-4D97-AF65-F5344CB8AC3E}">
        <p14:creationId xmlns:p14="http://schemas.microsoft.com/office/powerpoint/2010/main" val="427232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101</TotalTime>
  <Words>292</Words>
  <Application>Microsoft Office PowerPoint</Application>
  <PresentationFormat>عرض على الشاشة (3:4)‏</PresentationFormat>
  <Paragraphs>16</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شكل موجة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لغة HTML</vt:lpstr>
      <vt:lpstr>مثال على برنامج HTML</vt:lpstr>
      <vt:lpstr>لغة CSS</vt:lpstr>
      <vt:lpstr>عرض تقديمي في PowerPoint</vt:lpstr>
      <vt:lpstr>مميزات لغة جافا بالنسبة للمطورين</vt:lpstr>
      <vt:lpstr>عرض تقديمي في PowerPoint</vt:lpstr>
      <vt:lpstr>عرض تقديمي في PowerPoint</vt:lpstr>
      <vt:lpstr>عرض تقديمي في PowerPoint</vt:lpstr>
      <vt:lpstr>الملقم (سيرفر الويب)</vt:lpstr>
      <vt:lpstr>عرض تقديمي في PowerPoint</vt:lpstr>
      <vt:lpstr>عرض تقديمي في PowerPoint</vt:lpstr>
      <vt:lpstr>تثبيت برنامج Visual Studio .Net</vt:lpstr>
    </vt:vector>
  </TitlesOfParts>
  <Company>جامعة الملك سعود</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Mohammed Adam</dc:creator>
  <cp:lastModifiedBy>Mohammed Adam</cp:lastModifiedBy>
  <cp:revision>14</cp:revision>
  <dcterms:created xsi:type="dcterms:W3CDTF">2020-01-27T04:42:23Z</dcterms:created>
  <dcterms:modified xsi:type="dcterms:W3CDTF">2020-01-28T04:53:29Z</dcterms:modified>
</cp:coreProperties>
</file>