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>
        <p:scale>
          <a:sx n="61" d="100"/>
          <a:sy n="61" d="100"/>
        </p:scale>
        <p:origin x="-102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r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r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B3E6-070C-49F1-844E-186FE024EF0C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4B124-8A48-4250-9366-719BA68C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20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B3E6-070C-49F1-844E-186FE024EF0C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4B124-8A48-4250-9366-719BA68C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03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B3E6-070C-49F1-844E-186FE024EF0C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4B124-8A48-4250-9366-719BA68C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9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B3E6-070C-49F1-844E-186FE024EF0C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4B124-8A48-4250-9366-719BA68C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8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B3E6-070C-49F1-844E-186FE024EF0C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4B124-8A48-4250-9366-719BA68C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1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B3E6-070C-49F1-844E-186FE024EF0C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4B124-8A48-4250-9366-719BA68C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2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B3E6-070C-49F1-844E-186FE024EF0C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4B124-8A48-4250-9366-719BA68C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89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B3E6-070C-49F1-844E-186FE024EF0C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4B124-8A48-4250-9366-719BA68C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33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B3E6-070C-49F1-844E-186FE024EF0C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4B124-8A48-4250-9366-719BA68C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95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B3E6-070C-49F1-844E-186FE024EF0C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4B124-8A48-4250-9366-719BA68C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3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B3E6-070C-49F1-844E-186FE024EF0C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4B124-8A48-4250-9366-719BA68C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95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00CB3E6-070C-49F1-844E-186FE024EF0C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D244B124-8A48-4250-9366-719BA68C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65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172E2E62-FDA2-45E2-9891-83D3A1020F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المحاضرة الأولى</a:t>
            </a:r>
            <a:endParaRPr lang="en-US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xmlns="" id="{5CA154F5-0380-465C-BE39-67F4BC7D98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/>
              <a:t>مدخل للقياس النفسي </a:t>
            </a:r>
            <a:endParaRPr lang="en-US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xmlns="" id="{CA4D0C0B-1A5E-4583-99DF-2A848F3F68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0666"/>
            <a:ext cx="2590800" cy="181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816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A1BB4003-250F-4A21-8207-4BDA614FA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نبذه تاريخية</a:t>
            </a: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12EA9B13-707C-4634-B052-89E605F56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ar-SA" dirty="0">
                <a:solidFill>
                  <a:schemeClr val="bg2">
                    <a:lumMod val="25000"/>
                  </a:schemeClr>
                </a:solidFill>
              </a:rPr>
              <a:t>المسلمة الأساسية في عملية القياس النفسي</a:t>
            </a:r>
            <a:r>
              <a:rPr lang="ar-SA">
                <a:solidFill>
                  <a:schemeClr val="bg2">
                    <a:lumMod val="25000"/>
                  </a:schemeClr>
                </a:solidFill>
              </a:rPr>
              <a:t>، أن </a:t>
            </a:r>
            <a:r>
              <a:rPr lang="ar-SA" dirty="0">
                <a:solidFill>
                  <a:schemeClr val="bg2">
                    <a:lumMod val="25000"/>
                  </a:schemeClr>
                </a:solidFill>
              </a:rPr>
              <a:t>الفرد يختلف عن غيره من الأفراد في أبعاد معينة يمكن التعرف عليها وقياسها.</a:t>
            </a:r>
          </a:p>
          <a:p>
            <a:pPr>
              <a:buFont typeface="Courier New" panose="02070309020205020404" pitchFamily="49" charset="0"/>
              <a:buChar char="o"/>
            </a:pPr>
            <a:endParaRPr lang="ar-SA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ar-SA" dirty="0">
                <a:solidFill>
                  <a:schemeClr val="bg2">
                    <a:lumMod val="25000"/>
                  </a:schemeClr>
                </a:solidFill>
              </a:rPr>
              <a:t>الاختبارات النفسية مصممة لوضع قيم رقمية لهذه الفروق وكذلك وصفها.</a:t>
            </a:r>
          </a:p>
          <a:p>
            <a:pPr>
              <a:buFont typeface="Courier New" panose="02070309020205020404" pitchFamily="49" charset="0"/>
              <a:buChar char="o"/>
            </a:pPr>
            <a:endParaRPr lang="ar-SA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ar-SA" dirty="0">
                <a:solidFill>
                  <a:schemeClr val="bg2">
                    <a:lumMod val="25000"/>
                  </a:schemeClr>
                </a:solidFill>
              </a:rPr>
              <a:t>الفروق الفردية في المجتمعات البدائية.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ar-SA" dirty="0">
                <a:solidFill>
                  <a:schemeClr val="bg2">
                    <a:lumMod val="25000"/>
                  </a:schemeClr>
                </a:solidFill>
              </a:rPr>
              <a:t>الفروق الفردية في العصور الحديثة.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ar-SA" dirty="0">
                <a:solidFill>
                  <a:schemeClr val="bg2">
                    <a:lumMod val="25000"/>
                  </a:schemeClr>
                </a:solidFill>
              </a:rPr>
              <a:t>الفروق في الحضارة الصينية.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ar-SA" dirty="0">
                <a:solidFill>
                  <a:schemeClr val="bg2">
                    <a:lumMod val="25000"/>
                  </a:schemeClr>
                </a:solidFill>
              </a:rPr>
              <a:t>الفروق في العصور اليونانية .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239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4411EF15-DB71-4D7A-A312-8F10FBE8A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ar-SA" dirty="0"/>
              <a:t>القياس النفسي منذ القرن التاسع عشر</a:t>
            </a: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1C20DCD2-4F21-4F28-98C0-26A9822D8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ar-SA" dirty="0">
                <a:solidFill>
                  <a:srgbClr val="00B0F0"/>
                </a:solidFill>
              </a:rPr>
              <a:t> القرن التاسع عشر اهتم  الباحثين بشكل مكثف بالمعاملة الإنسانية  للمتأخرين عقليا ، والذهانين .</a:t>
            </a:r>
          </a:p>
          <a:p>
            <a:pPr>
              <a:buFont typeface="Courier New" panose="02070309020205020404" pitchFamily="49" charset="0"/>
              <a:buChar char="o"/>
            </a:pPr>
            <a:endParaRPr lang="ar-SA" dirty="0"/>
          </a:p>
          <a:p>
            <a:pPr>
              <a:buFont typeface="Courier New" panose="02070309020205020404" pitchFamily="49" charset="0"/>
              <a:buChar char="o"/>
            </a:pPr>
            <a:r>
              <a:rPr lang="ar-SA" dirty="0">
                <a:solidFill>
                  <a:srgbClr val="C00000"/>
                </a:solidFill>
              </a:rPr>
              <a:t>1879</a:t>
            </a:r>
            <a:r>
              <a:rPr lang="ar-SA" dirty="0"/>
              <a:t> </a:t>
            </a:r>
            <a:r>
              <a:rPr lang="ar-SA" dirty="0">
                <a:solidFill>
                  <a:srgbClr val="002060"/>
                </a:solidFill>
              </a:rPr>
              <a:t>( أسس فونت أول معمل تجريبي بألمانيا)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ar-SA" dirty="0">
                <a:solidFill>
                  <a:srgbClr val="C00000"/>
                </a:solidFill>
              </a:rPr>
              <a:t>1884</a:t>
            </a:r>
            <a:r>
              <a:rPr lang="ar-SA" dirty="0"/>
              <a:t> </a:t>
            </a:r>
            <a:r>
              <a:rPr lang="ar-SA" dirty="0">
                <a:solidFill>
                  <a:srgbClr val="002060"/>
                </a:solidFill>
              </a:rPr>
              <a:t>( افتتح </a:t>
            </a:r>
            <a:r>
              <a:rPr lang="ar-SA" dirty="0" err="1">
                <a:solidFill>
                  <a:srgbClr val="002060"/>
                </a:solidFill>
              </a:rPr>
              <a:t>جولتون</a:t>
            </a:r>
            <a:r>
              <a:rPr lang="ar-SA" dirty="0">
                <a:solidFill>
                  <a:srgbClr val="002060"/>
                </a:solidFill>
              </a:rPr>
              <a:t> معمل القياس النفسي في إنجلترا)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ar-SA" dirty="0"/>
              <a:t> </a:t>
            </a:r>
            <a:r>
              <a:rPr lang="ar-SA" dirty="0">
                <a:solidFill>
                  <a:srgbClr val="C00000"/>
                </a:solidFill>
              </a:rPr>
              <a:t>1890</a:t>
            </a:r>
            <a:r>
              <a:rPr lang="ar-SA" dirty="0"/>
              <a:t> </a:t>
            </a:r>
            <a:r>
              <a:rPr lang="ar-SA" dirty="0">
                <a:solidFill>
                  <a:srgbClr val="002060"/>
                </a:solidFill>
              </a:rPr>
              <a:t>( لأول مره أطلق كاتل مصطلح الاختبار العقلي)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ar-SA" dirty="0"/>
              <a:t> </a:t>
            </a:r>
            <a:r>
              <a:rPr lang="ar-SA" dirty="0">
                <a:solidFill>
                  <a:srgbClr val="C00000"/>
                </a:solidFill>
              </a:rPr>
              <a:t>1892</a:t>
            </a:r>
            <a:r>
              <a:rPr lang="ar-SA" dirty="0"/>
              <a:t> </a:t>
            </a:r>
            <a:r>
              <a:rPr lang="ar-SA" dirty="0">
                <a:solidFill>
                  <a:srgbClr val="002060"/>
                </a:solidFill>
              </a:rPr>
              <a:t>(أعد كربيلين اختبار تداعي المعاني مع المرضى 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ar-SA" dirty="0"/>
              <a:t> </a:t>
            </a:r>
            <a:r>
              <a:rPr lang="ar-SA" dirty="0">
                <a:solidFill>
                  <a:srgbClr val="C00000"/>
                </a:solidFill>
              </a:rPr>
              <a:t>1905</a:t>
            </a:r>
            <a:r>
              <a:rPr lang="ar-SA" dirty="0"/>
              <a:t> </a:t>
            </a:r>
            <a:r>
              <a:rPr lang="ar-SA" dirty="0">
                <a:solidFill>
                  <a:srgbClr val="002060"/>
                </a:solidFill>
              </a:rPr>
              <a:t>( أعد بينيه أول مقياس للذكاء 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ar-SA" dirty="0">
                <a:solidFill>
                  <a:srgbClr val="C00000"/>
                </a:solidFill>
              </a:rPr>
              <a:t>1917</a:t>
            </a:r>
            <a:r>
              <a:rPr lang="ar-SA" dirty="0"/>
              <a:t> </a:t>
            </a:r>
            <a:r>
              <a:rPr lang="ar-SA" dirty="0">
                <a:solidFill>
                  <a:srgbClr val="002060"/>
                </a:solidFill>
              </a:rPr>
              <a:t>( أعد بيركس مقياس ألفا وبيتا للجيش 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606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3318E442-DC02-49AA-9496-04DA0E635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الطرق الغير علمية لقياس الشخصية</a:t>
            </a: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F3087DD1-55B2-4C5F-9A96-6FDC672A6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ar-SA" dirty="0"/>
              <a:t> </a:t>
            </a:r>
            <a:r>
              <a:rPr lang="ar-SA" sz="2800" dirty="0">
                <a:solidFill>
                  <a:schemeClr val="accent1">
                    <a:lumMod val="75000"/>
                  </a:schemeClr>
                </a:solidFill>
              </a:rPr>
              <a:t>علم تضاريس الجمجمة 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ar-SA" sz="2800" dirty="0">
                <a:solidFill>
                  <a:schemeClr val="accent1">
                    <a:lumMod val="75000"/>
                  </a:schemeClr>
                </a:solidFill>
              </a:rPr>
              <a:t>علم الفراسة.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ar-SA" sz="2800" dirty="0">
                <a:solidFill>
                  <a:schemeClr val="accent1">
                    <a:lumMod val="75000"/>
                  </a:schemeClr>
                </a:solidFill>
              </a:rPr>
              <a:t> دراسة خط اليد.</a:t>
            </a:r>
          </a:p>
          <a:p>
            <a:pPr marL="0" indent="0">
              <a:buNone/>
            </a:pPr>
            <a:endParaRPr lang="ar-SA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xmlns="" id="{B220B116-1FC8-4F12-A38C-241C790298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268" y="4614202"/>
            <a:ext cx="4174676" cy="1987941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xmlns="" id="{B2134935-CBE3-4390-BBF9-34FAA078DD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811" y="4699133"/>
            <a:ext cx="2357730" cy="205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339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42CEAD75-3FBB-41E5-A943-C938F16C9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تعريف القياس النفسي والاختبار النفسي</a:t>
            </a: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0031D5E9-F4B5-4D7E-B6A6-207EEE7E4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>
                <a:solidFill>
                  <a:srgbClr val="C00000"/>
                </a:solidFill>
              </a:rPr>
              <a:t>القياس : </a:t>
            </a:r>
            <a:r>
              <a:rPr lang="ar-SA" dirty="0"/>
              <a:t>"عملية تحديد  قيم رقمية لأشياء أو موضوعات تبعاً لقواعد معينة متفق عليها ".</a:t>
            </a:r>
          </a:p>
          <a:p>
            <a:r>
              <a:rPr lang="ar-SA" dirty="0"/>
              <a:t> </a:t>
            </a:r>
            <a:r>
              <a:rPr lang="ar-SA" dirty="0">
                <a:solidFill>
                  <a:srgbClr val="0070C0"/>
                </a:solidFill>
              </a:rPr>
              <a:t>القياس النفسي </a:t>
            </a:r>
            <a:r>
              <a:rPr lang="ar-SA" dirty="0"/>
              <a:t>يختص بقياس خصال غير ملموسة مثل الذكاء –الشخصية – الاضطرابات النفسية- القيم والميول والاتجاهات .. إذن قياسها غير مباشر و قد تقاس بشكل غير دقيق. </a:t>
            </a:r>
          </a:p>
          <a:p>
            <a:r>
              <a:rPr lang="ar-SA" dirty="0"/>
              <a:t> </a:t>
            </a:r>
            <a:r>
              <a:rPr lang="ar-SA" dirty="0">
                <a:solidFill>
                  <a:srgbClr val="0070C0"/>
                </a:solidFill>
              </a:rPr>
              <a:t>القياس النفسي </a:t>
            </a:r>
            <a:r>
              <a:rPr lang="ar-SA" dirty="0"/>
              <a:t>له عدة طرق ومن ضمن طرقه الاختبارات النفسية</a:t>
            </a:r>
            <a:r>
              <a:rPr lang="ar-SA" dirty="0" smtClean="0"/>
              <a:t>.</a:t>
            </a:r>
          </a:p>
          <a:p>
            <a:r>
              <a:rPr lang="ar-SA" dirty="0" err="1" smtClean="0"/>
              <a:t>ماهو</a:t>
            </a:r>
            <a:r>
              <a:rPr lang="ar-SA" dirty="0" smtClean="0"/>
              <a:t> الفرق بين القياس والتقويم؟؟</a:t>
            </a:r>
          </a:p>
          <a:p>
            <a:r>
              <a:rPr lang="ar-SA" dirty="0" smtClean="0"/>
              <a:t>ماهي أنواع المقاييس؟</a:t>
            </a:r>
            <a:endParaRPr lang="ar-SA" dirty="0"/>
          </a:p>
          <a:p>
            <a:r>
              <a:rPr lang="ar-SA" dirty="0"/>
              <a:t> </a:t>
            </a:r>
            <a:r>
              <a:rPr lang="ar-SA" dirty="0">
                <a:solidFill>
                  <a:srgbClr val="C00000"/>
                </a:solidFill>
              </a:rPr>
              <a:t>الاختبار النفسي: </a:t>
            </a:r>
            <a:r>
              <a:rPr lang="ar-SA" dirty="0"/>
              <a:t>أداة تساعد على جمع البيانات وإجراء منظم لملاحظة سلوك الفرد ووصفه.</a:t>
            </a:r>
          </a:p>
          <a:p>
            <a:r>
              <a:rPr lang="ar-SA" dirty="0"/>
              <a:t> أيضا هو مقياس مقنن لعينة من السلوك في ظل ظروف مضبوطة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115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AED91A28-9116-401A-A3ED-17F6ADF21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مصطلحات مهمة في مجال الاختبارات والمقاييس النفسية </a:t>
            </a: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6C4FAD24-F08A-4F1E-8BD6-C3010796B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ar-SA" dirty="0"/>
              <a:t> </a:t>
            </a:r>
            <a:r>
              <a:rPr lang="ar-SA" sz="2800" dirty="0">
                <a:solidFill>
                  <a:srgbClr val="002060"/>
                </a:solidFill>
              </a:rPr>
              <a:t>العينة السلوكية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SA" sz="2800" dirty="0">
                <a:solidFill>
                  <a:srgbClr val="002060"/>
                </a:solidFill>
              </a:rPr>
              <a:t> الظروف المضبوطة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SA" sz="2800" dirty="0">
                <a:solidFill>
                  <a:srgbClr val="002060"/>
                </a:solidFill>
              </a:rPr>
              <a:t> التقنين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838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7051F1DE-0899-4490-9D14-41E19A587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مزايا استخدام الاختبارات النفسية</a:t>
            </a: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4E07E06E-49A4-4020-8A7E-9FE846DF8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ar-SA" dirty="0"/>
              <a:t> الموضوعية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SA" dirty="0"/>
              <a:t> التحديد الكمي للظواهر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SA" dirty="0"/>
              <a:t> الاختبار طريق أمثل لجمع بيانات معينة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SA" dirty="0"/>
              <a:t>الاختبارات النفسية اقتصادية وفعالة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702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BEB78EA9-BBFF-4CF9-9CDB-B7514668C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أسس تصنيف الاختبارات </a:t>
            </a: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4EDF3AA0-2802-4602-BB7E-9AA08C19E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ar-SA" dirty="0"/>
              <a:t> </a:t>
            </a:r>
            <a:r>
              <a:rPr lang="ar-SA" dirty="0">
                <a:solidFill>
                  <a:srgbClr val="C00000"/>
                </a:solidFill>
              </a:rPr>
              <a:t>ما يقيسه الاختبار :</a:t>
            </a:r>
          </a:p>
          <a:p>
            <a:pPr marL="0" indent="0">
              <a:buNone/>
            </a:pPr>
            <a:r>
              <a:rPr lang="ar-SA" dirty="0">
                <a:solidFill>
                  <a:srgbClr val="002060"/>
                </a:solidFill>
              </a:rPr>
              <a:t>أ – الأداء الأقصى </a:t>
            </a:r>
          </a:p>
          <a:p>
            <a:pPr marL="0" indent="0">
              <a:buNone/>
            </a:pPr>
            <a:r>
              <a:rPr lang="ar-SA" dirty="0">
                <a:solidFill>
                  <a:srgbClr val="002060"/>
                </a:solidFill>
              </a:rPr>
              <a:t>ب- السلوك النمطي أو المميز </a:t>
            </a:r>
          </a:p>
          <a:p>
            <a:pPr marL="0" indent="0">
              <a:buNone/>
            </a:pPr>
            <a:endParaRPr lang="ar-SA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ar-SA" dirty="0">
                <a:solidFill>
                  <a:srgbClr val="C00000"/>
                </a:solidFill>
              </a:rPr>
              <a:t> نوع المنبه :</a:t>
            </a:r>
          </a:p>
          <a:p>
            <a:pPr marL="457200" indent="-457200">
              <a:buAutoNum type="arabic1Minus"/>
            </a:pPr>
            <a:r>
              <a:rPr lang="ar-SA" dirty="0">
                <a:solidFill>
                  <a:srgbClr val="002060"/>
                </a:solidFill>
              </a:rPr>
              <a:t>محدد له بنيه </a:t>
            </a:r>
          </a:p>
          <a:p>
            <a:pPr marL="457200" indent="-457200">
              <a:buAutoNum type="arabic1Minus"/>
            </a:pPr>
            <a:r>
              <a:rPr lang="ar-SA" dirty="0">
                <a:solidFill>
                  <a:srgbClr val="002060"/>
                </a:solidFill>
              </a:rPr>
              <a:t> غير محدد البنيه (غامض)</a:t>
            </a:r>
          </a:p>
          <a:p>
            <a:pPr marL="0" indent="0">
              <a:buNone/>
            </a:pPr>
            <a:endParaRPr lang="ar-SA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ar-SA" dirty="0">
                <a:solidFill>
                  <a:srgbClr val="002060"/>
                </a:solidFill>
              </a:rPr>
              <a:t> </a:t>
            </a:r>
            <a:r>
              <a:rPr lang="ar-SA" dirty="0">
                <a:solidFill>
                  <a:srgbClr val="C00000"/>
                </a:solidFill>
              </a:rPr>
              <a:t>نوع الاستجابة :</a:t>
            </a:r>
          </a:p>
          <a:p>
            <a:pPr marL="0" indent="0">
              <a:buNone/>
            </a:pPr>
            <a:r>
              <a:rPr lang="ar-SA" dirty="0">
                <a:solidFill>
                  <a:srgbClr val="002060"/>
                </a:solidFill>
              </a:rPr>
              <a:t>أ – لفظية (مكتوبة – منطوقة)</a:t>
            </a:r>
          </a:p>
          <a:p>
            <a:pPr marL="0" indent="0">
              <a:buNone/>
            </a:pPr>
            <a:r>
              <a:rPr lang="ar-SA" dirty="0">
                <a:solidFill>
                  <a:srgbClr val="002060"/>
                </a:solidFill>
              </a:rPr>
              <a:t>ب- غير لفظية ( حركية 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151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428456B7-CDF6-4920-80E7-3E4BDA239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أسس تصنيف الاختبارات </a:t>
            </a: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5BFCF35C-EA1F-4861-B4F3-9823FADCD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ar-SA" dirty="0">
                <a:solidFill>
                  <a:srgbClr val="C00000"/>
                </a:solidFill>
              </a:rPr>
              <a:t> طريقة التصحيح : </a:t>
            </a:r>
          </a:p>
          <a:p>
            <a:pPr marL="457200" indent="-457200">
              <a:buAutoNum type="arabic1Minus"/>
            </a:pPr>
            <a:r>
              <a:rPr lang="ar-SA" dirty="0">
                <a:solidFill>
                  <a:srgbClr val="002060"/>
                </a:solidFill>
              </a:rPr>
              <a:t>ذاتية </a:t>
            </a:r>
          </a:p>
          <a:p>
            <a:pPr marL="457200" indent="-457200">
              <a:buAutoNum type="arabic1Minus"/>
            </a:pPr>
            <a:r>
              <a:rPr lang="ar-SA" dirty="0">
                <a:solidFill>
                  <a:srgbClr val="002060"/>
                </a:solidFill>
              </a:rPr>
              <a:t> موضوعية </a:t>
            </a:r>
          </a:p>
          <a:p>
            <a:pPr marL="0" indent="0">
              <a:buNone/>
            </a:pPr>
            <a:endParaRPr lang="ar-SA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ar-SA" dirty="0">
                <a:solidFill>
                  <a:srgbClr val="C00000"/>
                </a:solidFill>
              </a:rPr>
              <a:t> طريقة التطبيق :</a:t>
            </a:r>
          </a:p>
          <a:p>
            <a:pPr marL="0" indent="0">
              <a:buNone/>
            </a:pPr>
            <a:r>
              <a:rPr lang="ar-SA" dirty="0">
                <a:solidFill>
                  <a:srgbClr val="002060"/>
                </a:solidFill>
              </a:rPr>
              <a:t>أ- فردية </a:t>
            </a:r>
          </a:p>
          <a:p>
            <a:pPr marL="457200" indent="-457200">
              <a:buAutoNum type="arabic1Minus" startAt="2"/>
            </a:pPr>
            <a:r>
              <a:rPr lang="ar-SA" dirty="0">
                <a:solidFill>
                  <a:srgbClr val="002060"/>
                </a:solidFill>
              </a:rPr>
              <a:t>جماعية </a:t>
            </a:r>
          </a:p>
          <a:p>
            <a:pPr marL="457200" indent="-457200">
              <a:buAutoNum type="arabic1Minus" startAt="2"/>
            </a:pPr>
            <a:endParaRPr lang="ar-SA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ar-SA" dirty="0">
                <a:solidFill>
                  <a:srgbClr val="002060"/>
                </a:solidFill>
              </a:rPr>
              <a:t> </a:t>
            </a:r>
            <a:r>
              <a:rPr lang="ar-SA" dirty="0">
                <a:solidFill>
                  <a:srgbClr val="C00000"/>
                </a:solidFill>
              </a:rPr>
              <a:t>الزمن </a:t>
            </a:r>
          </a:p>
          <a:p>
            <a:pPr marL="457200" indent="-457200">
              <a:buAutoNum type="arabic1Minus"/>
            </a:pPr>
            <a:r>
              <a:rPr lang="ar-SA" dirty="0">
                <a:solidFill>
                  <a:srgbClr val="002060"/>
                </a:solidFill>
              </a:rPr>
              <a:t>اختبارات سرعة ( موقوتة )</a:t>
            </a:r>
          </a:p>
          <a:p>
            <a:pPr marL="457200" indent="-457200">
              <a:buAutoNum type="arabic1Minus"/>
            </a:pPr>
            <a:r>
              <a:rPr lang="ar-SA" dirty="0">
                <a:solidFill>
                  <a:srgbClr val="002060"/>
                </a:solidFill>
              </a:rPr>
              <a:t> اختبارات قوة ( غير موقوته)</a:t>
            </a:r>
          </a:p>
        </p:txBody>
      </p:sp>
    </p:spTree>
    <p:extLst>
      <p:ext uri="{BB962C8B-B14F-4D97-AF65-F5344CB8AC3E}">
        <p14:creationId xmlns:p14="http://schemas.microsoft.com/office/powerpoint/2010/main" val="2231627311"/>
      </p:ext>
    </p:extLst>
  </p:cSld>
  <p:clrMapOvr>
    <a:masterClrMapping/>
  </p:clrMapOvr>
</p:sld>
</file>

<file path=ppt/theme/theme1.xml><?xml version="1.0" encoding="utf-8"?>
<a:theme xmlns:a="http://schemas.openxmlformats.org/drawingml/2006/main" name="إطار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إطار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إطار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إطار</Template>
  <TotalTime>191</TotalTime>
  <Words>378</Words>
  <Application>Microsoft Office PowerPoint</Application>
  <PresentationFormat>مخصص</PresentationFormat>
  <Paragraphs>65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إطار</vt:lpstr>
      <vt:lpstr>المحاضرة الأولى</vt:lpstr>
      <vt:lpstr>نبذه تاريخية</vt:lpstr>
      <vt:lpstr>القياس النفسي منذ القرن التاسع عشر</vt:lpstr>
      <vt:lpstr>الطرق الغير علمية لقياس الشخصية</vt:lpstr>
      <vt:lpstr>تعريف القياس النفسي والاختبار النفسي</vt:lpstr>
      <vt:lpstr>مصطلحات مهمة في مجال الاختبارات والمقاييس النفسية </vt:lpstr>
      <vt:lpstr>مزايا استخدام الاختبارات النفسية</vt:lpstr>
      <vt:lpstr>أسس تصنيف الاختبارات </vt:lpstr>
      <vt:lpstr>أسس تصنيف الاختبارات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MAJIDAH</dc:creator>
  <cp:lastModifiedBy>majdah</cp:lastModifiedBy>
  <cp:revision>14</cp:revision>
  <dcterms:created xsi:type="dcterms:W3CDTF">2017-12-02T19:38:44Z</dcterms:created>
  <dcterms:modified xsi:type="dcterms:W3CDTF">2019-01-14T04:43:25Z</dcterms:modified>
</cp:coreProperties>
</file>