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4"/>
  </p:sldMasterIdLst>
  <p:notesMasterIdLst>
    <p:notesMasterId r:id="rId27"/>
  </p:notesMasterIdLst>
  <p:sldIdLst>
    <p:sldId id="259" r:id="rId5"/>
    <p:sldId id="357" r:id="rId6"/>
    <p:sldId id="358" r:id="rId7"/>
    <p:sldId id="338" r:id="rId8"/>
    <p:sldId id="334" r:id="rId9"/>
    <p:sldId id="345" r:id="rId10"/>
    <p:sldId id="346" r:id="rId11"/>
    <p:sldId id="359" r:id="rId12"/>
    <p:sldId id="347" r:id="rId13"/>
    <p:sldId id="335" r:id="rId14"/>
    <p:sldId id="269" r:id="rId15"/>
    <p:sldId id="349" r:id="rId16"/>
    <p:sldId id="348" r:id="rId17"/>
    <p:sldId id="352" r:id="rId18"/>
    <p:sldId id="360" r:id="rId19"/>
    <p:sldId id="361" r:id="rId20"/>
    <p:sldId id="362" r:id="rId21"/>
    <p:sldId id="363" r:id="rId22"/>
    <p:sldId id="364" r:id="rId23"/>
    <p:sldId id="365" r:id="rId24"/>
    <p:sldId id="366" r:id="rId25"/>
    <p:sldId id="367" r:id="rId2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autoAdjust="0"/>
    <p:restoredTop sz="94667" autoAdjust="0"/>
  </p:normalViewPr>
  <p:slideViewPr>
    <p:cSldViewPr>
      <p:cViewPr varScale="1">
        <p:scale>
          <a:sx n="103" d="100"/>
          <a:sy n="103" d="100"/>
        </p:scale>
        <p:origin x="185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70D2C6BA-C20E-4357-B4B0-8926BE142A24}" type="datetimeFigureOut">
              <a:rPr lang="ar-SA" smtClean="0"/>
              <a:t>29/12/1439</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A54591C-33C5-41FF-BF6E-C5BAC4E195B7}" type="slidenum">
              <a:rPr lang="ar-SA" smtClean="0"/>
              <a:t>‹#›</a:t>
            </a:fld>
            <a:endParaRPr lang="ar-SA"/>
          </a:p>
        </p:txBody>
      </p:sp>
    </p:spTree>
    <p:extLst>
      <p:ext uri="{BB962C8B-B14F-4D97-AF65-F5344CB8AC3E}">
        <p14:creationId xmlns:p14="http://schemas.microsoft.com/office/powerpoint/2010/main" val="329009085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a:t>Click to edit Master title style</a:t>
            </a:r>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42CF7544-E104-4D67-B2B3-259B98FA2189}" type="datetimeFigureOut">
              <a:rPr lang="ar-SA" smtClean="0"/>
              <a:pPr/>
              <a:t>29/12/1439</a:t>
            </a:fld>
            <a:endParaRPr lang="ar-SA"/>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ar-SA"/>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3AD9E32A-ABD9-421E-885E-844AAC0671AE}"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2CF7544-E104-4D67-B2B3-259B98FA2189}" type="datetimeFigureOut">
              <a:rPr lang="ar-SA" smtClean="0"/>
              <a:pPr/>
              <a:t>29/12/1439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AD9E32A-ABD9-421E-885E-844AAC0671AE}"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kumimoji="0"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p>
            <a:fld id="{42CF7544-E104-4D67-B2B3-259B98FA2189}" type="datetimeFigureOut">
              <a:rPr lang="ar-SA" smtClean="0"/>
              <a:pPr/>
              <a:t>29/12/1439</a:t>
            </a:fld>
            <a:endParaRPr lang="ar-SA"/>
          </a:p>
        </p:txBody>
      </p:sp>
      <p:sp>
        <p:nvSpPr>
          <p:cNvPr id="5" name="Footer Placeholder 4"/>
          <p:cNvSpPr>
            <a:spLocks noGrp="1"/>
          </p:cNvSpPr>
          <p:nvPr>
            <p:ph type="ftr" sz="quarter" idx="11"/>
          </p:nvPr>
        </p:nvSpPr>
        <p:spPr>
          <a:xfrm>
            <a:off x="457200" y="6556248"/>
            <a:ext cx="3657600" cy="228600"/>
          </a:xfrm>
        </p:spPr>
        <p:txBody>
          <a:bodyPr/>
          <a:lstStyle/>
          <a:p>
            <a:endParaRPr lang="ar-SA"/>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3AD9E32A-ABD9-421E-885E-844AAC0671AE}"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2CF7544-E104-4D67-B2B3-259B98FA2189}" type="datetimeFigureOut">
              <a:rPr lang="ar-SA" smtClean="0"/>
              <a:pPr/>
              <a:t>29/12/1439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AD9E32A-ABD9-421E-885E-844AAC0671AE}"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a:t>Click to edit Master title style</a:t>
            </a:r>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42CF7544-E104-4D67-B2B3-259B98FA2189}" type="datetimeFigureOut">
              <a:rPr lang="ar-SA" smtClean="0"/>
              <a:pPr/>
              <a:t>29/12/1439</a:t>
            </a:fld>
            <a:endParaRPr lang="ar-SA"/>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ar-SA"/>
          </a:p>
        </p:txBody>
      </p:sp>
      <p:sp>
        <p:nvSpPr>
          <p:cNvPr id="6" name="Slide Number Placeholder 5"/>
          <p:cNvSpPr>
            <a:spLocks noGrp="1"/>
          </p:cNvSpPr>
          <p:nvPr>
            <p:ph type="sldNum" sz="quarter" idx="12"/>
          </p:nvPr>
        </p:nvSpPr>
        <p:spPr>
          <a:xfrm>
            <a:off x="6733952" y="6555112"/>
            <a:ext cx="588336" cy="228600"/>
          </a:xfrm>
        </p:spPr>
        <p:txBody>
          <a:bodyPr/>
          <a:lstStyle/>
          <a:p>
            <a:fld id="{3AD9E32A-ABD9-421E-885E-844AAC0671AE}"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2CF7544-E104-4D67-B2B3-259B98FA2189}" type="datetimeFigureOut">
              <a:rPr lang="ar-SA" smtClean="0"/>
              <a:pPr/>
              <a:t>29/12/1439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3AD9E32A-ABD9-421E-885E-844AAC0671AE}"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2CF7544-E104-4D67-B2B3-259B98FA2189}" type="datetimeFigureOut">
              <a:rPr lang="ar-SA" smtClean="0"/>
              <a:pPr/>
              <a:t>29/12/1439</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3AD9E32A-ABD9-421E-885E-844AAC0671AE}"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42CF7544-E104-4D67-B2B3-259B98FA2189}" type="datetimeFigureOut">
              <a:rPr lang="ar-SA" smtClean="0"/>
              <a:pPr/>
              <a:t>29/12/1439</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3AD9E32A-ABD9-421E-885E-844AAC0671AE}"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42CF7544-E104-4D67-B2B3-259B98FA2189}" type="datetimeFigureOut">
              <a:rPr lang="ar-SA" smtClean="0"/>
              <a:pPr/>
              <a:t>29/12/1439</a:t>
            </a:fld>
            <a:endParaRPr lang="ar-SA"/>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ar-SA"/>
          </a:p>
        </p:txBody>
      </p:sp>
      <p:sp>
        <p:nvSpPr>
          <p:cNvPr id="4" name="Slide Number Placeholder 3"/>
          <p:cNvSpPr>
            <a:spLocks noGrp="1"/>
          </p:cNvSpPr>
          <p:nvPr>
            <p:ph type="sldNum" sz="quarter" idx="12"/>
          </p:nvPr>
        </p:nvSpPr>
        <p:spPr/>
        <p:txBody>
          <a:bodyPr/>
          <a:lstStyle/>
          <a:p>
            <a:fld id="{3AD9E32A-ABD9-421E-885E-844AAC0671AE}"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a:t>Click to edit Master title style</a:t>
            </a:r>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2CF7544-E104-4D67-B2B3-259B98FA2189}" type="datetimeFigureOut">
              <a:rPr lang="ar-SA" smtClean="0"/>
              <a:pPr/>
              <a:t>29/12/1439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3AD9E32A-ABD9-421E-885E-844AAC0671AE}"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a:t>Click to edit Master text styles</a:t>
            </a:r>
          </a:p>
        </p:txBody>
      </p:sp>
      <p:sp>
        <p:nvSpPr>
          <p:cNvPr id="5" name="Date Placeholder 4"/>
          <p:cNvSpPr>
            <a:spLocks noGrp="1"/>
          </p:cNvSpPr>
          <p:nvPr>
            <p:ph type="dt" sz="half" idx="10"/>
          </p:nvPr>
        </p:nvSpPr>
        <p:spPr/>
        <p:txBody>
          <a:bodyPr/>
          <a:lstStyle/>
          <a:p>
            <a:fld id="{42CF7544-E104-4D67-B2B3-259B98FA2189}" type="datetimeFigureOut">
              <a:rPr lang="ar-SA" smtClean="0"/>
              <a:pPr/>
              <a:t>29/12/1439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3AD9E32A-ABD9-421E-885E-844AAC0671AE}" type="slidenum">
              <a:rPr lang="ar-SA" smtClean="0"/>
              <a:pPr/>
              <a:t>‹#›</a:t>
            </a:fld>
            <a:endParaRPr lang="ar-SA"/>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n-US"/>
              <a:t>Click to edit Master title style</a:t>
            </a:r>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42CF7544-E104-4D67-B2B3-259B98FA2189}" type="datetimeFigureOut">
              <a:rPr lang="ar-SA" smtClean="0"/>
              <a:pPr/>
              <a:t>29/12/1439</a:t>
            </a:fld>
            <a:endParaRPr lang="ar-SA"/>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ar-SA"/>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3AD9E32A-ABD9-421E-885E-844AAC0671AE}"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r" rtl="1"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r" rtl="1"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r" rtl="1"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r" rtl="1"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r" rtl="1"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72066" y="0"/>
            <a:ext cx="3746032" cy="2428892"/>
          </a:xfrm>
        </p:spPr>
        <p:txBody>
          <a:bodyPr>
            <a:normAutofit/>
          </a:bodyPr>
          <a:lstStyle/>
          <a:p>
            <a:pPr algn="ctr"/>
            <a:r>
              <a:rPr lang="ar-SA" sz="4000"/>
              <a:t>مفهوم و أنواع </a:t>
            </a:r>
            <a:r>
              <a:rPr lang="ar-SA" sz="4000" dirty="0"/>
              <a:t>الحاسب الآلي </a:t>
            </a:r>
          </a:p>
        </p:txBody>
      </p:sp>
      <p:pic>
        <p:nvPicPr>
          <p:cNvPr id="6" name="Picture Placeholder 5" descr="XCACO81IWCAYW0VXNCADU0QJ0CASIABCFCA48ELD2CA9UM7S1CA9O38NOCA8AAQZOCAZ1QNEVCACR8JKRCAFKR6BRCA3BF3AECASGV4S1CAV37TMCCA65NR31CAJ72Q17CAF4KM0LCAPQ664TCAGNDK3U.jpg"/>
          <p:cNvPicPr>
            <a:picLocks noGrp="1" noChangeAspect="1"/>
          </p:cNvPicPr>
          <p:nvPr>
            <p:ph type="pic" idx="1"/>
          </p:nvPr>
        </p:nvPicPr>
        <p:blipFill>
          <a:blip r:embed="rId2" cstate="print"/>
          <a:srcRect l="8174" r="8174"/>
          <a:stretch>
            <a:fillRect/>
          </a:stretch>
        </p:blipFill>
        <p:spPr>
          <a:xfrm>
            <a:off x="663682" y="1981866"/>
            <a:ext cx="3622566" cy="3622566"/>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p:nvPr>
        </p:nvSpPr>
        <p:spPr bwMode="auto">
          <a:xfrm>
            <a:off x="395536" y="33114"/>
            <a:ext cx="8229600" cy="685800"/>
          </a:xfrm>
        </p:spPr>
        <p:txBody>
          <a:bodyPr vert="horz" anchor="b">
            <a:normAutofit/>
          </a:bodyPr>
          <a:lstStyle/>
          <a:p>
            <a:pPr algn="ctr"/>
            <a:r>
              <a:rPr lang="ar-SA" sz="2400" b="1" dirty="0">
                <a:solidFill>
                  <a:schemeClr val="accent1">
                    <a:lumMod val="75000"/>
                  </a:schemeClr>
                </a:solidFill>
              </a:rPr>
              <a:t>مميزات الحاسب الآلي</a:t>
            </a:r>
            <a:endParaRPr lang="en-US" sz="2400" b="1" dirty="0">
              <a:solidFill>
                <a:schemeClr val="accent1">
                  <a:lumMod val="75000"/>
                </a:schemeClr>
              </a:solidFill>
            </a:endParaRPr>
          </a:p>
        </p:txBody>
      </p:sp>
      <p:sp>
        <p:nvSpPr>
          <p:cNvPr id="12291" name="Slide Number Placeholder 4"/>
          <p:cNvSpPr>
            <a:spLocks noGrp="1"/>
          </p:cNvSpPr>
          <p:nvPr>
            <p:ph type="sldNum" sz="quarter" idx="12"/>
          </p:nvPr>
        </p:nvSpPr>
        <p:spPr bwMode="auto">
          <a:noFill/>
          <a:ln>
            <a:miter lim="800000"/>
            <a:headEnd/>
            <a:tailEnd/>
          </a:ln>
        </p:spPr>
        <p:txBody>
          <a:bodyPr/>
          <a:lstStyle/>
          <a:p>
            <a:fld id="{18CCC723-BE19-4049-90D2-C4C510FEE215}" type="slidenum">
              <a:rPr lang="ar-SA" smtClean="0"/>
              <a:pPr/>
              <a:t>10</a:t>
            </a:fld>
            <a:endParaRPr lang="en-US"/>
          </a:p>
        </p:txBody>
      </p:sp>
      <p:sp>
        <p:nvSpPr>
          <p:cNvPr id="57347" name="Rectangle 3"/>
          <p:cNvSpPr>
            <a:spLocks noGrp="1"/>
          </p:cNvSpPr>
          <p:nvPr>
            <p:ph type="body" idx="4294967295"/>
          </p:nvPr>
        </p:nvSpPr>
        <p:spPr>
          <a:xfrm>
            <a:off x="25385" y="908720"/>
            <a:ext cx="8100392" cy="4953000"/>
          </a:xfrm>
        </p:spPr>
        <p:txBody>
          <a:bodyPr>
            <a:noAutofit/>
          </a:bodyPr>
          <a:lstStyle/>
          <a:p>
            <a:pPr lvl="0" algn="just">
              <a:lnSpc>
                <a:spcPct val="150000"/>
              </a:lnSpc>
            </a:pPr>
            <a:r>
              <a:rPr lang="ar-SA" sz="2000" b="1" dirty="0"/>
              <a:t>السرعة</a:t>
            </a:r>
            <a:r>
              <a:rPr lang="ar-SA" sz="2000" dirty="0"/>
              <a:t> : في إجراء العمليات الحسابية وادخال البيانات ومعالجتها واخراجها .</a:t>
            </a:r>
            <a:endParaRPr lang="en-US" sz="2000" dirty="0"/>
          </a:p>
          <a:p>
            <a:pPr lvl="0" algn="just">
              <a:lnSpc>
                <a:spcPct val="150000"/>
              </a:lnSpc>
            </a:pPr>
            <a:r>
              <a:rPr lang="ar-SA" sz="2000" b="1" dirty="0"/>
              <a:t>الدقة</a:t>
            </a:r>
            <a:r>
              <a:rPr lang="ar-SA" sz="2000" dirty="0"/>
              <a:t> : حيث يعمل بنسبة خطأ بسيطه جدا وتكاد تكون معدومة .</a:t>
            </a:r>
            <a:endParaRPr lang="en-US" sz="2000" dirty="0"/>
          </a:p>
          <a:p>
            <a:pPr lvl="0" algn="just">
              <a:lnSpc>
                <a:spcPct val="150000"/>
              </a:lnSpc>
            </a:pPr>
            <a:r>
              <a:rPr lang="ar-SA" sz="2000" b="1" dirty="0"/>
              <a:t>التخزين</a:t>
            </a:r>
            <a:r>
              <a:rPr lang="ar-SA" sz="2000" dirty="0"/>
              <a:t> : قدرته على تخزين كميات هائله من المعلومات وفي مساحات صغيرة جدا </a:t>
            </a:r>
            <a:endParaRPr lang="en-US" sz="2000" dirty="0"/>
          </a:p>
          <a:p>
            <a:pPr lvl="0" algn="just">
              <a:lnSpc>
                <a:spcPct val="150000"/>
              </a:lnSpc>
            </a:pPr>
            <a:r>
              <a:rPr lang="ar-SA" sz="2000" b="1" dirty="0"/>
              <a:t>اقتصادية</a:t>
            </a:r>
            <a:r>
              <a:rPr lang="ar-SA" sz="2000" dirty="0"/>
              <a:t> : </a:t>
            </a:r>
            <a:endParaRPr lang="en-US" sz="2000" dirty="0"/>
          </a:p>
          <a:p>
            <a:pPr lvl="1" algn="just">
              <a:lnSpc>
                <a:spcPct val="150000"/>
              </a:lnSpc>
            </a:pPr>
            <a:r>
              <a:rPr lang="ar-SA" sz="1700" b="1" dirty="0"/>
              <a:t>الوقت :</a:t>
            </a:r>
            <a:r>
              <a:rPr lang="ar-SA" sz="1700" dirty="0"/>
              <a:t> حيث يستطيع القيام بالعديد من العمليات المعقده في وقت قليل.</a:t>
            </a:r>
            <a:endParaRPr lang="en-US" sz="1700" dirty="0"/>
          </a:p>
          <a:p>
            <a:pPr lvl="1" algn="just">
              <a:lnSpc>
                <a:spcPct val="150000"/>
              </a:lnSpc>
            </a:pPr>
            <a:r>
              <a:rPr lang="ar-SA" sz="1700" b="1" dirty="0"/>
              <a:t>التكلفة :</a:t>
            </a:r>
            <a:r>
              <a:rPr lang="ar-SA" sz="1700" dirty="0"/>
              <a:t> تعتبر اسعار الحاسب اقتصاديه جدا ويوما عن يوم تقل أسعارها .</a:t>
            </a:r>
            <a:endParaRPr lang="en-US" sz="1700" dirty="0"/>
          </a:p>
          <a:p>
            <a:pPr algn="just">
              <a:lnSpc>
                <a:spcPct val="150000"/>
              </a:lnSpc>
            </a:pPr>
            <a:r>
              <a:rPr lang="ar-SA" sz="2000" b="1" dirty="0"/>
              <a:t>الاتصالات الشبكية</a:t>
            </a:r>
            <a:r>
              <a:rPr lang="ar-SA" sz="2000" dirty="0"/>
              <a:t> : توفر الحاسبات خدمات الاتصال الشبكي مما یوفر الوقت و المجھود و التكلفة على المستخدم للحصول على المعلومات                و تبادلھا مثل خدمة الشبكة العالمیة (الإنترنت).</a:t>
            </a:r>
            <a:endParaRPr lang="en-US" sz="2000" dirty="0"/>
          </a:p>
        </p:txBody>
      </p:sp>
    </p:spTree>
    <p:extLst>
      <p:ext uri="{BB962C8B-B14F-4D97-AF65-F5344CB8AC3E}">
        <p14:creationId xmlns:p14="http://schemas.microsoft.com/office/powerpoint/2010/main" val="276597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3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3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3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73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734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73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26284" y="785794"/>
            <a:ext cx="3031600" cy="738664"/>
          </a:xfrm>
          <a:prstGeom prst="rect">
            <a:avLst/>
          </a:prstGeom>
          <a:ln/>
        </p:spPr>
        <p:style>
          <a:lnRef idx="1">
            <a:schemeClr val="accent4"/>
          </a:lnRef>
          <a:fillRef idx="2">
            <a:schemeClr val="accent4"/>
          </a:fillRef>
          <a:effectRef idx="1">
            <a:schemeClr val="accent4"/>
          </a:effectRef>
          <a:fontRef idx="minor">
            <a:schemeClr val="dk1"/>
          </a:fontRef>
        </p:style>
        <p:txBody>
          <a:bodyPr wrap="none" rtlCol="1">
            <a:spAutoFit/>
          </a:bodyPr>
          <a:lstStyle/>
          <a:p>
            <a:pPr algn="ctr"/>
            <a:r>
              <a:rPr lang="ar-SA" sz="2400" b="1" u="sng" dirty="0">
                <a:solidFill>
                  <a:schemeClr val="bg2">
                    <a:lumMod val="25000"/>
                  </a:schemeClr>
                </a:solidFill>
              </a:rPr>
              <a:t>أنواع الحاسب الآلي</a:t>
            </a:r>
          </a:p>
          <a:p>
            <a:endParaRPr lang="ar-SA" dirty="0"/>
          </a:p>
        </p:txBody>
      </p:sp>
      <p:sp>
        <p:nvSpPr>
          <p:cNvPr id="4" name="Rectangle 3"/>
          <p:cNvSpPr txBox="1">
            <a:spLocks noChangeArrowheads="1"/>
          </p:cNvSpPr>
          <p:nvPr/>
        </p:nvSpPr>
        <p:spPr>
          <a:xfrm>
            <a:off x="1619672" y="1905000"/>
            <a:ext cx="6184032" cy="4038600"/>
          </a:xfrm>
          <a:prstGeom prst="rect">
            <a:avLst/>
          </a:prstGeom>
        </p:spPr>
        <p:txBody>
          <a:bodyPr/>
          <a:lstStyle/>
          <a:p>
            <a:r>
              <a:rPr lang="ar-SA" b="1" dirty="0"/>
              <a:t>الأنواع المختلفة للحاسب الآلي  </a:t>
            </a:r>
            <a:endParaRPr lang="en-US" sz="1100" dirty="0"/>
          </a:p>
          <a:p>
            <a:pPr lvl="0"/>
            <a:r>
              <a:rPr lang="ar-SA" dirty="0"/>
              <a:t>تستخدم أنواع مختلفة من أجهزة الحاسوب لأداء مهام متنوعة </a:t>
            </a:r>
            <a:endParaRPr lang="en-US" sz="1400" dirty="0"/>
          </a:p>
          <a:p>
            <a:r>
              <a:rPr lang="ar-SA" dirty="0"/>
              <a:t>و من المهم فهم الفروقات بين أنواع الحواسيب لأجل اختيار التقنية المناسبة لأداء و انجاز مهمة معينة.</a:t>
            </a:r>
            <a:endParaRPr lang="en-US" sz="1400" dirty="0"/>
          </a:p>
          <a:p>
            <a:r>
              <a:rPr lang="ar-SA" b="1" dirty="0"/>
              <a:t>تصنف الحاسبات الآلية حسب:</a:t>
            </a:r>
            <a:endParaRPr lang="en-US" sz="1100" dirty="0"/>
          </a:p>
          <a:p>
            <a:pPr marL="1200150" lvl="2" indent="-285750">
              <a:buFont typeface="Arial" panose="020B0604020202020204" pitchFamily="34" charset="0"/>
              <a:buChar char="•"/>
            </a:pPr>
            <a:r>
              <a:rPr lang="ar-SA" dirty="0"/>
              <a:t>الحجم و الأداء  .</a:t>
            </a:r>
            <a:endParaRPr lang="en-US" sz="1400" dirty="0"/>
          </a:p>
          <a:p>
            <a:pPr marL="1200150" lvl="2" indent="-285750">
              <a:buFont typeface="Arial" panose="020B0604020202020204" pitchFamily="34" charset="0"/>
              <a:buChar char="•"/>
            </a:pPr>
            <a:r>
              <a:rPr lang="ar-SA" dirty="0"/>
              <a:t>تقنية العمل .</a:t>
            </a:r>
            <a:endParaRPr lang="en-US" sz="1400" dirty="0"/>
          </a:p>
          <a:p>
            <a:pPr marL="274320" marR="0" lvl="0" indent="-274320" algn="r" defTabSz="914400" rtl="1" eaLnBrk="1" fontAlgn="auto" latinLnBrk="0" hangingPunct="1">
              <a:lnSpc>
                <a:spcPct val="100000"/>
              </a:lnSpc>
              <a:spcBef>
                <a:spcPts val="600"/>
              </a:spcBef>
              <a:spcAft>
                <a:spcPts val="0"/>
              </a:spcAft>
              <a:buClr>
                <a:schemeClr val="tx2"/>
              </a:buClr>
              <a:buSzPct val="73000"/>
              <a:buFont typeface="Wingdings" pitchFamily="2" charset="2"/>
              <a:buNone/>
              <a:tabLst/>
              <a:defRPr/>
            </a:pPr>
            <a:endParaRPr kumimoji="0" lang="en-US" sz="4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05904" y="357166"/>
            <a:ext cx="5421677" cy="461665"/>
          </a:xfrm>
          <a:prstGeom prst="rect">
            <a:avLst/>
          </a:prstGeom>
          <a:ln/>
        </p:spPr>
        <p:style>
          <a:lnRef idx="2">
            <a:schemeClr val="accent4"/>
          </a:lnRef>
          <a:fillRef idx="1">
            <a:schemeClr val="lt1"/>
          </a:fillRef>
          <a:effectRef idx="0">
            <a:schemeClr val="accent4"/>
          </a:effectRef>
          <a:fontRef idx="minor">
            <a:schemeClr val="dk1"/>
          </a:fontRef>
        </p:style>
        <p:txBody>
          <a:bodyPr wrap="none" rtlCol="1">
            <a:spAutoFit/>
          </a:bodyPr>
          <a:lstStyle/>
          <a:p>
            <a:pPr algn="ctr"/>
            <a:r>
              <a:rPr lang="ar-SA" sz="2400" b="1" dirty="0"/>
              <a:t>تقسيم الحاسبات الآلية حسب الحجم</a:t>
            </a:r>
            <a:endParaRPr lang="ar-SA" dirty="0"/>
          </a:p>
        </p:txBody>
      </p:sp>
      <p:sp>
        <p:nvSpPr>
          <p:cNvPr id="3" name="TextBox 2"/>
          <p:cNvSpPr txBox="1"/>
          <p:nvPr/>
        </p:nvSpPr>
        <p:spPr>
          <a:xfrm>
            <a:off x="450704" y="1214422"/>
            <a:ext cx="7693196" cy="3384324"/>
          </a:xfrm>
          <a:prstGeom prst="rect">
            <a:avLst/>
          </a:prstGeom>
          <a:noFill/>
        </p:spPr>
        <p:txBody>
          <a:bodyPr wrap="square" rtlCol="1">
            <a:spAutoFit/>
          </a:bodyPr>
          <a:lstStyle/>
          <a:p>
            <a:endParaRPr lang="en-US" sz="1100" dirty="0"/>
          </a:p>
          <a:p>
            <a:r>
              <a:rPr lang="ar-SA" b="1" u="sng" dirty="0"/>
              <a:t>1-  حاسبات عملاقة  </a:t>
            </a:r>
            <a:r>
              <a:rPr lang="en-US" b="1" u="sng" dirty="0"/>
              <a:t>Supercomputers </a:t>
            </a:r>
            <a:endParaRPr lang="en-US" sz="1100" dirty="0"/>
          </a:p>
          <a:p>
            <a:pPr lvl="1"/>
            <a:r>
              <a:rPr lang="ar-SA" sz="2400" dirty="0"/>
              <a:t>	</a:t>
            </a:r>
            <a:r>
              <a:rPr lang="ar-SA" dirty="0"/>
              <a:t>هي حاسبات عملاقة وإمكانياتها كبيرة جدا وقادرة على معالجة وتخزين كم هائل من المعلومات و القيام بعمليات حسابية معقدة كالتي يحتاجها العلماء في مراكز الأبحاث و الفضاء أو المصانع الحربية لتصنيع أسلحة الكترونية ”الصواريخ الالكترونية“ .</a:t>
            </a:r>
            <a:endParaRPr lang="en-US" sz="1400" dirty="0"/>
          </a:p>
          <a:p>
            <a:pPr lvl="1"/>
            <a:r>
              <a:rPr lang="ar-SA" dirty="0"/>
              <a:t>تستطيع معالجة بيانات 10000 مستخدم في نفس الوقت وتعتبر ذات تكلفه عاليه قد تصل الى مليون دولار أو أكثر للحاسب الواحد</a:t>
            </a:r>
            <a:r>
              <a:rPr lang="ar-SA" sz="2400" dirty="0"/>
              <a:t> .</a:t>
            </a:r>
            <a:endParaRPr lang="en-US" sz="1400" dirty="0"/>
          </a:p>
          <a:p>
            <a:r>
              <a:rPr lang="ar-SA" sz="3200" b="1" u="sng" dirty="0">
                <a:solidFill>
                  <a:schemeClr val="bg2">
                    <a:lumMod val="25000"/>
                  </a:schemeClr>
                </a:solidFill>
              </a:rPr>
              <a:t> </a:t>
            </a:r>
          </a:p>
          <a:p>
            <a:pPr>
              <a:lnSpc>
                <a:spcPct val="150000"/>
              </a:lnSpc>
            </a:pPr>
            <a:r>
              <a:rPr lang="ar-SA" sz="2000" b="1" dirty="0">
                <a:solidFill>
                  <a:schemeClr val="bg2">
                    <a:lumMod val="25000"/>
                  </a:schemeClr>
                </a:solidFill>
              </a:rPr>
              <a:t>  </a:t>
            </a:r>
            <a:endParaRPr lang="ar-SA" dirty="0"/>
          </a:p>
        </p:txBody>
      </p:sp>
      <p:pic>
        <p:nvPicPr>
          <p:cNvPr id="4" name="Picture 3">
            <a:extLst>
              <a:ext uri="{FF2B5EF4-FFF2-40B4-BE49-F238E27FC236}">
                <a16:creationId xmlns:a16="http://schemas.microsoft.com/office/drawing/2014/main" id="{F10FE862-7A04-47FF-9E04-0924012C53CC}"/>
              </a:ext>
            </a:extLst>
          </p:cNvPr>
          <p:cNvPicPr>
            <a:picLocks noChangeAspect="1"/>
          </p:cNvPicPr>
          <p:nvPr/>
        </p:nvPicPr>
        <p:blipFill>
          <a:blip r:embed="rId2"/>
          <a:stretch>
            <a:fillRect/>
          </a:stretch>
        </p:blipFill>
        <p:spPr>
          <a:xfrm>
            <a:off x="4788024" y="4293096"/>
            <a:ext cx="2767824" cy="1767993"/>
          </a:xfrm>
          <a:prstGeom prst="rect">
            <a:avLst/>
          </a:prstGeom>
        </p:spPr>
      </p:pic>
      <p:pic>
        <p:nvPicPr>
          <p:cNvPr id="5" name="Picture 4">
            <a:extLst>
              <a:ext uri="{FF2B5EF4-FFF2-40B4-BE49-F238E27FC236}">
                <a16:creationId xmlns:a16="http://schemas.microsoft.com/office/drawing/2014/main" id="{E7188789-F63E-4DDC-8D8D-C520608FBAD6}"/>
              </a:ext>
            </a:extLst>
          </p:cNvPr>
          <p:cNvPicPr>
            <a:picLocks noChangeAspect="1"/>
          </p:cNvPicPr>
          <p:nvPr/>
        </p:nvPicPr>
        <p:blipFill>
          <a:blip r:embed="rId3"/>
          <a:stretch>
            <a:fillRect/>
          </a:stretch>
        </p:blipFill>
        <p:spPr>
          <a:xfrm>
            <a:off x="827584" y="4299192"/>
            <a:ext cx="2786113" cy="1761897"/>
          </a:xfrm>
          <a:prstGeom prst="rect">
            <a:avLst/>
          </a:prstGeom>
        </p:spPr>
      </p:pic>
    </p:spTree>
    <p:extLst>
      <p:ext uri="{BB962C8B-B14F-4D97-AF65-F5344CB8AC3E}">
        <p14:creationId xmlns:p14="http://schemas.microsoft.com/office/powerpoint/2010/main" val="207091038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ox(i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ox(in)">
                                      <p:cBhvr>
                                        <p:cTn id="22" dur="500"/>
                                        <p:tgtEl>
                                          <p:spTgt spid="3">
                                            <p:txEl>
                                              <p:pRg st="4" end="4"/>
                                            </p:txEl>
                                          </p:spTgt>
                                        </p:tgtEl>
                                      </p:cBhvr>
                                    </p:animEffect>
                                  </p:childTnLst>
                                </p:cTn>
                              </p:par>
                              <p:par>
                                <p:cTn id="23" presetID="4" presetClass="entr" presetSubtype="16"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box(in)">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19872" y="4293096"/>
            <a:ext cx="4695428" cy="954107"/>
          </a:xfrm>
          <a:prstGeom prst="rect">
            <a:avLst/>
          </a:prstGeom>
          <a:noFill/>
        </p:spPr>
        <p:txBody>
          <a:bodyPr wrap="square" rtlCol="1">
            <a:spAutoFit/>
          </a:bodyPr>
          <a:lstStyle/>
          <a:p>
            <a:endParaRPr lang="ar-SA" b="1" dirty="0">
              <a:solidFill>
                <a:schemeClr val="tx1">
                  <a:lumMod val="95000"/>
                  <a:lumOff val="5000"/>
                </a:schemeClr>
              </a:solidFill>
            </a:endParaRPr>
          </a:p>
          <a:p>
            <a:endParaRPr lang="ar-SA" b="1" dirty="0">
              <a:solidFill>
                <a:schemeClr val="tx1">
                  <a:lumMod val="95000"/>
                  <a:lumOff val="5000"/>
                </a:schemeClr>
              </a:solidFill>
            </a:endParaRPr>
          </a:p>
          <a:p>
            <a:endParaRPr lang="ar-SA" sz="2000" b="1" dirty="0">
              <a:solidFill>
                <a:schemeClr val="tx1">
                  <a:lumMod val="95000"/>
                  <a:lumOff val="5000"/>
                </a:schemeClr>
              </a:solidFill>
            </a:endParaRPr>
          </a:p>
        </p:txBody>
      </p:sp>
      <p:sp>
        <p:nvSpPr>
          <p:cNvPr id="5" name="Rectangle 2">
            <a:extLst>
              <a:ext uri="{FF2B5EF4-FFF2-40B4-BE49-F238E27FC236}">
                <a16:creationId xmlns:a16="http://schemas.microsoft.com/office/drawing/2014/main" id="{C2287F0E-A39D-4DCD-A286-32D993CD2F25}"/>
              </a:ext>
            </a:extLst>
          </p:cNvPr>
          <p:cNvSpPr>
            <a:spLocks noChangeArrowheads="1"/>
          </p:cNvSpPr>
          <p:nvPr/>
        </p:nvSpPr>
        <p:spPr bwMode="auto">
          <a:xfrm>
            <a:off x="1547664" y="1030014"/>
            <a:ext cx="6223248" cy="2339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rtl="0" eaLnBrk="0" fontAlgn="base" hangingPunct="0">
              <a:spcBef>
                <a:spcPct val="0"/>
              </a:spcBef>
              <a:spcAft>
                <a:spcPct val="0"/>
              </a:spcAft>
              <a:tabLst>
                <a:tab pos="457200" algn="l"/>
              </a:tabLst>
              <a:defRPr>
                <a:solidFill>
                  <a:schemeClr val="tx1"/>
                </a:solidFill>
                <a:latin typeface="Arial" panose="020B0604020202020204" pitchFamily="34" charset="0"/>
              </a:defRPr>
            </a:lvl1pPr>
            <a:lvl2pPr algn="l" rtl="0" eaLnBrk="0" fontAlgn="base" hangingPunct="0">
              <a:spcBef>
                <a:spcPct val="0"/>
              </a:spcBef>
              <a:spcAft>
                <a:spcPct val="0"/>
              </a:spcAft>
              <a:tabLst>
                <a:tab pos="457200" algn="l"/>
              </a:tabLst>
              <a:defRPr>
                <a:solidFill>
                  <a:schemeClr val="tx1"/>
                </a:solidFill>
                <a:latin typeface="Arial" panose="020B0604020202020204" pitchFamily="34" charset="0"/>
              </a:defRPr>
            </a:lvl2pPr>
            <a:lvl3pPr algn="l" rtl="0" eaLnBrk="0" fontAlgn="base" hangingPunct="0">
              <a:spcBef>
                <a:spcPct val="0"/>
              </a:spcBef>
              <a:spcAft>
                <a:spcPct val="0"/>
              </a:spcAft>
              <a:tabLst>
                <a:tab pos="457200" algn="l"/>
              </a:tabLst>
              <a:defRPr>
                <a:solidFill>
                  <a:schemeClr val="tx1"/>
                </a:solidFill>
                <a:latin typeface="Arial" panose="020B0604020202020204" pitchFamily="34" charset="0"/>
              </a:defRPr>
            </a:lvl3pPr>
            <a:lvl4pPr algn="l" rtl="0" eaLnBrk="0" fontAlgn="base" hangingPunct="0">
              <a:spcBef>
                <a:spcPct val="0"/>
              </a:spcBef>
              <a:spcAft>
                <a:spcPct val="0"/>
              </a:spcAft>
              <a:tabLst>
                <a:tab pos="457200" algn="l"/>
              </a:tabLst>
              <a:defRPr>
                <a:solidFill>
                  <a:schemeClr val="tx1"/>
                </a:solidFill>
                <a:latin typeface="Arial" panose="020B0604020202020204" pitchFamily="34" charset="0"/>
              </a:defRPr>
            </a:lvl4pPr>
            <a:lvl5pPr algn="l" rtl="0" eaLnBrk="0" fontAlgn="base" hangingPunct="0">
              <a:spcBef>
                <a:spcPct val="0"/>
              </a:spcBef>
              <a:spcAft>
                <a:spcPct val="0"/>
              </a:spcAft>
              <a:tabLst>
                <a:tab pos="457200" algn="l"/>
              </a:tabLst>
              <a:defRPr>
                <a:solidFill>
                  <a:schemeClr val="tx1"/>
                </a:solidFill>
                <a:latin typeface="Arial" panose="020B0604020202020204" pitchFamily="34" charset="0"/>
              </a:defRPr>
            </a:lvl5pPr>
            <a:lvl6pPr algn="l" rtl="0" eaLnBrk="0" fontAlgn="base" hangingPunct="0">
              <a:spcBef>
                <a:spcPct val="0"/>
              </a:spcBef>
              <a:spcAft>
                <a:spcPct val="0"/>
              </a:spcAft>
              <a:tabLst>
                <a:tab pos="457200" algn="l"/>
              </a:tabLst>
              <a:defRPr>
                <a:solidFill>
                  <a:schemeClr val="tx1"/>
                </a:solidFill>
                <a:latin typeface="Arial" panose="020B0604020202020204" pitchFamily="34" charset="0"/>
              </a:defRPr>
            </a:lvl6pPr>
            <a:lvl7pPr algn="l" rtl="0" eaLnBrk="0" fontAlgn="base" hangingPunct="0">
              <a:spcBef>
                <a:spcPct val="0"/>
              </a:spcBef>
              <a:spcAft>
                <a:spcPct val="0"/>
              </a:spcAft>
              <a:tabLst>
                <a:tab pos="457200" algn="l"/>
              </a:tabLst>
              <a:defRPr>
                <a:solidFill>
                  <a:schemeClr val="tx1"/>
                </a:solidFill>
                <a:latin typeface="Arial" panose="020B0604020202020204" pitchFamily="34" charset="0"/>
              </a:defRPr>
            </a:lvl7pPr>
            <a:lvl8pPr algn="l" rtl="0" eaLnBrk="0" fontAlgn="base" hangingPunct="0">
              <a:spcBef>
                <a:spcPct val="0"/>
              </a:spcBef>
              <a:spcAft>
                <a:spcPct val="0"/>
              </a:spcAft>
              <a:tabLst>
                <a:tab pos="457200" algn="l"/>
              </a:tabLst>
              <a:defRPr>
                <a:solidFill>
                  <a:schemeClr val="tx1"/>
                </a:solidFill>
                <a:latin typeface="Arial" panose="020B0604020202020204" pitchFamily="34" charset="0"/>
              </a:defRPr>
            </a:lvl8pPr>
            <a:lvl9pPr algn="l" rtl="0"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285750" marR="0" lvl="0" indent="-285750" algn="r" defTabSz="914400" rtl="1"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kumimoji="0" lang="ar-SA" altLang="en-US" sz="1800" b="1" i="0" u="sng" strike="noStrike" cap="none" normalizeH="0" baseline="0" dirty="0">
                <a:ln>
                  <a:noFill/>
                </a:ln>
                <a:solidFill>
                  <a:schemeClr val="tx1"/>
                </a:solidFill>
                <a:effectLst/>
                <a:latin typeface="Curlz MT" panose="04040404050702020202" pitchFamily="82" charset="0"/>
                <a:ea typeface="Calibri" panose="020F0502020204030204" pitchFamily="34" charset="0"/>
                <a:cs typeface="Arial" panose="020B0604020202020204" pitchFamily="34" charset="0"/>
              </a:rPr>
              <a:t>حاسبات كبيرة </a:t>
            </a:r>
            <a:r>
              <a:rPr kumimoji="0" lang="en-US" altLang="en-US" sz="1800" b="1" i="0" u="sng"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MainFrame</a:t>
            </a:r>
            <a:r>
              <a:rPr kumimoji="0" lang="ar-SA" altLang="en-US" sz="1800" b="1" i="0" u="sng" strike="noStrike" cap="none" normalizeH="0" baseline="0" dirty="0">
                <a:ln>
                  <a:noFill/>
                </a:ln>
                <a:solidFill>
                  <a:schemeClr val="tx1"/>
                </a:solidFill>
                <a:effectLst/>
                <a:latin typeface="Curlz MT" panose="04040404050702020202" pitchFamily="82" charset="0"/>
                <a:ea typeface="Calibri" panose="020F0502020204030204" pitchFamily="34" charset="0"/>
                <a:cs typeface="Arial" panose="020B0604020202020204" pitchFamily="34" charset="0"/>
              </a:rPr>
              <a:t> :</a:t>
            </a:r>
            <a:endParaRPr kumimoji="0" lang="en-US" altLang="en-US" sz="600" b="0" i="0" u="none" strike="noStrike" cap="none" normalizeH="0" baseline="0" dirty="0">
              <a:ln>
                <a:noFill/>
              </a:ln>
              <a:solidFill>
                <a:schemeClr val="tx1"/>
              </a:solidFill>
              <a:effectLst/>
            </a:endParaRPr>
          </a:p>
          <a:p>
            <a:pPr lvl="0" algn="r" rtl="1">
              <a:tabLst/>
            </a:pPr>
            <a:r>
              <a:rPr kumimoji="0" lang="ar-SA" altLang="en-US" sz="14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من أوائل الكمبيوترات التي استخدمت في المجالات التجارية وقطاع الأعمال وهي  حاسبات ذات معالجات كبيرة تسمح بتعدد المشاركة في العمل حيث تعتمد على امكانية المشاركة بمعلومات أو قاعدة بيانات موحدة على جهاز واحد يسمى</a:t>
            </a:r>
            <a:r>
              <a:rPr lang="ar-SA" altLang="en-US" sz="1400" dirty="0">
                <a:latin typeface="Tahoma" panose="020B0604030504040204" pitchFamily="34" charset="0"/>
                <a:ea typeface="Calibri" panose="020F0502020204030204" pitchFamily="34" charset="0"/>
              </a:rPr>
              <a:t> مضيف أو خادم </a:t>
            </a:r>
            <a:r>
              <a:rPr lang="en-US" altLang="en-US" sz="1400" dirty="0">
                <a:latin typeface="Tahoma" panose="020B0604030504040204" pitchFamily="34" charset="0"/>
                <a:ea typeface="Calibri" panose="020F0502020204030204" pitchFamily="34" charset="0"/>
                <a:cs typeface="Tahoma" panose="020B0604030504040204" pitchFamily="34" charset="0"/>
              </a:rPr>
              <a:t>  Server</a:t>
            </a:r>
            <a:r>
              <a:rPr lang="ar-SA" altLang="en-US" sz="1400" dirty="0">
                <a:latin typeface="Tahoma" panose="020B0604030504040204" pitchFamily="34" charset="0"/>
                <a:ea typeface="Calibri" panose="020F0502020204030204" pitchFamily="34" charset="0"/>
              </a:rPr>
              <a:t>يعمل عليها عدد كبير من الأشخاص من خلال وحدات طرفية عبارة عن شاشة ولوحة مفاتيح أو حاسبات صغيرة متصلة بها بكابل أو إتصال لاسلكي </a:t>
            </a:r>
            <a:r>
              <a:rPr lang="ar-SA" altLang="en-US" sz="1600" dirty="0">
                <a:latin typeface="Curlz MT" panose="04040404050702020202" pitchFamily="82" charset="0"/>
                <a:ea typeface="Calibri" panose="020F0502020204030204" pitchFamily="34" charset="0"/>
                <a:cs typeface="Arial" panose="020B0604020202020204" pitchFamily="34" charset="0"/>
              </a:rPr>
              <a:t>.</a:t>
            </a:r>
            <a:endParaRPr lang="en-US" altLang="en-US" sz="600" dirty="0"/>
          </a:p>
          <a:p>
            <a:pPr lvl="0" algn="r" rtl="1">
              <a:tabLst/>
            </a:pPr>
            <a:r>
              <a:rPr lang="ar-SA" altLang="en-US" sz="1400" dirty="0">
                <a:latin typeface="Tahoma" panose="020B0604030504040204" pitchFamily="34" charset="0"/>
                <a:ea typeface="Calibri" panose="020F0502020204030204" pitchFamily="34" charset="0"/>
              </a:rPr>
              <a:t>تستطيع مالجة بيانات المئات من المستخدمين في نفس الوقت و تتأثر في عملها بنوع وجودة وحدات الإدخال والإخراج والتخزين من حيث السعة والسرعة و تستخدم في المؤسسات الكبيرة مثل شركات الطيران، الجامعات ، البنوك  بتكلفه عاليه تصل الى مئة الف دولار</a:t>
            </a:r>
            <a:r>
              <a:rPr kumimoji="0" lang="ar-SA" altLang="en-US" sz="14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a:t>
            </a:r>
            <a:endParaRPr kumimoji="0" lang="ar-SA"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pic>
        <p:nvPicPr>
          <p:cNvPr id="2049" name="Picture 3">
            <a:extLst>
              <a:ext uri="{FF2B5EF4-FFF2-40B4-BE49-F238E27FC236}">
                <a16:creationId xmlns:a16="http://schemas.microsoft.com/office/drawing/2014/main" id="{BEA50715-F1A4-419E-8D9A-DA2998FDE6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 y="3747969"/>
            <a:ext cx="1743100" cy="26098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F26F4C5B-864A-4414-A132-849D9EAFBC89}"/>
              </a:ext>
            </a:extLst>
          </p:cNvPr>
          <p:cNvSpPr>
            <a:spLocks noChangeArrowheads="1"/>
          </p:cNvSpPr>
          <p:nvPr/>
        </p:nvSpPr>
        <p:spPr bwMode="auto">
          <a:xfrm>
            <a:off x="2483768" y="3719641"/>
            <a:ext cx="529208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SA" altLang="en-US" sz="1800" b="0" i="0" u="none" strike="noStrike" cap="none" normalizeH="0" baseline="0" dirty="0">
                <a:ln>
                  <a:noFill/>
                </a:ln>
                <a:solidFill>
                  <a:schemeClr val="tx1"/>
                </a:solidFill>
                <a:effectLst/>
                <a:latin typeface="Curlz MT" panose="04040404050702020202" pitchFamily="82" charset="0"/>
                <a:ea typeface="Calibri" panose="020F0502020204030204" pitchFamily="34" charset="0"/>
                <a:cs typeface="Arial" panose="020B0604020202020204" pitchFamily="34" charset="0"/>
              </a:rPr>
              <a:t>.</a:t>
            </a:r>
            <a:endParaRPr kumimoji="0" lang="ar-SA"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092F93A4-22C2-433F-BFC7-A7D864710CFD}"/>
              </a:ext>
            </a:extLst>
          </p:cNvPr>
          <p:cNvSpPr/>
          <p:nvPr/>
        </p:nvSpPr>
        <p:spPr>
          <a:xfrm>
            <a:off x="1767146" y="466495"/>
            <a:ext cx="4889480" cy="369332"/>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r>
              <a:rPr lang="ar-SA" b="1" dirty="0"/>
              <a:t>تقسيم الحاسبات الآلية حسب الحجم والأداء </a:t>
            </a:r>
            <a:endParaRPr lang="en-US" dirty="0"/>
          </a:p>
        </p:txBody>
      </p:sp>
    </p:spTree>
    <p:extLst>
      <p:ext uri="{BB962C8B-B14F-4D97-AF65-F5344CB8AC3E}">
        <p14:creationId xmlns:p14="http://schemas.microsoft.com/office/powerpoint/2010/main" val="2984701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C665ABBC-3C67-4280-811A-F90E247422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4312"/>
          <a:stretch>
            <a:fillRect/>
          </a:stretch>
        </p:blipFill>
        <p:spPr bwMode="auto">
          <a:xfrm>
            <a:off x="1381894" y="4413176"/>
            <a:ext cx="2066925" cy="1233487"/>
          </a:xfrm>
          <a:prstGeom prst="rect">
            <a:avLst/>
          </a:prstGeom>
          <a:noFill/>
          <a:extLst>
            <a:ext uri="{909E8E84-426E-40DD-AFC4-6F175D3DCCD1}">
              <a14:hiddenFill xmlns:a14="http://schemas.microsoft.com/office/drawing/2010/main">
                <a:solidFill>
                  <a:srgbClr val="FFFFFF"/>
                </a:solidFill>
              </a14:hiddenFill>
            </a:ext>
          </a:extLst>
        </p:spPr>
      </p:pic>
      <p:pic>
        <p:nvPicPr>
          <p:cNvPr id="3073" name="Picture 7190" descr="ss">
            <a:extLst>
              <a:ext uri="{FF2B5EF4-FFF2-40B4-BE49-F238E27FC236}">
                <a16:creationId xmlns:a16="http://schemas.microsoft.com/office/drawing/2014/main" id="{7B124B71-C0EA-4710-A37A-590D6BAC06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9" y="4098869"/>
            <a:ext cx="1895475" cy="142398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632DA708-C49F-494D-AC8A-D24997625174}"/>
              </a:ext>
            </a:extLst>
          </p:cNvPr>
          <p:cNvSpPr>
            <a:spLocks noChangeArrowheads="1"/>
          </p:cNvSpPr>
          <p:nvPr/>
        </p:nvSpPr>
        <p:spPr bwMode="auto">
          <a:xfrm>
            <a:off x="1650888" y="1211337"/>
            <a:ext cx="5842223"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defTabSz="914400" eaLnBrk="0" fontAlgn="base" latinLnBrk="0" hangingPunct="0">
              <a:lnSpc>
                <a:spcPct val="100000"/>
              </a:lnSpc>
              <a:spcBef>
                <a:spcPct val="0"/>
              </a:spcBef>
              <a:spcAft>
                <a:spcPct val="0"/>
              </a:spcAft>
              <a:buClrTx/>
              <a:buSzTx/>
              <a:buFont typeface="Arial" panose="020B0604020202020204" pitchFamily="34" charset="0"/>
              <a:buChar char="•"/>
              <a:tabLst/>
            </a:pPr>
            <a:r>
              <a:rPr kumimoji="0" lang="ar-SA" altLang="en-US" sz="1800" b="1" i="0" u="sng" strike="noStrike" cap="none" normalizeH="0" baseline="0" dirty="0">
                <a:ln>
                  <a:noFill/>
                </a:ln>
                <a:solidFill>
                  <a:schemeClr val="tx1"/>
                </a:solidFill>
                <a:effectLst/>
                <a:latin typeface="Curlz MT" panose="04040404050702020202" pitchFamily="82" charset="0"/>
                <a:ea typeface="Calibri" panose="020F0502020204030204" pitchFamily="34" charset="0"/>
                <a:cs typeface="Arial" panose="020B0604020202020204" pitchFamily="34" charset="0"/>
              </a:rPr>
              <a:t>حاسبات </a:t>
            </a:r>
            <a:r>
              <a:rPr lang="ar-SA" altLang="en-US" b="1" u="sng" dirty="0">
                <a:latin typeface="Curlz MT" panose="04040404050702020202" pitchFamily="82" charset="0"/>
                <a:cs typeface="Arial" panose="020B0604020202020204" pitchFamily="34" charset="0"/>
              </a:rPr>
              <a:t>متوسطة </a:t>
            </a:r>
            <a:r>
              <a:rPr lang="en-US" altLang="en-US" b="1" u="sng" dirty="0">
                <a:cs typeface="Arial" panose="020B0604020202020204" pitchFamily="34" charset="0"/>
              </a:rPr>
              <a:t> Minicomputers</a:t>
            </a:r>
            <a:r>
              <a:rPr kumimoji="0" lang="ar-SA" altLang="en-US" sz="1800" b="1" i="0" u="sng" strike="noStrike" cap="none" normalizeH="0" baseline="0" dirty="0">
                <a:ln>
                  <a:noFill/>
                </a:ln>
                <a:solidFill>
                  <a:schemeClr val="tx1"/>
                </a:solidFill>
                <a:effectLst/>
                <a:latin typeface="Curlz MT" panose="04040404050702020202" pitchFamily="82" charset="0"/>
                <a:ea typeface="Calibri" panose="020F0502020204030204" pitchFamily="34" charset="0"/>
                <a:cs typeface="Arial" panose="020B0604020202020204" pitchFamily="34" charset="0"/>
              </a:rPr>
              <a:t>:</a:t>
            </a:r>
            <a:endParaRPr kumimoji="0" lang="en-US" altLang="en-US" sz="600" b="0" i="0" u="none" strike="noStrike" cap="none" normalizeH="0" baseline="0" dirty="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SA" altLang="en-US" sz="1800" b="0" i="0" u="none" strike="noStrike" cap="none" normalizeH="0" baseline="0" dirty="0">
                <a:ln>
                  <a:noFill/>
                </a:ln>
                <a:solidFill>
                  <a:schemeClr val="tx1"/>
                </a:solidFill>
                <a:effectLst/>
                <a:latin typeface="Curlz MT" panose="04040404050702020202" pitchFamily="82" charset="0"/>
                <a:ea typeface="Calibri" panose="020F0502020204030204" pitchFamily="34" charset="0"/>
                <a:cs typeface="Arial" panose="020B0604020202020204" pitchFamily="34" charset="0"/>
              </a:rPr>
              <a:t>	</a:t>
            </a:r>
            <a:r>
              <a:rPr kumimoji="0" lang="ar-SA" altLang="en-US" sz="14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هي كمبيوترات متوسطة الحجم و تستخدم في الشركـــات متوسطـــــة الحجم و في بيئـــة تعدد المستخدمين مثل : البنوك ، والجامعات . فهي تعمل كخادم أو </a:t>
            </a:r>
            <a:r>
              <a:rPr kumimoji="0" lang="en-US" altLang="en-US" sz="14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Server </a:t>
            </a:r>
            <a:r>
              <a:rPr kumimoji="0" lang="ar-SA" altLang="en-US" sz="14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وتعتبر قليلة التكلفة الى حد ما تتراوح اسعارها من 20000 الى 250000 دولار</a:t>
            </a:r>
            <a:r>
              <a:rPr kumimoji="0" lang="ar-SA" altLang="en-US" sz="1800" b="0" i="0" u="none" strike="noStrike" cap="none" normalizeH="0" baseline="0" dirty="0">
                <a:ln>
                  <a:noFill/>
                </a:ln>
                <a:solidFill>
                  <a:schemeClr val="tx1"/>
                </a:solidFill>
                <a:effectLst/>
                <a:latin typeface="Curlz MT" panose="04040404050702020202" pitchFamily="82" charset="0"/>
                <a:ea typeface="Calibri" panose="020F0502020204030204" pitchFamily="34" charset="0"/>
                <a:cs typeface="Arial" panose="020B0604020202020204" pitchFamily="34" charset="0"/>
              </a:rPr>
              <a:t> .</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 name="Rectangle 4">
            <a:extLst>
              <a:ext uri="{FF2B5EF4-FFF2-40B4-BE49-F238E27FC236}">
                <a16:creationId xmlns:a16="http://schemas.microsoft.com/office/drawing/2014/main" id="{D9870E8E-6DCE-4BAF-8FA9-71A61CCE2C68}"/>
              </a:ext>
            </a:extLst>
          </p:cNvPr>
          <p:cNvSpPr>
            <a:spLocks noChangeArrowheads="1"/>
          </p:cNvSpPr>
          <p:nvPr/>
        </p:nvSpPr>
        <p:spPr bwMode="auto">
          <a:xfrm>
            <a:off x="457969" y="4116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1"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endParaRPr kumimoji="0" lang="en-US"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FA15082E-59BE-44BB-9997-F3638CAAD0DD}"/>
              </a:ext>
            </a:extLst>
          </p:cNvPr>
          <p:cNvSpPr/>
          <p:nvPr/>
        </p:nvSpPr>
        <p:spPr>
          <a:xfrm>
            <a:off x="1767146" y="466495"/>
            <a:ext cx="4889480" cy="369332"/>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r>
              <a:rPr lang="ar-SA" b="1" dirty="0"/>
              <a:t>تقسيم الحاسبات الآلية حسب الحجم والأداء </a:t>
            </a:r>
            <a:endParaRPr lang="en-US" dirty="0"/>
          </a:p>
        </p:txBody>
      </p:sp>
    </p:spTree>
    <p:extLst>
      <p:ext uri="{BB962C8B-B14F-4D97-AF65-F5344CB8AC3E}">
        <p14:creationId xmlns:p14="http://schemas.microsoft.com/office/powerpoint/2010/main" val="378862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238476E-2B58-4DCB-8105-CDFE8CC2B2AD}"/>
              </a:ext>
            </a:extLst>
          </p:cNvPr>
          <p:cNvSpPr>
            <a:spLocks noChangeArrowheads="1"/>
          </p:cNvSpPr>
          <p:nvPr/>
        </p:nvSpPr>
        <p:spPr bwMode="auto">
          <a:xfrm>
            <a:off x="1790645" y="1069286"/>
            <a:ext cx="6026199"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r" defTabSz="914400" rtl="1" eaLnBrk="0" fontAlgn="base" latinLnBrk="0" hangingPunct="0">
              <a:lnSpc>
                <a:spcPct val="100000"/>
              </a:lnSpc>
              <a:spcBef>
                <a:spcPct val="0"/>
              </a:spcBef>
              <a:spcAft>
                <a:spcPct val="0"/>
              </a:spcAft>
              <a:buClrTx/>
              <a:buSzTx/>
              <a:buFont typeface="Arial" panose="020B0604020202020204" pitchFamily="34" charset="0"/>
              <a:buChar char="•"/>
              <a:tabLst/>
            </a:pPr>
            <a:r>
              <a:rPr kumimoji="0" lang="ar-SA" altLang="en-US" sz="1800" b="1" i="0" u="sng" strike="noStrike" cap="none" normalizeH="0" baseline="0" dirty="0">
                <a:ln>
                  <a:noFill/>
                </a:ln>
                <a:solidFill>
                  <a:schemeClr val="tx1"/>
                </a:solidFill>
                <a:effectLst/>
                <a:latin typeface="Curlz MT" panose="04040404050702020202" pitchFamily="82" charset="0"/>
                <a:ea typeface="Calibri" panose="020F0502020204030204" pitchFamily="34" charset="0"/>
                <a:cs typeface="Arial" panose="020B0604020202020204" pitchFamily="34" charset="0"/>
              </a:rPr>
              <a:t>حاسبات  صغيرة </a:t>
            </a:r>
            <a:r>
              <a:rPr kumimoji="0" lang="en-US" altLang="en-US" sz="1800" b="1" i="0" u="sng"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Microcomputers </a:t>
            </a:r>
            <a:r>
              <a:rPr kumimoji="0" lang="ar-SA" altLang="en-US" sz="1800" b="1" i="0" u="sng" strike="noStrike" cap="none" normalizeH="0" baseline="0" dirty="0">
                <a:ln>
                  <a:noFill/>
                </a:ln>
                <a:solidFill>
                  <a:schemeClr val="tx1"/>
                </a:solidFill>
                <a:effectLst/>
                <a:latin typeface="Curlz MT" panose="04040404050702020202" pitchFamily="82" charset="0"/>
                <a:ea typeface="Calibri" panose="020F0502020204030204" pitchFamily="34" charset="0"/>
                <a:cs typeface="Arial" panose="020B0604020202020204" pitchFamily="34" charset="0"/>
              </a:rPr>
              <a:t> :</a:t>
            </a:r>
            <a:endParaRPr kumimoji="0" lang="en-US" altLang="en-US" sz="600" b="0" i="0" u="none" strike="noStrike" cap="none" normalizeH="0" baseline="0" dirty="0">
              <a:ln>
                <a:noFill/>
              </a:ln>
              <a:solidFill>
                <a:schemeClr val="tx1"/>
              </a:solidFill>
              <a:effectLst/>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altLang="en-US" sz="14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وهي حاسبات مصممة لخدمة مستخدم واحد في نفس الوقت تعتبر الاصغر والأقل قوة وكفائه وتكلفه تستخدم من قبل الأشخاص العاديين وللأغراض الشخصية أو المنزلية مثل :</a:t>
            </a:r>
          </a:p>
          <a:p>
            <a:pPr lvl="0" eaLnBrk="0" fontAlgn="base" hangingPunct="0">
              <a:spcBef>
                <a:spcPct val="0"/>
              </a:spcBef>
              <a:spcAft>
                <a:spcPct val="0"/>
              </a:spcAft>
            </a:pPr>
            <a:r>
              <a:rPr lang="ar-SA" altLang="en-US" sz="800" dirty="0">
                <a:latin typeface="Tahoma" panose="020B0604030504040204" pitchFamily="34" charset="0"/>
                <a:ea typeface="Calibri" panose="020F0502020204030204" pitchFamily="34" charset="0"/>
              </a:rPr>
              <a:t>ا</a:t>
            </a:r>
          </a:p>
          <a:p>
            <a:pPr lvl="0" eaLnBrk="0" fontAlgn="base" hangingPunct="0">
              <a:spcBef>
                <a:spcPct val="0"/>
              </a:spcBef>
              <a:spcAft>
                <a:spcPct val="0"/>
              </a:spcAft>
            </a:pPr>
            <a:r>
              <a:rPr lang="ar-SA" altLang="en-US" sz="1200" dirty="0">
                <a:latin typeface="Tahoma" panose="020B0604030504040204" pitchFamily="34" charset="0"/>
                <a:ea typeface="Calibri" panose="020F0502020204030204" pitchFamily="34" charset="0"/>
              </a:rPr>
              <a:t>لكمبيوترات الشخصية(</a:t>
            </a:r>
            <a:r>
              <a:rPr lang="en-US" altLang="en-US" sz="1200" dirty="0">
                <a:latin typeface="Tahoma" panose="020B0604030504040204" pitchFamily="34" charset="0"/>
                <a:ea typeface="Calibri" panose="020F0502020204030204" pitchFamily="34" charset="0"/>
                <a:cs typeface="Tahoma" panose="020B0604030504040204" pitchFamily="34" charset="0"/>
              </a:rPr>
              <a:t>PC</a:t>
            </a:r>
            <a:r>
              <a:rPr lang="ar-SA" altLang="en-US" sz="1200" dirty="0">
                <a:latin typeface="Tahoma" panose="020B0604030504040204" pitchFamily="34" charset="0"/>
                <a:ea typeface="Calibri" panose="020F0502020204030204" pitchFamily="34" charset="0"/>
              </a:rPr>
              <a:t>) </a:t>
            </a:r>
            <a:r>
              <a:rPr lang="en-US" altLang="en-US" sz="1200" dirty="0">
                <a:latin typeface="Tahoma" panose="020B0604030504040204" pitchFamily="34" charset="0"/>
                <a:ea typeface="Calibri" panose="020F0502020204030204" pitchFamily="34" charset="0"/>
                <a:cs typeface="Tahoma" panose="020B0604030504040204" pitchFamily="34" charset="0"/>
              </a:rPr>
              <a:t>Personal Computer</a:t>
            </a:r>
            <a:endParaRPr lang="en-US" altLang="en-US" sz="1200" dirty="0"/>
          </a:p>
          <a:p>
            <a:pPr lvl="0" eaLnBrk="0" fontAlgn="base" hangingPunct="0">
              <a:spcBef>
                <a:spcPct val="0"/>
              </a:spcBef>
              <a:spcAft>
                <a:spcPct val="0"/>
              </a:spcAft>
            </a:pPr>
            <a:r>
              <a:rPr lang="ar-SA" altLang="en-US" sz="1200" dirty="0">
                <a:latin typeface="Tahoma" panose="020B0604030504040204" pitchFamily="34" charset="0"/>
                <a:ea typeface="Calibri" panose="020F0502020204030204" pitchFamily="34" charset="0"/>
              </a:rPr>
              <a:t> أو المكتبية (</a:t>
            </a:r>
            <a:r>
              <a:rPr lang="en-US" altLang="en-US" sz="1200" dirty="0">
                <a:latin typeface="Tahoma" panose="020B0604030504040204" pitchFamily="34" charset="0"/>
                <a:ea typeface="Calibri" panose="020F0502020204030204" pitchFamily="34" charset="0"/>
                <a:cs typeface="Tahoma" panose="020B0604030504040204" pitchFamily="34" charset="0"/>
              </a:rPr>
              <a:t>Desktop</a:t>
            </a:r>
            <a:r>
              <a:rPr lang="ar-SA" altLang="en-US" sz="1200" dirty="0">
                <a:latin typeface="Tahoma" panose="020B0604030504040204" pitchFamily="34" charset="0"/>
                <a:ea typeface="Calibri" panose="020F0502020204030204" pitchFamily="34" charset="0"/>
              </a:rPr>
              <a:t>) .</a:t>
            </a:r>
            <a:endParaRPr lang="en-US" altLang="en-US" sz="1200" dirty="0"/>
          </a:p>
          <a:p>
            <a:pPr lvl="0" eaLnBrk="0" fontAlgn="base" hangingPunct="0">
              <a:spcBef>
                <a:spcPct val="0"/>
              </a:spcBef>
              <a:spcAft>
                <a:spcPct val="0"/>
              </a:spcAft>
            </a:pPr>
            <a:r>
              <a:rPr lang="ar-SA" altLang="en-US" sz="1200" dirty="0">
                <a:latin typeface="Tahoma" panose="020B0604030504040204" pitchFamily="34" charset="0"/>
                <a:ea typeface="Calibri" panose="020F0502020204030204" pitchFamily="34" charset="0"/>
              </a:rPr>
              <a:t>الكمبيوترات المحمولة (</a:t>
            </a:r>
            <a:r>
              <a:rPr lang="en-US" altLang="en-US" sz="1200" dirty="0">
                <a:latin typeface="Tahoma" panose="020B0604030504040204" pitchFamily="34" charset="0"/>
                <a:ea typeface="Calibri" panose="020F0502020204030204" pitchFamily="34" charset="0"/>
                <a:cs typeface="Tahoma" panose="020B0604030504040204" pitchFamily="34" charset="0"/>
              </a:rPr>
              <a:t>Laptop</a:t>
            </a:r>
            <a:r>
              <a:rPr lang="ar-SA" altLang="en-US" sz="1200" dirty="0">
                <a:latin typeface="Tahoma" panose="020B0604030504040204" pitchFamily="34" charset="0"/>
                <a:ea typeface="Calibri" panose="020F0502020204030204" pitchFamily="34" charset="0"/>
              </a:rPr>
              <a:t>) .</a:t>
            </a:r>
            <a:endParaRPr lang="en-US" altLang="en-US" sz="1200" dirty="0"/>
          </a:p>
          <a:p>
            <a:pPr lvl="0" eaLnBrk="0" fontAlgn="base" hangingPunct="0">
              <a:spcBef>
                <a:spcPct val="0"/>
              </a:spcBef>
              <a:spcAft>
                <a:spcPct val="0"/>
              </a:spcAft>
            </a:pPr>
            <a:r>
              <a:rPr lang="ar-SA" altLang="en-US" sz="1200" dirty="0">
                <a:latin typeface="Tahoma" panose="020B0604030504040204" pitchFamily="34" charset="0"/>
                <a:ea typeface="Calibri" panose="020F0502020204030204" pitchFamily="34" charset="0"/>
              </a:rPr>
              <a:t>الكمبيوترات الكفية و الهواتف الذكية .</a:t>
            </a:r>
            <a:endParaRPr kumimoji="0" lang="en-US" altLang="en-US" sz="1200" b="0" i="0" u="none" strike="noStrike" cap="none" normalizeH="0" baseline="0" dirty="0">
              <a:ln>
                <a:noFill/>
              </a:ln>
              <a:solidFill>
                <a:schemeClr val="tx1"/>
              </a:solidFill>
              <a:effectLst/>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altLang="en-US" sz="12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a:t>
            </a:r>
            <a:endParaRPr kumimoji="0" lang="ar-SA"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pic>
        <p:nvPicPr>
          <p:cNvPr id="4097" name="صورة 6" descr="Mobile computers.png">
            <a:extLst>
              <a:ext uri="{FF2B5EF4-FFF2-40B4-BE49-F238E27FC236}">
                <a16:creationId xmlns:a16="http://schemas.microsoft.com/office/drawing/2014/main" id="{FB2037B6-37C9-4928-9EFA-9AF357ECC3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149080"/>
            <a:ext cx="2592288" cy="16827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ABEB808-4567-40E4-9C15-9D1D3138988B}"/>
              </a:ext>
            </a:extLst>
          </p:cNvPr>
          <p:cNvSpPr/>
          <p:nvPr/>
        </p:nvSpPr>
        <p:spPr>
          <a:xfrm>
            <a:off x="2477277" y="466495"/>
            <a:ext cx="4179349" cy="369332"/>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r>
              <a:rPr lang="ar-SA" b="1" dirty="0"/>
              <a:t>تقسيم الحاسبات الآلية حسب الحجم </a:t>
            </a:r>
            <a:endParaRPr lang="en-US" dirty="0"/>
          </a:p>
        </p:txBody>
      </p:sp>
    </p:spTree>
    <p:extLst>
      <p:ext uri="{BB962C8B-B14F-4D97-AF65-F5344CB8AC3E}">
        <p14:creationId xmlns:p14="http://schemas.microsoft.com/office/powerpoint/2010/main" val="2343999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C34CD0-F371-47EE-AEBD-88A42FC85761}"/>
              </a:ext>
            </a:extLst>
          </p:cNvPr>
          <p:cNvSpPr/>
          <p:nvPr/>
        </p:nvSpPr>
        <p:spPr>
          <a:xfrm>
            <a:off x="3203848" y="1484784"/>
            <a:ext cx="4572000" cy="2039148"/>
          </a:xfrm>
          <a:prstGeom prst="rect">
            <a:avLst/>
          </a:prstGeom>
        </p:spPr>
        <p:txBody>
          <a:bodyPr>
            <a:spAutoFit/>
          </a:bodyPr>
          <a:lstStyle/>
          <a:p>
            <a:pPr marL="285750" indent="-285750">
              <a:lnSpc>
                <a:spcPct val="107000"/>
              </a:lnSpc>
              <a:spcAft>
                <a:spcPts val="800"/>
              </a:spcAft>
              <a:buFont typeface="Arial" panose="020B0604020202020204" pitchFamily="34" charset="0"/>
              <a:buChar char="•"/>
            </a:pPr>
            <a:r>
              <a:rPr lang="ar-SA" b="1" u="sng" dirty="0">
                <a:latin typeface="Curlz MT" panose="04040404050702020202" pitchFamily="82" charset="0"/>
                <a:ea typeface="Calibri" panose="020F0502020204030204" pitchFamily="34" charset="0"/>
                <a:cs typeface="Arial" panose="020B0604020202020204" pitchFamily="34" charset="0"/>
              </a:rPr>
              <a:t>محطات العمل </a:t>
            </a:r>
            <a:r>
              <a:rPr lang="en-US" b="1" u="sng" dirty="0">
                <a:latin typeface="Tahoma" panose="020B0604030504040204" pitchFamily="34" charset="0"/>
                <a:ea typeface="Calibri" panose="020F0502020204030204" pitchFamily="34" charset="0"/>
                <a:cs typeface="Arial" panose="020B0604020202020204" pitchFamily="34" charset="0"/>
              </a:rPr>
              <a:t>Work Stations</a:t>
            </a:r>
            <a:endParaRPr lang="en-US" sz="11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ar-SA" sz="1400" dirty="0">
                <a:latin typeface="Calibri" panose="020F0502020204030204" pitchFamily="34" charset="0"/>
                <a:ea typeface="Calibri" panose="020F0502020204030204" pitchFamily="34" charset="0"/>
              </a:rPr>
              <a:t>تشبه شكل الحاسب الشخصي </a:t>
            </a:r>
            <a:endParaRPr lang="en-US" sz="11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ar-SA" sz="1400" dirty="0">
                <a:latin typeface="Calibri" panose="020F0502020204030204" pitchFamily="34" charset="0"/>
                <a:ea typeface="Calibri" panose="020F0502020204030204" pitchFamily="34" charset="0"/>
              </a:rPr>
              <a:t>ولكن يتوفر بها :</a:t>
            </a:r>
            <a:endParaRPr lang="en-US" sz="1100" dirty="0">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Arial" panose="020B0604020202020204" pitchFamily="34" charset="0"/>
              <a:buChar char="•"/>
              <a:tabLst>
                <a:tab pos="914400" algn="l"/>
              </a:tabLst>
            </a:pPr>
            <a:r>
              <a:rPr lang="ar-SA" sz="1400" dirty="0">
                <a:latin typeface="Calibri" panose="020F0502020204030204" pitchFamily="34" charset="0"/>
                <a:ea typeface="Calibri" panose="020F0502020204030204" pitchFamily="34" charset="0"/>
              </a:rPr>
              <a:t>أكثر من معالج و تحتوي على ملحقات اضافية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ar-SA" sz="1400" dirty="0">
                <a:latin typeface="Calibri" panose="020F0502020204030204" pitchFamily="34" charset="0"/>
                <a:ea typeface="Calibri" panose="020F0502020204030204" pitchFamily="34" charset="0"/>
              </a:rPr>
              <a:t>يستخدمها المتخصصين مثل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r>
              <a:rPr lang="ar-SA" sz="1400" dirty="0">
                <a:ea typeface="Calibri" panose="020F0502020204030204" pitchFamily="34" charset="0"/>
              </a:rPr>
              <a:t> المهندسين والعلماء في المختبرات والمصانع </a:t>
            </a:r>
            <a:endParaRPr lang="en-US" dirty="0"/>
          </a:p>
        </p:txBody>
      </p:sp>
      <p:pic>
        <p:nvPicPr>
          <p:cNvPr id="3" name="Picture 2" descr="http://hothardware.com/newsimages/Item30023/apple-tim-cook-windows.jpg">
            <a:extLst>
              <a:ext uri="{FF2B5EF4-FFF2-40B4-BE49-F238E27FC236}">
                <a16:creationId xmlns:a16="http://schemas.microsoft.com/office/drawing/2014/main" id="{12B83245-4B0F-4D6A-B836-D3BBF625D148}"/>
              </a:ext>
            </a:extLst>
          </p:cNvPr>
          <p:cNvPicPr/>
          <p:nvPr/>
        </p:nvPicPr>
        <p:blipFill rotWithShape="1">
          <a:blip r:embed="rId2">
            <a:extLst>
              <a:ext uri="{28A0092B-C50C-407E-A947-70E740481C1C}">
                <a14:useLocalDpi xmlns:a14="http://schemas.microsoft.com/office/drawing/2010/main" val="0"/>
              </a:ext>
            </a:extLst>
          </a:blip>
          <a:srcRect l="12510" r="25659"/>
          <a:stretch/>
        </p:blipFill>
        <p:spPr bwMode="auto">
          <a:xfrm>
            <a:off x="1187624" y="3789040"/>
            <a:ext cx="2103755" cy="2266950"/>
          </a:xfrm>
          <a:prstGeom prst="rect">
            <a:avLst/>
          </a:prstGeom>
          <a:noFill/>
          <a:extLst/>
        </p:spPr>
      </p:pic>
      <p:sp>
        <p:nvSpPr>
          <p:cNvPr id="4" name="Rectangle 3">
            <a:extLst>
              <a:ext uri="{FF2B5EF4-FFF2-40B4-BE49-F238E27FC236}">
                <a16:creationId xmlns:a16="http://schemas.microsoft.com/office/drawing/2014/main" id="{75A05E3B-983F-4139-93C8-14793BD466D0}"/>
              </a:ext>
            </a:extLst>
          </p:cNvPr>
          <p:cNvSpPr/>
          <p:nvPr/>
        </p:nvSpPr>
        <p:spPr>
          <a:xfrm>
            <a:off x="2477277" y="466495"/>
            <a:ext cx="4179349" cy="369332"/>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r>
              <a:rPr lang="ar-SA" b="1" dirty="0"/>
              <a:t>تقسيم الحاسبات الآلية حسب الحجم </a:t>
            </a:r>
            <a:endParaRPr lang="en-US" dirty="0"/>
          </a:p>
        </p:txBody>
      </p:sp>
    </p:spTree>
    <p:extLst>
      <p:ext uri="{BB962C8B-B14F-4D97-AF65-F5344CB8AC3E}">
        <p14:creationId xmlns:p14="http://schemas.microsoft.com/office/powerpoint/2010/main" val="3047887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B36528E-C0DE-4109-B033-D413000D62F8}"/>
              </a:ext>
            </a:extLst>
          </p:cNvPr>
          <p:cNvSpPr/>
          <p:nvPr/>
        </p:nvSpPr>
        <p:spPr>
          <a:xfrm>
            <a:off x="2267744" y="1196752"/>
            <a:ext cx="5652120" cy="1166858"/>
          </a:xfrm>
          <a:prstGeom prst="rect">
            <a:avLst/>
          </a:prstGeom>
        </p:spPr>
        <p:txBody>
          <a:bodyPr wrap="square">
            <a:spAutoFit/>
          </a:bodyPr>
          <a:lstStyle/>
          <a:p>
            <a:pPr marL="342900" indent="-342900">
              <a:lnSpc>
                <a:spcPct val="107000"/>
              </a:lnSpc>
              <a:spcAft>
                <a:spcPts val="800"/>
              </a:spcAft>
              <a:buFont typeface="Arial" panose="020B0604020202020204" pitchFamily="34" charset="0"/>
              <a:buChar char="•"/>
            </a:pPr>
            <a:r>
              <a:rPr lang="ar-SA" sz="2400" b="1" u="sng" dirty="0">
                <a:latin typeface="Curlz MT" panose="04040404050702020202" pitchFamily="82" charset="0"/>
                <a:ea typeface="Calibri" panose="020F0502020204030204" pitchFamily="34" charset="0"/>
                <a:cs typeface="Arial" panose="020B0604020202020204" pitchFamily="34" charset="0"/>
              </a:rPr>
              <a:t>حاسبات التحكم  </a:t>
            </a:r>
            <a:r>
              <a:rPr lang="en-US" sz="2400" b="1" u="sng" dirty="0">
                <a:latin typeface="Tahoma" panose="020B0604030504040204" pitchFamily="34" charset="0"/>
                <a:ea typeface="Calibri" panose="020F0502020204030204" pitchFamily="34" charset="0"/>
                <a:cs typeface="Arial" panose="020B0604020202020204" pitchFamily="34" charset="0"/>
              </a:rPr>
              <a:t>( Control Computer)</a:t>
            </a:r>
            <a:r>
              <a:rPr lang="ar-SA" sz="2400" b="1" u="sng" dirty="0">
                <a:latin typeface="Curlz MT" panose="04040404050702020202" pitchFamily="82" charset="0"/>
                <a:ea typeface="Calibri" panose="020F0502020204030204" pitchFamily="34" charset="0"/>
                <a:cs typeface="Arial" panose="020B0604020202020204" pitchFamily="34" charset="0"/>
              </a:rPr>
              <a:t>: </a:t>
            </a:r>
            <a:endParaRPr lang="en-US" sz="14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ar-SA" dirty="0">
                <a:latin typeface="Calibri" panose="020F0502020204030204" pitchFamily="34" charset="0"/>
                <a:ea typeface="Calibri" panose="020F0502020204030204" pitchFamily="34" charset="0"/>
              </a:rPr>
              <a:t>هي الحاسبات التي تستخدم في المراقبة والتحكم في الأجهزة الطبية والمصانع و وسائل النقل مثل الطائرات</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descr="http://www.sciencephoto.com/image/348691/350wm/T4000494-Computer_control_room-SPL.jpg">
            <a:extLst>
              <a:ext uri="{FF2B5EF4-FFF2-40B4-BE49-F238E27FC236}">
                <a16:creationId xmlns:a16="http://schemas.microsoft.com/office/drawing/2014/main" id="{355C602F-6085-4701-B4AC-89EF723CAB4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84548" y="3580353"/>
            <a:ext cx="4305300" cy="2080895"/>
          </a:xfrm>
          <a:prstGeom prst="rect">
            <a:avLst/>
          </a:prstGeom>
          <a:noFill/>
          <a:extLst/>
        </p:spPr>
      </p:pic>
      <p:sp>
        <p:nvSpPr>
          <p:cNvPr id="4" name="Rectangle 3">
            <a:extLst>
              <a:ext uri="{FF2B5EF4-FFF2-40B4-BE49-F238E27FC236}">
                <a16:creationId xmlns:a16="http://schemas.microsoft.com/office/drawing/2014/main" id="{AE19A249-5C66-4076-846C-74087C6620A3}"/>
              </a:ext>
            </a:extLst>
          </p:cNvPr>
          <p:cNvSpPr/>
          <p:nvPr/>
        </p:nvSpPr>
        <p:spPr>
          <a:xfrm>
            <a:off x="2477277" y="466495"/>
            <a:ext cx="4179349" cy="369332"/>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r>
              <a:rPr lang="ar-SA" b="1" dirty="0"/>
              <a:t>تقسيم الحاسبات الآلية حسب الحجم </a:t>
            </a:r>
            <a:endParaRPr lang="en-US" dirty="0"/>
          </a:p>
        </p:txBody>
      </p:sp>
    </p:spTree>
    <p:extLst>
      <p:ext uri="{BB962C8B-B14F-4D97-AF65-F5344CB8AC3E}">
        <p14:creationId xmlns:p14="http://schemas.microsoft.com/office/powerpoint/2010/main" val="3452884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9ABC1DF-070C-4274-9B2D-AC37595D73FD}"/>
              </a:ext>
            </a:extLst>
          </p:cNvPr>
          <p:cNvSpPr/>
          <p:nvPr/>
        </p:nvSpPr>
        <p:spPr>
          <a:xfrm>
            <a:off x="2912863" y="692696"/>
            <a:ext cx="3164649" cy="373757"/>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pPr>
              <a:lnSpc>
                <a:spcPct val="107000"/>
              </a:lnSpc>
              <a:spcAft>
                <a:spcPts val="800"/>
              </a:spcAft>
            </a:pPr>
            <a:r>
              <a:rPr lang="ar-SA" b="1" dirty="0">
                <a:latin typeface="Curlz MT" panose="04040404050702020202" pitchFamily="82" charset="0"/>
                <a:ea typeface="Calibri" panose="020F0502020204030204" pitchFamily="34" charset="0"/>
                <a:cs typeface="Arial" panose="020B0604020202020204" pitchFamily="34" charset="0"/>
              </a:rPr>
              <a:t>تقسيم الحاسبات الآلية حسب تقنية العمل</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74C9F492-CDF0-4246-9DBA-3C8D6375A43F}"/>
              </a:ext>
            </a:extLst>
          </p:cNvPr>
          <p:cNvSpPr/>
          <p:nvPr/>
        </p:nvSpPr>
        <p:spPr>
          <a:xfrm>
            <a:off x="2123728" y="1556792"/>
            <a:ext cx="5652120" cy="2196307"/>
          </a:xfrm>
          <a:prstGeom prst="rect">
            <a:avLst/>
          </a:prstGeom>
        </p:spPr>
        <p:txBody>
          <a:bodyPr wrap="square">
            <a:spAutoFit/>
          </a:bodyPr>
          <a:lstStyle/>
          <a:p>
            <a:pPr lvl="0">
              <a:lnSpc>
                <a:spcPct val="107000"/>
              </a:lnSpc>
              <a:spcAft>
                <a:spcPts val="800"/>
              </a:spcAft>
              <a:tabLst>
                <a:tab pos="457200" algn="l"/>
              </a:tabLst>
            </a:pPr>
            <a:r>
              <a:rPr lang="ar-SA" b="1" u="sng" dirty="0">
                <a:latin typeface="Curlz MT" panose="04040404050702020202" pitchFamily="82" charset="0"/>
                <a:ea typeface="Calibri" panose="020F0502020204030204" pitchFamily="34" charset="0"/>
                <a:cs typeface="Arial" panose="020B0604020202020204" pitchFamily="34" charset="0"/>
              </a:rPr>
              <a:t>1. حاسبات رقمية </a:t>
            </a:r>
            <a:r>
              <a:rPr lang="en-US" b="1" u="sng" dirty="0">
                <a:latin typeface="Tahoma" panose="020B0604030504040204" pitchFamily="34" charset="0"/>
                <a:ea typeface="Calibri" panose="020F0502020204030204" pitchFamily="34" charset="0"/>
                <a:cs typeface="Arial" panose="020B0604020202020204" pitchFamily="34" charset="0"/>
              </a:rPr>
              <a:t>(Digital Computers)</a:t>
            </a:r>
            <a:endParaRPr lang="en-US" sz="1100" dirty="0">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Rage Italic" panose="03070502040507070304" pitchFamily="66" charset="0"/>
              <a:buChar char="0"/>
              <a:tabLst>
                <a:tab pos="914400" algn="l"/>
              </a:tabLst>
            </a:pPr>
            <a:r>
              <a:rPr lang="ar-SA" sz="1400" dirty="0">
                <a:latin typeface="Calibri" panose="020F0502020204030204" pitchFamily="34" charset="0"/>
                <a:ea typeface="Calibri" panose="020F0502020204030204" pitchFamily="34" charset="0"/>
              </a:rPr>
              <a:t>تعالج البيانات الرقمية فقط ،  وهي البيانات التي تأخذ قيم محددة مثل الأرقام أو الحروف  .</a:t>
            </a:r>
            <a:endParaRPr lang="en-US" sz="1100" dirty="0">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Rage Italic" panose="03070502040507070304" pitchFamily="66" charset="0"/>
              <a:buChar char="0"/>
              <a:tabLst>
                <a:tab pos="914400" algn="l"/>
              </a:tabLst>
            </a:pPr>
            <a:r>
              <a:rPr lang="ar-SA" sz="1400" dirty="0">
                <a:latin typeface="Calibri" panose="020F0502020204030204" pitchFamily="34" charset="0"/>
                <a:ea typeface="Calibri" panose="020F0502020204030204" pitchFamily="34" charset="0"/>
              </a:rPr>
              <a:t> تستخدم في حل المشاكل الحسابية المعقدة و تنظيم الملفات و قواعد البيانات في مجالات  التعليم و الإدارة و المحاسبة </a:t>
            </a:r>
            <a:r>
              <a:rPr lang="ar-SA" dirty="0">
                <a:latin typeface="Curlz MT" panose="04040404050702020202" pitchFamily="82" charset="0"/>
                <a:ea typeface="Calibri" panose="020F0502020204030204" pitchFamily="34" charset="0"/>
                <a:cs typeface="Arial" panose="020B0604020202020204" pitchFamily="34" charset="0"/>
              </a:rPr>
              <a:t>.</a:t>
            </a:r>
            <a:endParaRPr lang="en-US" sz="1100" dirty="0">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Rage Italic" panose="03070502040507070304" pitchFamily="66" charset="0"/>
              <a:buChar char="0"/>
              <a:tabLst>
                <a:tab pos="914400" algn="l"/>
              </a:tabLst>
            </a:pPr>
            <a:r>
              <a:rPr lang="ar-SA" sz="1400" dirty="0">
                <a:latin typeface="Calibri" panose="020F0502020204030204" pitchFamily="34" charset="0"/>
                <a:ea typeface="Calibri" panose="020F0502020204030204" pitchFamily="34" charset="0"/>
              </a:rPr>
              <a:t>تتميز بالسرعات العالية و إمكانية إجراء أكثر من عملية حسابية في نفس الوقت</a:t>
            </a:r>
            <a:r>
              <a:rPr lang="ar-SA" dirty="0">
                <a:latin typeface="Curlz MT" panose="04040404050702020202" pitchFamily="82" charset="0"/>
                <a:ea typeface="Calibri" panose="020F0502020204030204" pitchFamily="34" charset="0"/>
                <a:cs typeface="Arial" panose="020B0604020202020204" pitchFamily="34" charset="0"/>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2124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044B49-EBB7-4C34-B340-83EAF917BF0E}"/>
              </a:ext>
            </a:extLst>
          </p:cNvPr>
          <p:cNvSpPr/>
          <p:nvPr/>
        </p:nvSpPr>
        <p:spPr>
          <a:xfrm>
            <a:off x="2411760" y="1628800"/>
            <a:ext cx="5598368" cy="1516569"/>
          </a:xfrm>
          <a:prstGeom prst="rect">
            <a:avLst/>
          </a:prstGeom>
        </p:spPr>
        <p:txBody>
          <a:bodyPr wrap="square">
            <a:spAutoFit/>
          </a:bodyPr>
          <a:lstStyle/>
          <a:p>
            <a:pPr marL="914400">
              <a:lnSpc>
                <a:spcPct val="107000"/>
              </a:lnSpc>
              <a:spcAft>
                <a:spcPts val="800"/>
              </a:spcAft>
            </a:pPr>
            <a:r>
              <a:rPr lang="ar-SA" b="1" u="sng" dirty="0">
                <a:latin typeface="Curlz MT" panose="04040404050702020202" pitchFamily="82" charset="0"/>
                <a:ea typeface="Calibri" panose="020F0502020204030204" pitchFamily="34" charset="0"/>
                <a:cs typeface="Arial" panose="020B0604020202020204" pitchFamily="34" charset="0"/>
              </a:rPr>
              <a:t>2 .  حاسبات قياسية </a:t>
            </a:r>
            <a:r>
              <a:rPr lang="ar-SA" b="1" u="sng" dirty="0">
                <a:latin typeface="Calibri" panose="020F0502020204030204" pitchFamily="34" charset="0"/>
                <a:ea typeface="Calibri" panose="020F0502020204030204" pitchFamily="34" charset="0"/>
              </a:rPr>
              <a:t>( </a:t>
            </a:r>
            <a:r>
              <a:rPr lang="en-US" b="1" u="sng" dirty="0">
                <a:latin typeface="Tahoma" panose="020B0604030504040204" pitchFamily="34" charset="0"/>
                <a:ea typeface="Calibri" panose="020F0502020204030204" pitchFamily="34" charset="0"/>
                <a:cs typeface="Arial" panose="020B0604020202020204" pitchFamily="34" charset="0"/>
              </a:rPr>
              <a:t>(Analogue Computer</a:t>
            </a:r>
            <a:endParaRPr lang="en-US" sz="1100" dirty="0">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Rage Italic" panose="03070502040507070304" pitchFamily="66" charset="0"/>
              <a:buChar char="0"/>
              <a:tabLst>
                <a:tab pos="914400" algn="l"/>
              </a:tabLst>
            </a:pPr>
            <a:r>
              <a:rPr lang="ar-SA" sz="1400" dirty="0">
                <a:latin typeface="Calibri" panose="020F0502020204030204" pitchFamily="34" charset="0"/>
                <a:ea typeface="Calibri" panose="020F0502020204030204" pitchFamily="34" charset="0"/>
              </a:rPr>
              <a:t>تعالج  بيانات قياسية و هي البيانات التي تأخذ قيماً عديدة مثل بيانات الخصائص الفيزيائية مثل (شدة الصوت، درجة الحرارة).</a:t>
            </a:r>
            <a:endParaRPr lang="en-US" sz="1100" dirty="0">
              <a:latin typeface="Calibri" panose="020F0502020204030204" pitchFamily="34" charset="0"/>
              <a:ea typeface="Calibri" panose="020F0502020204030204" pitchFamily="34" charset="0"/>
              <a:cs typeface="Arial" panose="020B0604020202020204" pitchFamily="34" charset="0"/>
            </a:endParaRPr>
          </a:p>
          <a:p>
            <a:r>
              <a:rPr lang="ar-SA" sz="1400" dirty="0">
                <a:ea typeface="Calibri" panose="020F0502020204030204" pitchFamily="34" charset="0"/>
              </a:rPr>
              <a:t>تستخدم في حساب مثل (الأوزان، الضغوط، الحرارة) في المراكز الطبية و العلمية  ومراكز الأرصاد الجوية</a:t>
            </a:r>
            <a:r>
              <a:rPr lang="ar-SA" sz="1600" dirty="0">
                <a:latin typeface="Curlz MT" panose="04040404050702020202" pitchFamily="82" charset="0"/>
                <a:ea typeface="Calibri" panose="020F0502020204030204" pitchFamily="34" charset="0"/>
                <a:cs typeface="Arial" panose="020B0604020202020204" pitchFamily="34" charset="0"/>
              </a:rPr>
              <a:t> </a:t>
            </a:r>
            <a:endParaRPr lang="en-US" dirty="0"/>
          </a:p>
        </p:txBody>
      </p:sp>
      <p:sp>
        <p:nvSpPr>
          <p:cNvPr id="3" name="Rectangle 2">
            <a:extLst>
              <a:ext uri="{FF2B5EF4-FFF2-40B4-BE49-F238E27FC236}">
                <a16:creationId xmlns:a16="http://schemas.microsoft.com/office/drawing/2014/main" id="{A4DB562E-EF46-4573-A65F-50B2AA33F511}"/>
              </a:ext>
            </a:extLst>
          </p:cNvPr>
          <p:cNvSpPr/>
          <p:nvPr/>
        </p:nvSpPr>
        <p:spPr>
          <a:xfrm>
            <a:off x="2912863" y="692696"/>
            <a:ext cx="3164649" cy="373757"/>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pPr>
              <a:lnSpc>
                <a:spcPct val="107000"/>
              </a:lnSpc>
              <a:spcAft>
                <a:spcPts val="800"/>
              </a:spcAft>
            </a:pPr>
            <a:r>
              <a:rPr lang="ar-SA" b="1" dirty="0">
                <a:latin typeface="Curlz MT" panose="04040404050702020202" pitchFamily="82" charset="0"/>
                <a:ea typeface="Calibri" panose="020F0502020204030204" pitchFamily="34" charset="0"/>
                <a:cs typeface="Arial" panose="020B0604020202020204" pitchFamily="34" charset="0"/>
              </a:rPr>
              <a:t>تقسيم الحاسبات الآلية حسب تقنية العمل</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87080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B3B017-12A1-41A6-90E5-9B2FBD932CD5}"/>
              </a:ext>
            </a:extLst>
          </p:cNvPr>
          <p:cNvSpPr/>
          <p:nvPr/>
        </p:nvSpPr>
        <p:spPr>
          <a:xfrm>
            <a:off x="899592" y="767214"/>
            <a:ext cx="6984776" cy="3545394"/>
          </a:xfrm>
          <a:prstGeom prst="rect">
            <a:avLst/>
          </a:prstGeom>
        </p:spPr>
        <p:txBody>
          <a:bodyPr wrap="square">
            <a:spAutoFit/>
          </a:bodyPr>
          <a:lstStyle/>
          <a:p>
            <a:pPr>
              <a:lnSpc>
                <a:spcPct val="107000"/>
              </a:lnSpc>
              <a:spcAft>
                <a:spcPts val="800"/>
              </a:spcAft>
            </a:pPr>
            <a:r>
              <a:rPr lang="ar-SA" sz="2400" b="1" u="sng" dirty="0">
                <a:latin typeface="Curlz MT" panose="04040404050702020202" pitchFamily="82" charset="0"/>
                <a:ea typeface="Calibri" panose="020F0502020204030204" pitchFamily="34" charset="0"/>
                <a:cs typeface="Arial" panose="020B0604020202020204" pitchFamily="34" charset="0"/>
              </a:rPr>
              <a:t>ماذا يعني الكمبيوتر – الحاسب الآلي- ؟!!</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Rage Italic" panose="03070502040507070304" pitchFamily="66" charset="0"/>
              <a:buChar char="0"/>
              <a:tabLst>
                <a:tab pos="457200" algn="l"/>
              </a:tabLst>
            </a:pPr>
            <a:r>
              <a:rPr lang="ar-SA" sz="2400" dirty="0">
                <a:latin typeface="Curlz MT" panose="04040404050702020202" pitchFamily="82" charset="0"/>
                <a:ea typeface="Calibri" panose="020F0502020204030204" pitchFamily="34" charset="0"/>
                <a:cs typeface="Arial" panose="020B0604020202020204" pitchFamily="34" charset="0"/>
              </a:rPr>
              <a:t>  كلمة</a:t>
            </a:r>
            <a:r>
              <a:rPr lang="ar-SA" dirty="0">
                <a:latin typeface="Calibri" panose="020F0502020204030204" pitchFamily="34" charset="0"/>
                <a:ea typeface="Calibri" panose="020F0502020204030204" pitchFamily="34" charset="0"/>
              </a:rPr>
              <a:t> (</a:t>
            </a:r>
            <a:r>
              <a:rPr lang="en-US" dirty="0">
                <a:latin typeface="Tahoma" panose="020B0604030504040204" pitchFamily="34" charset="0"/>
                <a:ea typeface="Calibri" panose="020F0502020204030204" pitchFamily="34" charset="0"/>
                <a:cs typeface="Arial" panose="020B0604020202020204" pitchFamily="34" charset="0"/>
              </a:rPr>
              <a:t>Computer</a:t>
            </a:r>
            <a:r>
              <a:rPr lang="ar-SA" dirty="0">
                <a:latin typeface="Calibri" panose="020F0502020204030204" pitchFamily="34" charset="0"/>
                <a:ea typeface="Calibri" panose="020F0502020204030204" pitchFamily="34" charset="0"/>
              </a:rPr>
              <a:t>) مأخوذة من الفعل(</a:t>
            </a:r>
            <a:r>
              <a:rPr lang="en-US" dirty="0">
                <a:latin typeface="Tahoma" panose="020B0604030504040204" pitchFamily="34" charset="0"/>
                <a:ea typeface="Calibri" panose="020F0502020204030204" pitchFamily="34" charset="0"/>
                <a:cs typeface="Arial" panose="020B0604020202020204" pitchFamily="34" charset="0"/>
              </a:rPr>
              <a:t>Compute</a:t>
            </a:r>
            <a:r>
              <a:rPr lang="ar-SA" dirty="0">
                <a:latin typeface="Calibri" panose="020F0502020204030204" pitchFamily="34" charset="0"/>
                <a:ea typeface="Calibri" panose="020F0502020204030204" pitchFamily="34" charset="0"/>
              </a:rPr>
              <a:t>) والذي يعني بالعربية  "يحسب « فيسمى بالعربية "حاسوب" أو "حاسب آلي" .</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Rage Italic" panose="03070502040507070304" pitchFamily="66" charset="0"/>
              <a:buChar char="0"/>
              <a:tabLst>
                <a:tab pos="457200" algn="l"/>
              </a:tabLst>
            </a:pPr>
            <a:r>
              <a:rPr lang="ar-SA" dirty="0">
                <a:latin typeface="Calibri" panose="020F0502020204030204" pitchFamily="34" charset="0"/>
                <a:ea typeface="Calibri" panose="020F0502020204030204" pitchFamily="34" charset="0"/>
              </a:rPr>
              <a:t>ولكن لماذا سمي الكمبيوتر بذلك الاسم و ما الذي يحسبه ؟! </a:t>
            </a:r>
            <a:endParaRPr lang="en-US" sz="14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ar-SA" dirty="0">
                <a:latin typeface="Calibri" panose="020F0502020204030204" pitchFamily="34" charset="0"/>
                <a:ea typeface="Calibri" panose="020F0502020204030204" pitchFamily="34" charset="0"/>
              </a:rPr>
              <a:t>   للإجابة على ذلك نقول أن الكمبيوتر آلة إلكترونية فهو لا يفهم  لغة الانسان ولكنه يفهم اللغة الخاصة به وهي لغة الآلة التي تتكون من الشيفرة الثنائية ( 0 ، 1 ) لذا لإتمام عملية التواصل ما بين الأنسان والكمبيوتر يحتاج الثاني لإجراء عمليات حسابية في غاية التعقيد ، كي يتم ترجمتها لاحقا من قبل نظام التشغيل على شكل واجهة رسومية واضحة وسهلة الاستخدام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031951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BEA5F1-62D0-4B90-80DE-B5898A1E5A51}"/>
              </a:ext>
            </a:extLst>
          </p:cNvPr>
          <p:cNvSpPr/>
          <p:nvPr/>
        </p:nvSpPr>
        <p:spPr>
          <a:xfrm>
            <a:off x="2195736" y="1628800"/>
            <a:ext cx="5274117" cy="2651623"/>
          </a:xfrm>
          <a:prstGeom prst="rect">
            <a:avLst/>
          </a:prstGeom>
        </p:spPr>
        <p:txBody>
          <a:bodyPr wrap="square">
            <a:spAutoFit/>
          </a:bodyPr>
          <a:lstStyle/>
          <a:p>
            <a:pPr>
              <a:lnSpc>
                <a:spcPct val="107000"/>
              </a:lnSpc>
              <a:spcAft>
                <a:spcPts val="800"/>
              </a:spcAft>
            </a:pPr>
            <a:r>
              <a:rPr lang="ar-SA" b="1" u="sng" dirty="0">
                <a:latin typeface="Curlz MT" panose="04040404050702020202" pitchFamily="82" charset="0"/>
                <a:ea typeface="Calibri" panose="020F0502020204030204" pitchFamily="34" charset="0"/>
                <a:cs typeface="Arial" panose="020B0604020202020204" pitchFamily="34" charset="0"/>
              </a:rPr>
              <a:t>3.   حاسبات </a:t>
            </a:r>
            <a:r>
              <a:rPr lang="ar-SA" b="1" u="sng" dirty="0">
                <a:latin typeface="Curlz MT" panose="04040404050702020202" pitchFamily="82" charset="0"/>
                <a:cs typeface="Arial" panose="020B0604020202020204" pitchFamily="34" charset="0"/>
              </a:rPr>
              <a:t>هجينة</a:t>
            </a:r>
            <a:r>
              <a:rPr lang="ar-SA" b="1" u="sng" dirty="0">
                <a:latin typeface="Calibri" panose="020F0502020204030204" pitchFamily="34" charset="0"/>
                <a:ea typeface="Calibri" panose="020F0502020204030204" pitchFamily="34" charset="0"/>
              </a:rPr>
              <a:t> (</a:t>
            </a:r>
            <a:r>
              <a:rPr lang="en-US" b="1" u="sng" dirty="0">
                <a:latin typeface="Tahoma" panose="020B0604030504040204" pitchFamily="34" charset="0"/>
                <a:ea typeface="Calibri" panose="020F0502020204030204" pitchFamily="34" charset="0"/>
                <a:cs typeface="Arial" panose="020B0604020202020204" pitchFamily="34" charset="0"/>
              </a:rPr>
              <a:t>Hybrid Computer</a:t>
            </a:r>
            <a:r>
              <a:rPr lang="ar-SA" b="1" u="sng" dirty="0">
                <a:latin typeface="Curlz MT" panose="04040404050702020202" pitchFamily="82" charset="0"/>
                <a:ea typeface="Calibri" panose="020F0502020204030204" pitchFamily="34" charset="0"/>
                <a:cs typeface="Arial" panose="020B0604020202020204" pitchFamily="34" charset="0"/>
              </a:rPr>
              <a:t>)</a:t>
            </a:r>
            <a:endParaRPr lang="en-US" sz="11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ar-SA" dirty="0">
                <a:latin typeface="Curlz MT" panose="04040404050702020202" pitchFamily="82" charset="0"/>
                <a:ea typeface="Calibri" panose="020F0502020204030204" pitchFamily="34" charset="0"/>
                <a:cs typeface="Arial" panose="020B0604020202020204" pitchFamily="34" charset="0"/>
              </a:rPr>
              <a:t>	</a:t>
            </a:r>
            <a:r>
              <a:rPr lang="ar-SA" sz="1400" dirty="0">
                <a:latin typeface="Calibri" panose="020F0502020204030204" pitchFamily="34" charset="0"/>
                <a:ea typeface="Calibri" panose="020F0502020204030204" pitchFamily="34" charset="0"/>
              </a:rPr>
              <a:t>هي مزيج بين النوعين الرقمي و القياسي , إدخال البيانات يكون بشكل قياسي و المعالجة فيه تكون رقمية .  يعتبر هذا النوع الأفضل لأنه يجمع أفضل الإمكانيات من كلا النوعين السابقين فلديه :</a:t>
            </a:r>
            <a:endParaRPr lang="en-US" sz="1100" dirty="0">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Arial" panose="020B0604020202020204" pitchFamily="34" charset="0"/>
              <a:buChar char="•"/>
              <a:tabLst>
                <a:tab pos="914400" algn="l"/>
              </a:tabLst>
            </a:pPr>
            <a:r>
              <a:rPr lang="ar-SA" sz="1400" dirty="0">
                <a:latin typeface="Calibri" panose="020F0502020204030204" pitchFamily="34" charset="0"/>
                <a:ea typeface="Calibri" panose="020F0502020204030204" pitchFamily="34" charset="0"/>
              </a:rPr>
              <a:t>القدرة على تخزن البيانات والدقة العالية مثل الحاسبات الرقمية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ar-SA" sz="1400" dirty="0">
                <a:latin typeface="Calibri" panose="020F0502020204030204" pitchFamily="34" charset="0"/>
                <a:ea typeface="Calibri" panose="020F0502020204030204" pitchFamily="34" charset="0"/>
              </a:rPr>
              <a:t>ردة الفعل السريعة لتغيير المدخلات ونظام الوقت الحقيقي مثل الحاسبات القياسية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Rage Italic" panose="03070502040507070304" pitchFamily="66" charset="0"/>
              <a:buChar char="0"/>
              <a:tabLst>
                <a:tab pos="457200" algn="l"/>
              </a:tabLst>
            </a:pP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60C81BD8-5665-41E5-BD1C-DDF80B7E2C87}"/>
              </a:ext>
            </a:extLst>
          </p:cNvPr>
          <p:cNvSpPr/>
          <p:nvPr/>
        </p:nvSpPr>
        <p:spPr>
          <a:xfrm>
            <a:off x="2912863" y="692696"/>
            <a:ext cx="3164649" cy="373757"/>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pPr>
              <a:lnSpc>
                <a:spcPct val="107000"/>
              </a:lnSpc>
              <a:spcAft>
                <a:spcPts val="800"/>
              </a:spcAft>
            </a:pPr>
            <a:r>
              <a:rPr lang="ar-SA" b="1" dirty="0">
                <a:latin typeface="Curlz MT" panose="04040404050702020202" pitchFamily="82" charset="0"/>
                <a:ea typeface="Calibri" panose="020F0502020204030204" pitchFamily="34" charset="0"/>
                <a:cs typeface="Arial" panose="020B0604020202020204" pitchFamily="34" charset="0"/>
              </a:rPr>
              <a:t>تقسيم الحاسبات الآلية حسب تقنية العمل</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descr="http://prnwebsite.com/images/101_0491.JPG">
            <a:extLst>
              <a:ext uri="{FF2B5EF4-FFF2-40B4-BE49-F238E27FC236}">
                <a16:creationId xmlns:a16="http://schemas.microsoft.com/office/drawing/2014/main" id="{2C9F67F4-4634-4B8E-9EA1-64F20542C58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4077073"/>
            <a:ext cx="2736304" cy="2088232"/>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37772312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0602F08-EF13-4C40-8503-F4F8B62EAFE9}"/>
              </a:ext>
            </a:extLst>
          </p:cNvPr>
          <p:cNvSpPr/>
          <p:nvPr/>
        </p:nvSpPr>
        <p:spPr>
          <a:xfrm>
            <a:off x="107504" y="1169310"/>
            <a:ext cx="8064896" cy="4189417"/>
          </a:xfrm>
          <a:prstGeom prst="rect">
            <a:avLst/>
          </a:prstGeom>
        </p:spPr>
        <p:txBody>
          <a:bodyPr wrap="square">
            <a:spAutoFit/>
          </a:bodyPr>
          <a:lstStyle/>
          <a:p>
            <a:pPr marL="914400">
              <a:lnSpc>
                <a:spcPct val="107000"/>
              </a:lnSpc>
              <a:spcAft>
                <a:spcPts val="800"/>
              </a:spcAft>
            </a:pPr>
            <a:r>
              <a:rPr lang="ar-SA" dirty="0">
                <a:latin typeface="Calibri" panose="020F0502020204030204" pitchFamily="34" charset="0"/>
                <a:ea typeface="Calibri" panose="020F0502020204030204" pitchFamily="34" charset="0"/>
              </a:rPr>
              <a:t>يستخدم الكمبيوتر في الوقت الحالي في معظم مجالات الحياة مثل :          </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Rage Italic" panose="03070502040507070304" pitchFamily="66" charset="0"/>
              <a:buChar char="0"/>
              <a:tabLst>
                <a:tab pos="457200" algn="l"/>
              </a:tabLst>
            </a:pPr>
            <a:r>
              <a:rPr lang="ar-SA" b="1" dirty="0">
                <a:latin typeface="Calibri" panose="020F0502020204030204" pitchFamily="34" charset="0"/>
                <a:ea typeface="Calibri" panose="020F0502020204030204" pitchFamily="34" charset="0"/>
              </a:rPr>
              <a:t> الطب : </a:t>
            </a:r>
            <a:r>
              <a:rPr lang="ar-SA" dirty="0">
                <a:latin typeface="Calibri" panose="020F0502020204030204" pitchFamily="34" charset="0"/>
                <a:ea typeface="Calibri" panose="020F0502020204030204" pitchFamily="34" charset="0"/>
              </a:rPr>
              <a:t>أغلب الأجهزة الطبية الآن تستخدم الكمبيوتر وأصبحت تتدخل حتى في العمليات الجراحية .</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Rage Italic" panose="03070502040507070304" pitchFamily="66" charset="0"/>
              <a:buChar char="0"/>
              <a:tabLst>
                <a:tab pos="457200" algn="l"/>
              </a:tabLst>
            </a:pPr>
            <a:r>
              <a:rPr lang="ar-SA" dirty="0">
                <a:latin typeface="Calibri" panose="020F0502020204030204" pitchFamily="34" charset="0"/>
                <a:ea typeface="Calibri" panose="020F0502020204030204" pitchFamily="34" charset="0"/>
              </a:rPr>
              <a:t>- </a:t>
            </a:r>
            <a:r>
              <a:rPr lang="ar-SA" b="1" dirty="0">
                <a:latin typeface="Calibri" panose="020F0502020204030204" pitchFamily="34" charset="0"/>
                <a:ea typeface="Calibri" panose="020F0502020204030204" pitchFamily="34" charset="0"/>
              </a:rPr>
              <a:t>التعليم : </a:t>
            </a:r>
            <a:r>
              <a:rPr lang="ar-SA" dirty="0">
                <a:latin typeface="Calibri" panose="020F0502020204030204" pitchFamily="34" charset="0"/>
                <a:ea typeface="Calibri" panose="020F0502020204030204" pitchFamily="34" charset="0"/>
              </a:rPr>
              <a:t>يستخدم الكمبيوتر في المدارس والمعاهد والجامعات .</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Rage Italic" panose="03070502040507070304" pitchFamily="66" charset="0"/>
              <a:buChar char="0"/>
              <a:tabLst>
                <a:tab pos="457200" algn="l"/>
              </a:tabLst>
            </a:pPr>
            <a:r>
              <a:rPr lang="ar-SA" dirty="0">
                <a:latin typeface="Calibri" panose="020F0502020204030204" pitchFamily="34" charset="0"/>
                <a:ea typeface="Calibri" panose="020F0502020204030204" pitchFamily="34" charset="0"/>
              </a:rPr>
              <a:t>-</a:t>
            </a:r>
            <a:r>
              <a:rPr lang="ar-SA" b="1" dirty="0">
                <a:latin typeface="Calibri" panose="020F0502020204030204" pitchFamily="34" charset="0"/>
                <a:ea typeface="Calibri" panose="020F0502020204030204" pitchFamily="34" charset="0"/>
              </a:rPr>
              <a:t> الهندسة : </a:t>
            </a:r>
            <a:r>
              <a:rPr lang="ar-SA" dirty="0">
                <a:latin typeface="Calibri" panose="020F0502020204030204" pitchFamily="34" charset="0"/>
                <a:ea typeface="Calibri" panose="020F0502020204030204" pitchFamily="34" charset="0"/>
              </a:rPr>
              <a:t>يستخدم الكمبيوتر لرسم المخططات وحساب الكميات الهندسية .</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Rage Italic" panose="03070502040507070304" pitchFamily="66" charset="0"/>
              <a:buChar char="0"/>
              <a:tabLst>
                <a:tab pos="457200" algn="l"/>
              </a:tabLst>
            </a:pPr>
            <a:r>
              <a:rPr lang="ar-SA" dirty="0">
                <a:latin typeface="Calibri" panose="020F0502020204030204" pitchFamily="34" charset="0"/>
                <a:ea typeface="Calibri" panose="020F0502020204030204" pitchFamily="34" charset="0"/>
              </a:rPr>
              <a:t>- </a:t>
            </a:r>
            <a:r>
              <a:rPr lang="ar-SA" b="1" dirty="0">
                <a:latin typeface="Calibri" panose="020F0502020204030204" pitchFamily="34" charset="0"/>
                <a:ea typeface="Calibri" panose="020F0502020204030204" pitchFamily="34" charset="0"/>
              </a:rPr>
              <a:t>الصناعة : </a:t>
            </a:r>
            <a:r>
              <a:rPr lang="ar-SA" dirty="0">
                <a:latin typeface="Calibri" panose="020F0502020204030204" pitchFamily="34" charset="0"/>
                <a:ea typeface="Calibri" panose="020F0502020204030204" pitchFamily="34" charset="0"/>
              </a:rPr>
              <a:t>يستخدم الكمبيوتر في التحكم بتسيير الآلات الصناعية .</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Rage Italic" panose="03070502040507070304" pitchFamily="66" charset="0"/>
              <a:buChar char="0"/>
              <a:tabLst>
                <a:tab pos="457200" algn="l"/>
              </a:tabLst>
            </a:pPr>
            <a:r>
              <a:rPr lang="ar-SA" dirty="0">
                <a:latin typeface="Calibri" panose="020F0502020204030204" pitchFamily="34" charset="0"/>
                <a:ea typeface="Calibri" panose="020F0502020204030204" pitchFamily="34" charset="0"/>
              </a:rPr>
              <a:t>- </a:t>
            </a:r>
            <a:r>
              <a:rPr lang="ar-SA" b="1" dirty="0">
                <a:latin typeface="Calibri" panose="020F0502020204030204" pitchFamily="34" charset="0"/>
                <a:ea typeface="Calibri" panose="020F0502020204030204" pitchFamily="34" charset="0"/>
              </a:rPr>
              <a:t>التجارة : </a:t>
            </a:r>
            <a:r>
              <a:rPr lang="ar-SA" dirty="0">
                <a:latin typeface="Calibri" panose="020F0502020204030204" pitchFamily="34" charset="0"/>
                <a:ea typeface="Calibri" panose="020F0502020204030204" pitchFamily="34" charset="0"/>
              </a:rPr>
              <a:t>يستخدم الكمبيوتر في متابعة الأسواق المالية وحركة الأسهم والسندات .</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Rage Italic" panose="03070502040507070304" pitchFamily="66" charset="0"/>
              <a:buChar char="0"/>
              <a:tabLst>
                <a:tab pos="457200" algn="l"/>
              </a:tabLst>
            </a:pPr>
            <a:r>
              <a:rPr lang="ar-SA" dirty="0">
                <a:latin typeface="Calibri" panose="020F0502020204030204" pitchFamily="34" charset="0"/>
                <a:ea typeface="Calibri" panose="020F0502020204030204" pitchFamily="34" charset="0"/>
              </a:rPr>
              <a:t>- </a:t>
            </a:r>
            <a:r>
              <a:rPr lang="ar-SA" b="1" dirty="0">
                <a:latin typeface="Calibri" panose="020F0502020204030204" pitchFamily="34" charset="0"/>
                <a:ea typeface="Calibri" panose="020F0502020204030204" pitchFamily="34" charset="0"/>
              </a:rPr>
              <a:t>الاتصالات : </a:t>
            </a:r>
            <a:r>
              <a:rPr lang="ar-SA" dirty="0">
                <a:latin typeface="Calibri" panose="020F0502020204030204" pitchFamily="34" charset="0"/>
                <a:ea typeface="Calibri" panose="020F0502020204030204" pitchFamily="34" charset="0"/>
              </a:rPr>
              <a:t>يستخدم في وسائل الاتصال والبريد الإلكتروني .</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Rage Italic" panose="03070502040507070304" pitchFamily="66" charset="0"/>
              <a:buChar char="0"/>
              <a:tabLst>
                <a:tab pos="457200" algn="l"/>
              </a:tabLst>
            </a:pPr>
            <a:r>
              <a:rPr lang="ar-SA" dirty="0">
                <a:latin typeface="Calibri" panose="020F0502020204030204" pitchFamily="34" charset="0"/>
                <a:ea typeface="Calibri" panose="020F0502020204030204" pitchFamily="34" charset="0"/>
              </a:rPr>
              <a:t>-</a:t>
            </a:r>
            <a:r>
              <a:rPr lang="ar-SA" b="1" dirty="0">
                <a:latin typeface="Calibri" panose="020F0502020204030204" pitchFamily="34" charset="0"/>
                <a:ea typeface="Calibri" panose="020F0502020204030204" pitchFamily="34" charset="0"/>
              </a:rPr>
              <a:t> الأمن : </a:t>
            </a:r>
            <a:r>
              <a:rPr lang="ar-SA" dirty="0">
                <a:latin typeface="Calibri" panose="020F0502020204030204" pitchFamily="34" charset="0"/>
                <a:ea typeface="Calibri" panose="020F0502020204030204" pitchFamily="34" charset="0"/>
              </a:rPr>
              <a:t>هناك أنظمة أمن ورقابة مرتبطة مع الكمبيوتر ومع الجهات الأمنية .</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Rage Italic" panose="03070502040507070304" pitchFamily="66" charset="0"/>
              <a:buChar char="0"/>
              <a:tabLst>
                <a:tab pos="457200" algn="l"/>
              </a:tabLst>
            </a:pPr>
            <a:r>
              <a:rPr lang="ar-SA" b="1" dirty="0">
                <a:latin typeface="Calibri" panose="020F0502020204030204" pitchFamily="34" charset="0"/>
                <a:ea typeface="Calibri" panose="020F0502020204030204" pitchFamily="34" charset="0"/>
              </a:rPr>
              <a:t>الفضاء: </a:t>
            </a:r>
            <a:r>
              <a:rPr lang="ar-SA" dirty="0">
                <a:latin typeface="Calibri" panose="020F0502020204030204" pitchFamily="34" charset="0"/>
                <a:ea typeface="Calibri" panose="020F0502020204030204" pitchFamily="34" charset="0"/>
              </a:rPr>
              <a:t>يستخدم الكمبيوتر للتحكم عن بعد بالأقمار الصناعية والمركبات الفضائية</a:t>
            </a:r>
            <a:r>
              <a:rPr lang="ar-SA" sz="2000" dirty="0">
                <a:latin typeface="Curlz MT" panose="04040404050702020202" pitchFamily="82" charset="0"/>
                <a:ea typeface="Calibri" panose="020F0502020204030204" pitchFamily="34" charset="0"/>
                <a:cs typeface="Arial" panose="020B0604020202020204" pitchFamily="34" charset="0"/>
              </a:rPr>
              <a:t> .</a:t>
            </a:r>
            <a:endParaRPr lang="en-US" sz="1400" dirty="0">
              <a:latin typeface="Calibri" panose="020F050202020403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ACFA8860-DDD8-4365-8C16-28B21CBEFF64}"/>
              </a:ext>
            </a:extLst>
          </p:cNvPr>
          <p:cNvSpPr txBox="1"/>
          <p:nvPr/>
        </p:nvSpPr>
        <p:spPr>
          <a:xfrm>
            <a:off x="2267744" y="486813"/>
            <a:ext cx="3960440" cy="37375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914400">
              <a:lnSpc>
                <a:spcPct val="107000"/>
              </a:lnSpc>
              <a:spcAft>
                <a:spcPts val="800"/>
              </a:spcAft>
            </a:pPr>
            <a:r>
              <a:rPr lang="ar-SA" b="1" u="sng">
                <a:latin typeface="Curlz MT" panose="04040404050702020202" pitchFamily="82" charset="0"/>
                <a:ea typeface="Calibri" panose="020F0502020204030204" pitchFamily="34" charset="0"/>
                <a:cs typeface="Arial" panose="020B0604020202020204" pitchFamily="34" charset="0"/>
              </a:rPr>
              <a:t>مجالات استخدام الكمبيوتر :</a:t>
            </a:r>
            <a:endParaRPr lang="en-US" sz="14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458257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C1E532-0BAA-46B9-B686-6C1431F26655}"/>
              </a:ext>
            </a:extLst>
          </p:cNvPr>
          <p:cNvSpPr/>
          <p:nvPr/>
        </p:nvSpPr>
        <p:spPr>
          <a:xfrm>
            <a:off x="0" y="995001"/>
            <a:ext cx="8100392" cy="4410823"/>
          </a:xfrm>
          <a:prstGeom prst="rect">
            <a:avLst/>
          </a:prstGeom>
        </p:spPr>
        <p:txBody>
          <a:bodyPr wrap="square">
            <a:spAutoFit/>
          </a:bodyPr>
          <a:lstStyle/>
          <a:p>
            <a:pPr marL="342900" indent="-342900">
              <a:lnSpc>
                <a:spcPct val="107000"/>
              </a:lnSpc>
              <a:spcAft>
                <a:spcPts val="800"/>
              </a:spcAft>
              <a:buFont typeface="Rage Italic" panose="03070502040507070304" pitchFamily="66" charset="0"/>
              <a:buChar char="0"/>
              <a:tabLst>
                <a:tab pos="457200" algn="l"/>
              </a:tabLst>
            </a:pPr>
            <a:r>
              <a:rPr lang="ar-SA" dirty="0">
                <a:latin typeface="Calibri" panose="020F0502020204030204" pitchFamily="34" charset="0"/>
                <a:ea typeface="Calibri" panose="020F0502020204030204" pitchFamily="34" charset="0"/>
              </a:rPr>
              <a:t>- </a:t>
            </a:r>
            <a:r>
              <a:rPr lang="ar-SA" sz="2000" dirty="0">
                <a:latin typeface="Curlz MT" panose="04040404050702020202" pitchFamily="82" charset="0"/>
                <a:ea typeface="Calibri" panose="020F0502020204030204" pitchFamily="34" charset="0"/>
                <a:cs typeface="Arial" panose="020B0604020202020204" pitchFamily="34" charset="0"/>
              </a:rPr>
              <a:t>-</a:t>
            </a:r>
            <a:r>
              <a:rPr lang="ar-SA" sz="2000" b="1" dirty="0">
                <a:latin typeface="Curlz MT" panose="04040404050702020202" pitchFamily="82" charset="0"/>
                <a:ea typeface="Calibri" panose="020F0502020204030204" pitchFamily="34" charset="0"/>
                <a:cs typeface="Arial" panose="020B0604020202020204" pitchFamily="34" charset="0"/>
              </a:rPr>
              <a:t> </a:t>
            </a:r>
            <a:r>
              <a:rPr lang="ar-SA" b="1" dirty="0">
                <a:latin typeface="Calibri" panose="020F0502020204030204" pitchFamily="34" charset="0"/>
                <a:ea typeface="Calibri" panose="020F0502020204030204" pitchFamily="34" charset="0"/>
              </a:rPr>
              <a:t>التصميم : </a:t>
            </a:r>
            <a:r>
              <a:rPr lang="ar-SA" dirty="0">
                <a:latin typeface="Calibri" panose="020F0502020204030204" pitchFamily="34" charset="0"/>
                <a:ea typeface="Calibri" panose="020F0502020204030204" pitchFamily="34" charset="0"/>
              </a:rPr>
              <a:t>يستخدم الكمبيوتر في تصميم الرسومات في عدة أبعاد ثنائية وثلاثية .</a:t>
            </a:r>
          </a:p>
          <a:p>
            <a:pPr marL="342900" lvl="0" indent="-342900">
              <a:lnSpc>
                <a:spcPct val="107000"/>
              </a:lnSpc>
              <a:spcAft>
                <a:spcPts val="800"/>
              </a:spcAft>
              <a:buFont typeface="Rage Italic" panose="03070502040507070304" pitchFamily="66" charset="0"/>
              <a:buChar char="0"/>
              <a:tabLst>
                <a:tab pos="457200" algn="l"/>
              </a:tabLst>
            </a:pPr>
            <a:r>
              <a:rPr lang="ar-SA" b="1" dirty="0">
                <a:latin typeface="Calibri" panose="020F0502020204030204" pitchFamily="34" charset="0"/>
                <a:ea typeface="Calibri" panose="020F0502020204030204" pitchFamily="34" charset="0"/>
              </a:rPr>
              <a:t>الإعلان والطباعة والنشر</a:t>
            </a:r>
            <a:r>
              <a:rPr lang="ar-SA" dirty="0">
                <a:latin typeface="Calibri" panose="020F0502020204030204" pitchFamily="34" charset="0"/>
                <a:ea typeface="Calibri" panose="020F0502020204030204" pitchFamily="34" charset="0"/>
              </a:rPr>
              <a:t>: يستخدم الكمبيوتر في تصميم الإعلانات وإعداد الصحف والمجلات والكتب .</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Rage Italic" panose="03070502040507070304" pitchFamily="66" charset="0"/>
              <a:buChar char="0"/>
              <a:tabLst>
                <a:tab pos="457200" algn="l"/>
              </a:tabLst>
            </a:pPr>
            <a:r>
              <a:rPr lang="ar-SA" dirty="0">
                <a:latin typeface="Calibri" panose="020F0502020204030204" pitchFamily="34" charset="0"/>
                <a:ea typeface="Calibri" panose="020F0502020204030204" pitchFamily="34" charset="0"/>
              </a:rPr>
              <a:t>- </a:t>
            </a:r>
            <a:r>
              <a:rPr lang="ar-SA" b="1" dirty="0">
                <a:latin typeface="Calibri" panose="020F0502020204030204" pitchFamily="34" charset="0"/>
                <a:ea typeface="Calibri" panose="020F0502020204030204" pitchFamily="34" charset="0"/>
              </a:rPr>
              <a:t>الأمور الشخصية </a:t>
            </a:r>
            <a:r>
              <a:rPr lang="ar-SA" dirty="0">
                <a:latin typeface="Calibri" panose="020F0502020204030204" pitchFamily="34" charset="0"/>
                <a:ea typeface="Calibri" panose="020F0502020204030204" pitchFamily="34" charset="0"/>
              </a:rPr>
              <a:t>: يستخدم الكمبيوتر في الجوازات والأحوال المدنية .</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Rage Italic" panose="03070502040507070304" pitchFamily="66" charset="0"/>
              <a:buChar char="0"/>
              <a:tabLst>
                <a:tab pos="457200" algn="l"/>
              </a:tabLst>
            </a:pPr>
            <a:r>
              <a:rPr lang="ar-SA" dirty="0">
                <a:latin typeface="Calibri" panose="020F0502020204030204" pitchFamily="34" charset="0"/>
                <a:ea typeface="Calibri" panose="020F0502020204030204" pitchFamily="34" charset="0"/>
              </a:rPr>
              <a:t>-</a:t>
            </a:r>
            <a:r>
              <a:rPr lang="ar-SA" b="1" dirty="0">
                <a:latin typeface="Calibri" panose="020F0502020204030204" pitchFamily="34" charset="0"/>
                <a:ea typeface="Calibri" panose="020F0502020204030204" pitchFamily="34" charset="0"/>
              </a:rPr>
              <a:t> الإنترنت</a:t>
            </a:r>
            <a:r>
              <a:rPr lang="ar-SA" dirty="0">
                <a:latin typeface="Calibri" panose="020F0502020204030204" pitchFamily="34" charset="0"/>
                <a:ea typeface="Calibri" panose="020F0502020204030204" pitchFamily="34" charset="0"/>
              </a:rPr>
              <a:t> : يستخدم الكمبيوتر للبحث في مواقع الأنترنت والمراسلة .</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Rage Italic" panose="03070502040507070304" pitchFamily="66" charset="0"/>
              <a:buChar char="0"/>
              <a:tabLst>
                <a:tab pos="457200" algn="l"/>
              </a:tabLst>
            </a:pPr>
            <a:r>
              <a:rPr lang="ar-SA" dirty="0">
                <a:latin typeface="Calibri" panose="020F0502020204030204" pitchFamily="34" charset="0"/>
                <a:ea typeface="Calibri" panose="020F0502020204030204" pitchFamily="34" charset="0"/>
              </a:rPr>
              <a:t>- </a:t>
            </a:r>
            <a:r>
              <a:rPr lang="ar-SA" b="1" dirty="0">
                <a:latin typeface="Calibri" panose="020F0502020204030204" pitchFamily="34" charset="0"/>
                <a:ea typeface="Calibri" panose="020F0502020204030204" pitchFamily="34" charset="0"/>
              </a:rPr>
              <a:t>الأعمال الإدارية </a:t>
            </a:r>
            <a:r>
              <a:rPr lang="ar-SA" dirty="0">
                <a:latin typeface="Calibri" panose="020F0502020204030204" pitchFamily="34" charset="0"/>
                <a:ea typeface="Calibri" panose="020F0502020204030204" pitchFamily="34" charset="0"/>
              </a:rPr>
              <a:t>: يستخدم الكمبيوتر لتنظيم الأعمال الإدارية وزيادة فعاليتها .</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Rage Italic" panose="03070502040507070304" pitchFamily="66" charset="0"/>
              <a:buChar char="0"/>
              <a:tabLst>
                <a:tab pos="457200" algn="l"/>
              </a:tabLst>
            </a:pPr>
            <a:r>
              <a:rPr lang="ar-SA" dirty="0">
                <a:latin typeface="Calibri" panose="020F0502020204030204" pitchFamily="34" charset="0"/>
                <a:ea typeface="Calibri" panose="020F0502020204030204" pitchFamily="34" charset="0"/>
              </a:rPr>
              <a:t>- </a:t>
            </a:r>
            <a:r>
              <a:rPr lang="ar-SA" b="1" dirty="0">
                <a:latin typeface="Calibri" panose="020F0502020204030204" pitchFamily="34" charset="0"/>
                <a:ea typeface="Calibri" panose="020F0502020204030204" pitchFamily="34" charset="0"/>
              </a:rPr>
              <a:t>الطيران</a:t>
            </a:r>
            <a:r>
              <a:rPr lang="ar-SA" dirty="0">
                <a:latin typeface="Calibri" panose="020F0502020204030204" pitchFamily="34" charset="0"/>
                <a:ea typeface="Calibri" panose="020F0502020204030204" pitchFamily="34" charset="0"/>
              </a:rPr>
              <a:t> : يستخدم الكمبيوتر في تنظيم مواعيد الرحلات ومتابعة حركة الطائرات .</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Rage Italic" panose="03070502040507070304" pitchFamily="66" charset="0"/>
              <a:buChar char="0"/>
              <a:tabLst>
                <a:tab pos="457200" algn="l"/>
              </a:tabLst>
            </a:pPr>
            <a:r>
              <a:rPr lang="ar-SA" dirty="0">
                <a:latin typeface="Calibri" panose="020F0502020204030204" pitchFamily="34" charset="0"/>
                <a:ea typeface="Calibri" panose="020F0502020204030204" pitchFamily="34" charset="0"/>
              </a:rPr>
              <a:t>- </a:t>
            </a:r>
            <a:r>
              <a:rPr lang="ar-SA" b="1" dirty="0">
                <a:latin typeface="Calibri" panose="020F0502020204030204" pitchFamily="34" charset="0"/>
                <a:ea typeface="Calibri" panose="020F0502020204030204" pitchFamily="34" charset="0"/>
              </a:rPr>
              <a:t>التسلية </a:t>
            </a:r>
            <a:r>
              <a:rPr lang="ar-SA" dirty="0">
                <a:latin typeface="Calibri" panose="020F0502020204030204" pitchFamily="34" charset="0"/>
                <a:ea typeface="Calibri" panose="020F0502020204030204" pitchFamily="34" charset="0"/>
              </a:rPr>
              <a:t>: يستخدم الكمبيوتر في مجال التسلية سواء بالألعاب أو الوسائط المتعددة</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Rage Italic" panose="03070502040507070304" pitchFamily="66" charset="0"/>
              <a:buChar char="0"/>
              <a:tabLst>
                <a:tab pos="457200" algn="l"/>
              </a:tabLst>
            </a:pPr>
            <a:r>
              <a:rPr lang="ar-SA" dirty="0">
                <a:latin typeface="Calibri" panose="020F0502020204030204" pitchFamily="34" charset="0"/>
                <a:ea typeface="Calibri" panose="020F0502020204030204" pitchFamily="34" charset="0"/>
              </a:rPr>
              <a:t> ( صوت – فيديو </a:t>
            </a:r>
            <a:r>
              <a:rPr lang="ar-SA" sz="2000" dirty="0">
                <a:latin typeface="Curlz MT" panose="04040404050702020202" pitchFamily="82" charset="0"/>
                <a:ea typeface="Calibri" panose="020F0502020204030204" pitchFamily="34" charset="0"/>
                <a:cs typeface="Arial" panose="020B0604020202020204" pitchFamily="34" charset="0"/>
              </a:rPr>
              <a:t>) .</a:t>
            </a:r>
            <a:endParaRPr lang="en-US" dirty="0"/>
          </a:p>
        </p:txBody>
      </p:sp>
      <p:sp>
        <p:nvSpPr>
          <p:cNvPr id="3" name="TextBox 2">
            <a:extLst>
              <a:ext uri="{FF2B5EF4-FFF2-40B4-BE49-F238E27FC236}">
                <a16:creationId xmlns:a16="http://schemas.microsoft.com/office/drawing/2014/main" id="{5E822ADB-ADA2-4C50-B78C-9677E240BED1}"/>
              </a:ext>
            </a:extLst>
          </p:cNvPr>
          <p:cNvSpPr txBox="1"/>
          <p:nvPr/>
        </p:nvSpPr>
        <p:spPr>
          <a:xfrm>
            <a:off x="2267744" y="486813"/>
            <a:ext cx="3960440" cy="37375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914400">
              <a:lnSpc>
                <a:spcPct val="107000"/>
              </a:lnSpc>
              <a:spcAft>
                <a:spcPts val="800"/>
              </a:spcAft>
            </a:pPr>
            <a:r>
              <a:rPr lang="ar-SA" b="1" u="sng">
                <a:latin typeface="Curlz MT" panose="04040404050702020202" pitchFamily="82" charset="0"/>
                <a:ea typeface="Calibri" panose="020F0502020204030204" pitchFamily="34" charset="0"/>
                <a:cs typeface="Arial" panose="020B0604020202020204" pitchFamily="34" charset="0"/>
              </a:rPr>
              <a:t>مجالات استخدام الكمبيوتر :</a:t>
            </a:r>
            <a:endParaRPr lang="en-US" sz="14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70968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BF80D2-5A4A-44F7-8295-369385102254}"/>
              </a:ext>
            </a:extLst>
          </p:cNvPr>
          <p:cNvSpPr/>
          <p:nvPr/>
        </p:nvSpPr>
        <p:spPr>
          <a:xfrm>
            <a:off x="899592" y="999246"/>
            <a:ext cx="6876256" cy="2555251"/>
          </a:xfrm>
          <a:prstGeom prst="rect">
            <a:avLst/>
          </a:prstGeom>
        </p:spPr>
        <p:txBody>
          <a:bodyPr wrap="square">
            <a:spAutoFit/>
          </a:bodyPr>
          <a:lstStyle/>
          <a:p>
            <a:pPr>
              <a:lnSpc>
                <a:spcPct val="107000"/>
              </a:lnSpc>
              <a:spcAft>
                <a:spcPts val="800"/>
              </a:spcAft>
            </a:pPr>
            <a:r>
              <a:rPr lang="ar-SA" sz="2400" b="1" u="sng" dirty="0">
                <a:latin typeface="Curlz MT" panose="04040404050702020202" pitchFamily="82" charset="0"/>
                <a:ea typeface="Calibri" panose="020F0502020204030204" pitchFamily="34" charset="0"/>
                <a:cs typeface="Arial" panose="020B0604020202020204" pitchFamily="34" charset="0"/>
              </a:rPr>
              <a:t>مبدأ عمل الكمبيوتر  </a:t>
            </a:r>
            <a:r>
              <a:rPr lang="en-US" sz="2400" b="1" u="sng" dirty="0">
                <a:latin typeface="Tahoma" panose="020B0604030504040204" pitchFamily="34" charset="0"/>
                <a:ea typeface="Calibri" panose="020F0502020204030204" pitchFamily="34" charset="0"/>
                <a:cs typeface="Arial" panose="020B0604020202020204" pitchFamily="34" charset="0"/>
              </a:rPr>
              <a:t>Computer Mechanism</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Rage Italic" panose="03070502040507070304" pitchFamily="66" charset="0"/>
              <a:buChar char="0"/>
              <a:tabLst>
                <a:tab pos="457200" algn="l"/>
              </a:tabLst>
            </a:pPr>
            <a:r>
              <a:rPr lang="ar-SA" dirty="0">
                <a:latin typeface="Calibri" panose="020F0502020204030204" pitchFamily="34" charset="0"/>
                <a:ea typeface="Calibri" panose="020F0502020204030204" pitchFamily="34" charset="0"/>
              </a:rPr>
              <a:t>تنتقل البيانات داخل الكمبيوتر بشكل إشارات رقمية - كهربائية – </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Rage Italic" panose="03070502040507070304" pitchFamily="66" charset="0"/>
              <a:buChar char="0"/>
              <a:tabLst>
                <a:tab pos="457200" algn="l"/>
              </a:tabLst>
            </a:pPr>
            <a:r>
              <a:rPr lang="ar-SA" dirty="0">
                <a:latin typeface="Calibri" panose="020F0502020204030204" pitchFamily="34" charset="0"/>
                <a:ea typeface="Calibri" panose="020F0502020204030204" pitchFamily="34" charset="0"/>
              </a:rPr>
              <a:t>يمثل عملية الوصل (</a:t>
            </a:r>
            <a:r>
              <a:rPr lang="en-US" dirty="0">
                <a:latin typeface="Tahoma" panose="020B0604030504040204" pitchFamily="34" charset="0"/>
                <a:ea typeface="Calibri" panose="020F0502020204030204" pitchFamily="34" charset="0"/>
                <a:cs typeface="Arial" panose="020B0604020202020204" pitchFamily="34" charset="0"/>
              </a:rPr>
              <a:t>On</a:t>
            </a:r>
            <a:r>
              <a:rPr lang="ar-SA" dirty="0">
                <a:latin typeface="Calibri" panose="020F0502020204030204" pitchFamily="34" charset="0"/>
                <a:ea typeface="Calibri" panose="020F0502020204030204" pitchFamily="34" charset="0"/>
              </a:rPr>
              <a:t>) – الرقم واحد .</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Rage Italic" panose="03070502040507070304" pitchFamily="66" charset="0"/>
              <a:buChar char="0"/>
              <a:tabLst>
                <a:tab pos="457200" algn="l"/>
              </a:tabLst>
            </a:pPr>
            <a:r>
              <a:rPr lang="ar-SA" dirty="0">
                <a:latin typeface="Calibri" panose="020F0502020204030204" pitchFamily="34" charset="0"/>
                <a:ea typeface="Calibri" panose="020F0502020204030204" pitchFamily="34" charset="0"/>
              </a:rPr>
              <a:t>و يمثل عملية الفصل (</a:t>
            </a:r>
            <a:r>
              <a:rPr lang="en-US" dirty="0">
                <a:latin typeface="Tahoma" panose="020B0604030504040204" pitchFamily="34" charset="0"/>
                <a:ea typeface="Calibri" panose="020F0502020204030204" pitchFamily="34" charset="0"/>
                <a:cs typeface="Arial" panose="020B0604020202020204" pitchFamily="34" charset="0"/>
              </a:rPr>
              <a:t>off</a:t>
            </a:r>
            <a:r>
              <a:rPr lang="ar-SA" dirty="0">
                <a:latin typeface="Calibri" panose="020F0502020204030204" pitchFamily="34" charset="0"/>
                <a:ea typeface="Calibri" panose="020F0502020204030204" pitchFamily="34" charset="0"/>
              </a:rPr>
              <a:t>)  - الرقم  صفر . </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Rage Italic" panose="03070502040507070304" pitchFamily="66" charset="0"/>
              <a:buChar char="0"/>
              <a:tabLst>
                <a:tab pos="457200" algn="l"/>
              </a:tabLst>
            </a:pPr>
            <a:r>
              <a:rPr lang="ar-SA" dirty="0">
                <a:latin typeface="Calibri" panose="020F0502020204030204" pitchFamily="34" charset="0"/>
                <a:ea typeface="Calibri" panose="020F0502020204030204" pitchFamily="34" charset="0"/>
              </a:rPr>
              <a:t> كل جزء من البينات يتكون من توليفة فريدة من الإشارات الرقمية .</a:t>
            </a:r>
            <a:endParaRPr lang="en-US" sz="1400" dirty="0">
              <a:latin typeface="Calibri" panose="020F0502020204030204" pitchFamily="34" charset="0"/>
              <a:ea typeface="Calibri" panose="020F0502020204030204" pitchFamily="34" charset="0"/>
              <a:cs typeface="Arial" panose="020B0604020202020204" pitchFamily="34" charset="0"/>
            </a:endParaRPr>
          </a:p>
          <a:p>
            <a:r>
              <a:rPr lang="ar-SA" dirty="0">
                <a:ea typeface="Calibri" panose="020F0502020204030204" pitchFamily="34" charset="0"/>
              </a:rPr>
              <a:t>تنتقل هذه البيانات بشكلها الرقمي بين الدارات الكهربائية داخل الكمبيوتر</a:t>
            </a:r>
            <a:r>
              <a:rPr lang="ar-SA" sz="2400" dirty="0">
                <a:latin typeface="Curlz MT" panose="04040404050702020202" pitchFamily="82" charset="0"/>
                <a:ea typeface="Calibri" panose="020F0502020204030204" pitchFamily="34" charset="0"/>
                <a:cs typeface="Arial" panose="020B0604020202020204" pitchFamily="34" charset="0"/>
              </a:rPr>
              <a:t> </a:t>
            </a:r>
            <a:endParaRPr lang="en-US" dirty="0"/>
          </a:p>
        </p:txBody>
      </p:sp>
      <p:pic>
        <p:nvPicPr>
          <p:cNvPr id="3" name="Picture 2">
            <a:extLst>
              <a:ext uri="{FF2B5EF4-FFF2-40B4-BE49-F238E27FC236}">
                <a16:creationId xmlns:a16="http://schemas.microsoft.com/office/drawing/2014/main" id="{92775A33-8858-4ADB-A445-9590F93EED8D}"/>
              </a:ext>
            </a:extLst>
          </p:cNvPr>
          <p:cNvPicPr>
            <a:picLocks noChangeAspect="1"/>
          </p:cNvPicPr>
          <p:nvPr/>
        </p:nvPicPr>
        <p:blipFill>
          <a:blip r:embed="rId2"/>
          <a:stretch>
            <a:fillRect/>
          </a:stretch>
        </p:blipFill>
        <p:spPr>
          <a:xfrm>
            <a:off x="1547664" y="4581128"/>
            <a:ext cx="5163760" cy="1956986"/>
          </a:xfrm>
          <a:prstGeom prst="rect">
            <a:avLst/>
          </a:prstGeom>
        </p:spPr>
      </p:pic>
    </p:spTree>
    <p:extLst>
      <p:ext uri="{BB962C8B-B14F-4D97-AF65-F5344CB8AC3E}">
        <p14:creationId xmlns:p14="http://schemas.microsoft.com/office/powerpoint/2010/main" val="168805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72459" y="642918"/>
            <a:ext cx="7114251" cy="646331"/>
          </a:xfrm>
          <a:prstGeom prst="rect">
            <a:avLst/>
          </a:prstGeom>
          <a:noFill/>
        </p:spPr>
        <p:txBody>
          <a:bodyPr wrap="square" rtlCol="1">
            <a:spAutoFit/>
          </a:bodyPr>
          <a:lstStyle/>
          <a:p>
            <a:r>
              <a:rPr lang="ar-SA" dirty="0"/>
              <a:t>1- </a:t>
            </a:r>
            <a:r>
              <a:rPr lang="ar-SA" dirty="0">
                <a:solidFill>
                  <a:schemeClr val="accent1">
                    <a:lumMod val="75000"/>
                  </a:schemeClr>
                </a:solidFill>
              </a:rPr>
              <a:t>ندخل</a:t>
            </a:r>
            <a:r>
              <a:rPr lang="ar-SA" dirty="0"/>
              <a:t> إلى الحاسب الآلي درجات الطالبات الفصلية والنهائية</a:t>
            </a:r>
          </a:p>
          <a:p>
            <a:pPr algn="ctr"/>
            <a:r>
              <a:rPr lang="ar-SA" dirty="0">
                <a:solidFill>
                  <a:schemeClr val="accent1">
                    <a:lumMod val="75000"/>
                  </a:schemeClr>
                </a:solidFill>
              </a:rPr>
              <a:t>ويخرج</a:t>
            </a:r>
            <a:r>
              <a:rPr lang="ar-SA" dirty="0"/>
              <a:t> المجموع والتقدير ويقوم ب</a:t>
            </a:r>
            <a:r>
              <a:rPr lang="ar-SA" dirty="0">
                <a:solidFill>
                  <a:schemeClr val="accent1">
                    <a:lumMod val="75000"/>
                  </a:schemeClr>
                </a:solidFill>
              </a:rPr>
              <a:t>تخزين</a:t>
            </a:r>
            <a:r>
              <a:rPr lang="ar-SA" dirty="0"/>
              <a:t> النتائج للرجوع لها عند الحاجة </a:t>
            </a:r>
          </a:p>
        </p:txBody>
      </p:sp>
      <p:sp>
        <p:nvSpPr>
          <p:cNvPr id="9" name="TextBox 8"/>
          <p:cNvSpPr txBox="1"/>
          <p:nvPr/>
        </p:nvSpPr>
        <p:spPr>
          <a:xfrm>
            <a:off x="386701" y="1500174"/>
            <a:ext cx="7400009" cy="923330"/>
          </a:xfrm>
          <a:prstGeom prst="rect">
            <a:avLst/>
          </a:prstGeom>
          <a:noFill/>
        </p:spPr>
        <p:txBody>
          <a:bodyPr wrap="square" rtlCol="1">
            <a:spAutoFit/>
          </a:bodyPr>
          <a:lstStyle/>
          <a:p>
            <a:r>
              <a:rPr lang="ar-SA" dirty="0"/>
              <a:t>2- </a:t>
            </a:r>
            <a:r>
              <a:rPr lang="ar-SA" dirty="0">
                <a:solidFill>
                  <a:schemeClr val="accent1">
                    <a:lumMod val="75000"/>
                  </a:schemeClr>
                </a:solidFill>
              </a:rPr>
              <a:t>ندخل</a:t>
            </a:r>
            <a:r>
              <a:rPr lang="ar-SA" dirty="0"/>
              <a:t> إلى الحاسب الآلي  في آلة الصراف البطاقة والرقم السري فيقوم ب</a:t>
            </a:r>
            <a:r>
              <a:rPr lang="ar-SA" dirty="0">
                <a:solidFill>
                  <a:schemeClr val="accent1">
                    <a:lumMod val="75000"/>
                  </a:schemeClr>
                </a:solidFill>
              </a:rPr>
              <a:t>إخراج</a:t>
            </a:r>
            <a:r>
              <a:rPr lang="ar-SA" dirty="0"/>
              <a:t> المبلغ الموجود في الحساب وآخر العمليات التي قمتي بها و</a:t>
            </a:r>
            <a:r>
              <a:rPr lang="ar-SA" dirty="0">
                <a:solidFill>
                  <a:schemeClr val="accent1">
                    <a:lumMod val="75000"/>
                  </a:schemeClr>
                </a:solidFill>
              </a:rPr>
              <a:t>يخزن</a:t>
            </a:r>
            <a:r>
              <a:rPr lang="ar-SA" dirty="0"/>
              <a:t> هذه المعلومات </a:t>
            </a:r>
          </a:p>
        </p:txBody>
      </p:sp>
      <p:sp>
        <p:nvSpPr>
          <p:cNvPr id="10" name="TextBox 9"/>
          <p:cNvSpPr txBox="1"/>
          <p:nvPr/>
        </p:nvSpPr>
        <p:spPr>
          <a:xfrm>
            <a:off x="438119" y="2500306"/>
            <a:ext cx="7400009" cy="646331"/>
          </a:xfrm>
          <a:prstGeom prst="rect">
            <a:avLst/>
          </a:prstGeom>
          <a:noFill/>
        </p:spPr>
        <p:txBody>
          <a:bodyPr wrap="square" rtlCol="1">
            <a:spAutoFit/>
          </a:bodyPr>
          <a:lstStyle/>
          <a:p>
            <a:r>
              <a:rPr lang="ar-SA" dirty="0"/>
              <a:t>3- </a:t>
            </a:r>
            <a:r>
              <a:rPr lang="ar-SA" dirty="0">
                <a:solidFill>
                  <a:schemeClr val="accent1">
                    <a:lumMod val="75000"/>
                  </a:schemeClr>
                </a:solidFill>
              </a:rPr>
              <a:t>ندخل</a:t>
            </a:r>
            <a:r>
              <a:rPr lang="ar-SA" dirty="0"/>
              <a:t> إلى الحاسب الآلي صورة ونقوم بتعديل الألوان </a:t>
            </a:r>
            <a:r>
              <a:rPr lang="ar-SA" dirty="0">
                <a:solidFill>
                  <a:schemeClr val="accent1">
                    <a:lumMod val="75000"/>
                  </a:schemeClr>
                </a:solidFill>
              </a:rPr>
              <a:t>فيخرج</a:t>
            </a:r>
            <a:r>
              <a:rPr lang="ar-SA" dirty="0"/>
              <a:t> لنا الحاسب الصورة بعد تعديلها </a:t>
            </a:r>
            <a:r>
              <a:rPr lang="ar-SA" dirty="0">
                <a:solidFill>
                  <a:schemeClr val="accent1">
                    <a:lumMod val="75000"/>
                  </a:schemeClr>
                </a:solidFill>
              </a:rPr>
              <a:t>ويخزنها </a:t>
            </a:r>
            <a:r>
              <a:rPr lang="ar-SA" dirty="0"/>
              <a:t> </a:t>
            </a:r>
          </a:p>
        </p:txBody>
      </p:sp>
      <p:sp>
        <p:nvSpPr>
          <p:cNvPr id="5" name="TextBox 4"/>
          <p:cNvSpPr txBox="1"/>
          <p:nvPr/>
        </p:nvSpPr>
        <p:spPr>
          <a:xfrm>
            <a:off x="500034" y="3643314"/>
            <a:ext cx="7400009" cy="1938992"/>
          </a:xfrm>
          <a:prstGeom prst="rect">
            <a:avLst/>
          </a:prstGeom>
          <a:noFill/>
        </p:spPr>
        <p:txBody>
          <a:bodyPr wrap="square" rtlCol="1">
            <a:spAutoFit/>
          </a:bodyPr>
          <a:lstStyle/>
          <a:p>
            <a:pPr>
              <a:lnSpc>
                <a:spcPct val="150000"/>
              </a:lnSpc>
              <a:buFont typeface="Wingdings" pitchFamily="2" charset="2"/>
              <a:buChar char="ü"/>
            </a:pPr>
            <a:r>
              <a:rPr lang="ar-SA" sz="2000" dirty="0">
                <a:solidFill>
                  <a:schemeClr val="accent1">
                    <a:lumMod val="75000"/>
                  </a:schemeClr>
                </a:solidFill>
              </a:rPr>
              <a:t>الإدخال(ندخل بيانات) </a:t>
            </a:r>
          </a:p>
          <a:p>
            <a:pPr>
              <a:lnSpc>
                <a:spcPct val="150000"/>
              </a:lnSpc>
              <a:buFont typeface="Wingdings" pitchFamily="2" charset="2"/>
              <a:buChar char="ü"/>
            </a:pPr>
            <a:r>
              <a:rPr lang="ar-SA" sz="2000" dirty="0">
                <a:solidFill>
                  <a:schemeClr val="accent1">
                    <a:lumMod val="75000"/>
                  </a:schemeClr>
                </a:solidFill>
              </a:rPr>
              <a:t>المعالجة أو التحليل بناء على تعليمات البرنامج</a:t>
            </a:r>
          </a:p>
          <a:p>
            <a:pPr>
              <a:lnSpc>
                <a:spcPct val="150000"/>
              </a:lnSpc>
              <a:buFont typeface="Wingdings" pitchFamily="2" charset="2"/>
              <a:buChar char="ü"/>
            </a:pPr>
            <a:r>
              <a:rPr lang="ar-SA" sz="2000" dirty="0">
                <a:solidFill>
                  <a:schemeClr val="accent1">
                    <a:lumMod val="75000"/>
                  </a:schemeClr>
                </a:solidFill>
              </a:rPr>
              <a:t>الإخراج (تخرج معلومات)</a:t>
            </a:r>
          </a:p>
          <a:p>
            <a:pPr>
              <a:lnSpc>
                <a:spcPct val="150000"/>
              </a:lnSpc>
              <a:buFont typeface="Wingdings" pitchFamily="2" charset="2"/>
              <a:buChar char="ü"/>
            </a:pPr>
            <a:r>
              <a:rPr lang="ar-SA" sz="2000" dirty="0">
                <a:solidFill>
                  <a:schemeClr val="accent1">
                    <a:lumMod val="75000"/>
                  </a:schemeClr>
                </a:solidFill>
              </a:rPr>
              <a:t>التخزين </a:t>
            </a:r>
            <a:r>
              <a:rPr lang="ar-SA" sz="2000" dirty="0"/>
              <a:t> </a:t>
            </a:r>
          </a:p>
        </p:txBody>
      </p:sp>
      <p:sp>
        <p:nvSpPr>
          <p:cNvPr id="6" name="Title 1"/>
          <p:cNvSpPr txBox="1">
            <a:spLocks/>
          </p:cNvSpPr>
          <p:nvPr/>
        </p:nvSpPr>
        <p:spPr>
          <a:xfrm>
            <a:off x="2500298" y="2857496"/>
            <a:ext cx="6286544" cy="1143008"/>
          </a:xfrm>
          <a:prstGeom prst="rect">
            <a:avLst/>
          </a:prstGeom>
        </p:spPr>
        <p:txBody>
          <a:bodyPr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ar-SA" sz="2400" b="1" u="sng"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إذن الحاسب يقوم بأربع عمليات:</a:t>
            </a:r>
            <a:endParaRPr kumimoji="0" lang="ar-SA" sz="2400" b="1" i="0" u="sng"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Tree>
    <p:extLst>
      <p:ext uri="{BB962C8B-B14F-4D97-AF65-F5344CB8AC3E}">
        <p14:creationId xmlns:p14="http://schemas.microsoft.com/office/powerpoint/2010/main" val="99597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ox(in)">
                                      <p:cBhvr>
                                        <p:cTn id="7" dur="500"/>
                                        <p:tgtEl>
                                          <p:spTgt spid="8">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box(in)">
                                      <p:cBhvr>
                                        <p:cTn id="10" dur="5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box(in)">
                                      <p:cBhvr>
                                        <p:cTn id="15" dur="500"/>
                                        <p:tgtEl>
                                          <p:spTgt spid="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ox(in)">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ox(in)">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1406" y="228600"/>
            <a:ext cx="5897880" cy="1173480"/>
          </a:xfrm>
        </p:spPr>
        <p:txBody>
          <a:bodyPr anchor="ctr"/>
          <a:lstStyle/>
          <a:p>
            <a:pPr algn="r"/>
            <a:r>
              <a:rPr lang="ar-SA" u="sng" dirty="0"/>
              <a:t>تعريف الحاسب الآلي</a:t>
            </a:r>
          </a:p>
        </p:txBody>
      </p:sp>
      <p:sp>
        <p:nvSpPr>
          <p:cNvPr id="4" name="Content Placeholder 3"/>
          <p:cNvSpPr>
            <a:spLocks noGrp="1"/>
          </p:cNvSpPr>
          <p:nvPr>
            <p:ph sz="half" idx="1"/>
          </p:nvPr>
        </p:nvSpPr>
        <p:spPr>
          <a:xfrm>
            <a:off x="457200" y="1214422"/>
            <a:ext cx="7239000" cy="4371752"/>
          </a:xfrm>
        </p:spPr>
        <p:txBody>
          <a:bodyPr>
            <a:normAutofit/>
          </a:bodyPr>
          <a:lstStyle/>
          <a:p>
            <a:r>
              <a:rPr lang="ar-SA" sz="2400" dirty="0">
                <a:solidFill>
                  <a:schemeClr val="tx2">
                    <a:lumMod val="75000"/>
                  </a:schemeClr>
                </a:solidFill>
              </a:rPr>
              <a:t>هو آلة الكترونية تستقبل بيانات ثم تقوم بإجراء عملية تحليل ومعالجة عليها و إخراج المعلومات أو تخزينها وتعمل بناء على تعليمات دقيقة تسمى برنامج</a:t>
            </a:r>
          </a:p>
        </p:txBody>
      </p:sp>
    </p:spTree>
    <p:extLst>
      <p:ext uri="{BB962C8B-B14F-4D97-AF65-F5344CB8AC3E}">
        <p14:creationId xmlns:p14="http://schemas.microsoft.com/office/powerpoint/2010/main" val="3633357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1560" y="1844824"/>
            <a:ext cx="7242048" cy="1143000"/>
          </a:xfrm>
        </p:spPr>
        <p:txBody>
          <a:bodyPr>
            <a:normAutofit fontScale="90000"/>
          </a:bodyPr>
          <a:lstStyle/>
          <a:p>
            <a:pPr algn="ctr">
              <a:lnSpc>
                <a:spcPct val="150000"/>
              </a:lnSpc>
            </a:pPr>
            <a:r>
              <a:rPr lang="ar-SA" dirty="0"/>
              <a:t>ماهو الفرق بين البيانات والمعلومات؟</a:t>
            </a:r>
            <a:endParaRPr lang="en-US" dirty="0"/>
          </a:p>
        </p:txBody>
      </p:sp>
    </p:spTree>
    <p:extLst>
      <p:ext uri="{BB962C8B-B14F-4D97-AF65-F5344CB8AC3E}">
        <p14:creationId xmlns:p14="http://schemas.microsoft.com/office/powerpoint/2010/main" val="2478805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1560" y="1412776"/>
            <a:ext cx="7100267" cy="5040560"/>
          </a:xfrm>
          <a:prstGeom prst="rect">
            <a:avLst/>
          </a:prstGeom>
        </p:spPr>
        <p:style>
          <a:lnRef idx="2">
            <a:schemeClr val="accent1"/>
          </a:lnRef>
          <a:fillRef idx="1">
            <a:schemeClr val="lt1"/>
          </a:fillRef>
          <a:effectRef idx="0">
            <a:schemeClr val="accent1"/>
          </a:effectRef>
          <a:fontRef idx="minor">
            <a:schemeClr val="dk1"/>
          </a:fontRef>
        </p:style>
        <p:txBody>
          <a:bodyPr rtlCol="1" anchor="ctr"/>
          <a:lstStyle/>
          <a:p>
            <a:pPr>
              <a:lnSpc>
                <a:spcPct val="150000"/>
              </a:lnSpc>
              <a:defRPr/>
            </a:pPr>
            <a:r>
              <a:rPr lang="ar-SA" b="1" u="heavy" dirty="0"/>
              <a:t>البيانات:</a:t>
            </a:r>
          </a:p>
          <a:p>
            <a:pPr>
              <a:lnSpc>
                <a:spcPct val="150000"/>
              </a:lnSpc>
              <a:defRPr/>
            </a:pPr>
            <a:r>
              <a:rPr lang="ar-SA" dirty="0"/>
              <a:t>المادة الأولية التي يتم إدخالها للحاسب وقد لا تكون مفهومة للمستخدم أو ليست ذات فائدة له.</a:t>
            </a:r>
          </a:p>
          <a:p>
            <a:pPr>
              <a:lnSpc>
                <a:spcPct val="150000"/>
              </a:lnSpc>
              <a:defRPr/>
            </a:pPr>
            <a:r>
              <a:rPr lang="ar-SA" b="1" u="heavy" dirty="0"/>
              <a:t>المعلومات:</a:t>
            </a:r>
          </a:p>
          <a:p>
            <a:pPr>
              <a:lnSpc>
                <a:spcPct val="150000"/>
              </a:lnSpc>
              <a:defRPr/>
            </a:pPr>
            <a:r>
              <a:rPr lang="ar-SA" dirty="0"/>
              <a:t>نتيجة معالجة وتحليل البيانات بحيث يمثل الناتج معنى مفهوما ومفيد للمستخدم.</a:t>
            </a:r>
            <a:endParaRPr lang="en-US" dirty="0"/>
          </a:p>
          <a:p>
            <a:r>
              <a:rPr lang="ar-SA" b="1" u="heavy" dirty="0"/>
              <a:t>المعالجة (</a:t>
            </a:r>
            <a:r>
              <a:rPr lang="en-US" b="1" u="heavy" dirty="0"/>
              <a:t>Process</a:t>
            </a:r>
            <a:r>
              <a:rPr lang="ar-SA" b="1" u="heavy" dirty="0"/>
              <a:t>) </a:t>
            </a:r>
            <a:r>
              <a:rPr lang="ar-SA" b="1" dirty="0"/>
              <a:t>:</a:t>
            </a:r>
            <a:r>
              <a:rPr lang="ar-SA" dirty="0"/>
              <a:t>  هي جميع العمليات الحسابية والمنطقية التي يقوم بإجرائها جهاز الكمبيوتر على البيانات لتحويلها إلى معلومات مفيدة .</a:t>
            </a:r>
            <a:endParaRPr lang="en-US" dirty="0"/>
          </a:p>
          <a:p>
            <a:r>
              <a:rPr lang="ar-SA" b="1" u="sng" dirty="0"/>
              <a:t>البرنامج (</a:t>
            </a:r>
            <a:r>
              <a:rPr lang="en-US" b="1" u="sng" dirty="0"/>
              <a:t>Program</a:t>
            </a:r>
            <a:r>
              <a:rPr lang="ar-SA" b="1" dirty="0"/>
              <a:t>)</a:t>
            </a:r>
            <a:r>
              <a:rPr lang="en-US" dirty="0"/>
              <a:t> : </a:t>
            </a:r>
            <a:r>
              <a:rPr lang="ar-SA" dirty="0"/>
              <a:t>هو مجموعة من الأوامر والتعليمات تكون مرتبة في تسلسل معين  , ويقوم جهاز الحاسب بتنفيذها لتحقيق غرض معين ووالتي يقوم بكتابتها شخص مختص بلغة الكمبيوتر يدعى بالمبرمج .</a:t>
            </a:r>
            <a:endParaRPr lang="en-US" dirty="0"/>
          </a:p>
          <a:p>
            <a:endParaRPr lang="en-US" dirty="0"/>
          </a:p>
          <a:p>
            <a:pPr algn="r">
              <a:lnSpc>
                <a:spcPct val="150000"/>
              </a:lnSpc>
              <a:defRPr/>
            </a:pPr>
            <a:endParaRPr lang="ar-SA" sz="2400" dirty="0"/>
          </a:p>
        </p:txBody>
      </p:sp>
    </p:spTree>
    <p:extLst>
      <p:ext uri="{BB962C8B-B14F-4D97-AF65-F5344CB8AC3E}">
        <p14:creationId xmlns:p14="http://schemas.microsoft.com/office/powerpoint/2010/main" val="2060429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D5DB4-F397-4C07-8766-C6A130C60499}"/>
              </a:ext>
            </a:extLst>
          </p:cNvPr>
          <p:cNvSpPr>
            <a:spLocks noGrp="1"/>
          </p:cNvSpPr>
          <p:nvPr>
            <p:ph type="title"/>
          </p:nvPr>
        </p:nvSpPr>
        <p:spPr/>
        <p:txBody>
          <a:bodyPr/>
          <a:lstStyle/>
          <a:p>
            <a:endParaRPr lang="en-US"/>
          </a:p>
        </p:txBody>
      </p:sp>
      <p:pic>
        <p:nvPicPr>
          <p:cNvPr id="3" name="Picture 2" descr="http://img697.imageshack.us/img697/6495/computerprocess.jpg">
            <a:extLst>
              <a:ext uri="{FF2B5EF4-FFF2-40B4-BE49-F238E27FC236}">
                <a16:creationId xmlns:a16="http://schemas.microsoft.com/office/drawing/2014/main" id="{B9C1D57C-D522-4F1A-8B7A-2BB48DC07E2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27584" y="1628800"/>
            <a:ext cx="6552728" cy="4104455"/>
          </a:xfrm>
          <a:prstGeom prst="rect">
            <a:avLst/>
          </a:prstGeom>
          <a:noFill/>
          <a:extLst/>
        </p:spPr>
      </p:pic>
    </p:spTree>
    <p:extLst>
      <p:ext uri="{BB962C8B-B14F-4D97-AF65-F5344CB8AC3E}">
        <p14:creationId xmlns:p14="http://schemas.microsoft.com/office/powerpoint/2010/main" val="3669543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500063" y="642938"/>
            <a:ext cx="7239000" cy="5786437"/>
          </a:xfrm>
        </p:spPr>
        <p:txBody>
          <a:bodyPr>
            <a:normAutofit/>
          </a:bodyPr>
          <a:lstStyle/>
          <a:p>
            <a:pPr marL="274320" indent="-274320" eaLnBrk="1" fontAlgn="auto" hangingPunct="1">
              <a:spcAft>
                <a:spcPts val="0"/>
              </a:spcAft>
              <a:buFont typeface="Wingdings 2"/>
              <a:buChar char=""/>
              <a:defRPr/>
            </a:pPr>
            <a:r>
              <a:rPr lang="ar-SA" sz="2600" b="1" u="sng" dirty="0"/>
              <a:t>في المثال التالي حددي البيانات ,المعلومات والمعالجة التي تم إجرائها :</a:t>
            </a:r>
            <a:endParaRPr lang="en-US" sz="2600" dirty="0"/>
          </a:p>
          <a:p>
            <a:pPr algn="ctr">
              <a:lnSpc>
                <a:spcPct val="160000"/>
              </a:lnSpc>
              <a:buNone/>
              <a:defRPr/>
            </a:pPr>
            <a:r>
              <a:rPr lang="ar-SA" sz="2400" b="1" dirty="0">
                <a:solidFill>
                  <a:schemeClr val="tx2">
                    <a:lumMod val="50000"/>
                  </a:schemeClr>
                </a:solidFill>
              </a:rPr>
              <a:t>ندخل إلى الحاسب الآلي درجات الطالبات الفصلية والنهائيةويخرج المجموع والتقدير</a:t>
            </a:r>
            <a:r>
              <a:rPr lang="en-US" sz="2400" b="1" dirty="0">
                <a:solidFill>
                  <a:schemeClr val="tx2">
                    <a:lumMod val="50000"/>
                  </a:schemeClr>
                </a:solidFill>
              </a:rPr>
              <a:t> </a:t>
            </a:r>
            <a:r>
              <a:rPr lang="ar-SA" sz="2400" b="1" dirty="0">
                <a:solidFill>
                  <a:schemeClr val="tx2">
                    <a:lumMod val="50000"/>
                  </a:schemeClr>
                </a:solidFill>
              </a:rPr>
              <a:t>وعدد الطالبا الناجحات والراسبات</a:t>
            </a:r>
            <a:endParaRPr lang="en-US" sz="2400" b="1" dirty="0">
              <a:solidFill>
                <a:schemeClr val="tx2">
                  <a:lumMod val="50000"/>
                </a:schemeClr>
              </a:solidFill>
            </a:endParaRPr>
          </a:p>
          <a:p>
            <a:pPr algn="ctr">
              <a:lnSpc>
                <a:spcPct val="160000"/>
              </a:lnSpc>
              <a:defRPr/>
            </a:pPr>
            <a:r>
              <a:rPr lang="ar-SA" dirty="0"/>
              <a:t>البيانات : ......................................... </a:t>
            </a:r>
          </a:p>
          <a:p>
            <a:pPr marL="274320" indent="-274320" eaLnBrk="1" fontAlgn="auto" hangingPunct="1">
              <a:lnSpc>
                <a:spcPct val="200000"/>
              </a:lnSpc>
              <a:spcAft>
                <a:spcPts val="0"/>
              </a:spcAft>
              <a:buFont typeface="Wingdings 2"/>
              <a:buChar char=""/>
              <a:defRPr/>
            </a:pPr>
            <a:r>
              <a:rPr lang="ar-SA" dirty="0"/>
              <a:t>المعلومات:........................................</a:t>
            </a:r>
            <a:endParaRPr lang="en-US" dirty="0"/>
          </a:p>
          <a:p>
            <a:pPr marL="274320" indent="-274320" eaLnBrk="1" fontAlgn="auto" hangingPunct="1">
              <a:lnSpc>
                <a:spcPct val="200000"/>
              </a:lnSpc>
              <a:spcAft>
                <a:spcPts val="0"/>
              </a:spcAft>
              <a:buFont typeface="Wingdings 2"/>
              <a:buChar char=""/>
              <a:defRPr/>
            </a:pPr>
            <a:r>
              <a:rPr lang="ar-SA" dirty="0"/>
              <a:t>المعالجة :.........................................</a:t>
            </a:r>
            <a:endParaRPr lang="en-US" dirty="0"/>
          </a:p>
          <a:p>
            <a:pPr marL="274320" indent="-274320" eaLnBrk="1" fontAlgn="auto" hangingPunct="1">
              <a:spcAft>
                <a:spcPts val="0"/>
              </a:spcAft>
              <a:buFont typeface="Wingdings 2"/>
              <a:buChar char=""/>
              <a:defRPr/>
            </a:pPr>
            <a:endParaRPr lang="ar-SA" dirty="0"/>
          </a:p>
        </p:txBody>
      </p:sp>
    </p:spTree>
    <p:extLst>
      <p:ext uri="{BB962C8B-B14F-4D97-AF65-F5344CB8AC3E}">
        <p14:creationId xmlns:p14="http://schemas.microsoft.com/office/powerpoint/2010/main" val="9462784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196237CC619364394011905B39FBB43" ma:contentTypeVersion="0" ma:contentTypeDescription="Create a new document." ma:contentTypeScope="" ma:versionID="ddb5391ac6e7e8e1b980aa678f411638">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12F8A08B-82DB-4EF3-9399-A654B2A765A4}">
  <ds:schemaRefs>
    <ds:schemaRef ds:uri="http://schemas.microsoft.com/sharepoint/v3/contenttype/forms"/>
  </ds:schemaRefs>
</ds:datastoreItem>
</file>

<file path=customXml/itemProps2.xml><?xml version="1.0" encoding="utf-8"?>
<ds:datastoreItem xmlns:ds="http://schemas.openxmlformats.org/officeDocument/2006/customXml" ds:itemID="{BE2B3AB2-B4AB-4EF3-AAEC-4652374AA9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5D01E73A-F086-4A62-84AF-EA1D73C34ADB}">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Opulent</Template>
  <TotalTime>4836</TotalTime>
  <Words>1164</Words>
  <Application>Microsoft Office PowerPoint</Application>
  <PresentationFormat>On-screen Show (4:3)</PresentationFormat>
  <Paragraphs>119</Paragraphs>
  <Slides>22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Arial</vt:lpstr>
      <vt:lpstr>Calibri</vt:lpstr>
      <vt:lpstr>Curlz MT</vt:lpstr>
      <vt:lpstr>Rage Italic</vt:lpstr>
      <vt:lpstr>Tahoma</vt:lpstr>
      <vt:lpstr>Times New Roman</vt:lpstr>
      <vt:lpstr>Trebuchet MS</vt:lpstr>
      <vt:lpstr>Wingdings</vt:lpstr>
      <vt:lpstr>Wingdings 2</vt:lpstr>
      <vt:lpstr>Opulent</vt:lpstr>
      <vt:lpstr>مفهوم و أنواع الحاسب الآلي </vt:lpstr>
      <vt:lpstr>PowerPoint Presentation</vt:lpstr>
      <vt:lpstr>PowerPoint Presentation</vt:lpstr>
      <vt:lpstr>PowerPoint Presentation</vt:lpstr>
      <vt:lpstr>تعريف الحاسب الآلي</vt:lpstr>
      <vt:lpstr>ماهو الفرق بين البيانات والمعلومات؟</vt:lpstr>
      <vt:lpstr>PowerPoint Presentation</vt:lpstr>
      <vt:lpstr>PowerPoint Presentation</vt:lpstr>
      <vt:lpstr>PowerPoint Presentation</vt:lpstr>
      <vt:lpstr>مميزات الحاسب الآلي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أهمية الحاسب الآلي وأنواعه</dc:title>
  <dc:creator>ايميل</dc:creator>
  <cp:lastModifiedBy>Safaa Albassam</cp:lastModifiedBy>
  <cp:revision>216</cp:revision>
  <dcterms:created xsi:type="dcterms:W3CDTF">2009-02-02T10:39:38Z</dcterms:created>
  <dcterms:modified xsi:type="dcterms:W3CDTF">2018-09-10T03:45:18Z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0x010100A196237CC619364394011905B39FBB43</vt:lpwstr>
  </property>
</Properties>
</file>