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5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8" d="100"/>
          <a:sy n="68" d="100"/>
        </p:scale>
        <p:origin x="-11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7" name="مثلث متساوي الساقين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540544" y="776288"/>
            <a:ext cx="8062912" cy="1470025"/>
          </a:xfrm>
        </p:spPr>
        <p:txBody>
          <a:bodyPr anchor="b">
            <a:normAutofit/>
          </a:bodyPr>
          <a:lstStyle>
            <a:lvl1pPr algn="r">
              <a:defRPr sz="440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1371600" y="6012656"/>
            <a:ext cx="5791200" cy="365125"/>
          </a:xfrm>
        </p:spPr>
        <p:txBody>
          <a:bodyPr tIns="0" bIns="0" anchor="t"/>
          <a:lstStyle>
            <a:lvl1pPr algn="r">
              <a:defRPr sz="1000"/>
            </a:lvl1pPr>
          </a:lstStyle>
          <a:p>
            <a:fld id="{1B8ABB09-4A1D-463E-8065-109CC2B7EFAA}" type="datetimeFigureOut">
              <a:rPr lang="ar-SA" smtClean="0"/>
              <a:pPr/>
              <a:t>04/01/1439</a:t>
            </a:fld>
            <a:endParaRPr lang="ar-SA"/>
          </a:p>
        </p:txBody>
      </p:sp>
      <p:sp>
        <p:nvSpPr>
          <p:cNvPr id="17" name="عنصر نائب للتذييل 16"/>
          <p:cNvSpPr>
            <a:spLocks noGrp="1"/>
          </p:cNvSpPr>
          <p:nvPr>
            <p:ph type="ftr" sz="quarter" idx="11"/>
          </p:nvPr>
        </p:nvSpPr>
        <p:spPr>
          <a:xfrm>
            <a:off x="1371600" y="5650704"/>
            <a:ext cx="5791200" cy="365125"/>
          </a:xfrm>
        </p:spPr>
        <p:txBody>
          <a:bodyPr tIns="0" bIns="0" anchor="b"/>
          <a:lstStyle>
            <a:lvl1pPr algn="r">
              <a:defRPr sz="1100"/>
            </a:lvl1pPr>
          </a:lstStyle>
          <a:p>
            <a:endParaRPr lang="ar-SA"/>
          </a:p>
        </p:txBody>
      </p:sp>
      <p:sp>
        <p:nvSpPr>
          <p:cNvPr id="29" name="عنصر نائب لرقم الشريحة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04/01/1439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381000"/>
            <a:ext cx="1905000" cy="54864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381000"/>
            <a:ext cx="6248400" cy="54864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04/01/1439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1399032"/>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a:xfrm>
            <a:off x="457200" y="1882808"/>
            <a:ext cx="8229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4791456" y="6480048"/>
            <a:ext cx="2133600" cy="301752"/>
          </a:xfrm>
        </p:spPr>
        <p:txBody>
          <a:bodyPr/>
          <a:lstStyle/>
          <a:p>
            <a:fld id="{1B8ABB09-4A1D-463E-8065-109CC2B7EFAA}" type="datetimeFigureOut">
              <a:rPr lang="ar-SA" smtClean="0"/>
              <a:pPr/>
              <a:t>04/01/1439</a:t>
            </a:fld>
            <a:endParaRPr lang="ar-SA"/>
          </a:p>
        </p:txBody>
      </p:sp>
      <p:sp>
        <p:nvSpPr>
          <p:cNvPr id="5" name="عنصر نائب للتذييل 4"/>
          <p:cNvSpPr>
            <a:spLocks noGrp="1"/>
          </p:cNvSpPr>
          <p:nvPr>
            <p:ph type="ftr" sz="quarter" idx="11"/>
          </p:nvPr>
        </p:nvSpPr>
        <p:spPr>
          <a:xfrm>
            <a:off x="457200" y="6480969"/>
            <a:ext cx="4260056" cy="300831"/>
          </a:xfrm>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1"/>
      </p:bgRef>
    </p:bg>
    <p:spTree>
      <p:nvGrpSpPr>
        <p:cNvPr id="1" name=""/>
        <p:cNvGrpSpPr/>
        <p:nvPr/>
      </p:nvGrpSpPr>
      <p:grpSpPr>
        <a:xfrm>
          <a:off x="0" y="0"/>
          <a:ext cx="0" cy="0"/>
          <a:chOff x="0" y="0"/>
          <a:chExt cx="0" cy="0"/>
        </a:xfrm>
      </p:grpSpPr>
      <p:sp>
        <p:nvSpPr>
          <p:cNvPr id="9" name="مثلث قائم الزاوية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مثلث متساوي الساقين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عنصر نائب للتاريخ 3"/>
          <p:cNvSpPr>
            <a:spLocks noGrp="1"/>
          </p:cNvSpPr>
          <p:nvPr>
            <p:ph type="dt" sz="half" idx="10"/>
          </p:nvPr>
        </p:nvSpPr>
        <p:spPr>
          <a:xfrm>
            <a:off x="6955632" y="6477000"/>
            <a:ext cx="2133600" cy="304800"/>
          </a:xfrm>
        </p:spPr>
        <p:txBody>
          <a:bodyPr/>
          <a:lstStyle/>
          <a:p>
            <a:fld id="{1B8ABB09-4A1D-463E-8065-109CC2B7EFAA}" type="datetimeFigureOut">
              <a:rPr lang="ar-SA" smtClean="0"/>
              <a:pPr/>
              <a:t>04/01/1439</a:t>
            </a:fld>
            <a:endParaRPr lang="ar-SA"/>
          </a:p>
        </p:txBody>
      </p:sp>
      <p:sp>
        <p:nvSpPr>
          <p:cNvPr id="5" name="عنصر نائب للتذييل 4"/>
          <p:cNvSpPr>
            <a:spLocks noGrp="1"/>
          </p:cNvSpPr>
          <p:nvPr>
            <p:ph type="ftr" sz="quarter" idx="11"/>
          </p:nvPr>
        </p:nvSpPr>
        <p:spPr>
          <a:xfrm>
            <a:off x="2619376" y="6480969"/>
            <a:ext cx="4260056" cy="300831"/>
          </a:xfrm>
        </p:spPr>
        <p:txBody>
          <a:bodyPr/>
          <a:lstStyle/>
          <a:p>
            <a:endParaRPr lang="ar-SA"/>
          </a:p>
        </p:txBody>
      </p:sp>
      <p:sp>
        <p:nvSpPr>
          <p:cNvPr id="6" name="عنصر نائب لرقم الشريحة 5"/>
          <p:cNvSpPr>
            <a:spLocks noGrp="1"/>
          </p:cNvSpPr>
          <p:nvPr>
            <p:ph type="sldNum" sz="quarter" idx="12"/>
          </p:nvPr>
        </p:nvSpPr>
        <p:spPr>
          <a:xfrm>
            <a:off x="8451056" y="809624"/>
            <a:ext cx="502920" cy="300831"/>
          </a:xfrm>
        </p:spPr>
        <p:txBody>
          <a:bodyPr/>
          <a:lstStyle/>
          <a:p>
            <a:fld id="{0B34F065-1154-456A-91E3-76DE8E75E17B}" type="slidenum">
              <a:rPr lang="ar-SA" smtClean="0"/>
              <a:pPr/>
              <a:t>‹#›</a:t>
            </a:fld>
            <a:endParaRPr lang="ar-SA"/>
          </a:p>
        </p:txBody>
      </p:sp>
      <p:cxnSp>
        <p:nvCxnSpPr>
          <p:cNvPr id="11" name="رابط مستقيم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رابط مستقيم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عنوان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marL="0"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4791456" y="6480969"/>
            <a:ext cx="2133600" cy="301752"/>
          </a:xfrm>
        </p:spPr>
        <p:txBody>
          <a:bodyPr/>
          <a:lstStyle/>
          <a:p>
            <a:fld id="{1B8ABB09-4A1D-463E-8065-109CC2B7EFAA}" type="datetimeFigureOut">
              <a:rPr lang="ar-SA" smtClean="0"/>
              <a:pPr/>
              <a:t>04/01/1439</a:t>
            </a:fld>
            <a:endParaRPr lang="ar-SA"/>
          </a:p>
        </p:txBody>
      </p:sp>
      <p:sp>
        <p:nvSpPr>
          <p:cNvPr id="6" name="عنصر نائب للتذييل 5"/>
          <p:cNvSpPr>
            <a:spLocks noGrp="1"/>
          </p:cNvSpPr>
          <p:nvPr>
            <p:ph type="ftr" sz="quarter" idx="11"/>
          </p:nvPr>
        </p:nvSpPr>
        <p:spPr>
          <a:xfrm>
            <a:off x="457200" y="6480969"/>
            <a:ext cx="4260056" cy="301752"/>
          </a:xfrm>
        </p:spPr>
        <p:txBody>
          <a:bodyPr/>
          <a:lstStyle/>
          <a:p>
            <a:endParaRPr lang="ar-SA"/>
          </a:p>
        </p:txBody>
      </p:sp>
      <p:sp>
        <p:nvSpPr>
          <p:cNvPr id="7" name="عنصر نائب لرقم الشريحة 6"/>
          <p:cNvSpPr>
            <a:spLocks noGrp="1"/>
          </p:cNvSpPr>
          <p:nvPr>
            <p:ph type="sldNum" sz="quarter" idx="12"/>
          </p:nvPr>
        </p:nvSpPr>
        <p:spPr>
          <a:xfrm>
            <a:off x="7589520" y="6480969"/>
            <a:ext cx="502920" cy="301752"/>
          </a:xfrm>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a:xfrm>
            <a:off x="4791456" y="6480969"/>
            <a:ext cx="2130552" cy="301752"/>
          </a:xfrm>
        </p:spPr>
        <p:txBody>
          <a:bodyPr/>
          <a:lstStyle/>
          <a:p>
            <a:fld id="{1B8ABB09-4A1D-463E-8065-109CC2B7EFAA}" type="datetimeFigureOut">
              <a:rPr lang="ar-SA" smtClean="0"/>
              <a:pPr/>
              <a:t>04/01/1439</a:t>
            </a:fld>
            <a:endParaRPr lang="ar-SA"/>
          </a:p>
        </p:txBody>
      </p:sp>
      <p:sp>
        <p:nvSpPr>
          <p:cNvPr id="8" name="عنصر نائب للتذييل 7"/>
          <p:cNvSpPr>
            <a:spLocks noGrp="1"/>
          </p:cNvSpPr>
          <p:nvPr>
            <p:ph type="ftr" sz="quarter" idx="11"/>
          </p:nvPr>
        </p:nvSpPr>
        <p:spPr>
          <a:xfrm>
            <a:off x="457200" y="6480969"/>
            <a:ext cx="4261104" cy="301752"/>
          </a:xfrm>
        </p:spPr>
        <p:txBody>
          <a:bodyPr/>
          <a:lstStyle/>
          <a:p>
            <a:endParaRPr lang="ar-SA"/>
          </a:p>
        </p:txBody>
      </p:sp>
      <p:sp>
        <p:nvSpPr>
          <p:cNvPr id="9" name="عنصر نائب لرقم الشريحة 8"/>
          <p:cNvSpPr>
            <a:spLocks noGrp="1"/>
          </p:cNvSpPr>
          <p:nvPr>
            <p:ph type="sldNum" sz="quarter" idx="12"/>
          </p:nvPr>
        </p:nvSpPr>
        <p:spPr>
          <a:xfrm>
            <a:off x="7589520" y="6483096"/>
            <a:ext cx="502920" cy="301752"/>
          </a:xfrm>
        </p:spPr>
        <p:txBody>
          <a:bodyPr/>
          <a:lstStyle>
            <a:lvl1pPr algn="ctr">
              <a:defRPr/>
            </a:lvl1p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b="0"/>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04/01/1439</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a:off x="4791456" y="6480969"/>
            <a:ext cx="2133600" cy="301752"/>
          </a:xfrm>
        </p:spPr>
        <p:txBody>
          <a:bodyPr/>
          <a:lstStyle/>
          <a:p>
            <a:fld id="{1B8ABB09-4A1D-463E-8065-109CC2B7EFAA}" type="datetimeFigureOut">
              <a:rPr lang="ar-SA" smtClean="0"/>
              <a:pPr/>
              <a:t>04/01/1439</a:t>
            </a:fld>
            <a:endParaRPr lang="ar-SA"/>
          </a:p>
        </p:txBody>
      </p:sp>
      <p:sp>
        <p:nvSpPr>
          <p:cNvPr id="3" name="عنصر نائب للتذييل 2"/>
          <p:cNvSpPr>
            <a:spLocks noGrp="1"/>
          </p:cNvSpPr>
          <p:nvPr>
            <p:ph type="ftr" sz="quarter" idx="11"/>
          </p:nvPr>
        </p:nvSpPr>
        <p:spPr>
          <a:xfrm>
            <a:off x="457200" y="6481890"/>
            <a:ext cx="4260056" cy="300831"/>
          </a:xfrm>
        </p:spPr>
        <p:txBody>
          <a:bodyPr/>
          <a:lstStyle/>
          <a:p>
            <a:endParaRPr lang="ar-SA"/>
          </a:p>
        </p:txBody>
      </p:sp>
      <p:sp>
        <p:nvSpPr>
          <p:cNvPr id="4" name="عنصر نائب لرقم الشريحة 3"/>
          <p:cNvSpPr>
            <a:spLocks noGrp="1"/>
          </p:cNvSpPr>
          <p:nvPr>
            <p:ph type="sldNum" sz="quarter" idx="12"/>
          </p:nvPr>
        </p:nvSpPr>
        <p:spPr>
          <a:xfrm>
            <a:off x="7589520" y="6480969"/>
            <a:ext cx="502920" cy="301752"/>
          </a:xfrm>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278976" y="6556248"/>
            <a:ext cx="2133600" cy="301752"/>
          </a:xfrm>
        </p:spPr>
        <p:txBody>
          <a:bodyPr/>
          <a:lstStyle>
            <a:lvl1pPr>
              <a:defRPr sz="900"/>
            </a:lvl1pPr>
          </a:lstStyle>
          <a:p>
            <a:fld id="{1B8ABB09-4A1D-463E-8065-109CC2B7EFAA}" type="datetimeFigureOut">
              <a:rPr lang="ar-SA" smtClean="0"/>
              <a:pPr/>
              <a:t>04/01/1439</a:t>
            </a:fld>
            <a:endParaRPr lang="ar-SA"/>
          </a:p>
        </p:txBody>
      </p:sp>
      <p:sp>
        <p:nvSpPr>
          <p:cNvPr id="6" name="عنصر نائب للتذييل 5"/>
          <p:cNvSpPr>
            <a:spLocks noGrp="1"/>
          </p:cNvSpPr>
          <p:nvPr>
            <p:ph type="ftr" sz="quarter" idx="11"/>
          </p:nvPr>
        </p:nvSpPr>
        <p:spPr>
          <a:xfrm>
            <a:off x="1135856" y="6556248"/>
            <a:ext cx="5143120" cy="301752"/>
          </a:xfrm>
        </p:spPr>
        <p:txBody>
          <a:bodyPr/>
          <a:lstStyle>
            <a:lvl1pPr>
              <a:defRPr sz="900"/>
            </a:lvl1pPr>
          </a:lstStyle>
          <a:p>
            <a:endParaRPr lang="ar-SA"/>
          </a:p>
        </p:txBody>
      </p:sp>
      <p:sp>
        <p:nvSpPr>
          <p:cNvPr id="7" name="عنصر نائب لرقم الشريحة 6"/>
          <p:cNvSpPr>
            <a:spLocks noGrp="1"/>
          </p:cNvSpPr>
          <p:nvPr>
            <p:ph type="sldNum" sz="quarter" idx="12"/>
          </p:nvPr>
        </p:nvSpPr>
        <p:spPr>
          <a:xfrm>
            <a:off x="8410576" y="6556248"/>
            <a:ext cx="502920" cy="301752"/>
          </a:xfrm>
        </p:spPr>
        <p:txBody>
          <a:bodyPr/>
          <a:lstStyle>
            <a:lvl1pPr>
              <a:defRPr sz="900"/>
            </a:lvl1p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6108192" y="6556248"/>
            <a:ext cx="2103120" cy="301752"/>
          </a:xfrm>
        </p:spPr>
        <p:txBody>
          <a:bodyPr/>
          <a:lstStyle>
            <a:lvl1pPr>
              <a:defRPr sz="900"/>
            </a:lvl1pPr>
          </a:lstStyle>
          <a:p>
            <a:fld id="{1B8ABB09-4A1D-463E-8065-109CC2B7EFAA}" type="datetimeFigureOut">
              <a:rPr lang="ar-SA" smtClean="0"/>
              <a:pPr/>
              <a:t>04/01/1439</a:t>
            </a:fld>
            <a:endParaRPr lang="ar-SA"/>
          </a:p>
        </p:txBody>
      </p:sp>
      <p:sp>
        <p:nvSpPr>
          <p:cNvPr id="6" name="عنصر نائب للتذييل 5"/>
          <p:cNvSpPr>
            <a:spLocks noGrp="1"/>
          </p:cNvSpPr>
          <p:nvPr>
            <p:ph type="ftr" sz="quarter" idx="11"/>
          </p:nvPr>
        </p:nvSpPr>
        <p:spPr>
          <a:xfrm>
            <a:off x="1170432" y="6557169"/>
            <a:ext cx="4948072" cy="301752"/>
          </a:xfrm>
        </p:spPr>
        <p:txBody>
          <a:bodyPr/>
          <a:lstStyle>
            <a:lvl1pPr>
              <a:defRPr sz="900"/>
            </a:lvl1pPr>
          </a:lstStyle>
          <a:p>
            <a:endParaRPr lang="ar-SA"/>
          </a:p>
        </p:txBody>
      </p:sp>
      <p:sp>
        <p:nvSpPr>
          <p:cNvPr id="7" name="عنصر نائب لرقم الشريحة 6"/>
          <p:cNvSpPr>
            <a:spLocks noGrp="1"/>
          </p:cNvSpPr>
          <p:nvPr>
            <p:ph type="sldNum" sz="quarter" idx="12"/>
          </p:nvPr>
        </p:nvSpPr>
        <p:spPr>
          <a:xfrm>
            <a:off x="8217192" y="6556248"/>
            <a:ext cx="365760" cy="301752"/>
          </a:xfrm>
        </p:spPr>
        <p:txBody>
          <a:bodyPr/>
          <a:lstStyle>
            <a:lvl1pPr algn="ctr">
              <a:defRPr sz="900"/>
            </a:lvl1p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مثلث قائم الزاوية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رابط مستقيم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رابط مستقيم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عنصر نائب للعنوان 21"/>
          <p:cNvSpPr>
            <a:spLocks noGrp="1"/>
          </p:cNvSpPr>
          <p:nvPr>
            <p:ph type="title"/>
          </p:nvPr>
        </p:nvSpPr>
        <p:spPr>
          <a:xfrm>
            <a:off x="457200" y="267494"/>
            <a:ext cx="8229600" cy="1399032"/>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B8ABB09-4A1D-463E-8065-109CC2B7EFAA}" type="datetimeFigureOut">
              <a:rPr lang="ar-SA" smtClean="0"/>
              <a:pPr/>
              <a:t>04/01/1439</a:t>
            </a:fld>
            <a:endParaRPr lang="ar-SA"/>
          </a:p>
        </p:txBody>
      </p:sp>
      <p:sp>
        <p:nvSpPr>
          <p:cNvPr id="3" name="عنصر نائب للتذييل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ar-SA"/>
          </a:p>
        </p:txBody>
      </p:sp>
      <p:sp>
        <p:nvSpPr>
          <p:cNvPr id="23" name="عنصر نائب لرقم الشريحة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0B34F065-1154-456A-91E3-76DE8E75E17B}" type="slidenum">
              <a:rPr lang="ar-SA" smtClean="0"/>
              <a:pPr/>
              <a:t>‹#›</a:t>
            </a:fld>
            <a:endParaRPr lang="ar-SA"/>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t>المحاضرة الأولى </a:t>
            </a:r>
            <a:br>
              <a:rPr lang="ar-SA" dirty="0" smtClean="0"/>
            </a:br>
            <a:r>
              <a:rPr lang="ar-SA" dirty="0" smtClean="0"/>
              <a:t>مفهوم البحث العلمي </a:t>
            </a:r>
            <a:endParaRPr lang="ar-SA" dirty="0"/>
          </a:p>
        </p:txBody>
      </p:sp>
      <p:sp>
        <p:nvSpPr>
          <p:cNvPr id="3" name="عنوان فرعي 2"/>
          <p:cNvSpPr>
            <a:spLocks noGrp="1"/>
          </p:cNvSpPr>
          <p:nvPr>
            <p:ph type="subTitle" idx="1"/>
          </p:nvPr>
        </p:nvSpPr>
        <p:spPr/>
        <p:txBody>
          <a:bodyPr/>
          <a:lstStyle/>
          <a:p>
            <a:endParaRPr lang="ar-SA"/>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solidFill>
                  <a:srgbClr val="FF0000"/>
                </a:solidFill>
              </a:rPr>
              <a:t>تعريف بحوث التسويق </a:t>
            </a:r>
            <a:endParaRPr lang="ar-SA" dirty="0">
              <a:solidFill>
                <a:srgbClr val="FF0000"/>
              </a:solidFill>
            </a:endParaRPr>
          </a:p>
        </p:txBody>
      </p:sp>
      <p:sp>
        <p:nvSpPr>
          <p:cNvPr id="3" name="عنصر نائب للمحتوى 2"/>
          <p:cNvSpPr>
            <a:spLocks noGrp="1"/>
          </p:cNvSpPr>
          <p:nvPr>
            <p:ph idx="1"/>
          </p:nvPr>
        </p:nvSpPr>
        <p:spPr/>
        <p:txBody>
          <a:bodyPr>
            <a:normAutofit fontScale="77500" lnSpcReduction="20000"/>
          </a:bodyPr>
          <a:lstStyle/>
          <a:p>
            <a:r>
              <a:rPr lang="ar-SA" dirty="0" smtClean="0"/>
              <a:t>بناء على ما سبق يمكن تعريف بحوث التسويق كالتالي: </a:t>
            </a:r>
          </a:p>
          <a:p>
            <a:r>
              <a:rPr lang="ar-SA" dirty="0" smtClean="0"/>
              <a:t>هي النشاط الذي يربط المستهلكين والعملاء والجمهور بصانع القرار التسويقي في المؤسسة ومن شأن المعلومات التي يتم جمعها من البيئة التسويقية أن تساعد في التعرف على الكثير من الفرص الموجودة في السوق. </a:t>
            </a:r>
          </a:p>
          <a:p>
            <a:r>
              <a:rPr lang="ar-SA" dirty="0" smtClean="0"/>
              <a:t>نظام متكامل </a:t>
            </a:r>
            <a:r>
              <a:rPr lang="en-US" dirty="0" smtClean="0"/>
              <a:t>Integrated system </a:t>
            </a:r>
            <a:r>
              <a:rPr lang="ar-SA" dirty="0" smtClean="0"/>
              <a:t> يتضمن سلسلة من العمليات الذهنية والميدانية المصممة بهدف جمع المعلومات عن ظاهرة أو مشكلة تسويقية معينة، ثم تصنيف هذه المعلومات وتحليلها وتفسيرها بأسلوب منطقي علمي يستطيع الباحث من خلالها الوصول إلى مجموعة من الحقائق التي يمكن أن تساعده على فهم تلك الظاهرة أو المشكلة. ومن ثم التنبؤ بما سيكون عليه سلوكها في المستقبل.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ويساعد ذلك إدارة التسويق على اتخاذ القرارات اللازمة بخصوص أساليب التصرف الممكنة للتصدي لتلك المشكلة أو الظاهرة </a:t>
            </a:r>
          </a:p>
          <a:p>
            <a:r>
              <a:rPr lang="ar-SA" dirty="0" smtClean="0"/>
              <a:t>وبناء على منهجية التي تقوم عليها بحوث التسويق، فإنه لابد من وضع الحقائق التي يصل إليها الباحث تحت تصرف كافة الجهات المعنية بمسؤوليات تسويقية. </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r>
              <a:rPr lang="ar-SA" dirty="0" smtClean="0"/>
              <a:t>مثلا: قد تتوصل إحدى نتائج دراسات بحوث التسويق إلى وجود سوق محتملة للسلع أو الخدمات التي تنتجها المؤسسة. بالتالي يمكن </a:t>
            </a:r>
            <a:r>
              <a:rPr lang="ar-SA" dirty="0" err="1" smtClean="0"/>
              <a:t>للمسؤولين</a:t>
            </a:r>
            <a:r>
              <a:rPr lang="ar-SA" dirty="0" smtClean="0"/>
              <a:t> أن يعتمدون على نتائج هذه الدراسة في مساعدتهم في مجال تطوير وإنتاج سلعة أو خدمة ما لطرحها في السوق اعتقادا منهم بأن الطلب فيها كاف إلى المستوى الذي يمكن معه استيعاب تلك السعلة أو الخدمة. </a:t>
            </a:r>
          </a:p>
          <a:p>
            <a:r>
              <a:rPr lang="ar-SA" dirty="0" smtClean="0"/>
              <a:t>لكن تخيل لو أن نتائج هذا البحث غير متوفرة لهذه المؤسسة، فإن ذلك سوف يخلق الكثير من المشكلات لغياب المعلومات. </a:t>
            </a:r>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مثال: إذا كانت سلعة ما ستنتج من مادة تتصف بانخفاض عرضها في السوق ” كان تكون نادرة نسبيا“ فإن فشل الباحث في توصيل هذه الحقيقة إلى مدير المواد ولوازم الإنتاج في المؤسسة، سيؤدي إلى إضاعة الكثير من الجهد والوقت والمال قبل الوصول إلى القرار بوقف إنتاج تلك السلعة. </a:t>
            </a:r>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solidFill>
                  <a:srgbClr val="FF0000"/>
                </a:solidFill>
              </a:rPr>
              <a:t>خصائص بحوث التسويق </a:t>
            </a:r>
            <a:endParaRPr lang="ar-SA" dirty="0">
              <a:solidFill>
                <a:srgbClr val="FF0000"/>
              </a:solidFill>
            </a:endParaRPr>
          </a:p>
        </p:txBody>
      </p:sp>
      <p:sp>
        <p:nvSpPr>
          <p:cNvPr id="3" name="عنصر نائب للمحتوى 2"/>
          <p:cNvSpPr>
            <a:spLocks noGrp="1"/>
          </p:cNvSpPr>
          <p:nvPr>
            <p:ph idx="1"/>
          </p:nvPr>
        </p:nvSpPr>
        <p:spPr/>
        <p:txBody>
          <a:bodyPr>
            <a:normAutofit fontScale="92500" lnSpcReduction="10000"/>
          </a:bodyPr>
          <a:lstStyle/>
          <a:p>
            <a:r>
              <a:rPr lang="ar-SA" dirty="0" smtClean="0"/>
              <a:t>أولا: الانتظام والاستمرارية: </a:t>
            </a:r>
          </a:p>
          <a:p>
            <a:r>
              <a:rPr lang="ar-SA" dirty="0" smtClean="0"/>
              <a:t>أي أن عملية البحث التسويقي تستلزم قدرا من التخطيط الواعي، وتطبيق المنهج العلمي في جميع مراحل البحث، بدءا بتحديد المشكلة حتى الوصول إلى حل لها. </a:t>
            </a:r>
          </a:p>
          <a:p>
            <a:r>
              <a:rPr lang="ar-SA" dirty="0" smtClean="0"/>
              <a:t>ثانيا: الموضوعية:</a:t>
            </a:r>
          </a:p>
          <a:p>
            <a:r>
              <a:rPr lang="ar-SA" dirty="0" smtClean="0"/>
              <a:t>وتمثل هذه الخاصية بعدا أساسيا في عملية البحث العلمي. وبما أن البحث التسويقي يخضع للطريقة العلمية، فإن الموضوعية هي المعيار الأساسي الذي يجب أن يحكم سلوك الباحث في كل مرحلة من مراحل بحثه </a:t>
            </a:r>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أي باحث يحاول يثبت صحة أفكار ووجهات نظر محددة مسبقا، فإنه يمثل ضياعا للوقت والمال والجهد. </a:t>
            </a:r>
          </a:p>
          <a:p>
            <a:r>
              <a:rPr lang="ar-SA" dirty="0" smtClean="0"/>
              <a:t>بل على الباحث أن يضع فروض بناء على المعلومات النظرية العلمية ويعمل على اختبارها ويكتب نتائج التي توصل إليها بغض النظر عن توقعاته هو. </a:t>
            </a:r>
          </a:p>
          <a:p>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solidFill>
                  <a:srgbClr val="FF0000"/>
                </a:solidFill>
              </a:rPr>
              <a:t>أهمية بحوث التسويق </a:t>
            </a:r>
            <a:endParaRPr lang="ar-SA" dirty="0">
              <a:solidFill>
                <a:srgbClr val="FF0000"/>
              </a:solidFill>
            </a:endParaRPr>
          </a:p>
        </p:txBody>
      </p:sp>
      <p:sp>
        <p:nvSpPr>
          <p:cNvPr id="3" name="عنصر نائب للمحتوى 2"/>
          <p:cNvSpPr>
            <a:spLocks noGrp="1"/>
          </p:cNvSpPr>
          <p:nvPr>
            <p:ph idx="1"/>
          </p:nvPr>
        </p:nvSpPr>
        <p:spPr/>
        <p:txBody>
          <a:bodyPr>
            <a:normAutofit fontScale="92500"/>
          </a:bodyPr>
          <a:lstStyle/>
          <a:p>
            <a:r>
              <a:rPr lang="ar-SA" dirty="0" smtClean="0"/>
              <a:t>أهمية بحوث التسويق تنبع من قدرتها على ما يلي: </a:t>
            </a:r>
          </a:p>
          <a:p>
            <a:r>
              <a:rPr lang="ar-SA" dirty="0" smtClean="0"/>
              <a:t>1- تحديد المشكلات التسويقية التي تواجه إدارة المؤسسة بأسلوب علمي دقيق بما يساعدها في الاستعداد لمواجهتها والتصدي لها في الوقت المناسب </a:t>
            </a:r>
          </a:p>
          <a:p>
            <a:r>
              <a:rPr lang="ar-SA" dirty="0" smtClean="0"/>
              <a:t>2-فهم طبيعة </a:t>
            </a:r>
            <a:r>
              <a:rPr lang="ar-SA" dirty="0" err="1" smtClean="0"/>
              <a:t>وديناميكات</a:t>
            </a:r>
            <a:r>
              <a:rPr lang="ar-SA" dirty="0" smtClean="0"/>
              <a:t> السوق، ومعرفة القوى الرئيسية المؤثرة فيها، مما يساعد على فهم السوق بمتغيراتها ويوفر القدرة على تحديد أسلوب التصرف المناسب للرد على حركة هذه المتغيرات وتفاعلها والتعامل معها في الوقت المناسب </a:t>
            </a:r>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r>
              <a:rPr lang="ar-SA" dirty="0" smtClean="0"/>
              <a:t>3- إن قواعد البيانات التي توفرها بحوث التسويق، تساهم في زيادة وضوح الرؤيا أمام </a:t>
            </a:r>
            <a:r>
              <a:rPr lang="ar-SA" dirty="0" err="1" smtClean="0"/>
              <a:t>الادارة</a:t>
            </a:r>
            <a:r>
              <a:rPr lang="ar-SA" dirty="0" smtClean="0"/>
              <a:t> ، ويقلل من مشكلة عدم التأكد والفجائية في المتغيرات التي تحدث في السوق، بالتالي يتيح للإدارة المرونة الكافية في اختيار أساليب العمل البديلة ووضع الاستراتجيات المناسبة لمواجهة ما قد يستجد من أوضاع في السوق. كما أن المعلومات التي توفرها بحوث التسويق تعطي الإدارة القدرة على التنبؤ والتحليل بما يضمن وضع الخطط المناسبة. </a:t>
            </a:r>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20000"/>
          </a:bodyPr>
          <a:lstStyle/>
          <a:p>
            <a:r>
              <a:rPr lang="ar-SA" dirty="0" smtClean="0"/>
              <a:t>4- إن استمرارية المعلومات التي توفرها بحوث التسويق لصانع القرار التسويقي تمكن من الكشف عن فرص سوقية جديدة للمؤسسة، ويمكنها من فتح مجالات استثمارية ذات عوائد مجزية، فبحوث التسويق تكشف عن حاجات استهلاكية غير مشبعة أو جديدة يعطي للمؤسسة فرصا لإشباعها. </a:t>
            </a:r>
          </a:p>
          <a:p>
            <a:r>
              <a:rPr lang="ar-SA" dirty="0" smtClean="0">
                <a:solidFill>
                  <a:srgbClr val="FF0000"/>
                </a:solidFill>
              </a:rPr>
              <a:t>عموما</a:t>
            </a:r>
            <a:r>
              <a:rPr lang="ar-SA" dirty="0" smtClean="0"/>
              <a:t>: </a:t>
            </a:r>
          </a:p>
          <a:p>
            <a:r>
              <a:rPr lang="ar-SA" dirty="0" smtClean="0"/>
              <a:t>إن نجاح في أداء الوظيفة التسويقية يرتكز بصورة أساسية على مدى وجود تدفق مستمر للمعلومات الدقيقة والصحيحة عن السوق والمستهلكين في الوقت المناسب بما يضمن اتخاذ قرارات تسويقية على درجة عالية من الحكمة </a:t>
            </a:r>
          </a:p>
          <a:p>
            <a:r>
              <a:rPr lang="ar-SA" dirty="0" smtClean="0"/>
              <a:t>ص </a:t>
            </a:r>
            <a:r>
              <a:rPr lang="ar-SA" dirty="0" err="1" smtClean="0"/>
              <a:t>ـ</a:t>
            </a:r>
            <a:r>
              <a:rPr lang="ar-SA" dirty="0" smtClean="0"/>
              <a:t> 20 شكل (1) </a:t>
            </a:r>
          </a:p>
          <a:p>
            <a:endParaRPr lang="ar-S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نظام المعلومات التسويقية: </a:t>
            </a:r>
          </a:p>
          <a:p>
            <a:r>
              <a:rPr lang="ar-SA" dirty="0" smtClean="0"/>
              <a:t>ويعني كافة الأفراد والتجهيزات والإجراءات والوسائل المصممة لغرض جميع المعلومات وتصنيفها وتحليلها وتقييمها وتوزيعها على مراكز اتخاذ القرار التسويقي التي تحتاج إليها في المؤسسة وفي الوقت المناسب</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مفهوم البحث العلمي </a:t>
            </a:r>
            <a:endParaRPr lang="ar-SA" dirty="0"/>
          </a:p>
        </p:txBody>
      </p:sp>
      <p:sp>
        <p:nvSpPr>
          <p:cNvPr id="3" name="عنصر نائب للمحتوى 2"/>
          <p:cNvSpPr>
            <a:spLocks noGrp="1"/>
          </p:cNvSpPr>
          <p:nvPr>
            <p:ph idx="1"/>
          </p:nvPr>
        </p:nvSpPr>
        <p:spPr/>
        <p:txBody>
          <a:bodyPr/>
          <a:lstStyle/>
          <a:p>
            <a:r>
              <a:rPr lang="ar-SA" dirty="0" smtClean="0"/>
              <a:t>كلمة( بحث) تعني: التحري أو التقصي ، أو السؤال أو عن شيء أو موضوع </a:t>
            </a:r>
          </a:p>
          <a:p>
            <a:r>
              <a:rPr lang="ar-SA" dirty="0" smtClean="0"/>
              <a:t>كلمة (علمي) تعني: نسبة إلى العلم وهي المعرفة الموثقة الموضوعية حول موضوع ما من خلال تحديد واضح لمختلف الأبعاد </a:t>
            </a:r>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ويتكون نظام المعلومات التسويقية من مجموعة النظم الفرعية التالية : </a:t>
            </a:r>
          </a:p>
          <a:p>
            <a:r>
              <a:rPr lang="ar-SA" dirty="0" smtClean="0"/>
              <a:t>1- السجلات الداخلية للمؤسسة </a:t>
            </a:r>
          </a:p>
          <a:p>
            <a:r>
              <a:rPr lang="ar-SA" dirty="0" smtClean="0"/>
              <a:t>2-الاستخبارات التسويقية </a:t>
            </a:r>
          </a:p>
          <a:p>
            <a:r>
              <a:rPr lang="ar-SA" dirty="0" smtClean="0"/>
              <a:t>3- بحوث التسويق </a:t>
            </a:r>
            <a:endParaRPr lang="ar-S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dirty="0" smtClean="0"/>
              <a:t>الأنشطة الرئيسية العامة لوظيفة بحوث التسويق </a:t>
            </a:r>
            <a:endParaRPr lang="ar-SA" dirty="0"/>
          </a:p>
        </p:txBody>
      </p:sp>
      <p:sp>
        <p:nvSpPr>
          <p:cNvPr id="3" name="عنصر نائب للمحتوى 2"/>
          <p:cNvSpPr>
            <a:spLocks noGrp="1"/>
          </p:cNvSpPr>
          <p:nvPr>
            <p:ph idx="1"/>
          </p:nvPr>
        </p:nvSpPr>
        <p:spPr/>
        <p:txBody>
          <a:bodyPr>
            <a:normAutofit fontScale="85000" lnSpcReduction="20000"/>
          </a:bodyPr>
          <a:lstStyle/>
          <a:p>
            <a:r>
              <a:rPr lang="ar-SA" dirty="0" smtClean="0"/>
              <a:t>هي: </a:t>
            </a:r>
          </a:p>
          <a:p>
            <a:r>
              <a:rPr lang="ar-SA" dirty="0" smtClean="0"/>
              <a:t>1- تحديد السوق المحتمل </a:t>
            </a:r>
          </a:p>
          <a:p>
            <a:r>
              <a:rPr lang="ar-SA" dirty="0" smtClean="0"/>
              <a:t>2- تحليل الحصص السوقية </a:t>
            </a:r>
          </a:p>
          <a:p>
            <a:r>
              <a:rPr lang="ar-SA" dirty="0" smtClean="0"/>
              <a:t>3-تحديد خصائص السوق ورصد الاتجاهات فيها </a:t>
            </a:r>
          </a:p>
          <a:p>
            <a:r>
              <a:rPr lang="ar-SA" dirty="0" smtClean="0"/>
              <a:t>4-تحليل المبيعات</a:t>
            </a:r>
          </a:p>
          <a:p>
            <a:r>
              <a:rPr lang="ar-SA" dirty="0" smtClean="0"/>
              <a:t>5-إجراء الدراسات حول اتجاهات العمال </a:t>
            </a:r>
          </a:p>
          <a:p>
            <a:r>
              <a:rPr lang="ar-SA" dirty="0" smtClean="0"/>
              <a:t>6- التنبؤ قصير المدى </a:t>
            </a:r>
          </a:p>
          <a:p>
            <a:r>
              <a:rPr lang="ar-SA" dirty="0" smtClean="0"/>
              <a:t>7-التنبؤ طويل المدى </a:t>
            </a:r>
          </a:p>
          <a:p>
            <a:r>
              <a:rPr lang="ar-SA" dirty="0" smtClean="0"/>
              <a:t>8-دراسة وتحليل المنتجات المنافسة </a:t>
            </a:r>
          </a:p>
          <a:p>
            <a:r>
              <a:rPr lang="ar-SA" dirty="0" smtClean="0"/>
              <a:t>9-دراسة نظم المعلومات التسويقية </a:t>
            </a:r>
          </a:p>
          <a:p>
            <a:r>
              <a:rPr lang="ar-SA" dirty="0" smtClean="0"/>
              <a:t>10- إجراء الدراسات المتعلقة بالأسعار</a:t>
            </a:r>
            <a:endParaRPr lang="ar-S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بحوث التسويق والانترنت </a:t>
            </a:r>
            <a:endParaRPr lang="ar-SA" dirty="0"/>
          </a:p>
        </p:txBody>
      </p:sp>
      <p:sp>
        <p:nvSpPr>
          <p:cNvPr id="3" name="عنصر نائب للمحتوى 2"/>
          <p:cNvSpPr>
            <a:spLocks noGrp="1"/>
          </p:cNvSpPr>
          <p:nvPr>
            <p:ph idx="1"/>
          </p:nvPr>
        </p:nvSpPr>
        <p:spPr/>
        <p:txBody>
          <a:bodyPr>
            <a:normAutofit fontScale="92500"/>
          </a:bodyPr>
          <a:lstStyle/>
          <a:p>
            <a:r>
              <a:rPr lang="ar-SA" dirty="0" smtClean="0"/>
              <a:t>تعتبر شبكة الإنترنت مصدرا ثريا للمعلومات التسويقية الهامة التي لا يستغني عنها مدير التسويق في المؤسسة الأعمال. وقد تبين من الدراسات المتخصصة أن الشبكة العالمية </a:t>
            </a:r>
            <a:r>
              <a:rPr lang="en-US" dirty="0" smtClean="0"/>
              <a:t>World Wide Web </a:t>
            </a:r>
            <a:r>
              <a:rPr lang="ar-SA" dirty="0" smtClean="0"/>
              <a:t> كانت مصدرا رئيسيا للبيانات والمعلومات التسويقية لحوالي 71% من مؤسسات الأعمال. </a:t>
            </a:r>
          </a:p>
          <a:p>
            <a:r>
              <a:rPr lang="ar-SA" dirty="0" smtClean="0"/>
              <a:t>ولبد الاشاره إلى أن المعلومات المنشورة على شبكات الانترنت يجب أن يؤخذ بقدر من الحذر والتحفظ فليس كل ما ينشر صحيحا. لذلك من المهم التأكد من مصادر ومرجع المعلومات. </a:t>
            </a: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normAutofit lnSpcReduction="10000"/>
          </a:bodyPr>
          <a:lstStyle/>
          <a:p>
            <a:r>
              <a:rPr lang="ar-SA" dirty="0" smtClean="0"/>
              <a:t>تعريف البحث العلمي: </a:t>
            </a:r>
          </a:p>
          <a:p>
            <a:r>
              <a:rPr lang="ar-SA" dirty="0" smtClean="0"/>
              <a:t>البعض يرى أن البحث يعني الاستقصاء المنظم يهدف إلى اكتساب معارف جديدة </a:t>
            </a:r>
            <a:r>
              <a:rPr lang="ar-SA" dirty="0" err="1" smtClean="0"/>
              <a:t>وموثوقه</a:t>
            </a:r>
            <a:r>
              <a:rPr lang="ar-SA" dirty="0" smtClean="0"/>
              <a:t> بعد الاختبار العلمي لها. </a:t>
            </a:r>
          </a:p>
          <a:p>
            <a:r>
              <a:rPr lang="ar-SA" dirty="0" smtClean="0"/>
              <a:t>تعريف آخر: هو التحري والاستقصاء المنظم الدقيق الهادف للكشف عن حقائق الأشياء وعلاقتهما </a:t>
            </a:r>
            <a:r>
              <a:rPr lang="ar-SA" dirty="0" err="1" smtClean="0"/>
              <a:t>ببعضها</a:t>
            </a:r>
            <a:r>
              <a:rPr lang="ar-SA" dirty="0" smtClean="0"/>
              <a:t>  البعض  </a:t>
            </a:r>
          </a:p>
          <a:p>
            <a:r>
              <a:rPr lang="ar-SA" dirty="0" smtClean="0"/>
              <a:t>هي جميع الإجراءات المنظمة والمصممة بدقة من أجل الحصول على أنواع المعرفة المصنفة والتعامل معها بموضوعية وشمولية</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تتضح من التعريفات السابقة إلى أن: </a:t>
            </a:r>
          </a:p>
          <a:p>
            <a:r>
              <a:rPr lang="ar-SA" dirty="0" smtClean="0"/>
              <a:t>البحث لا يكون عمليا لكن لابد من أتباع طريقة علمية موضوعية أي لا يخضع للرأي الذاتي أو المعلومات الغير قائمة على أسس علمية. </a:t>
            </a:r>
          </a:p>
          <a:p>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solidFill>
                  <a:srgbClr val="FF0000"/>
                </a:solidFill>
              </a:rPr>
              <a:t>ما هو الهدف الأساسي من البحث العلمي؟</a:t>
            </a:r>
          </a:p>
          <a:p>
            <a:r>
              <a:rPr lang="ar-SA" dirty="0" smtClean="0"/>
              <a:t>هو التحري عن حقيقة الأشياء ومكوناتها وأبعادها ومساعدة الأفراد أو المؤسسات على معرفة مضمون الظواهر التي تمثل أهمية معينة للباحث، مما يساعد على حل المشكلات باستخدام الأساليب العلمية والمنطقية ”إظهار نقاط القوة والضعف“ ومن ثم يفيد في تعميم الحقائق أو المعرفة التي تم استخلاصها من البحث. </a:t>
            </a:r>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r>
              <a:rPr lang="ar-SA" dirty="0" smtClean="0"/>
              <a:t>أنواع البحث العلمي: </a:t>
            </a:r>
          </a:p>
          <a:p>
            <a:r>
              <a:rPr lang="ar-SA" dirty="0" smtClean="0"/>
              <a:t>1- البحوث التطبيقية : قائمة على معالجات مشكلات معينة من خلال </a:t>
            </a:r>
            <a:r>
              <a:rPr lang="ar-SA" dirty="0" err="1" smtClean="0"/>
              <a:t>اتباع</a:t>
            </a:r>
            <a:r>
              <a:rPr lang="ar-SA" dirty="0" smtClean="0"/>
              <a:t> منهج علمي محدد بخطوات بحثية من أجل التخفيف من حدة هذه المشكلات أو معالجتها. </a:t>
            </a:r>
          </a:p>
          <a:p>
            <a:r>
              <a:rPr lang="ar-SA" dirty="0" smtClean="0"/>
              <a:t>2- البحوث النظرية: قائمة على الجانب النظري فقط</a:t>
            </a:r>
          </a:p>
          <a:p>
            <a:r>
              <a:rPr lang="ar-SA" dirty="0" smtClean="0"/>
              <a:t>تهدف إلى تطوير مضمون المعارف الأساسية . </a:t>
            </a:r>
          </a:p>
          <a:p>
            <a:r>
              <a:rPr lang="ar-SA" dirty="0" smtClean="0"/>
              <a:t>والعلاقة بين البحث التطبيقي والنظري علاقة تكاملية أي مكملة لبعضها البعض</a:t>
            </a: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مقدمة في بحوث التسويق </a:t>
            </a:r>
            <a:endParaRPr lang="ar-SA" dirty="0"/>
          </a:p>
        </p:txBody>
      </p:sp>
      <p:sp>
        <p:nvSpPr>
          <p:cNvPr id="3" name="عنصر نائب للمحتوى 2"/>
          <p:cNvSpPr>
            <a:spLocks noGrp="1"/>
          </p:cNvSpPr>
          <p:nvPr>
            <p:ph idx="1"/>
          </p:nvPr>
        </p:nvSpPr>
        <p:spPr/>
        <p:txBody>
          <a:bodyPr/>
          <a:lstStyle/>
          <a:p>
            <a:r>
              <a:rPr lang="ar-SA" dirty="0" smtClean="0">
                <a:solidFill>
                  <a:srgbClr val="FF0000"/>
                </a:solidFill>
              </a:rPr>
              <a:t>لماذا نحتاج إلى بحوث التسويق : </a:t>
            </a:r>
          </a:p>
          <a:p>
            <a:r>
              <a:rPr lang="ar-SA" dirty="0" smtClean="0"/>
              <a:t>تمثل بحوث التسويق جزءا هاما من نظام المعلومات التسويقية في مؤسسة الأعمال الذي يتضمن ملاحظة ودراسة وتحليل وتفسير المشكلات ذات الطابع التسويقي بغرض ترشيد القرارات التسويقية المتعلقة بسوق المستهلكين، السلع، والتي تغطي مجموعة واسعة من الأنشطة التسويقية كالتسعير والترويج والتوزيع...</a:t>
            </a: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تعريف بحوث التسويق</a:t>
            </a:r>
            <a:endParaRPr lang="ar-SA" dirty="0"/>
          </a:p>
        </p:txBody>
      </p:sp>
      <p:sp>
        <p:nvSpPr>
          <p:cNvPr id="3" name="عنصر نائب للمحتوى 2"/>
          <p:cNvSpPr>
            <a:spLocks noGrp="1"/>
          </p:cNvSpPr>
          <p:nvPr>
            <p:ph idx="1"/>
          </p:nvPr>
        </p:nvSpPr>
        <p:spPr/>
        <p:txBody>
          <a:bodyPr>
            <a:normAutofit lnSpcReduction="10000"/>
          </a:bodyPr>
          <a:lstStyle/>
          <a:p>
            <a:r>
              <a:rPr lang="ar-SA" dirty="0" smtClean="0"/>
              <a:t>يتطلب إعداد البرنامج التسويقي الفعال وجود قدر كبير من المعلومات عن السوق والقوى الرئيسية المؤثرة فيها، ويحتاج إعداد مثل هذا البرنامج إلى التعرف المستمر على استجابات المستهلكين لما يطرح في الأسواق من السلع أو الخدمات، وردود أفعالهم إزاء كل عنصر من عناصر الجانب التسويقي ” المنتج، السعر، التوزيع، الترويج“ وبالتالي تستطيع إدارة التسويق في المؤسسة التعرف على تفضيلات هؤلاء المستهلكين ومدى قبولهم للسلع أو الخدمات المطروحة. </a:t>
            </a:r>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r>
              <a:rPr lang="ar-SA" dirty="0" smtClean="0"/>
              <a:t>هكذا فإن وجود نظم نشطة وفعالة للمعلومات يمثل بالنسبة </a:t>
            </a:r>
            <a:r>
              <a:rPr lang="ar-SA" dirty="0" err="1" smtClean="0"/>
              <a:t>للؤمسسة</a:t>
            </a:r>
            <a:r>
              <a:rPr lang="ar-SA" dirty="0" smtClean="0"/>
              <a:t> الأعمال أحد مقومات نجاحها وبقائها. </a:t>
            </a:r>
          </a:p>
          <a:p>
            <a:r>
              <a:rPr lang="ar-SA" dirty="0" smtClean="0"/>
              <a:t>بالتالي فإن الدور الذي تقوم </a:t>
            </a:r>
            <a:r>
              <a:rPr lang="ar-SA" dirty="0" err="1" smtClean="0"/>
              <a:t>به</a:t>
            </a:r>
            <a:r>
              <a:rPr lang="ar-SA" dirty="0" smtClean="0"/>
              <a:t> بحوث التسويق يتمثل في جانبين: </a:t>
            </a:r>
          </a:p>
          <a:p>
            <a:r>
              <a:rPr lang="ar-SA" dirty="0" smtClean="0"/>
              <a:t>1- توفير وتكوين تراكم متجدد من المعلومات يساعد إدارة التسويق على استخلاص نظام للحقائق والمعارف. </a:t>
            </a:r>
          </a:p>
          <a:p>
            <a:r>
              <a:rPr lang="ar-SA" dirty="0" smtClean="0"/>
              <a:t>2- تحليل وتفسير المعلومات المتاحة بما يساعد على اتخاذ القرارات المناسبة ويتيح للإدارة عملية تنبؤ فعالة بالمستقبل </a:t>
            </a:r>
            <a:endParaRPr lang="ar-SA"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يوية">
  <a:themeElements>
    <a:clrScheme name="حيوية">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حيوية">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حيوية">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118</TotalTime>
  <Words>1237</Words>
  <PresentationFormat>عرض على الشاشة (3:4)‏</PresentationFormat>
  <Paragraphs>72</Paragraphs>
  <Slides>22</Slides>
  <Notes>0</Notes>
  <HiddenSlides>0</HiddenSlides>
  <MMClips>0</MMClips>
  <ScaleCrop>false</ScaleCrop>
  <HeadingPairs>
    <vt:vector size="4" baseType="variant">
      <vt:variant>
        <vt:lpstr>سمة</vt:lpstr>
      </vt:variant>
      <vt:variant>
        <vt:i4>1</vt:i4>
      </vt:variant>
      <vt:variant>
        <vt:lpstr>عناوين الشرائح</vt:lpstr>
      </vt:variant>
      <vt:variant>
        <vt:i4>22</vt:i4>
      </vt:variant>
    </vt:vector>
  </HeadingPairs>
  <TitlesOfParts>
    <vt:vector size="23" baseType="lpstr">
      <vt:lpstr>حيوية</vt:lpstr>
      <vt:lpstr>المحاضرة الأولى  مفهوم البحث العلمي </vt:lpstr>
      <vt:lpstr>مفهوم البحث العلمي </vt:lpstr>
      <vt:lpstr>الشريحة 3</vt:lpstr>
      <vt:lpstr>الشريحة 4</vt:lpstr>
      <vt:lpstr>الشريحة 5</vt:lpstr>
      <vt:lpstr>الشريحة 6</vt:lpstr>
      <vt:lpstr>مقدمة في بحوث التسويق </vt:lpstr>
      <vt:lpstr>تعريف بحوث التسويق</vt:lpstr>
      <vt:lpstr>الشريحة 9</vt:lpstr>
      <vt:lpstr>تعريف بحوث التسويق </vt:lpstr>
      <vt:lpstr>الشريحة 11</vt:lpstr>
      <vt:lpstr>الشريحة 12</vt:lpstr>
      <vt:lpstr>الشريحة 13</vt:lpstr>
      <vt:lpstr>خصائص بحوث التسويق </vt:lpstr>
      <vt:lpstr>الشريحة 15</vt:lpstr>
      <vt:lpstr>أهمية بحوث التسويق </vt:lpstr>
      <vt:lpstr>الشريحة 17</vt:lpstr>
      <vt:lpstr>الشريحة 18</vt:lpstr>
      <vt:lpstr>الشريحة 19</vt:lpstr>
      <vt:lpstr>الشريحة 20</vt:lpstr>
      <vt:lpstr>الأنشطة الرئيسية العامة لوظيفة بحوث التسويق </vt:lpstr>
      <vt:lpstr>بحوث التسويق والانترنت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الأولى  مفهوم البحث العلمي </dc:title>
  <cp:lastModifiedBy>Dr.Ghada</cp:lastModifiedBy>
  <cp:revision>21</cp:revision>
  <dcterms:modified xsi:type="dcterms:W3CDTF">2017-09-24T12:18:05Z</dcterms:modified>
</cp:coreProperties>
</file>