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0" r:id="rId1"/>
    <p:sldMasterId id="2147483681" r:id="rId2"/>
  </p:sldMasterIdLst>
  <p:sldIdLst>
    <p:sldId id="268" r:id="rId3"/>
    <p:sldId id="269" r:id="rId4"/>
    <p:sldId id="256" r:id="rId5"/>
    <p:sldId id="257" r:id="rId6"/>
    <p:sldId id="264" r:id="rId7"/>
    <p:sldId id="265" r:id="rId8"/>
    <p:sldId id="266" r:id="rId9"/>
    <p:sldId id="258" r:id="rId10"/>
    <p:sldId id="282" r:id="rId11"/>
    <p:sldId id="260" r:id="rId12"/>
    <p:sldId id="278" r:id="rId13"/>
    <p:sldId id="284" r:id="rId14"/>
    <p:sldId id="283" r:id="rId15"/>
    <p:sldId id="285" r:id="rId16"/>
    <p:sldId id="261" r:id="rId17"/>
    <p:sldId id="280" r:id="rId18"/>
    <p:sldId id="279" r:id="rId19"/>
    <p:sldId id="271" r:id="rId20"/>
    <p:sldId id="262" r:id="rId21"/>
    <p:sldId id="273" r:id="rId22"/>
    <p:sldId id="274" r:id="rId23"/>
    <p:sldId id="275" r:id="rId24"/>
    <p:sldId id="281" r:id="rId25"/>
    <p:sldId id="272" r:id="rId26"/>
    <p:sldId id="277" r:id="rId2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969696"/>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673" autoAdjust="0"/>
    <p:restoredTop sz="94660"/>
  </p:normalViewPr>
  <p:slideViewPr>
    <p:cSldViewPr>
      <p:cViewPr>
        <p:scale>
          <a:sx n="76" d="100"/>
          <a:sy n="76" d="100"/>
        </p:scale>
        <p:origin x="-117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A577A6-B841-48DB-A87A-A7BE06B928BC}" type="doc">
      <dgm:prSet loTypeId="urn:microsoft.com/office/officeart/2005/8/layout/vList5" loCatId="list" qsTypeId="urn:microsoft.com/office/officeart/2005/8/quickstyle/3d3" qsCatId="3D" csTypeId="urn:microsoft.com/office/officeart/2005/8/colors/accent1_2" csCatId="accent1" phldr="1"/>
      <dgm:spPr/>
    </dgm:pt>
    <dgm:pt modelId="{FB8B42FE-550A-4398-BA05-A206C24F0345}">
      <dgm:prSet phldrT="[نص]" custT="1"/>
      <dgm:spPr/>
      <dgm:t>
        <a:bodyPr/>
        <a:lstStyle/>
        <a:p>
          <a:pPr rtl="1"/>
          <a:r>
            <a:rPr lang="ar-SA" sz="2000" b="1" dirty="0" smtClean="0">
              <a:solidFill>
                <a:schemeClr val="tx1"/>
              </a:solidFill>
              <a:latin typeface="Traditional Arabic" pitchFamily="2" charset="-78"/>
              <a:cs typeface="Traditional Arabic" pitchFamily="2" charset="-78"/>
            </a:rPr>
            <a:t>تحليل متطلبات الجهة التي سوف تستخدم النظام ومن ثم تحديد كافة البيانات وعلاقتها </a:t>
          </a:r>
          <a:r>
            <a:rPr lang="ar-SA" sz="2000" b="1" dirty="0" err="1" smtClean="0">
              <a:solidFill>
                <a:schemeClr val="tx1"/>
              </a:solidFill>
              <a:latin typeface="Traditional Arabic" pitchFamily="2" charset="-78"/>
              <a:cs typeface="Traditional Arabic" pitchFamily="2" charset="-78"/>
            </a:rPr>
            <a:t>ببعضها</a:t>
          </a:r>
          <a:r>
            <a:rPr lang="ar-SA" sz="2000" b="1" dirty="0" smtClean="0">
              <a:solidFill>
                <a:schemeClr val="tx1"/>
              </a:solidFill>
              <a:latin typeface="Traditional Arabic" pitchFamily="2" charset="-78"/>
              <a:cs typeface="Traditional Arabic" pitchFamily="2" charset="-78"/>
            </a:rPr>
            <a:t> والقيود المفروضة عليها  </a:t>
          </a:r>
          <a:endParaRPr lang="ar-SA" sz="2000" b="1" dirty="0">
            <a:solidFill>
              <a:schemeClr val="tx1"/>
            </a:solidFill>
            <a:latin typeface="Traditional Arabic" pitchFamily="2" charset="-78"/>
            <a:cs typeface="Traditional Arabic" pitchFamily="2" charset="-78"/>
          </a:endParaRPr>
        </a:p>
      </dgm:t>
    </dgm:pt>
    <dgm:pt modelId="{7F06B358-6F4E-4D6D-8B6A-4E4ED7284157}" type="parTrans" cxnId="{780B73B2-A331-44ED-92D0-E05A05A26BE6}">
      <dgm:prSet/>
      <dgm:spPr/>
      <dgm:t>
        <a:bodyPr/>
        <a:lstStyle/>
        <a:p>
          <a:pPr rtl="1"/>
          <a:endParaRPr lang="ar-SA" sz="2000" b="1">
            <a:solidFill>
              <a:schemeClr val="tx1"/>
            </a:solidFill>
            <a:latin typeface="Traditional Arabic" pitchFamily="2" charset="-78"/>
            <a:cs typeface="Traditional Arabic" pitchFamily="2" charset="-78"/>
          </a:endParaRPr>
        </a:p>
      </dgm:t>
    </dgm:pt>
    <dgm:pt modelId="{DEC89B05-C043-438C-9278-39D9A7D351AF}" type="sibTrans" cxnId="{780B73B2-A331-44ED-92D0-E05A05A26BE6}">
      <dgm:prSet/>
      <dgm:spPr/>
      <dgm:t>
        <a:bodyPr/>
        <a:lstStyle/>
        <a:p>
          <a:pPr rtl="1"/>
          <a:endParaRPr lang="ar-SA" sz="2000" b="1">
            <a:solidFill>
              <a:schemeClr val="tx1"/>
            </a:solidFill>
            <a:latin typeface="Traditional Arabic" pitchFamily="2" charset="-78"/>
            <a:cs typeface="Traditional Arabic" pitchFamily="2" charset="-78"/>
          </a:endParaRPr>
        </a:p>
      </dgm:t>
    </dgm:pt>
    <dgm:pt modelId="{5FDF1894-45FF-43AD-B87B-1BAA9CE17ADB}">
      <dgm:prSet phldrT="[نص]" custT="1"/>
      <dgm:spPr/>
      <dgm:t>
        <a:bodyPr/>
        <a:lstStyle/>
        <a:p>
          <a:pPr rtl="1"/>
          <a:r>
            <a:rPr lang="ar-SA" sz="2000" b="1" dirty="0" smtClean="0">
              <a:solidFill>
                <a:schemeClr val="tx1"/>
              </a:solidFill>
              <a:latin typeface="Traditional Arabic" pitchFamily="2" charset="-78"/>
              <a:cs typeface="Traditional Arabic" pitchFamily="2" charset="-78"/>
            </a:rPr>
            <a:t>المشغلون هم القائمون بالتشغيل الفعلي ومسئولو الصيانة هم المسئولون عن صيانة البرمجيات والمكونات المادية لنظام قاعدة البيانات</a:t>
          </a:r>
        </a:p>
      </dgm:t>
    </dgm:pt>
    <dgm:pt modelId="{D550E216-DAE0-4378-9D35-339A489DC1C1}" type="parTrans" cxnId="{03765011-7C1E-4099-84B6-4CC5CE8AAE77}">
      <dgm:prSet/>
      <dgm:spPr/>
      <dgm:t>
        <a:bodyPr/>
        <a:lstStyle/>
        <a:p>
          <a:pPr rtl="1"/>
          <a:endParaRPr lang="ar-SA" sz="2000" b="1">
            <a:solidFill>
              <a:schemeClr val="tx1"/>
            </a:solidFill>
            <a:latin typeface="Traditional Arabic" pitchFamily="2" charset="-78"/>
            <a:cs typeface="Traditional Arabic" pitchFamily="2" charset="-78"/>
          </a:endParaRPr>
        </a:p>
      </dgm:t>
    </dgm:pt>
    <dgm:pt modelId="{2A6C59E6-C2A9-45CE-8655-4F34A6AD78F5}" type="sibTrans" cxnId="{03765011-7C1E-4099-84B6-4CC5CE8AAE77}">
      <dgm:prSet/>
      <dgm:spPr/>
      <dgm:t>
        <a:bodyPr/>
        <a:lstStyle/>
        <a:p>
          <a:pPr rtl="1"/>
          <a:endParaRPr lang="ar-SA" sz="2000" b="1">
            <a:solidFill>
              <a:schemeClr val="tx1"/>
            </a:solidFill>
            <a:latin typeface="Traditional Arabic" pitchFamily="2" charset="-78"/>
            <a:cs typeface="Traditional Arabic" pitchFamily="2" charset="-78"/>
          </a:endParaRPr>
        </a:p>
      </dgm:t>
    </dgm:pt>
    <dgm:pt modelId="{9FB47995-A52A-4C8B-9A60-3C7283615DC0}">
      <dgm:prSet custT="1"/>
      <dgm:spPr/>
      <dgm:t>
        <a:bodyPr/>
        <a:lstStyle/>
        <a:p>
          <a:pPr rtl="1"/>
          <a:r>
            <a:rPr lang="ar-SA" sz="2000" b="1" dirty="0" smtClean="0">
              <a:solidFill>
                <a:schemeClr val="tx1"/>
              </a:solidFill>
              <a:latin typeface="Traditional Arabic" pitchFamily="2" charset="-78"/>
              <a:cs typeface="Traditional Arabic" pitchFamily="2" charset="-78"/>
            </a:rPr>
            <a:t>يقوم المبرمج ومطور التطبيقات بتطوير برامج التطبيق  التي تتعامل مع قاعدة البيانات</a:t>
          </a:r>
          <a:endParaRPr lang="ar-SA" sz="2000" b="1" dirty="0">
            <a:solidFill>
              <a:schemeClr val="tx1"/>
            </a:solidFill>
            <a:latin typeface="Traditional Arabic" pitchFamily="2" charset="-78"/>
            <a:cs typeface="Traditional Arabic" pitchFamily="2" charset="-78"/>
          </a:endParaRPr>
        </a:p>
      </dgm:t>
    </dgm:pt>
    <dgm:pt modelId="{460525F2-F6DF-4309-AD44-B0800190B931}" type="parTrans" cxnId="{EF3B5BC1-83C7-4BEC-AD66-61E16F998A0F}">
      <dgm:prSet/>
      <dgm:spPr/>
      <dgm:t>
        <a:bodyPr/>
        <a:lstStyle/>
        <a:p>
          <a:pPr rtl="1"/>
          <a:endParaRPr lang="ar-SA" sz="2000" b="1">
            <a:solidFill>
              <a:schemeClr val="tx1"/>
            </a:solidFill>
            <a:latin typeface="Traditional Arabic" pitchFamily="2" charset="-78"/>
            <a:cs typeface="Traditional Arabic" pitchFamily="2" charset="-78"/>
          </a:endParaRPr>
        </a:p>
      </dgm:t>
    </dgm:pt>
    <dgm:pt modelId="{E1104A2D-94D9-4680-8032-EA918CA1AF99}" type="sibTrans" cxnId="{EF3B5BC1-83C7-4BEC-AD66-61E16F998A0F}">
      <dgm:prSet/>
      <dgm:spPr/>
      <dgm:t>
        <a:bodyPr/>
        <a:lstStyle/>
        <a:p>
          <a:pPr rtl="1"/>
          <a:endParaRPr lang="ar-SA" sz="2000" b="1">
            <a:solidFill>
              <a:schemeClr val="tx1"/>
            </a:solidFill>
            <a:latin typeface="Traditional Arabic" pitchFamily="2" charset="-78"/>
            <a:cs typeface="Traditional Arabic" pitchFamily="2" charset="-78"/>
          </a:endParaRPr>
        </a:p>
      </dgm:t>
    </dgm:pt>
    <dgm:pt modelId="{40837BAC-41B7-4521-AB20-4BC3CEF6B04E}">
      <dgm:prSet custT="1"/>
      <dgm:spPr/>
      <dgm:t>
        <a:bodyPr/>
        <a:lstStyle/>
        <a:p>
          <a:pPr rtl="1"/>
          <a:r>
            <a:rPr lang="ar-SA" sz="2000" b="1" dirty="0" smtClean="0">
              <a:solidFill>
                <a:schemeClr val="tx1"/>
              </a:solidFill>
              <a:latin typeface="Traditional Arabic" pitchFamily="2" charset="-78"/>
              <a:cs typeface="Traditional Arabic" pitchFamily="2" charset="-78"/>
            </a:rPr>
            <a:t>يقوم بتحديد البيانات التي ستخزن ويحصل على نتائج مرحلة التحليل عن طريق الاتصال بكل مستخدمي قاعدة البيانات  لكي يفهم متطلباتهم  </a:t>
          </a:r>
          <a:endParaRPr lang="ar-SA" sz="2000" b="1" dirty="0">
            <a:solidFill>
              <a:schemeClr val="tx1"/>
            </a:solidFill>
            <a:latin typeface="Traditional Arabic" pitchFamily="2" charset="-78"/>
            <a:cs typeface="Traditional Arabic" pitchFamily="2" charset="-78"/>
          </a:endParaRPr>
        </a:p>
      </dgm:t>
    </dgm:pt>
    <dgm:pt modelId="{8A87C0BC-C76B-4F73-B9B1-1EB9FCCB1FE7}" type="parTrans" cxnId="{10AA8DEF-BB44-41C8-982F-EC3E1F9D9ECB}">
      <dgm:prSet/>
      <dgm:spPr/>
      <dgm:t>
        <a:bodyPr/>
        <a:lstStyle/>
        <a:p>
          <a:pPr rtl="1"/>
          <a:endParaRPr lang="ar-SA" sz="2000" b="1">
            <a:solidFill>
              <a:schemeClr val="tx1"/>
            </a:solidFill>
            <a:latin typeface="Traditional Arabic" pitchFamily="2" charset="-78"/>
            <a:cs typeface="Traditional Arabic" pitchFamily="2" charset="-78"/>
          </a:endParaRPr>
        </a:p>
      </dgm:t>
    </dgm:pt>
    <dgm:pt modelId="{3B7F8F73-14A4-4ED3-A5BB-22B78CDE3A42}" type="sibTrans" cxnId="{10AA8DEF-BB44-41C8-982F-EC3E1F9D9ECB}">
      <dgm:prSet/>
      <dgm:spPr/>
      <dgm:t>
        <a:bodyPr/>
        <a:lstStyle/>
        <a:p>
          <a:pPr rtl="1"/>
          <a:endParaRPr lang="ar-SA" sz="2000" b="1">
            <a:solidFill>
              <a:schemeClr val="tx1"/>
            </a:solidFill>
            <a:latin typeface="Traditional Arabic" pitchFamily="2" charset="-78"/>
            <a:cs typeface="Traditional Arabic" pitchFamily="2" charset="-78"/>
          </a:endParaRPr>
        </a:p>
      </dgm:t>
    </dgm:pt>
    <dgm:pt modelId="{16501CB1-CC00-4D89-994C-FF3A9D3267AF}">
      <dgm:prSet custT="1"/>
      <dgm:spPr/>
      <dgm:t>
        <a:bodyPr/>
        <a:lstStyle/>
        <a:p>
          <a:pPr rtl="1"/>
          <a:r>
            <a:rPr lang="ar-SA" sz="2000" b="1" dirty="0" smtClean="0">
              <a:solidFill>
                <a:schemeClr val="tx1"/>
              </a:solidFill>
              <a:latin typeface="Traditional Arabic" pitchFamily="2" charset="-78"/>
              <a:cs typeface="Traditional Arabic" pitchFamily="2" charset="-78"/>
            </a:rPr>
            <a:t>كافة المتعاملين مع قاعدة البيانات مثل الذين يقومون بتسجيل الطلبة أو حجز الطيران</a:t>
          </a:r>
          <a:endParaRPr lang="ar-SA" sz="2000" b="1" dirty="0">
            <a:solidFill>
              <a:schemeClr val="tx1"/>
            </a:solidFill>
            <a:latin typeface="Traditional Arabic" pitchFamily="2" charset="-78"/>
            <a:cs typeface="Traditional Arabic" pitchFamily="2" charset="-78"/>
          </a:endParaRPr>
        </a:p>
      </dgm:t>
    </dgm:pt>
    <dgm:pt modelId="{6D5A83B7-FC4A-4CBB-9F08-A84DE6CFF2C5}" type="parTrans" cxnId="{5FEE7891-38E8-40F0-8614-B15D6537AAB7}">
      <dgm:prSet/>
      <dgm:spPr/>
      <dgm:t>
        <a:bodyPr/>
        <a:lstStyle/>
        <a:p>
          <a:pPr rtl="1"/>
          <a:endParaRPr lang="ar-SA" sz="2000" b="1">
            <a:solidFill>
              <a:schemeClr val="tx1"/>
            </a:solidFill>
            <a:latin typeface="Traditional Arabic" pitchFamily="2" charset="-78"/>
            <a:cs typeface="Traditional Arabic" pitchFamily="2" charset="-78"/>
          </a:endParaRPr>
        </a:p>
      </dgm:t>
    </dgm:pt>
    <dgm:pt modelId="{49BF91C6-57A7-49DC-89D9-9C6B12360052}" type="sibTrans" cxnId="{5FEE7891-38E8-40F0-8614-B15D6537AAB7}">
      <dgm:prSet/>
      <dgm:spPr/>
      <dgm:t>
        <a:bodyPr/>
        <a:lstStyle/>
        <a:p>
          <a:pPr rtl="1"/>
          <a:endParaRPr lang="ar-SA" sz="2000" b="1">
            <a:solidFill>
              <a:schemeClr val="tx1"/>
            </a:solidFill>
            <a:latin typeface="Traditional Arabic" pitchFamily="2" charset="-78"/>
            <a:cs typeface="Traditional Arabic" pitchFamily="2" charset="-78"/>
          </a:endParaRPr>
        </a:p>
      </dgm:t>
    </dgm:pt>
    <dgm:pt modelId="{7DA46213-F11E-41A1-920F-3AA7C7D36CAD}">
      <dgm:prSet custT="1"/>
      <dgm:spPr/>
      <dgm:t>
        <a:bodyPr/>
        <a:lstStyle/>
        <a:p>
          <a:pPr rtl="1"/>
          <a:endParaRPr lang="ar-SA" sz="2000" b="1" dirty="0">
            <a:solidFill>
              <a:schemeClr val="tx1"/>
            </a:solidFill>
            <a:latin typeface="Traditional Arabic" pitchFamily="2" charset="-78"/>
            <a:cs typeface="Traditional Arabic" pitchFamily="2" charset="-78"/>
          </a:endParaRPr>
        </a:p>
      </dgm:t>
    </dgm:pt>
    <dgm:pt modelId="{540CA07D-DC50-4627-85B6-9D326D798ED4}" type="parTrans" cxnId="{2339DDB3-2E74-42E9-B81B-83183F162157}">
      <dgm:prSet/>
      <dgm:spPr/>
      <dgm:t>
        <a:bodyPr/>
        <a:lstStyle/>
        <a:p>
          <a:pPr rtl="1"/>
          <a:endParaRPr lang="ar-SA" sz="2000" b="1">
            <a:solidFill>
              <a:schemeClr val="tx1"/>
            </a:solidFill>
            <a:latin typeface="Traditional Arabic" pitchFamily="2" charset="-78"/>
            <a:cs typeface="Traditional Arabic" pitchFamily="2" charset="-78"/>
          </a:endParaRPr>
        </a:p>
      </dgm:t>
    </dgm:pt>
    <dgm:pt modelId="{A3770C52-3BC2-4E02-989F-EE456B1E1E29}" type="sibTrans" cxnId="{2339DDB3-2E74-42E9-B81B-83183F162157}">
      <dgm:prSet/>
      <dgm:spPr/>
      <dgm:t>
        <a:bodyPr/>
        <a:lstStyle/>
        <a:p>
          <a:pPr rtl="1"/>
          <a:endParaRPr lang="ar-SA" sz="2000" b="1">
            <a:solidFill>
              <a:schemeClr val="tx1"/>
            </a:solidFill>
            <a:latin typeface="Traditional Arabic" pitchFamily="2" charset="-78"/>
            <a:cs typeface="Traditional Arabic" pitchFamily="2" charset="-78"/>
          </a:endParaRPr>
        </a:p>
      </dgm:t>
    </dgm:pt>
    <dgm:pt modelId="{09ADC6A4-0C20-4991-9E7F-B03534BDC40A}">
      <dgm:prSet custT="1"/>
      <dgm:spPr/>
      <dgm:t>
        <a:bodyPr/>
        <a:lstStyle/>
        <a:p>
          <a:pPr rtl="1"/>
          <a:endParaRPr lang="ar-SA" sz="2000" b="1">
            <a:solidFill>
              <a:schemeClr val="tx1"/>
            </a:solidFill>
            <a:latin typeface="Traditional Arabic" pitchFamily="2" charset="-78"/>
            <a:cs typeface="Traditional Arabic" pitchFamily="2" charset="-78"/>
          </a:endParaRPr>
        </a:p>
      </dgm:t>
    </dgm:pt>
    <dgm:pt modelId="{D510A3B1-50E3-417C-AD08-73A98892B200}" type="parTrans" cxnId="{274DBFA0-F4B7-4E9B-8DB8-D0C13A42AE3A}">
      <dgm:prSet/>
      <dgm:spPr/>
      <dgm:t>
        <a:bodyPr/>
        <a:lstStyle/>
        <a:p>
          <a:pPr rtl="1"/>
          <a:endParaRPr lang="ar-SA" sz="2000" b="1">
            <a:solidFill>
              <a:schemeClr val="tx1"/>
            </a:solidFill>
            <a:latin typeface="Traditional Arabic" pitchFamily="2" charset="-78"/>
            <a:cs typeface="Traditional Arabic" pitchFamily="2" charset="-78"/>
          </a:endParaRPr>
        </a:p>
      </dgm:t>
    </dgm:pt>
    <dgm:pt modelId="{DC81A2D0-85B0-478F-A1E6-8F9BF97A55B0}" type="sibTrans" cxnId="{274DBFA0-F4B7-4E9B-8DB8-D0C13A42AE3A}">
      <dgm:prSet/>
      <dgm:spPr/>
      <dgm:t>
        <a:bodyPr/>
        <a:lstStyle/>
        <a:p>
          <a:pPr rtl="1"/>
          <a:endParaRPr lang="ar-SA" sz="2000" b="1">
            <a:solidFill>
              <a:schemeClr val="tx1"/>
            </a:solidFill>
            <a:latin typeface="Traditional Arabic" pitchFamily="2" charset="-78"/>
            <a:cs typeface="Traditional Arabic" pitchFamily="2" charset="-78"/>
          </a:endParaRPr>
        </a:p>
      </dgm:t>
    </dgm:pt>
    <dgm:pt modelId="{4044262E-2892-463F-9A87-0ECAC682EB3D}">
      <dgm:prSet custT="1"/>
      <dgm:spPr/>
      <dgm:t>
        <a:bodyPr/>
        <a:lstStyle/>
        <a:p>
          <a:pPr rtl="1"/>
          <a:endParaRPr lang="ar-SA" sz="2000" b="1" dirty="0">
            <a:solidFill>
              <a:schemeClr val="tx1"/>
            </a:solidFill>
            <a:latin typeface="Traditional Arabic" pitchFamily="2" charset="-78"/>
            <a:cs typeface="Traditional Arabic" pitchFamily="2" charset="-78"/>
          </a:endParaRPr>
        </a:p>
      </dgm:t>
    </dgm:pt>
    <dgm:pt modelId="{9FC0E5C0-BBEF-4C80-8B30-6CCACD8E45E6}" type="parTrans" cxnId="{4BF87E70-C323-4A03-88A4-6D6735318692}">
      <dgm:prSet/>
      <dgm:spPr/>
      <dgm:t>
        <a:bodyPr/>
        <a:lstStyle/>
        <a:p>
          <a:pPr rtl="1"/>
          <a:endParaRPr lang="ar-SA" sz="2000" b="1">
            <a:solidFill>
              <a:schemeClr val="tx1"/>
            </a:solidFill>
            <a:latin typeface="Traditional Arabic" pitchFamily="2" charset="-78"/>
            <a:cs typeface="Traditional Arabic" pitchFamily="2" charset="-78"/>
          </a:endParaRPr>
        </a:p>
      </dgm:t>
    </dgm:pt>
    <dgm:pt modelId="{A2AAD0C2-6831-4D4F-9F89-0050FFFA6B5E}" type="sibTrans" cxnId="{4BF87E70-C323-4A03-88A4-6D6735318692}">
      <dgm:prSet/>
      <dgm:spPr/>
      <dgm:t>
        <a:bodyPr/>
        <a:lstStyle/>
        <a:p>
          <a:pPr rtl="1"/>
          <a:endParaRPr lang="ar-SA" sz="2000" b="1">
            <a:solidFill>
              <a:schemeClr val="tx1"/>
            </a:solidFill>
            <a:latin typeface="Traditional Arabic" pitchFamily="2" charset="-78"/>
            <a:cs typeface="Traditional Arabic" pitchFamily="2" charset="-78"/>
          </a:endParaRPr>
        </a:p>
      </dgm:t>
    </dgm:pt>
    <dgm:pt modelId="{524F326E-EBA4-4C69-832C-24E6D3E74EA7}">
      <dgm:prSet custT="1"/>
      <dgm:spPr/>
      <dgm:t>
        <a:bodyPr/>
        <a:lstStyle/>
        <a:p>
          <a:pPr rtl="1"/>
          <a:endParaRPr lang="ar-SA" sz="2000" b="1" dirty="0">
            <a:solidFill>
              <a:schemeClr val="tx1"/>
            </a:solidFill>
            <a:latin typeface="Traditional Arabic" pitchFamily="2" charset="-78"/>
            <a:cs typeface="Traditional Arabic" pitchFamily="2" charset="-78"/>
          </a:endParaRPr>
        </a:p>
      </dgm:t>
    </dgm:pt>
    <dgm:pt modelId="{9E3A66DE-977C-4002-ABF5-819C23B629D8}" type="parTrans" cxnId="{573B6C13-97E6-4915-A7AA-2DB870C24970}">
      <dgm:prSet/>
      <dgm:spPr/>
      <dgm:t>
        <a:bodyPr/>
        <a:lstStyle/>
        <a:p>
          <a:pPr rtl="1"/>
          <a:endParaRPr lang="ar-SA" sz="2000" b="1">
            <a:solidFill>
              <a:schemeClr val="tx1"/>
            </a:solidFill>
            <a:latin typeface="Traditional Arabic" pitchFamily="2" charset="-78"/>
            <a:cs typeface="Traditional Arabic" pitchFamily="2" charset="-78"/>
          </a:endParaRPr>
        </a:p>
      </dgm:t>
    </dgm:pt>
    <dgm:pt modelId="{7499D55B-CEB1-406F-BFC6-2647F8CA6640}" type="sibTrans" cxnId="{573B6C13-97E6-4915-A7AA-2DB870C24970}">
      <dgm:prSet/>
      <dgm:spPr/>
      <dgm:t>
        <a:bodyPr/>
        <a:lstStyle/>
        <a:p>
          <a:pPr rtl="1"/>
          <a:endParaRPr lang="ar-SA" sz="2000" b="1">
            <a:solidFill>
              <a:schemeClr val="tx1"/>
            </a:solidFill>
            <a:latin typeface="Traditional Arabic" pitchFamily="2" charset="-78"/>
            <a:cs typeface="Traditional Arabic" pitchFamily="2" charset="-78"/>
          </a:endParaRPr>
        </a:p>
      </dgm:t>
    </dgm:pt>
    <dgm:pt modelId="{9C6018DD-30A5-4972-85ED-CF89D2AE351B}">
      <dgm:prSet custT="1"/>
      <dgm:spPr/>
      <dgm:t>
        <a:bodyPr/>
        <a:lstStyle/>
        <a:p>
          <a:pPr rtl="1"/>
          <a:endParaRPr lang="ar-SA" sz="2000" b="1">
            <a:solidFill>
              <a:schemeClr val="tx1"/>
            </a:solidFill>
            <a:latin typeface="Traditional Arabic" pitchFamily="2" charset="-78"/>
            <a:cs typeface="Traditional Arabic" pitchFamily="2" charset="-78"/>
          </a:endParaRPr>
        </a:p>
      </dgm:t>
    </dgm:pt>
    <dgm:pt modelId="{3131E517-C1C4-45B6-B27E-E38E51EA5966}" type="parTrans" cxnId="{47E98906-4BB6-4DD2-B29C-C5E607BC0BF6}">
      <dgm:prSet/>
      <dgm:spPr/>
      <dgm:t>
        <a:bodyPr/>
        <a:lstStyle/>
        <a:p>
          <a:pPr rtl="1"/>
          <a:endParaRPr lang="ar-SA" sz="2000" b="1">
            <a:solidFill>
              <a:schemeClr val="tx1"/>
            </a:solidFill>
            <a:latin typeface="Traditional Arabic" pitchFamily="2" charset="-78"/>
            <a:cs typeface="Traditional Arabic" pitchFamily="2" charset="-78"/>
          </a:endParaRPr>
        </a:p>
      </dgm:t>
    </dgm:pt>
    <dgm:pt modelId="{4D5AF2A1-7B92-4A4F-B777-4A9CD847E97D}" type="sibTrans" cxnId="{47E98906-4BB6-4DD2-B29C-C5E607BC0BF6}">
      <dgm:prSet/>
      <dgm:spPr/>
      <dgm:t>
        <a:bodyPr/>
        <a:lstStyle/>
        <a:p>
          <a:pPr rtl="1"/>
          <a:endParaRPr lang="ar-SA" sz="2000" b="1">
            <a:solidFill>
              <a:schemeClr val="tx1"/>
            </a:solidFill>
            <a:latin typeface="Traditional Arabic" pitchFamily="2" charset="-78"/>
            <a:cs typeface="Traditional Arabic" pitchFamily="2" charset="-78"/>
          </a:endParaRPr>
        </a:p>
      </dgm:t>
    </dgm:pt>
    <dgm:pt modelId="{6A65ADB2-D216-43FE-9AB7-6F28CDF6A21C}">
      <dgm:prSet custT="1"/>
      <dgm:spPr/>
      <dgm:t>
        <a:bodyPr/>
        <a:lstStyle/>
        <a:p>
          <a:pPr rtl="1"/>
          <a:r>
            <a:rPr lang="ar-SA" sz="2000" b="1" dirty="0" smtClean="0">
              <a:solidFill>
                <a:schemeClr val="tx1"/>
              </a:solidFill>
              <a:latin typeface="Traditional Arabic" pitchFamily="2" charset="-78"/>
              <a:cs typeface="Traditional Arabic" pitchFamily="2" charset="-78"/>
            </a:rPr>
            <a:t>إنشاء واختبار قاعدة البيانات وتطويرها قبل وضعها مرحلة التشغيل وغالبا يقوم بهذه المهمة أحد أعضاء فريق إدارة قاعدة البيانات </a:t>
          </a:r>
          <a:endParaRPr lang="ar-SA" sz="2000" b="1" dirty="0">
            <a:solidFill>
              <a:schemeClr val="tx1"/>
            </a:solidFill>
            <a:latin typeface="Traditional Arabic" pitchFamily="2" charset="-78"/>
            <a:cs typeface="Traditional Arabic" pitchFamily="2" charset="-78"/>
          </a:endParaRPr>
        </a:p>
      </dgm:t>
    </dgm:pt>
    <dgm:pt modelId="{B0FAE1C6-F6CA-4B66-AEDB-9A27EDB3599A}" type="parTrans" cxnId="{1E2D5571-7EB4-4295-B25E-E3302042924D}">
      <dgm:prSet/>
      <dgm:spPr/>
      <dgm:t>
        <a:bodyPr/>
        <a:lstStyle/>
        <a:p>
          <a:endParaRPr lang="en-US"/>
        </a:p>
      </dgm:t>
    </dgm:pt>
    <dgm:pt modelId="{6EC1F48F-5D29-4ABC-9066-7E355F36C071}" type="sibTrans" cxnId="{1E2D5571-7EB4-4295-B25E-E3302042924D}">
      <dgm:prSet/>
      <dgm:spPr/>
      <dgm:t>
        <a:bodyPr/>
        <a:lstStyle/>
        <a:p>
          <a:endParaRPr lang="en-US"/>
        </a:p>
      </dgm:t>
    </dgm:pt>
    <dgm:pt modelId="{90BC1D1C-DE2B-4CCE-B895-8B6DC6049A83}" type="pres">
      <dgm:prSet presAssocID="{C6A577A6-B841-48DB-A87A-A7BE06B928BC}" presName="Name0" presStyleCnt="0">
        <dgm:presLayoutVars>
          <dgm:dir/>
          <dgm:animLvl val="lvl"/>
          <dgm:resizeHandles val="exact"/>
        </dgm:presLayoutVars>
      </dgm:prSet>
      <dgm:spPr/>
    </dgm:pt>
    <dgm:pt modelId="{FF62E94E-B846-4277-8334-0381718BC1FF}" type="pres">
      <dgm:prSet presAssocID="{FB8B42FE-550A-4398-BA05-A206C24F0345}" presName="linNode" presStyleCnt="0"/>
      <dgm:spPr/>
    </dgm:pt>
    <dgm:pt modelId="{03814D2B-AB0D-41E8-95CD-BACCC0F0D4A6}" type="pres">
      <dgm:prSet presAssocID="{FB8B42FE-550A-4398-BA05-A206C24F0345}" presName="parentText" presStyleLbl="node1" presStyleIdx="0" presStyleCnt="6" custScaleX="357579">
        <dgm:presLayoutVars>
          <dgm:chMax val="1"/>
          <dgm:bulletEnabled val="1"/>
        </dgm:presLayoutVars>
      </dgm:prSet>
      <dgm:spPr/>
      <dgm:t>
        <a:bodyPr/>
        <a:lstStyle/>
        <a:p>
          <a:pPr rtl="1"/>
          <a:endParaRPr lang="ar-SA"/>
        </a:p>
      </dgm:t>
    </dgm:pt>
    <dgm:pt modelId="{4BA2AFBD-23B8-4D62-9489-9E55761EBA07}" type="pres">
      <dgm:prSet presAssocID="{FB8B42FE-550A-4398-BA05-A206C24F0345}" presName="descendantText" presStyleLbl="alignAccFollowNode1" presStyleIdx="0" presStyleCnt="5">
        <dgm:presLayoutVars>
          <dgm:bulletEnabled val="1"/>
        </dgm:presLayoutVars>
      </dgm:prSet>
      <dgm:spPr/>
      <dgm:t>
        <a:bodyPr/>
        <a:lstStyle/>
        <a:p>
          <a:pPr rtl="1"/>
          <a:endParaRPr lang="ar-SA"/>
        </a:p>
      </dgm:t>
    </dgm:pt>
    <dgm:pt modelId="{DABBD112-6233-4856-9B15-29A59E18A525}" type="pres">
      <dgm:prSet presAssocID="{DEC89B05-C043-438C-9278-39D9A7D351AF}" presName="sp" presStyleCnt="0"/>
      <dgm:spPr/>
    </dgm:pt>
    <dgm:pt modelId="{CDEFADDA-F639-41A2-8537-3F4F5F56A6C1}" type="pres">
      <dgm:prSet presAssocID="{40837BAC-41B7-4521-AB20-4BC3CEF6B04E}" presName="linNode" presStyleCnt="0"/>
      <dgm:spPr/>
    </dgm:pt>
    <dgm:pt modelId="{BE07C550-E0F5-4135-8B1A-56AA56576F2D}" type="pres">
      <dgm:prSet presAssocID="{40837BAC-41B7-4521-AB20-4BC3CEF6B04E}" presName="parentText" presStyleLbl="node1" presStyleIdx="1" presStyleCnt="6" custScaleX="357579">
        <dgm:presLayoutVars>
          <dgm:chMax val="1"/>
          <dgm:bulletEnabled val="1"/>
        </dgm:presLayoutVars>
      </dgm:prSet>
      <dgm:spPr/>
      <dgm:t>
        <a:bodyPr/>
        <a:lstStyle/>
        <a:p>
          <a:pPr rtl="1"/>
          <a:endParaRPr lang="ar-SA"/>
        </a:p>
      </dgm:t>
    </dgm:pt>
    <dgm:pt modelId="{D6638B10-D176-4345-B119-AFB3106CB16C}" type="pres">
      <dgm:prSet presAssocID="{40837BAC-41B7-4521-AB20-4BC3CEF6B04E}" presName="descendantText" presStyleLbl="alignAccFollowNode1" presStyleIdx="1" presStyleCnt="5">
        <dgm:presLayoutVars>
          <dgm:bulletEnabled val="1"/>
        </dgm:presLayoutVars>
      </dgm:prSet>
      <dgm:spPr/>
      <dgm:t>
        <a:bodyPr/>
        <a:lstStyle/>
        <a:p>
          <a:endParaRPr lang="en-US"/>
        </a:p>
      </dgm:t>
    </dgm:pt>
    <dgm:pt modelId="{BEEB425F-62E1-4B6B-BEDC-9C44F999D89F}" type="pres">
      <dgm:prSet presAssocID="{3B7F8F73-14A4-4ED3-A5BB-22B78CDE3A42}" presName="sp" presStyleCnt="0"/>
      <dgm:spPr/>
    </dgm:pt>
    <dgm:pt modelId="{0B2774CE-529A-4C99-BE70-E968FD7DEE4F}" type="pres">
      <dgm:prSet presAssocID="{9FB47995-A52A-4C8B-9A60-3C7283615DC0}" presName="linNode" presStyleCnt="0"/>
      <dgm:spPr/>
    </dgm:pt>
    <dgm:pt modelId="{E80B2CCC-41B5-424F-8664-47929CC5851B}" type="pres">
      <dgm:prSet presAssocID="{9FB47995-A52A-4C8B-9A60-3C7283615DC0}" presName="parentText" presStyleLbl="node1" presStyleIdx="2" presStyleCnt="6" custScaleX="184907">
        <dgm:presLayoutVars>
          <dgm:chMax val="1"/>
          <dgm:bulletEnabled val="1"/>
        </dgm:presLayoutVars>
      </dgm:prSet>
      <dgm:spPr/>
      <dgm:t>
        <a:bodyPr/>
        <a:lstStyle/>
        <a:p>
          <a:endParaRPr lang="en-US"/>
        </a:p>
      </dgm:t>
    </dgm:pt>
    <dgm:pt modelId="{070265A2-80D8-403C-B801-DB05558C8DF8}" type="pres">
      <dgm:prSet presAssocID="{E1104A2D-94D9-4680-8032-EA918CA1AF99}" presName="sp" presStyleCnt="0"/>
      <dgm:spPr/>
    </dgm:pt>
    <dgm:pt modelId="{0E588260-7873-4B36-87D6-F5588E84B584}" type="pres">
      <dgm:prSet presAssocID="{6A65ADB2-D216-43FE-9AB7-6F28CDF6A21C}" presName="linNode" presStyleCnt="0"/>
      <dgm:spPr/>
    </dgm:pt>
    <dgm:pt modelId="{64107255-95DD-4F0B-81A6-0DAB5A2D21DC}" type="pres">
      <dgm:prSet presAssocID="{6A65ADB2-D216-43FE-9AB7-6F28CDF6A21C}" presName="parentText" presStyleLbl="node1" presStyleIdx="3" presStyleCnt="6" custScaleX="357750">
        <dgm:presLayoutVars>
          <dgm:chMax val="1"/>
          <dgm:bulletEnabled val="1"/>
        </dgm:presLayoutVars>
      </dgm:prSet>
      <dgm:spPr/>
      <dgm:t>
        <a:bodyPr/>
        <a:lstStyle/>
        <a:p>
          <a:endParaRPr lang="en-US"/>
        </a:p>
      </dgm:t>
    </dgm:pt>
    <dgm:pt modelId="{E45932A7-9194-4CD9-BFC2-E433E888B120}" type="pres">
      <dgm:prSet presAssocID="{6A65ADB2-D216-43FE-9AB7-6F28CDF6A21C}" presName="descendantText" presStyleLbl="alignAccFollowNode1" presStyleIdx="2" presStyleCnt="5">
        <dgm:presLayoutVars>
          <dgm:bulletEnabled val="1"/>
        </dgm:presLayoutVars>
      </dgm:prSet>
      <dgm:spPr/>
      <dgm:t>
        <a:bodyPr/>
        <a:lstStyle/>
        <a:p>
          <a:endParaRPr lang="en-US"/>
        </a:p>
      </dgm:t>
    </dgm:pt>
    <dgm:pt modelId="{DF3FE53A-3508-4D2E-949A-AA4B60CEB844}" type="pres">
      <dgm:prSet presAssocID="{6EC1F48F-5D29-4ABC-9066-7E355F36C071}" presName="sp" presStyleCnt="0"/>
      <dgm:spPr/>
    </dgm:pt>
    <dgm:pt modelId="{58934211-6522-4574-9A98-9AB7C216AA4A}" type="pres">
      <dgm:prSet presAssocID="{5FDF1894-45FF-43AD-B87B-1BAA9CE17ADB}" presName="linNode" presStyleCnt="0"/>
      <dgm:spPr/>
    </dgm:pt>
    <dgm:pt modelId="{8733848E-B904-454D-9CCA-EC60D741FD36}" type="pres">
      <dgm:prSet presAssocID="{5FDF1894-45FF-43AD-B87B-1BAA9CE17ADB}" presName="parentText" presStyleLbl="node1" presStyleIdx="4" presStyleCnt="6" custScaleX="357579">
        <dgm:presLayoutVars>
          <dgm:chMax val="1"/>
          <dgm:bulletEnabled val="1"/>
        </dgm:presLayoutVars>
      </dgm:prSet>
      <dgm:spPr/>
      <dgm:t>
        <a:bodyPr/>
        <a:lstStyle/>
        <a:p>
          <a:pPr rtl="1"/>
          <a:endParaRPr lang="ar-SA"/>
        </a:p>
      </dgm:t>
    </dgm:pt>
    <dgm:pt modelId="{E940B6BF-E716-4B55-B851-50492C0C4873}" type="pres">
      <dgm:prSet presAssocID="{5FDF1894-45FF-43AD-B87B-1BAA9CE17ADB}" presName="descendantText" presStyleLbl="alignAccFollowNode1" presStyleIdx="3" presStyleCnt="5">
        <dgm:presLayoutVars>
          <dgm:bulletEnabled val="1"/>
        </dgm:presLayoutVars>
      </dgm:prSet>
      <dgm:spPr/>
      <dgm:t>
        <a:bodyPr/>
        <a:lstStyle/>
        <a:p>
          <a:endParaRPr lang="en-US"/>
        </a:p>
      </dgm:t>
    </dgm:pt>
    <dgm:pt modelId="{007C71DC-C558-4DE8-B8BF-66A00DB03E4F}" type="pres">
      <dgm:prSet presAssocID="{2A6C59E6-C2A9-45CE-8655-4F34A6AD78F5}" presName="sp" presStyleCnt="0"/>
      <dgm:spPr/>
    </dgm:pt>
    <dgm:pt modelId="{1A6C7D47-A427-4861-B5B8-D0A71EE8160E}" type="pres">
      <dgm:prSet presAssocID="{16501CB1-CC00-4D89-994C-FF3A9D3267AF}" presName="linNode" presStyleCnt="0"/>
      <dgm:spPr/>
    </dgm:pt>
    <dgm:pt modelId="{A9B39498-8A4C-4235-B5C8-BDD657B2D899}" type="pres">
      <dgm:prSet presAssocID="{16501CB1-CC00-4D89-994C-FF3A9D3267AF}" presName="parentText" presStyleLbl="node1" presStyleIdx="5" presStyleCnt="6" custScaleX="357579">
        <dgm:presLayoutVars>
          <dgm:chMax val="1"/>
          <dgm:bulletEnabled val="1"/>
        </dgm:presLayoutVars>
      </dgm:prSet>
      <dgm:spPr/>
      <dgm:t>
        <a:bodyPr/>
        <a:lstStyle/>
        <a:p>
          <a:endParaRPr lang="en-US"/>
        </a:p>
      </dgm:t>
    </dgm:pt>
    <dgm:pt modelId="{1C8595ED-D369-48B4-81F1-E1F2B856332A}" type="pres">
      <dgm:prSet presAssocID="{16501CB1-CC00-4D89-994C-FF3A9D3267AF}" presName="descendantText" presStyleLbl="alignAccFollowNode1" presStyleIdx="4" presStyleCnt="5">
        <dgm:presLayoutVars>
          <dgm:bulletEnabled val="1"/>
        </dgm:presLayoutVars>
      </dgm:prSet>
      <dgm:spPr/>
      <dgm:t>
        <a:bodyPr/>
        <a:lstStyle/>
        <a:p>
          <a:endParaRPr lang="en-US"/>
        </a:p>
      </dgm:t>
    </dgm:pt>
  </dgm:ptLst>
  <dgm:cxnLst>
    <dgm:cxn modelId="{229E12C4-8551-45E6-B32F-9EA455756E33}" type="presOf" srcId="{5FDF1894-45FF-43AD-B87B-1BAA9CE17ADB}" destId="{8733848E-B904-454D-9CCA-EC60D741FD36}" srcOrd="0" destOrd="0" presId="urn:microsoft.com/office/officeart/2005/8/layout/vList5"/>
    <dgm:cxn modelId="{03765011-7C1E-4099-84B6-4CC5CE8AAE77}" srcId="{C6A577A6-B841-48DB-A87A-A7BE06B928BC}" destId="{5FDF1894-45FF-43AD-B87B-1BAA9CE17ADB}" srcOrd="4" destOrd="0" parTransId="{D550E216-DAE0-4378-9D35-339A489DC1C1}" sibTransId="{2A6C59E6-C2A9-45CE-8655-4F34A6AD78F5}"/>
    <dgm:cxn modelId="{4B5F4BA2-338A-4B54-ACF2-30D9DBF2176C}" type="presOf" srcId="{9C6018DD-30A5-4972-85ED-CF89D2AE351B}" destId="{D6638B10-D176-4345-B119-AFB3106CB16C}" srcOrd="0" destOrd="0" presId="urn:microsoft.com/office/officeart/2005/8/layout/vList5"/>
    <dgm:cxn modelId="{48D77706-7FDC-44C2-B595-30DD4F598C52}" type="presOf" srcId="{16501CB1-CC00-4D89-994C-FF3A9D3267AF}" destId="{A9B39498-8A4C-4235-B5C8-BDD657B2D899}" srcOrd="0" destOrd="0" presId="urn:microsoft.com/office/officeart/2005/8/layout/vList5"/>
    <dgm:cxn modelId="{47E98906-4BB6-4DD2-B29C-C5E607BC0BF6}" srcId="{40837BAC-41B7-4521-AB20-4BC3CEF6B04E}" destId="{9C6018DD-30A5-4972-85ED-CF89D2AE351B}" srcOrd="0" destOrd="0" parTransId="{3131E517-C1C4-45B6-B27E-E38E51EA5966}" sibTransId="{4D5AF2A1-7B92-4A4F-B777-4A9CD847E97D}"/>
    <dgm:cxn modelId="{5FEE7891-38E8-40F0-8614-B15D6537AAB7}" srcId="{C6A577A6-B841-48DB-A87A-A7BE06B928BC}" destId="{16501CB1-CC00-4D89-994C-FF3A9D3267AF}" srcOrd="5" destOrd="0" parTransId="{6D5A83B7-FC4A-4CBB-9F08-A84DE6CFF2C5}" sibTransId="{49BF91C6-57A7-49DC-89D9-9C6B12360052}"/>
    <dgm:cxn modelId="{EF3B5BC1-83C7-4BEC-AD66-61E16F998A0F}" srcId="{C6A577A6-B841-48DB-A87A-A7BE06B928BC}" destId="{9FB47995-A52A-4C8B-9A60-3C7283615DC0}" srcOrd="2" destOrd="0" parTransId="{460525F2-F6DF-4309-AD44-B0800190B931}" sibTransId="{E1104A2D-94D9-4680-8032-EA918CA1AF99}"/>
    <dgm:cxn modelId="{1E2D5571-7EB4-4295-B25E-E3302042924D}" srcId="{C6A577A6-B841-48DB-A87A-A7BE06B928BC}" destId="{6A65ADB2-D216-43FE-9AB7-6F28CDF6A21C}" srcOrd="3" destOrd="0" parTransId="{B0FAE1C6-F6CA-4B66-AEDB-9A27EDB3599A}" sibTransId="{6EC1F48F-5D29-4ABC-9066-7E355F36C071}"/>
    <dgm:cxn modelId="{C0CCF81D-E5B4-42E5-9876-8109BE913908}" type="presOf" srcId="{6A65ADB2-D216-43FE-9AB7-6F28CDF6A21C}" destId="{64107255-95DD-4F0B-81A6-0DAB5A2D21DC}" srcOrd="0" destOrd="0" presId="urn:microsoft.com/office/officeart/2005/8/layout/vList5"/>
    <dgm:cxn modelId="{780B73B2-A331-44ED-92D0-E05A05A26BE6}" srcId="{C6A577A6-B841-48DB-A87A-A7BE06B928BC}" destId="{FB8B42FE-550A-4398-BA05-A206C24F0345}" srcOrd="0" destOrd="0" parTransId="{7F06B358-6F4E-4D6D-8B6A-4E4ED7284157}" sibTransId="{DEC89B05-C043-438C-9278-39D9A7D351AF}"/>
    <dgm:cxn modelId="{5E3EB195-1D51-48D1-80F2-5112774DF0D4}" type="presOf" srcId="{524F326E-EBA4-4C69-832C-24E6D3E74EA7}" destId="{E45932A7-9194-4CD9-BFC2-E433E888B120}" srcOrd="0" destOrd="0" presId="urn:microsoft.com/office/officeart/2005/8/layout/vList5"/>
    <dgm:cxn modelId="{FC430843-99D2-463F-A955-8179EBAFAD03}" type="presOf" srcId="{9FB47995-A52A-4C8B-9A60-3C7283615DC0}" destId="{E80B2CCC-41B5-424F-8664-47929CC5851B}" srcOrd="0" destOrd="0" presId="urn:microsoft.com/office/officeart/2005/8/layout/vList5"/>
    <dgm:cxn modelId="{5DD02DF1-3A2E-47CC-8D55-00F9AA983F99}" type="presOf" srcId="{C6A577A6-B841-48DB-A87A-A7BE06B928BC}" destId="{90BC1D1C-DE2B-4CCE-B895-8B6DC6049A83}" srcOrd="0" destOrd="0" presId="urn:microsoft.com/office/officeart/2005/8/layout/vList5"/>
    <dgm:cxn modelId="{6C1ECB0F-008B-4E8D-B6EC-76373B38ED6A}" type="presOf" srcId="{09ADC6A4-0C20-4991-9E7F-B03534BDC40A}" destId="{1C8595ED-D369-48B4-81F1-E1F2B856332A}" srcOrd="0" destOrd="0" presId="urn:microsoft.com/office/officeart/2005/8/layout/vList5"/>
    <dgm:cxn modelId="{2339DDB3-2E74-42E9-B81B-83183F162157}" srcId="{FB8B42FE-550A-4398-BA05-A206C24F0345}" destId="{7DA46213-F11E-41A1-920F-3AA7C7D36CAD}" srcOrd="0" destOrd="0" parTransId="{540CA07D-DC50-4627-85B6-9D326D798ED4}" sibTransId="{A3770C52-3BC2-4E02-989F-EE456B1E1E29}"/>
    <dgm:cxn modelId="{573B6C13-97E6-4915-A7AA-2DB870C24970}" srcId="{6A65ADB2-D216-43FE-9AB7-6F28CDF6A21C}" destId="{524F326E-EBA4-4C69-832C-24E6D3E74EA7}" srcOrd="0" destOrd="0" parTransId="{9E3A66DE-977C-4002-ABF5-819C23B629D8}" sibTransId="{7499D55B-CEB1-406F-BFC6-2647F8CA6640}"/>
    <dgm:cxn modelId="{274DBFA0-F4B7-4E9B-8DB8-D0C13A42AE3A}" srcId="{16501CB1-CC00-4D89-994C-FF3A9D3267AF}" destId="{09ADC6A4-0C20-4991-9E7F-B03534BDC40A}" srcOrd="0" destOrd="0" parTransId="{D510A3B1-50E3-417C-AD08-73A98892B200}" sibTransId="{DC81A2D0-85B0-478F-A1E6-8F9BF97A55B0}"/>
    <dgm:cxn modelId="{6BBD4B1A-FF1A-4E03-9EFF-1729ADBCAD1E}" type="presOf" srcId="{40837BAC-41B7-4521-AB20-4BC3CEF6B04E}" destId="{BE07C550-E0F5-4135-8B1A-56AA56576F2D}" srcOrd="0" destOrd="0" presId="urn:microsoft.com/office/officeart/2005/8/layout/vList5"/>
    <dgm:cxn modelId="{B3B20F8D-5926-4114-9FBC-CA6A64A221AD}" type="presOf" srcId="{7DA46213-F11E-41A1-920F-3AA7C7D36CAD}" destId="{4BA2AFBD-23B8-4D62-9489-9E55761EBA07}" srcOrd="0" destOrd="0" presId="urn:microsoft.com/office/officeart/2005/8/layout/vList5"/>
    <dgm:cxn modelId="{F7D1BE33-9326-4744-9258-5F2D043ED94A}" type="presOf" srcId="{4044262E-2892-463F-9A87-0ECAC682EB3D}" destId="{E940B6BF-E716-4B55-B851-50492C0C4873}" srcOrd="0" destOrd="0" presId="urn:microsoft.com/office/officeart/2005/8/layout/vList5"/>
    <dgm:cxn modelId="{10AA8DEF-BB44-41C8-982F-EC3E1F9D9ECB}" srcId="{C6A577A6-B841-48DB-A87A-A7BE06B928BC}" destId="{40837BAC-41B7-4521-AB20-4BC3CEF6B04E}" srcOrd="1" destOrd="0" parTransId="{8A87C0BC-C76B-4F73-B9B1-1EB9FCCB1FE7}" sibTransId="{3B7F8F73-14A4-4ED3-A5BB-22B78CDE3A42}"/>
    <dgm:cxn modelId="{4BF87E70-C323-4A03-88A4-6D6735318692}" srcId="{5FDF1894-45FF-43AD-B87B-1BAA9CE17ADB}" destId="{4044262E-2892-463F-9A87-0ECAC682EB3D}" srcOrd="0" destOrd="0" parTransId="{9FC0E5C0-BBEF-4C80-8B30-6CCACD8E45E6}" sibTransId="{A2AAD0C2-6831-4D4F-9F89-0050FFFA6B5E}"/>
    <dgm:cxn modelId="{63966F41-BB73-456E-8790-0BD4FD0FF1E3}" type="presOf" srcId="{FB8B42FE-550A-4398-BA05-A206C24F0345}" destId="{03814D2B-AB0D-41E8-95CD-BACCC0F0D4A6}" srcOrd="0" destOrd="0" presId="urn:microsoft.com/office/officeart/2005/8/layout/vList5"/>
    <dgm:cxn modelId="{0131A92A-0A54-4BED-B847-69CC0172B9E4}" type="presParOf" srcId="{90BC1D1C-DE2B-4CCE-B895-8B6DC6049A83}" destId="{FF62E94E-B846-4277-8334-0381718BC1FF}" srcOrd="0" destOrd="0" presId="urn:microsoft.com/office/officeart/2005/8/layout/vList5"/>
    <dgm:cxn modelId="{E190030A-C01A-477E-8596-0B5C8B5B61A9}" type="presParOf" srcId="{FF62E94E-B846-4277-8334-0381718BC1FF}" destId="{03814D2B-AB0D-41E8-95CD-BACCC0F0D4A6}" srcOrd="0" destOrd="0" presId="urn:microsoft.com/office/officeart/2005/8/layout/vList5"/>
    <dgm:cxn modelId="{D64B9DB6-A9CF-46B7-A2A3-75EE6E7B0FC1}" type="presParOf" srcId="{FF62E94E-B846-4277-8334-0381718BC1FF}" destId="{4BA2AFBD-23B8-4D62-9489-9E55761EBA07}" srcOrd="1" destOrd="0" presId="urn:microsoft.com/office/officeart/2005/8/layout/vList5"/>
    <dgm:cxn modelId="{CA514811-DF4B-4FA2-B1D1-C1F771CD55F0}" type="presParOf" srcId="{90BC1D1C-DE2B-4CCE-B895-8B6DC6049A83}" destId="{DABBD112-6233-4856-9B15-29A59E18A525}" srcOrd="1" destOrd="0" presId="urn:microsoft.com/office/officeart/2005/8/layout/vList5"/>
    <dgm:cxn modelId="{7FA33BDF-D655-434C-917F-4D6827495DE7}" type="presParOf" srcId="{90BC1D1C-DE2B-4CCE-B895-8B6DC6049A83}" destId="{CDEFADDA-F639-41A2-8537-3F4F5F56A6C1}" srcOrd="2" destOrd="0" presId="urn:microsoft.com/office/officeart/2005/8/layout/vList5"/>
    <dgm:cxn modelId="{0B973C4E-17FB-431B-9551-60FF90C0E99E}" type="presParOf" srcId="{CDEFADDA-F639-41A2-8537-3F4F5F56A6C1}" destId="{BE07C550-E0F5-4135-8B1A-56AA56576F2D}" srcOrd="0" destOrd="0" presId="urn:microsoft.com/office/officeart/2005/8/layout/vList5"/>
    <dgm:cxn modelId="{22693357-D529-47EE-9031-6002906CC917}" type="presParOf" srcId="{CDEFADDA-F639-41A2-8537-3F4F5F56A6C1}" destId="{D6638B10-D176-4345-B119-AFB3106CB16C}" srcOrd="1" destOrd="0" presId="urn:microsoft.com/office/officeart/2005/8/layout/vList5"/>
    <dgm:cxn modelId="{E8EBC59A-B865-44D9-86EA-636755821E16}" type="presParOf" srcId="{90BC1D1C-DE2B-4CCE-B895-8B6DC6049A83}" destId="{BEEB425F-62E1-4B6B-BEDC-9C44F999D89F}" srcOrd="3" destOrd="0" presId="urn:microsoft.com/office/officeart/2005/8/layout/vList5"/>
    <dgm:cxn modelId="{9DC49602-272D-499F-8EBD-441433793BC2}" type="presParOf" srcId="{90BC1D1C-DE2B-4CCE-B895-8B6DC6049A83}" destId="{0B2774CE-529A-4C99-BE70-E968FD7DEE4F}" srcOrd="4" destOrd="0" presId="urn:microsoft.com/office/officeart/2005/8/layout/vList5"/>
    <dgm:cxn modelId="{AF3C08F1-30C6-424B-B6AD-92FEDBA0C077}" type="presParOf" srcId="{0B2774CE-529A-4C99-BE70-E968FD7DEE4F}" destId="{E80B2CCC-41B5-424F-8664-47929CC5851B}" srcOrd="0" destOrd="0" presId="urn:microsoft.com/office/officeart/2005/8/layout/vList5"/>
    <dgm:cxn modelId="{661C066A-8C56-42C3-8951-66E6C2D4568A}" type="presParOf" srcId="{90BC1D1C-DE2B-4CCE-B895-8B6DC6049A83}" destId="{070265A2-80D8-403C-B801-DB05558C8DF8}" srcOrd="5" destOrd="0" presId="urn:microsoft.com/office/officeart/2005/8/layout/vList5"/>
    <dgm:cxn modelId="{449A7DC4-C2C7-4E84-85EF-903D173B96F0}" type="presParOf" srcId="{90BC1D1C-DE2B-4CCE-B895-8B6DC6049A83}" destId="{0E588260-7873-4B36-87D6-F5588E84B584}" srcOrd="6" destOrd="0" presId="urn:microsoft.com/office/officeart/2005/8/layout/vList5"/>
    <dgm:cxn modelId="{0B5B4026-834F-4276-8175-9FED8A007B50}" type="presParOf" srcId="{0E588260-7873-4B36-87D6-F5588E84B584}" destId="{64107255-95DD-4F0B-81A6-0DAB5A2D21DC}" srcOrd="0" destOrd="0" presId="urn:microsoft.com/office/officeart/2005/8/layout/vList5"/>
    <dgm:cxn modelId="{B1E51DEF-6E49-4CB8-ACA0-4B5DE0D707DF}" type="presParOf" srcId="{0E588260-7873-4B36-87D6-F5588E84B584}" destId="{E45932A7-9194-4CD9-BFC2-E433E888B120}" srcOrd="1" destOrd="0" presId="urn:microsoft.com/office/officeart/2005/8/layout/vList5"/>
    <dgm:cxn modelId="{07422303-3961-4D40-8896-2B69811EFDC7}" type="presParOf" srcId="{90BC1D1C-DE2B-4CCE-B895-8B6DC6049A83}" destId="{DF3FE53A-3508-4D2E-949A-AA4B60CEB844}" srcOrd="7" destOrd="0" presId="urn:microsoft.com/office/officeart/2005/8/layout/vList5"/>
    <dgm:cxn modelId="{7A5EFD4C-0B63-42D5-A748-C5112007B2F3}" type="presParOf" srcId="{90BC1D1C-DE2B-4CCE-B895-8B6DC6049A83}" destId="{58934211-6522-4574-9A98-9AB7C216AA4A}" srcOrd="8" destOrd="0" presId="urn:microsoft.com/office/officeart/2005/8/layout/vList5"/>
    <dgm:cxn modelId="{0A1CBE17-D4B4-411F-970E-30B4264EF407}" type="presParOf" srcId="{58934211-6522-4574-9A98-9AB7C216AA4A}" destId="{8733848E-B904-454D-9CCA-EC60D741FD36}" srcOrd="0" destOrd="0" presId="urn:microsoft.com/office/officeart/2005/8/layout/vList5"/>
    <dgm:cxn modelId="{07950CD8-6997-4A96-AABB-C5B26D230222}" type="presParOf" srcId="{58934211-6522-4574-9A98-9AB7C216AA4A}" destId="{E940B6BF-E716-4B55-B851-50492C0C4873}" srcOrd="1" destOrd="0" presId="urn:microsoft.com/office/officeart/2005/8/layout/vList5"/>
    <dgm:cxn modelId="{70A09B07-2344-4302-9E4E-927826AE2989}" type="presParOf" srcId="{90BC1D1C-DE2B-4CCE-B895-8B6DC6049A83}" destId="{007C71DC-C558-4DE8-B8BF-66A00DB03E4F}" srcOrd="9" destOrd="0" presId="urn:microsoft.com/office/officeart/2005/8/layout/vList5"/>
    <dgm:cxn modelId="{3F5828DC-1DE6-47D0-8443-AA077A2B2866}" type="presParOf" srcId="{90BC1D1C-DE2B-4CCE-B895-8B6DC6049A83}" destId="{1A6C7D47-A427-4861-B5B8-D0A71EE8160E}" srcOrd="10" destOrd="0" presId="urn:microsoft.com/office/officeart/2005/8/layout/vList5"/>
    <dgm:cxn modelId="{698EA51E-9073-4F05-9235-45666FECE704}" type="presParOf" srcId="{1A6C7D47-A427-4861-B5B8-D0A71EE8160E}" destId="{A9B39498-8A4C-4235-B5C8-BDD657B2D899}" srcOrd="0" destOrd="0" presId="urn:microsoft.com/office/officeart/2005/8/layout/vList5"/>
    <dgm:cxn modelId="{96449986-E67C-4031-970F-8372EE4CF157}" type="presParOf" srcId="{1A6C7D47-A427-4861-B5B8-D0A71EE8160E}" destId="{1C8595ED-D369-48B4-81F1-E1F2B856332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A01C93-24CF-4C8F-9531-E441BDA1FE76}"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BBE513-90CE-42D8-B4AB-208CA4B91D7D}"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1C222F-FE27-4A1A-828F-FDFCC33DD92E}"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914400" y="1524000"/>
            <a:ext cx="7623175" cy="1752600"/>
          </a:xfrm>
        </p:spPr>
        <p:txBody>
          <a:bodyPr/>
          <a:lstStyle>
            <a:lvl1pPr>
              <a:defRPr sz="5000"/>
            </a:lvl1pPr>
          </a:lstStyle>
          <a:p>
            <a:r>
              <a:rPr lang="ar-SA" altLang="en-US"/>
              <a:t>انقر لتحرير نمط العنوان الرئيسي</a:t>
            </a:r>
          </a:p>
        </p:txBody>
      </p:sp>
      <p:sp>
        <p:nvSpPr>
          <p:cNvPr id="532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ar-SA" altLang="en-US"/>
              <a:t>انقر لتحرير نمط العنوان الثانوي الرئيسي</a:t>
            </a:r>
          </a:p>
        </p:txBody>
      </p:sp>
      <p:sp>
        <p:nvSpPr>
          <p:cNvPr id="53252" name="Rectangle 4"/>
          <p:cNvSpPr>
            <a:spLocks noGrp="1" noChangeArrowheads="1"/>
          </p:cNvSpPr>
          <p:nvPr>
            <p:ph type="dt" sz="half" idx="2"/>
          </p:nvPr>
        </p:nvSpPr>
        <p:spPr/>
        <p:txBody>
          <a:bodyPr/>
          <a:lstStyle>
            <a:lvl1pPr>
              <a:defRPr/>
            </a:lvl1pPr>
          </a:lstStyle>
          <a:p>
            <a:endParaRPr lang="en-US" altLang="en-US"/>
          </a:p>
        </p:txBody>
      </p:sp>
      <p:sp>
        <p:nvSpPr>
          <p:cNvPr id="53253"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53254" name="Rectangle 6"/>
          <p:cNvSpPr>
            <a:spLocks noGrp="1" noChangeArrowheads="1"/>
          </p:cNvSpPr>
          <p:nvPr>
            <p:ph type="sldNum" sz="quarter" idx="4"/>
          </p:nvPr>
        </p:nvSpPr>
        <p:spPr/>
        <p:txBody>
          <a:bodyPr/>
          <a:lstStyle>
            <a:lvl1pPr>
              <a:defRPr/>
            </a:lvl1pPr>
          </a:lstStyle>
          <a:p>
            <a:fld id="{7804D87F-A4EE-4986-824C-D4654FA5F15F}" type="slidenum">
              <a:rPr lang="ar-SA" altLang="en-US"/>
              <a:pPr/>
              <a:t>‹#›</a:t>
            </a:fld>
            <a:endParaRPr lang="en-US" altLang="en-US"/>
          </a:p>
        </p:txBody>
      </p:sp>
      <p:sp>
        <p:nvSpPr>
          <p:cNvPr id="5325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ar-SA"/>
          </a:p>
        </p:txBody>
      </p:sp>
      <p:sp>
        <p:nvSpPr>
          <p:cNvPr id="5325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ar-SA"/>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2850ACE-4C61-43BA-81BF-415E7864DC9B}" type="slidenum">
              <a:rPr lang="ar-SA"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CA020B3-236A-46E5-90E3-484400190BE0}" type="slidenum">
              <a:rPr lang="ar-SA"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76EE02D-E057-4E8C-8B32-A7969BF7FACD}" type="slidenum">
              <a:rPr lang="ar-SA"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24CB64B-8205-44B3-8CD2-4A2213B41A60}" type="slidenum">
              <a:rPr lang="ar-SA"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B9A1435-39D9-4CDB-8D14-D730484BAFDD}" type="slidenum">
              <a:rPr lang="ar-SA"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E726586-4C20-4E4B-BAF5-1F336EAD6744}" type="slidenum">
              <a:rPr lang="ar-SA"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D2EFB65-F154-463B-8DBE-9B6F44C48F5A}" type="slidenum">
              <a:rPr lang="ar-SA"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097EA3-33F1-4671-B910-FE38177A3ACC}" type="slidenum">
              <a:rPr lang="ar-SA"/>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BD3ED93-30FF-49A4-A2A7-024DE4DB03E8}" type="slidenum">
              <a:rPr lang="ar-SA"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070EAB-9DD0-4E00-8C34-998589D71772}" type="slidenum">
              <a:rPr lang="ar-SA"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7F2B26-223C-49EF-A3AD-183D3F951565}" type="slidenum">
              <a:rPr lang="ar-SA"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54C096-DCC6-4432-B37B-FE6EDF6C2D02}"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393E68-7EE2-4B0F-BFB4-DA15375C52F5}"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353D23A-0870-4A0D-804B-2CFF5E8E9D57}"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157FBC-5795-4CCB-9C2E-9FA339F07A38}"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92C90D-9169-4091-A032-AE9716CC868B}"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183AEF-2795-4B97-834E-D0E73004F190}"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90256A-A99F-4FAA-8D24-A1466192783F}"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5017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50180"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01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0182"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E48A6DD6-296A-4D0D-9DD5-C49700028CA6}"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نمط العنوان الرئيسي</a:t>
            </a:r>
          </a:p>
        </p:txBody>
      </p:sp>
      <p:sp>
        <p:nvSpPr>
          <p:cNvPr id="522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5222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mj-lt"/>
              </a:defRPr>
            </a:lvl1pPr>
          </a:lstStyle>
          <a:p>
            <a:endParaRPr lang="en-US" alt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atin typeface="+mj-lt"/>
              </a:defRPr>
            </a:lvl1pPr>
          </a:lstStyle>
          <a:p>
            <a:endParaRPr lang="en-US" altLang="en-US"/>
          </a:p>
        </p:txBody>
      </p:sp>
      <p:sp>
        <p:nvSpPr>
          <p:cNvPr id="522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mj-lt"/>
              </a:defRPr>
            </a:lvl1pPr>
          </a:lstStyle>
          <a:p>
            <a:fld id="{70EC6E98-A97B-4A2B-A57E-95AFAF917E28}" type="slidenum">
              <a:rPr lang="ar-SA" altLang="en-US"/>
              <a:pPr/>
              <a:t>‹#›</a:t>
            </a:fld>
            <a:endParaRPr lang="en-US" altLang="en-US"/>
          </a:p>
        </p:txBody>
      </p:sp>
      <p:sp>
        <p:nvSpPr>
          <p:cNvPr id="5223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ar-SA"/>
          </a:p>
        </p:txBody>
      </p:sp>
      <p:sp>
        <p:nvSpPr>
          <p:cNvPr id="522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ar-SA"/>
          </a:p>
        </p:txBody>
      </p:sp>
    </p:spTree>
  </p:cSld>
  <p:clrMap bg1="lt1" tx1="dk1" bg2="lt2" tx2="dk2" accent1="accent1" accent2="accent2" accent3="accent3" accent4="accent4" accent5="accent5" accent6="accent6" hlink="hlink" folHlink="folHlink"/>
  <p:sldLayoutIdLst>
    <p:sldLayoutId id="2147483682"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txStyles>
    <p:titleStyle>
      <a:lvl1pPr algn="l" rtl="1" fontAlgn="base">
        <a:spcBef>
          <a:spcPct val="0"/>
        </a:spcBef>
        <a:spcAft>
          <a:spcPct val="0"/>
        </a:spcAft>
        <a:defRPr sz="4200">
          <a:solidFill>
            <a:schemeClr val="tx2"/>
          </a:solidFill>
          <a:latin typeface="+mj-lt"/>
          <a:ea typeface="+mj-ea"/>
          <a:cs typeface="+mj-cs"/>
        </a:defRPr>
      </a:lvl1pPr>
      <a:lvl2pPr algn="l" rtl="1" fontAlgn="base">
        <a:spcBef>
          <a:spcPct val="0"/>
        </a:spcBef>
        <a:spcAft>
          <a:spcPct val="0"/>
        </a:spcAft>
        <a:defRPr sz="4200">
          <a:solidFill>
            <a:schemeClr val="tx2"/>
          </a:solidFill>
          <a:latin typeface="Garamond" pitchFamily="18" charset="0"/>
          <a:cs typeface="Arial" pitchFamily="34" charset="0"/>
        </a:defRPr>
      </a:lvl2pPr>
      <a:lvl3pPr algn="l" rtl="1" fontAlgn="base">
        <a:spcBef>
          <a:spcPct val="0"/>
        </a:spcBef>
        <a:spcAft>
          <a:spcPct val="0"/>
        </a:spcAft>
        <a:defRPr sz="4200">
          <a:solidFill>
            <a:schemeClr val="tx2"/>
          </a:solidFill>
          <a:latin typeface="Garamond" pitchFamily="18" charset="0"/>
          <a:cs typeface="Arial" pitchFamily="34" charset="0"/>
        </a:defRPr>
      </a:lvl3pPr>
      <a:lvl4pPr algn="l" rtl="1" fontAlgn="base">
        <a:spcBef>
          <a:spcPct val="0"/>
        </a:spcBef>
        <a:spcAft>
          <a:spcPct val="0"/>
        </a:spcAft>
        <a:defRPr sz="4200">
          <a:solidFill>
            <a:schemeClr val="tx2"/>
          </a:solidFill>
          <a:latin typeface="Garamond" pitchFamily="18" charset="0"/>
          <a:cs typeface="Arial" pitchFamily="34" charset="0"/>
        </a:defRPr>
      </a:lvl4pPr>
      <a:lvl5pPr algn="l" rtl="1" fontAlgn="base">
        <a:spcBef>
          <a:spcPct val="0"/>
        </a:spcBef>
        <a:spcAft>
          <a:spcPct val="0"/>
        </a:spcAft>
        <a:defRPr sz="4200">
          <a:solidFill>
            <a:schemeClr val="tx2"/>
          </a:solidFill>
          <a:latin typeface="Garamond" pitchFamily="18" charset="0"/>
          <a:cs typeface="Arial" pitchFamily="34" charset="0"/>
        </a:defRPr>
      </a:lvl5pPr>
      <a:lvl6pPr marL="457200" algn="l" rtl="1" fontAlgn="base">
        <a:spcBef>
          <a:spcPct val="0"/>
        </a:spcBef>
        <a:spcAft>
          <a:spcPct val="0"/>
        </a:spcAft>
        <a:defRPr sz="4200">
          <a:solidFill>
            <a:schemeClr val="tx2"/>
          </a:solidFill>
          <a:latin typeface="Garamond" pitchFamily="18" charset="0"/>
          <a:cs typeface="Arial" pitchFamily="34" charset="0"/>
        </a:defRPr>
      </a:lvl6pPr>
      <a:lvl7pPr marL="914400" algn="l" rtl="1" fontAlgn="base">
        <a:spcBef>
          <a:spcPct val="0"/>
        </a:spcBef>
        <a:spcAft>
          <a:spcPct val="0"/>
        </a:spcAft>
        <a:defRPr sz="4200">
          <a:solidFill>
            <a:schemeClr val="tx2"/>
          </a:solidFill>
          <a:latin typeface="Garamond" pitchFamily="18" charset="0"/>
          <a:cs typeface="Arial" pitchFamily="34" charset="0"/>
        </a:defRPr>
      </a:lvl7pPr>
      <a:lvl8pPr marL="1371600" algn="l" rtl="1" fontAlgn="base">
        <a:spcBef>
          <a:spcPct val="0"/>
        </a:spcBef>
        <a:spcAft>
          <a:spcPct val="0"/>
        </a:spcAft>
        <a:defRPr sz="4200">
          <a:solidFill>
            <a:schemeClr val="tx2"/>
          </a:solidFill>
          <a:latin typeface="Garamond" pitchFamily="18" charset="0"/>
          <a:cs typeface="Arial" pitchFamily="34" charset="0"/>
        </a:defRPr>
      </a:lvl8pPr>
      <a:lvl9pPr marL="1828800" algn="l" rtl="1" fontAlgn="base">
        <a:spcBef>
          <a:spcPct val="0"/>
        </a:spcBef>
        <a:spcAft>
          <a:spcPct val="0"/>
        </a:spcAft>
        <a:defRPr sz="4200">
          <a:solidFill>
            <a:schemeClr val="tx2"/>
          </a:solidFill>
          <a:latin typeface="Garamond" pitchFamily="18" charset="0"/>
          <a:cs typeface="Arial" pitchFamily="34" charset="0"/>
        </a:defRPr>
      </a:lvl9pPr>
    </p:titleStyle>
    <p:bodyStyle>
      <a:lvl1pPr marL="342900" indent="-342900" algn="r" rtl="1"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r" rtl="1"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r" rtl="1"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r" rtl="1"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ar-SA" dirty="0" smtClean="0"/>
              <a:t>قواعد البيانات</a:t>
            </a:r>
            <a:br>
              <a:rPr lang="ar-SA" dirty="0" smtClean="0"/>
            </a:br>
            <a:r>
              <a:rPr lang="en-US" dirty="0" smtClean="0"/>
              <a:t>Databases</a:t>
            </a:r>
            <a:endParaRPr lang="ar-SA" dirty="0"/>
          </a:p>
        </p:txBody>
      </p:sp>
      <p:sp>
        <p:nvSpPr>
          <p:cNvPr id="5" name="Subtitle 4"/>
          <p:cNvSpPr>
            <a:spLocks noGrp="1"/>
          </p:cNvSpPr>
          <p:nvPr>
            <p:ph type="subTitle" idx="1"/>
          </p:nvPr>
        </p:nvSpPr>
        <p:spPr/>
        <p:txBody>
          <a:bodyPr/>
          <a:lstStyle/>
          <a:p>
            <a:r>
              <a:rPr lang="ar-SA" sz="3200" b="1" u="sng" dirty="0" smtClean="0"/>
              <a:t>ماهي قواعد لبيانات؟</a:t>
            </a:r>
            <a:endParaRPr lang="ar-SA" sz="3200" b="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smtClean="0">
                <a:solidFill>
                  <a:schemeClr val="tx1"/>
                </a:solidFill>
              </a:rPr>
              <a:t>البيانات والمعلومات وقواعد البيانات  </a:t>
            </a:r>
          </a:p>
          <a:p>
            <a:pPr algn="l"/>
            <a:r>
              <a:rPr lang="ar-SA" sz="2400" u="sng" dirty="0" smtClean="0">
                <a:solidFill>
                  <a:schemeClr val="tx1"/>
                </a:solidFill>
              </a:rPr>
              <a:t> </a:t>
            </a:r>
            <a:r>
              <a:rPr lang="en-US" sz="2400" u="sng" dirty="0" smtClean="0">
                <a:solidFill>
                  <a:schemeClr val="tx1"/>
                </a:solidFill>
              </a:rPr>
              <a:t>Data and Information and Database</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06690" y="2435362"/>
            <a:ext cx="8151590" cy="707886"/>
          </a:xfrm>
          <a:prstGeom prst="rect">
            <a:avLst/>
          </a:prstGeom>
          <a:noFill/>
        </p:spPr>
        <p:txBody>
          <a:bodyPr wrap="none" rtlCol="1">
            <a:spAutoFit/>
          </a:bodyPr>
          <a:lstStyle/>
          <a:p>
            <a:r>
              <a:rPr lang="ar-SA" sz="2000" b="1" u="sng" dirty="0" smtClean="0"/>
              <a:t>1- البيانات </a:t>
            </a:r>
            <a:r>
              <a:rPr lang="en-US" sz="2000" b="1" u="sng" dirty="0" smtClean="0"/>
              <a:t>Data)</a:t>
            </a:r>
            <a:r>
              <a:rPr lang="ar-SA" sz="2000" b="1" u="sng" dirty="0" smtClean="0"/>
              <a:t>): </a:t>
            </a:r>
          </a:p>
          <a:p>
            <a:r>
              <a:rPr lang="ar-SA" sz="2000" dirty="0" smtClean="0"/>
              <a:t>هي كافة البيانات المطلوب إدخالها والاستعلام عنها مثل : (اسم المريض , رقم الغرفة , الطبيب....)</a:t>
            </a:r>
            <a:endParaRPr lang="ar-SA" sz="2000" dirty="0"/>
          </a:p>
        </p:txBody>
      </p:sp>
      <p:sp>
        <p:nvSpPr>
          <p:cNvPr id="6" name="TextBox 5"/>
          <p:cNvSpPr txBox="1"/>
          <p:nvPr/>
        </p:nvSpPr>
        <p:spPr>
          <a:xfrm>
            <a:off x="2346227" y="3221180"/>
            <a:ext cx="6519734" cy="2616101"/>
          </a:xfrm>
          <a:prstGeom prst="rect">
            <a:avLst/>
          </a:prstGeom>
          <a:noFill/>
        </p:spPr>
        <p:txBody>
          <a:bodyPr wrap="none" rtlCol="1">
            <a:spAutoFit/>
          </a:bodyPr>
          <a:lstStyle/>
          <a:p>
            <a:r>
              <a:rPr lang="ar-SA" sz="2000" b="1" u="sng" dirty="0"/>
              <a:t>2</a:t>
            </a:r>
            <a:r>
              <a:rPr lang="ar-SA" sz="2000" b="1" u="sng" dirty="0" smtClean="0"/>
              <a:t>- المعلومات </a:t>
            </a:r>
            <a:r>
              <a:rPr lang="en-US" sz="2000" b="1" u="sng" dirty="0" smtClean="0"/>
              <a:t>Information)</a:t>
            </a:r>
            <a:r>
              <a:rPr lang="ar-SA" sz="2000" b="1" u="sng" dirty="0" smtClean="0"/>
              <a:t>): </a:t>
            </a:r>
          </a:p>
          <a:p>
            <a:r>
              <a:rPr lang="ar-SA" sz="2000" dirty="0" smtClean="0"/>
              <a:t>هي البيانات التي تمت معالجتها ووضعها في صورة ملائمة ومفهومة للمستخدم.</a:t>
            </a:r>
          </a:p>
          <a:p>
            <a:r>
              <a:rPr lang="ar-SA" sz="2000" dirty="0" smtClean="0"/>
              <a:t> </a:t>
            </a:r>
            <a:r>
              <a:rPr lang="ar-SA" sz="2400" b="1" u="sng" dirty="0" err="1" smtClean="0">
                <a:solidFill>
                  <a:schemeClr val="accent1">
                    <a:lumMod val="50000"/>
                  </a:schemeClr>
                </a:solidFill>
              </a:rPr>
              <a:t>مثـــــــال :</a:t>
            </a:r>
            <a:endParaRPr lang="ar-SA" sz="2400" b="1" u="sng" dirty="0" smtClean="0">
              <a:solidFill>
                <a:schemeClr val="accent1">
                  <a:lumMod val="50000"/>
                </a:schemeClr>
              </a:solidFill>
            </a:endParaRPr>
          </a:p>
          <a:p>
            <a:r>
              <a:rPr lang="ar-SA" sz="2000" dirty="0" smtClean="0"/>
              <a:t> </a:t>
            </a:r>
            <a:r>
              <a:rPr lang="ar-SA" sz="2000" b="1" dirty="0" smtClean="0"/>
              <a:t>اســــــــم </a:t>
            </a:r>
            <a:r>
              <a:rPr lang="ar-SA" sz="2000" b="1" dirty="0" err="1" smtClean="0"/>
              <a:t>الطـــالبـــة </a:t>
            </a:r>
            <a:r>
              <a:rPr lang="ar-SA" sz="2000" b="1" dirty="0" smtClean="0"/>
              <a:t>: </a:t>
            </a:r>
            <a:r>
              <a:rPr lang="ar-SA" sz="2000" b="1" dirty="0" smtClean="0">
                <a:solidFill>
                  <a:schemeClr val="accent6">
                    <a:lumMod val="75000"/>
                  </a:schemeClr>
                </a:solidFill>
              </a:rPr>
              <a:t>بيانات   </a:t>
            </a:r>
          </a:p>
          <a:p>
            <a:r>
              <a:rPr lang="ar-SA" sz="2000" b="1" dirty="0" smtClean="0"/>
              <a:t>درجة الأعمال </a:t>
            </a:r>
            <a:r>
              <a:rPr lang="ar-SA" sz="2000" b="1" dirty="0" err="1" smtClean="0"/>
              <a:t>الفصلية </a:t>
            </a:r>
            <a:r>
              <a:rPr lang="ar-SA" sz="2000" b="1" dirty="0" smtClean="0"/>
              <a:t>: </a:t>
            </a:r>
            <a:r>
              <a:rPr lang="ar-SA" sz="2000" b="1" dirty="0" smtClean="0">
                <a:solidFill>
                  <a:schemeClr val="accent6">
                    <a:lumMod val="75000"/>
                  </a:schemeClr>
                </a:solidFill>
              </a:rPr>
              <a:t>بيانات </a:t>
            </a:r>
          </a:p>
          <a:p>
            <a:r>
              <a:rPr lang="ar-SA" sz="2000" b="1" dirty="0" smtClean="0"/>
              <a:t>درجة </a:t>
            </a:r>
            <a:r>
              <a:rPr lang="ar-SA" sz="2000" b="1" dirty="0" err="1" smtClean="0"/>
              <a:t>الأختبار</a:t>
            </a:r>
            <a:r>
              <a:rPr lang="ar-SA" sz="2000" b="1" dirty="0" smtClean="0"/>
              <a:t> </a:t>
            </a:r>
            <a:r>
              <a:rPr lang="ar-SA" sz="2000" b="1" dirty="0" err="1" smtClean="0"/>
              <a:t>النهائي </a:t>
            </a:r>
            <a:r>
              <a:rPr lang="ar-SA" sz="2000" b="1" dirty="0" smtClean="0"/>
              <a:t>: </a:t>
            </a:r>
            <a:r>
              <a:rPr lang="ar-SA" sz="2000" b="1" dirty="0" smtClean="0">
                <a:solidFill>
                  <a:schemeClr val="accent6">
                    <a:lumMod val="75000"/>
                  </a:schemeClr>
                </a:solidFill>
              </a:rPr>
              <a:t>بيانات </a:t>
            </a:r>
          </a:p>
          <a:p>
            <a:r>
              <a:rPr lang="ar-SA" sz="2000" b="1" dirty="0" err="1" smtClean="0"/>
              <a:t>المــــــجمـــــــــــــوع </a:t>
            </a:r>
            <a:r>
              <a:rPr lang="ar-SA" sz="2000" b="1" dirty="0" smtClean="0"/>
              <a:t>: </a:t>
            </a:r>
            <a:r>
              <a:rPr lang="ar-SA" sz="2000" b="1" dirty="0" smtClean="0">
                <a:solidFill>
                  <a:srgbClr val="C00000"/>
                </a:solidFill>
              </a:rPr>
              <a:t>معلومات </a:t>
            </a:r>
          </a:p>
          <a:p>
            <a:r>
              <a:rPr lang="ar-SA" sz="2000" b="1" dirty="0" err="1" smtClean="0"/>
              <a:t>التـــــــــــــــــقديـــــر </a:t>
            </a:r>
            <a:r>
              <a:rPr lang="ar-SA" sz="2000" b="1" dirty="0" smtClean="0"/>
              <a:t>: </a:t>
            </a:r>
            <a:r>
              <a:rPr lang="ar-SA" sz="2000" b="1" dirty="0" smtClean="0">
                <a:solidFill>
                  <a:srgbClr val="C00000"/>
                </a:solidFill>
              </a:rPr>
              <a:t>معلومات</a:t>
            </a:r>
            <a:endParaRPr lang="ar-SA" sz="2000" b="1" dirty="0">
              <a:solidFill>
                <a:srgbClr val="C00000"/>
              </a:solidFill>
            </a:endParaRPr>
          </a:p>
        </p:txBody>
      </p:sp>
      <p:sp>
        <p:nvSpPr>
          <p:cNvPr id="10" name="TextBox 9"/>
          <p:cNvSpPr txBox="1"/>
          <p:nvPr/>
        </p:nvSpPr>
        <p:spPr>
          <a:xfrm>
            <a:off x="3857620" y="1714488"/>
            <a:ext cx="2286016" cy="461665"/>
          </a:xfrm>
          <a:prstGeom prst="rect">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dirty="0" smtClean="0">
                <a:solidFill>
                  <a:schemeClr val="tx1"/>
                </a:solidFill>
              </a:rPr>
              <a:t>تعاريف مهمة </a:t>
            </a:r>
            <a:endParaRPr lang="ar-SA"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smtClean="0">
                <a:solidFill>
                  <a:schemeClr val="tx1"/>
                </a:solidFill>
              </a:rPr>
              <a:t>البيانات والمعلومات وقواعد البيانات  </a:t>
            </a:r>
          </a:p>
          <a:p>
            <a:pPr algn="l"/>
            <a:r>
              <a:rPr lang="ar-SA" sz="2400" u="sng" dirty="0" smtClean="0">
                <a:solidFill>
                  <a:schemeClr val="tx1"/>
                </a:solidFill>
              </a:rPr>
              <a:t> </a:t>
            </a:r>
            <a:r>
              <a:rPr lang="en-US" sz="2400" u="sng" dirty="0" smtClean="0">
                <a:solidFill>
                  <a:schemeClr val="tx1"/>
                </a:solidFill>
              </a:rPr>
              <a:t>Data and Information and Database</a:t>
            </a:r>
            <a:r>
              <a:rPr lang="ar-SA" u="sng" dirty="0" smtClean="0">
                <a:solidFill>
                  <a:schemeClr val="tx1"/>
                </a:solidFill>
              </a:rPr>
              <a:t> </a:t>
            </a:r>
            <a:endParaRPr lang="ar-SA" u="sng" dirty="0">
              <a:solidFill>
                <a:schemeClr val="tx1"/>
              </a:solidFill>
            </a:endParaRPr>
          </a:p>
        </p:txBody>
      </p:sp>
      <p:sp>
        <p:nvSpPr>
          <p:cNvPr id="7" name="TextBox 6"/>
          <p:cNvSpPr txBox="1"/>
          <p:nvPr/>
        </p:nvSpPr>
        <p:spPr>
          <a:xfrm>
            <a:off x="467544" y="2996952"/>
            <a:ext cx="8305685" cy="707886"/>
          </a:xfrm>
          <a:prstGeom prst="rect">
            <a:avLst/>
          </a:prstGeom>
          <a:noFill/>
        </p:spPr>
        <p:txBody>
          <a:bodyPr wrap="square" rtlCol="1">
            <a:spAutoFit/>
          </a:bodyPr>
          <a:lstStyle/>
          <a:p>
            <a:r>
              <a:rPr lang="ar-SA" sz="2000" b="1" u="sng" dirty="0" smtClean="0"/>
              <a:t>3-قواعد البيانات </a:t>
            </a:r>
            <a:r>
              <a:rPr lang="en-US" sz="2000" b="1" u="sng" dirty="0" smtClean="0"/>
              <a:t>Database)</a:t>
            </a:r>
            <a:r>
              <a:rPr lang="ar-SA" sz="2000" b="1" u="sng" dirty="0" smtClean="0"/>
              <a:t>): </a:t>
            </a:r>
          </a:p>
          <a:p>
            <a:r>
              <a:rPr lang="ar-SA" sz="2000" dirty="0" smtClean="0"/>
              <a:t>هي مجموعة كبيرة من البيانات تجمعها علاقة معينة وتكون مخزنة بطريقة نموذجية دون تكرار.</a:t>
            </a:r>
            <a:endParaRPr lang="ar-SA" sz="2000" dirty="0"/>
          </a:p>
        </p:txBody>
      </p:sp>
      <p:sp>
        <p:nvSpPr>
          <p:cNvPr id="8" name="TextBox 7"/>
          <p:cNvSpPr txBox="1"/>
          <p:nvPr/>
        </p:nvSpPr>
        <p:spPr>
          <a:xfrm>
            <a:off x="467544" y="4077072"/>
            <a:ext cx="8305685" cy="1631216"/>
          </a:xfrm>
          <a:prstGeom prst="rect">
            <a:avLst/>
          </a:prstGeom>
          <a:noFill/>
        </p:spPr>
        <p:txBody>
          <a:bodyPr wrap="square" rtlCol="1">
            <a:spAutoFit/>
          </a:bodyPr>
          <a:lstStyle/>
          <a:p>
            <a:r>
              <a:rPr lang="ar-SA" sz="2000" b="1" u="sng" dirty="0" smtClean="0"/>
              <a:t>4- تصميم قاعدة البينات: </a:t>
            </a:r>
          </a:p>
          <a:p>
            <a:r>
              <a:rPr lang="ar-SA" sz="2000" dirty="0" smtClean="0"/>
              <a:t>يشمل تحديد أنواع البينات والتراكيب والقيود على البيانات في قاعدة البيانات .</a:t>
            </a:r>
          </a:p>
          <a:p>
            <a:r>
              <a:rPr lang="ar-SA" sz="2000" dirty="0" smtClean="0"/>
              <a:t>مثلا:</a:t>
            </a:r>
          </a:p>
          <a:p>
            <a:r>
              <a:rPr lang="ar-SA" sz="2000" dirty="0" smtClean="0"/>
              <a:t>عند تخزين اسم المريض نحدد أن نوعه نص </a:t>
            </a:r>
          </a:p>
          <a:p>
            <a:r>
              <a:rPr lang="ar-SA" sz="2000" dirty="0" smtClean="0"/>
              <a:t>الراتب نوعه عمله ولا يقل مثلا عن 3000</a:t>
            </a:r>
          </a:p>
        </p:txBody>
      </p:sp>
      <p:sp>
        <p:nvSpPr>
          <p:cNvPr id="10" name="TextBox 9"/>
          <p:cNvSpPr txBox="1"/>
          <p:nvPr/>
        </p:nvSpPr>
        <p:spPr>
          <a:xfrm>
            <a:off x="3857620" y="1714488"/>
            <a:ext cx="2286016" cy="461665"/>
          </a:xfrm>
          <a:prstGeom prst="rect">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dirty="0" smtClean="0">
                <a:solidFill>
                  <a:schemeClr val="tx1"/>
                </a:solidFill>
              </a:rPr>
              <a:t>تعاريف مهمة </a:t>
            </a:r>
            <a:endParaRPr lang="ar-SA"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8" grpId="0"/>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0166" y="1214423"/>
            <a:ext cx="6143668" cy="1754326"/>
          </a:xfrm>
          <a:prstGeom prst="rect">
            <a:avLst/>
          </a:prstGeom>
          <a:ln w="57150"/>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ar-SA" sz="3600" dirty="0" smtClean="0"/>
              <a:t>في قاعدة بيانات الجامعة : ما رأيك بدرجة الطالبة كيف يمكن تحديد نوعها وهل يمكن فرض قيود عليها</a:t>
            </a:r>
            <a:endParaRPr lang="ar-SA"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872" y="1571612"/>
            <a:ext cx="8305685" cy="958660"/>
          </a:xfrm>
          <a:prstGeom prst="rect">
            <a:avLst/>
          </a:prstGeom>
          <a:noFill/>
        </p:spPr>
        <p:txBody>
          <a:bodyPr wrap="square" rtlCol="1">
            <a:spAutoFit/>
          </a:bodyPr>
          <a:lstStyle/>
          <a:p>
            <a:pPr>
              <a:lnSpc>
                <a:spcPct val="150000"/>
              </a:lnSpc>
            </a:pPr>
            <a:r>
              <a:rPr lang="ar-SA" sz="2000" b="1" u="sng" dirty="0" smtClean="0"/>
              <a:t>5- نظام إدارة قاعدة البيانات </a:t>
            </a:r>
            <a:r>
              <a:rPr lang="en-US" sz="2000" b="1" u="sng" dirty="0" smtClean="0"/>
              <a:t>Database management systems DBMS)</a:t>
            </a:r>
            <a:r>
              <a:rPr lang="ar-SA" sz="2000" b="1" u="sng" dirty="0" smtClean="0"/>
              <a:t>): </a:t>
            </a:r>
          </a:p>
          <a:p>
            <a:pPr>
              <a:lnSpc>
                <a:spcPct val="150000"/>
              </a:lnSpc>
            </a:pPr>
            <a:r>
              <a:rPr lang="ar-SA" sz="2000" dirty="0" smtClean="0"/>
              <a:t>هو</a:t>
            </a:r>
            <a:r>
              <a:rPr lang="en-US" sz="2000" dirty="0" smtClean="0"/>
              <a:t> </a:t>
            </a:r>
            <a:r>
              <a:rPr lang="ar-SA" sz="2000" dirty="0" smtClean="0"/>
              <a:t>مجموعة البرامج التي يمكن إستخدامها في إنشاء ومعالجة قاعدة بيانات ما مثل برنامج </a:t>
            </a:r>
            <a:r>
              <a:rPr lang="en-US" sz="2000" dirty="0" smtClean="0"/>
              <a:t>Access</a:t>
            </a:r>
            <a:r>
              <a:rPr lang="ar-SA" sz="2000" dirty="0" smtClean="0"/>
              <a:t>.</a:t>
            </a:r>
            <a:endParaRPr lang="ar-SA" sz="2000" dirty="0"/>
          </a:p>
        </p:txBody>
      </p:sp>
      <p:sp>
        <p:nvSpPr>
          <p:cNvPr id="3" name="TextBox 2"/>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smtClean="0">
                <a:solidFill>
                  <a:schemeClr val="tx1"/>
                </a:solidFill>
              </a:rPr>
              <a:t>تابع / البيانات والمعلومات وقواعد البيانات  </a:t>
            </a:r>
          </a:p>
          <a:p>
            <a:pPr algn="l"/>
            <a:r>
              <a:rPr lang="ar-SA" sz="2400" u="sng" dirty="0" smtClean="0">
                <a:solidFill>
                  <a:schemeClr val="tx1"/>
                </a:solidFill>
              </a:rPr>
              <a:t> </a:t>
            </a:r>
            <a:r>
              <a:rPr lang="en-US" sz="2400" u="sng" dirty="0" smtClean="0">
                <a:solidFill>
                  <a:schemeClr val="tx1"/>
                </a:solidFill>
              </a:rPr>
              <a:t>Data and Information and Database</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695471" y="2756092"/>
            <a:ext cx="8305685" cy="958660"/>
          </a:xfrm>
          <a:prstGeom prst="rect">
            <a:avLst/>
          </a:prstGeom>
          <a:noFill/>
        </p:spPr>
        <p:txBody>
          <a:bodyPr wrap="square" rtlCol="1">
            <a:spAutoFit/>
          </a:bodyPr>
          <a:lstStyle/>
          <a:p>
            <a:pPr>
              <a:lnSpc>
                <a:spcPct val="150000"/>
              </a:lnSpc>
            </a:pPr>
            <a:r>
              <a:rPr lang="ar-SA" sz="2000" b="1" u="sng" dirty="0" smtClean="0"/>
              <a:t>6- بناء قاعدة بيانات : </a:t>
            </a:r>
          </a:p>
          <a:p>
            <a:pPr>
              <a:lnSpc>
                <a:spcPct val="150000"/>
              </a:lnSpc>
            </a:pPr>
            <a:r>
              <a:rPr lang="ar-SA" sz="2000" dirty="0" smtClean="0"/>
              <a:t>هو عملية تخزين البيانات نفسها في وسط تخزين يتحكم فيه نظام إدارة قاعدة البيانات </a:t>
            </a:r>
            <a:r>
              <a:rPr lang="en-US" sz="2000" dirty="0" smtClean="0"/>
              <a:t>DBMS </a:t>
            </a:r>
            <a:r>
              <a:rPr lang="ar-SA" sz="2000" dirty="0" smtClean="0"/>
              <a:t>.</a:t>
            </a:r>
            <a:endParaRPr lang="ar-SA" sz="2000" dirty="0"/>
          </a:p>
        </p:txBody>
      </p:sp>
      <p:sp>
        <p:nvSpPr>
          <p:cNvPr id="5" name="TextBox 4"/>
          <p:cNvSpPr txBox="1"/>
          <p:nvPr/>
        </p:nvSpPr>
        <p:spPr>
          <a:xfrm>
            <a:off x="714348" y="3951936"/>
            <a:ext cx="8305685" cy="2400657"/>
          </a:xfrm>
          <a:prstGeom prst="rect">
            <a:avLst/>
          </a:prstGeom>
          <a:noFill/>
        </p:spPr>
        <p:txBody>
          <a:bodyPr wrap="square" rtlCol="1">
            <a:spAutoFit/>
          </a:bodyPr>
          <a:lstStyle/>
          <a:p>
            <a:pPr>
              <a:lnSpc>
                <a:spcPct val="150000"/>
              </a:lnSpc>
            </a:pPr>
            <a:r>
              <a:rPr lang="ar-SA" sz="2000" b="1" u="sng" dirty="0" smtClean="0"/>
              <a:t>7- معالجة قاعدة بيانات : </a:t>
            </a:r>
          </a:p>
          <a:p>
            <a:pPr>
              <a:lnSpc>
                <a:spcPct val="150000"/>
              </a:lnSpc>
            </a:pPr>
            <a:r>
              <a:rPr lang="ar-SA" sz="2000" dirty="0" smtClean="0"/>
              <a:t>تتضمن وظائف مثل الاستعلام من قاعدة البيانات لاستخراج بيانات معينة وتعديل قاعدة البيانات وإنتاج تقارير من البيانات </a:t>
            </a:r>
            <a:r>
              <a:rPr lang="ar-SA" sz="2000" b="1" dirty="0" smtClean="0"/>
              <a:t>مثلا في نظام الجامعة نستخرج عدد الطالبات المسجلات في شعبة معينة أو مثلا نغير معلومات عن مادة معينة أو نستخرج تقرير يبين المواد التي تدرس في دبلوم الحاسب وأسماء من يدرسوها وعدد من يدرسونها.</a:t>
            </a:r>
            <a:endParaRPr lang="ar-SA"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3675888" y="642918"/>
            <a:ext cx="2610624" cy="71438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rPr>
              <a:t>نشـــاط</a:t>
            </a:r>
            <a:endParaRPr lang="en-US" sz="2800" b="1" dirty="0">
              <a:solidFill>
                <a:schemeClr val="tx1"/>
              </a:solidFill>
            </a:endParaRPr>
          </a:p>
        </p:txBody>
      </p:sp>
      <p:sp>
        <p:nvSpPr>
          <p:cNvPr id="3" name="TextBox 2"/>
          <p:cNvSpPr txBox="1"/>
          <p:nvPr/>
        </p:nvSpPr>
        <p:spPr>
          <a:xfrm>
            <a:off x="2051785" y="1420727"/>
            <a:ext cx="6553396" cy="984885"/>
          </a:xfrm>
          <a:prstGeom prst="rect">
            <a:avLst/>
          </a:prstGeom>
          <a:noFill/>
        </p:spPr>
        <p:txBody>
          <a:bodyPr wrap="none" rtlCol="0">
            <a:spAutoFit/>
          </a:bodyPr>
          <a:lstStyle/>
          <a:p>
            <a:r>
              <a:rPr lang="ar-SA" sz="2000" b="1" dirty="0" smtClean="0">
                <a:solidFill>
                  <a:schemeClr val="accent1">
                    <a:lumMod val="50000"/>
                  </a:schemeClr>
                </a:solidFill>
              </a:rPr>
              <a:t>1- أي من مايلي يعد بيانات نحتاج لتخزينها وأيها معلومات نقوم باستخراجها:</a:t>
            </a:r>
          </a:p>
          <a:p>
            <a:r>
              <a:rPr lang="ar-SA" dirty="0" smtClean="0"/>
              <a:t>اسم الموظف   -  الراتب -  مجموع الراتب السنوي  -  تاريخ الميلاد – العمر </a:t>
            </a:r>
          </a:p>
          <a:p>
            <a:r>
              <a:rPr lang="ar-SA" dirty="0" smtClean="0"/>
              <a:t>2</a:t>
            </a:r>
            <a:r>
              <a:rPr lang="ar-SA" sz="2000" b="1" dirty="0">
                <a:solidFill>
                  <a:schemeClr val="accent1">
                    <a:lumMod val="50000"/>
                  </a:schemeClr>
                </a:solidFill>
              </a:rPr>
              <a:t>- صلي بين العمودين </a:t>
            </a:r>
            <a:r>
              <a:rPr lang="ar-SA" sz="2000" b="1" dirty="0" smtClean="0">
                <a:solidFill>
                  <a:schemeClr val="accent1">
                    <a:lumMod val="50000"/>
                  </a:schemeClr>
                </a:solidFill>
              </a:rPr>
              <a:t>: </a:t>
            </a:r>
            <a:endParaRPr lang="en-US" sz="2000" b="1" dirty="0">
              <a:solidFill>
                <a:schemeClr val="accent1">
                  <a:lumMod val="50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309224551"/>
              </p:ext>
            </p:extLst>
          </p:nvPr>
        </p:nvGraphicFramePr>
        <p:xfrm>
          <a:off x="571472" y="2500306"/>
          <a:ext cx="7933056" cy="2494606"/>
        </p:xfrm>
        <a:graphic>
          <a:graphicData uri="http://schemas.openxmlformats.org/drawingml/2006/table">
            <a:tbl>
              <a:tblPr firstRow="1" bandRow="1">
                <a:tableStyleId>{5C22544A-7EE6-4342-B048-85BDC9FD1C3A}</a:tableStyleId>
              </a:tblPr>
              <a:tblGrid>
                <a:gridCol w="2500330">
                  <a:extLst>
                    <a:ext uri="{9D8B030D-6E8A-4147-A177-3AD203B41FA5}">
                      <a16:colId xmlns:a16="http://schemas.microsoft.com/office/drawing/2014/main" xmlns="" val="20000"/>
                    </a:ext>
                  </a:extLst>
                </a:gridCol>
                <a:gridCol w="690546">
                  <a:extLst>
                    <a:ext uri="{9D8B030D-6E8A-4147-A177-3AD203B41FA5}">
                      <a16:colId xmlns:a16="http://schemas.microsoft.com/office/drawing/2014/main" xmlns="" val="20001"/>
                    </a:ext>
                  </a:extLst>
                </a:gridCol>
                <a:gridCol w="3881486">
                  <a:extLst>
                    <a:ext uri="{9D8B030D-6E8A-4147-A177-3AD203B41FA5}">
                      <a16:colId xmlns:a16="http://schemas.microsoft.com/office/drawing/2014/main" xmlns="" val="20002"/>
                    </a:ext>
                  </a:extLst>
                </a:gridCol>
                <a:gridCol w="860694">
                  <a:extLst>
                    <a:ext uri="{9D8B030D-6E8A-4147-A177-3AD203B41FA5}">
                      <a16:colId xmlns:a16="http://schemas.microsoft.com/office/drawing/2014/main" xmlns="" val="20003"/>
                    </a:ext>
                  </a:extLst>
                </a:gridCol>
              </a:tblGrid>
              <a:tr h="370840">
                <a:tc>
                  <a:txBody>
                    <a:bodyPr/>
                    <a:lstStyle/>
                    <a:p>
                      <a:pPr algn="ctr"/>
                      <a:r>
                        <a:rPr lang="ar-SA" dirty="0" smtClean="0"/>
                        <a:t>ب</a:t>
                      </a:r>
                      <a:endParaRPr lang="en-US" dirty="0"/>
                    </a:p>
                  </a:txBody>
                  <a:tcPr anchor="ctr"/>
                </a:tc>
                <a:tc>
                  <a:txBody>
                    <a:bodyPr/>
                    <a:lstStyle/>
                    <a:p>
                      <a:pPr algn="ctr"/>
                      <a:endParaRPr lang="en-US"/>
                    </a:p>
                  </a:txBody>
                  <a:tcPr anchor="ctr"/>
                </a:tc>
                <a:tc gridSpan="2">
                  <a:txBody>
                    <a:bodyPr/>
                    <a:lstStyle/>
                    <a:p>
                      <a:pPr algn="ctr"/>
                      <a:r>
                        <a:rPr lang="ar-SA" dirty="0" smtClean="0"/>
                        <a:t>أ</a:t>
                      </a:r>
                      <a:endParaRPr lang="en-US" dirty="0"/>
                    </a:p>
                  </a:txBody>
                  <a:tcPr anchor="ctr"/>
                </a:tc>
                <a:tc hMerge="1">
                  <a:txBody>
                    <a:bodyPr/>
                    <a:lstStyle/>
                    <a:p>
                      <a:pPr algn="ctr"/>
                      <a:endParaRPr lang="en-US" dirty="0"/>
                    </a:p>
                  </a:txBody>
                  <a:tcPr anchor="ctr"/>
                </a:tc>
                <a:extLst>
                  <a:ext uri="{0D108BD9-81ED-4DB2-BD59-A6C34878D82A}">
                    <a16:rowId xmlns:a16="http://schemas.microsoft.com/office/drawing/2014/main" xmlns="" val="10000"/>
                  </a:ext>
                </a:extLst>
              </a:tr>
              <a:tr h="370840">
                <a:tc>
                  <a:txBody>
                    <a:bodyPr/>
                    <a:lstStyle/>
                    <a:p>
                      <a:pPr algn="ctr"/>
                      <a:r>
                        <a:rPr lang="ar-SA" dirty="0" smtClean="0"/>
                        <a:t>معالجة قاعدة البيانات</a:t>
                      </a:r>
                      <a:endParaRPr lang="en-US" dirty="0"/>
                    </a:p>
                  </a:txBody>
                  <a:tcPr anchor="ctr"/>
                </a:tc>
                <a:tc>
                  <a:txBody>
                    <a:bodyPr/>
                    <a:lstStyle/>
                    <a:p>
                      <a:pPr algn="ctr"/>
                      <a:endParaRPr lang="en-US"/>
                    </a:p>
                  </a:txBody>
                  <a:tcPr anchor="ctr"/>
                </a:tc>
                <a:tc>
                  <a:txBody>
                    <a:bodyPr/>
                    <a:lstStyle/>
                    <a:p>
                      <a:pPr algn="ctr"/>
                      <a:r>
                        <a:rPr lang="ar-SA" dirty="0" smtClean="0"/>
                        <a:t>تحديد عمر الموظف بأن لا يزيد عن 65</a:t>
                      </a:r>
                      <a:endParaRPr lang="en-US" dirty="0"/>
                    </a:p>
                  </a:txBody>
                  <a:tcPr anchor="ctr"/>
                </a:tc>
                <a:tc>
                  <a:txBody>
                    <a:bodyPr/>
                    <a:lstStyle/>
                    <a:p>
                      <a:pPr algn="ctr"/>
                      <a:r>
                        <a:rPr lang="ar-SA" dirty="0" smtClean="0"/>
                        <a:t>1</a:t>
                      </a:r>
                      <a:endParaRPr lang="en-US" dirty="0"/>
                    </a:p>
                  </a:txBody>
                  <a:tcPr anchor="ctr"/>
                </a:tc>
                <a:extLst>
                  <a:ext uri="{0D108BD9-81ED-4DB2-BD59-A6C34878D82A}">
                    <a16:rowId xmlns:a16="http://schemas.microsoft.com/office/drawing/2014/main" xmlns="" val="10001"/>
                  </a:ext>
                </a:extLst>
              </a:tr>
              <a:tr h="472766">
                <a:tc>
                  <a:txBody>
                    <a:bodyPr/>
                    <a:lstStyle/>
                    <a:p>
                      <a:pPr algn="ctr"/>
                      <a:r>
                        <a:rPr lang="ar-SA" dirty="0" smtClean="0"/>
                        <a:t>معلومات</a:t>
                      </a:r>
                      <a:endParaRPr lang="en-US" dirty="0"/>
                    </a:p>
                  </a:txBody>
                  <a:tcPr anchor="ctr"/>
                </a:tc>
                <a:tc>
                  <a:txBody>
                    <a:bodyPr/>
                    <a:lstStyle/>
                    <a:p>
                      <a:pPr algn="ctr"/>
                      <a:endParaRPr lang="en-US" dirty="0"/>
                    </a:p>
                  </a:txBody>
                  <a:tcPr anchor="ctr"/>
                </a:tc>
                <a:tc>
                  <a:txBody>
                    <a:bodyPr/>
                    <a:lstStyle/>
                    <a:p>
                      <a:pPr algn="ctr"/>
                      <a:r>
                        <a:rPr lang="ar-SA" dirty="0" smtClean="0"/>
                        <a:t>اسم المقرر</a:t>
                      </a:r>
                      <a:endParaRPr lang="en-US" dirty="0"/>
                    </a:p>
                  </a:txBody>
                  <a:tcPr anchor="ctr"/>
                </a:tc>
                <a:tc>
                  <a:txBody>
                    <a:bodyPr/>
                    <a:lstStyle/>
                    <a:p>
                      <a:pPr algn="ctr"/>
                      <a:r>
                        <a:rPr lang="ar-SA" dirty="0" smtClean="0"/>
                        <a:t>2</a:t>
                      </a:r>
                      <a:endParaRPr lang="en-US" dirty="0"/>
                    </a:p>
                  </a:txBody>
                  <a:tcPr anchor="ctr"/>
                </a:tc>
                <a:extLst>
                  <a:ext uri="{0D108BD9-81ED-4DB2-BD59-A6C34878D82A}">
                    <a16:rowId xmlns:a16="http://schemas.microsoft.com/office/drawing/2014/main" xmlns="" val="10002"/>
                  </a:ext>
                </a:extLst>
              </a:tr>
              <a:tr h="370840">
                <a:tc>
                  <a:txBody>
                    <a:bodyPr/>
                    <a:lstStyle/>
                    <a:p>
                      <a:pPr algn="ctr"/>
                      <a:r>
                        <a:rPr lang="ar-SA" dirty="0" smtClean="0"/>
                        <a:t>بيانات</a:t>
                      </a:r>
                      <a:endParaRPr lang="en-US" dirty="0"/>
                    </a:p>
                  </a:txBody>
                  <a:tcPr anchor="ctr"/>
                </a:tc>
                <a:tc>
                  <a:txBody>
                    <a:bodyPr/>
                    <a:lstStyle/>
                    <a:p>
                      <a:pPr algn="ctr"/>
                      <a:endParaRPr lang="en-US"/>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حذف</a:t>
                      </a:r>
                      <a:r>
                        <a:rPr lang="ar-SA" baseline="0" dirty="0" smtClean="0"/>
                        <a:t> مقرر من جدول الطالب</a:t>
                      </a:r>
                      <a:endParaRPr lang="en-US" dirty="0" smtClean="0"/>
                    </a:p>
                    <a:p>
                      <a:pPr algn="ctr"/>
                      <a:endParaRPr lang="en-US" dirty="0"/>
                    </a:p>
                  </a:txBody>
                  <a:tcPr anchor="ctr"/>
                </a:tc>
                <a:tc>
                  <a:txBody>
                    <a:bodyPr/>
                    <a:lstStyle/>
                    <a:p>
                      <a:pPr algn="ctr"/>
                      <a:r>
                        <a:rPr lang="ar-SA" dirty="0" smtClean="0"/>
                        <a:t>3</a:t>
                      </a:r>
                      <a:endParaRPr lang="en-US" dirty="0"/>
                    </a:p>
                  </a:txBody>
                  <a:tcPr anchor="ctr"/>
                </a:tc>
                <a:extLst>
                  <a:ext uri="{0D108BD9-81ED-4DB2-BD59-A6C34878D82A}">
                    <a16:rowId xmlns:a16="http://schemas.microsoft.com/office/drawing/2014/main" xmlns="" val="10003"/>
                  </a:ext>
                </a:extLst>
              </a:tr>
              <a:tr h="370840">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dirty="0" smtClean="0"/>
                        <a:t>تصميم قاعدة البيانات</a:t>
                      </a:r>
                      <a:endParaRPr lang="en-US" dirty="0" smtClean="0"/>
                    </a:p>
                    <a:p>
                      <a:pPr algn="ctr"/>
                      <a:endParaRPr lang="en-US" dirty="0"/>
                    </a:p>
                  </a:txBody>
                  <a:tcPr anchor="ctr"/>
                </a:tc>
                <a:tc>
                  <a:txBody>
                    <a:bodyPr/>
                    <a:lstStyle/>
                    <a:p>
                      <a:pPr algn="ctr"/>
                      <a:endParaRPr lang="en-US"/>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مميزات استخدام قواعد البيانات</a:t>
            </a:r>
            <a:r>
              <a:rPr lang="ar-SA" u="sng" dirty="0" smtClean="0">
                <a:solidFill>
                  <a:schemeClr val="tx1"/>
                </a:solidFill>
              </a:rPr>
              <a:t> </a:t>
            </a:r>
            <a:endParaRPr lang="ar-SA" u="sng" dirty="0">
              <a:solidFill>
                <a:schemeClr val="tx1"/>
              </a:solidFill>
            </a:endParaRPr>
          </a:p>
        </p:txBody>
      </p:sp>
      <p:sp>
        <p:nvSpPr>
          <p:cNvPr id="6" name="TextBox 5"/>
          <p:cNvSpPr txBox="1"/>
          <p:nvPr/>
        </p:nvSpPr>
        <p:spPr>
          <a:xfrm>
            <a:off x="723872" y="1214422"/>
            <a:ext cx="8305685" cy="1131848"/>
          </a:xfrm>
          <a:prstGeom prst="rect">
            <a:avLst/>
          </a:prstGeom>
          <a:noFill/>
        </p:spPr>
        <p:txBody>
          <a:bodyPr wrap="square" rtlCol="1">
            <a:spAutoFit/>
          </a:bodyPr>
          <a:lstStyle/>
          <a:p>
            <a:pPr>
              <a:lnSpc>
                <a:spcPct val="150000"/>
              </a:lnSpc>
            </a:pPr>
            <a:r>
              <a:rPr lang="ar-SA" sz="2400" dirty="0" smtClean="0"/>
              <a:t>تتميز قاعدة البيانات بأن تخزين أي بيان يتم في مكان واحد فقط تتأثر به كافة البرامج والتطبيقات التي تتناول قاعدة البيانات يبين الشكل التالي ذلك :</a:t>
            </a:r>
            <a:endParaRPr lang="ar-SA" sz="2400" dirty="0"/>
          </a:p>
        </p:txBody>
      </p:sp>
      <p:sp>
        <p:nvSpPr>
          <p:cNvPr id="7" name="Flowchart: Magnetic Disk 6"/>
          <p:cNvSpPr/>
          <p:nvPr/>
        </p:nvSpPr>
        <p:spPr>
          <a:xfrm>
            <a:off x="1763688" y="5085184"/>
            <a:ext cx="5816688" cy="1224136"/>
          </a:xfrm>
          <a:prstGeom prst="flowChartMagneticDisk">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err="1" smtClean="0"/>
              <a:t>قاعدة</a:t>
            </a:r>
            <a:r>
              <a:rPr lang="ar-SA" sz="2800" b="1" dirty="0" err="1" smtClean="0">
                <a:solidFill>
                  <a:schemeClr val="tx1"/>
                </a:solidFill>
              </a:rPr>
              <a:t>قاعدة</a:t>
            </a:r>
            <a:r>
              <a:rPr lang="ar-SA" sz="2800" b="1" dirty="0" smtClean="0">
                <a:solidFill>
                  <a:schemeClr val="tx1"/>
                </a:solidFill>
              </a:rPr>
              <a:t> بيانات جامعة الملك سعود</a:t>
            </a:r>
            <a:r>
              <a:rPr lang="ar-SA" sz="2800" b="1" dirty="0" smtClean="0"/>
              <a:t> </a:t>
            </a:r>
            <a:r>
              <a:rPr lang="ar-SA" dirty="0" smtClean="0"/>
              <a:t>البيانا</a:t>
            </a:r>
            <a:endParaRPr lang="ar-SA" dirty="0"/>
          </a:p>
        </p:txBody>
      </p:sp>
      <p:sp>
        <p:nvSpPr>
          <p:cNvPr id="8" name="Rectangle 7"/>
          <p:cNvSpPr/>
          <p:nvPr/>
        </p:nvSpPr>
        <p:spPr>
          <a:xfrm>
            <a:off x="5940152" y="3641604"/>
            <a:ext cx="191343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t>ن</a:t>
            </a:r>
            <a:r>
              <a:rPr lang="ar-SA" sz="2000" dirty="0" smtClean="0">
                <a:solidFill>
                  <a:schemeClr val="tx1"/>
                </a:solidFill>
              </a:rPr>
              <a:t>نظام معلومات شئون الموظفين</a:t>
            </a:r>
            <a:endParaRPr lang="ar-SA" sz="2000" dirty="0"/>
          </a:p>
        </p:txBody>
      </p:sp>
      <p:sp>
        <p:nvSpPr>
          <p:cNvPr id="9" name="Rectangle 8"/>
          <p:cNvSpPr/>
          <p:nvPr/>
        </p:nvSpPr>
        <p:spPr>
          <a:xfrm>
            <a:off x="3563888" y="3641604"/>
            <a:ext cx="1845418"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t>ن</a:t>
            </a:r>
            <a:r>
              <a:rPr lang="ar-SA" sz="2000" dirty="0" smtClean="0">
                <a:solidFill>
                  <a:schemeClr val="tx1"/>
                </a:solidFill>
              </a:rPr>
              <a:t>نظام معلومات االطلبة</a:t>
            </a:r>
            <a:endParaRPr lang="ar-SA" sz="2000" dirty="0"/>
          </a:p>
        </p:txBody>
      </p:sp>
      <p:sp>
        <p:nvSpPr>
          <p:cNvPr id="10" name="Up-Down Arrow 9"/>
          <p:cNvSpPr/>
          <p:nvPr/>
        </p:nvSpPr>
        <p:spPr>
          <a:xfrm>
            <a:off x="6804248" y="4509120"/>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Up-Down Arrow 10"/>
          <p:cNvSpPr/>
          <p:nvPr/>
        </p:nvSpPr>
        <p:spPr>
          <a:xfrm>
            <a:off x="4644008" y="4509120"/>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Group 13"/>
          <p:cNvGrpSpPr/>
          <p:nvPr/>
        </p:nvGrpSpPr>
        <p:grpSpPr>
          <a:xfrm>
            <a:off x="7380312" y="2276872"/>
            <a:ext cx="928694" cy="1143008"/>
            <a:chOff x="7500958" y="2500306"/>
            <a:chExt cx="928694" cy="1143008"/>
          </a:xfrm>
        </p:grpSpPr>
        <p:sp>
          <p:nvSpPr>
            <p:cNvPr id="12" name="Left-Right Arrow Callout 1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13" name="TextBox 12"/>
            <p:cNvSpPr txBox="1"/>
            <p:nvPr/>
          </p:nvSpPr>
          <p:spPr>
            <a:xfrm>
              <a:off x="7500958" y="2857496"/>
              <a:ext cx="928694" cy="369332"/>
            </a:xfrm>
            <a:prstGeom prst="rect">
              <a:avLst/>
            </a:prstGeom>
            <a:noFill/>
          </p:spPr>
          <p:txBody>
            <a:bodyPr wrap="square" rtlCol="1">
              <a:spAutoFit/>
            </a:bodyPr>
            <a:lstStyle/>
            <a:p>
              <a:r>
                <a:rPr lang="ar-SA" dirty="0" smtClean="0"/>
                <a:t>برنامج 1</a:t>
              </a:r>
              <a:endParaRPr lang="ar-SA" dirty="0"/>
            </a:p>
          </p:txBody>
        </p:sp>
      </p:grpSp>
      <p:grpSp>
        <p:nvGrpSpPr>
          <p:cNvPr id="15" name="Group 14"/>
          <p:cNvGrpSpPr/>
          <p:nvPr/>
        </p:nvGrpSpPr>
        <p:grpSpPr>
          <a:xfrm>
            <a:off x="6451618" y="2284282"/>
            <a:ext cx="928694" cy="1143008"/>
            <a:chOff x="7500958" y="2500306"/>
            <a:chExt cx="928694" cy="1143008"/>
          </a:xfrm>
        </p:grpSpPr>
        <p:sp>
          <p:nvSpPr>
            <p:cNvPr id="16" name="Left-Right Arrow Callout 15"/>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17" name="TextBox 16"/>
            <p:cNvSpPr txBox="1"/>
            <p:nvPr/>
          </p:nvSpPr>
          <p:spPr>
            <a:xfrm>
              <a:off x="7500958" y="2857496"/>
              <a:ext cx="928694" cy="369332"/>
            </a:xfrm>
            <a:prstGeom prst="rect">
              <a:avLst/>
            </a:prstGeom>
            <a:noFill/>
          </p:spPr>
          <p:txBody>
            <a:bodyPr wrap="square" rtlCol="1">
              <a:spAutoFit/>
            </a:bodyPr>
            <a:lstStyle/>
            <a:p>
              <a:r>
                <a:rPr lang="ar-SA" dirty="0" smtClean="0"/>
                <a:t>برنامج 2</a:t>
              </a:r>
              <a:endParaRPr lang="ar-SA" dirty="0"/>
            </a:p>
          </p:txBody>
        </p:sp>
      </p:grpSp>
      <p:grpSp>
        <p:nvGrpSpPr>
          <p:cNvPr id="18" name="Group 17"/>
          <p:cNvGrpSpPr/>
          <p:nvPr/>
        </p:nvGrpSpPr>
        <p:grpSpPr>
          <a:xfrm>
            <a:off x="5508104" y="2276872"/>
            <a:ext cx="928694" cy="1143008"/>
            <a:chOff x="7506658" y="2500306"/>
            <a:chExt cx="928694" cy="1143008"/>
          </a:xfrm>
        </p:grpSpPr>
        <p:sp>
          <p:nvSpPr>
            <p:cNvPr id="19" name="Left-Right Arrow Callout 18"/>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0" name="TextBox 19"/>
            <p:cNvSpPr txBox="1"/>
            <p:nvPr/>
          </p:nvSpPr>
          <p:spPr>
            <a:xfrm>
              <a:off x="7506658" y="2924944"/>
              <a:ext cx="928694" cy="369332"/>
            </a:xfrm>
            <a:prstGeom prst="rect">
              <a:avLst/>
            </a:prstGeom>
            <a:noFill/>
          </p:spPr>
          <p:txBody>
            <a:bodyPr wrap="square" rtlCol="1">
              <a:spAutoFit/>
            </a:bodyPr>
            <a:lstStyle/>
            <a:p>
              <a:r>
                <a:rPr lang="ar-SA" dirty="0" smtClean="0"/>
                <a:t>برنامج 3</a:t>
              </a:r>
              <a:endParaRPr lang="ar-SA" dirty="0"/>
            </a:p>
          </p:txBody>
        </p:sp>
      </p:grpSp>
      <p:grpSp>
        <p:nvGrpSpPr>
          <p:cNvPr id="21" name="Group 20"/>
          <p:cNvGrpSpPr/>
          <p:nvPr/>
        </p:nvGrpSpPr>
        <p:grpSpPr>
          <a:xfrm>
            <a:off x="4427984" y="2284282"/>
            <a:ext cx="928694" cy="1143008"/>
            <a:chOff x="7500958" y="2500306"/>
            <a:chExt cx="928694" cy="1143008"/>
          </a:xfrm>
        </p:grpSpPr>
        <p:sp>
          <p:nvSpPr>
            <p:cNvPr id="22" name="Left-Right Arrow Callout 2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3" name="TextBox 22"/>
            <p:cNvSpPr txBox="1"/>
            <p:nvPr/>
          </p:nvSpPr>
          <p:spPr>
            <a:xfrm>
              <a:off x="7500958" y="2857496"/>
              <a:ext cx="928694" cy="369332"/>
            </a:xfrm>
            <a:prstGeom prst="rect">
              <a:avLst/>
            </a:prstGeom>
            <a:noFill/>
          </p:spPr>
          <p:txBody>
            <a:bodyPr wrap="square" rtlCol="1">
              <a:spAutoFit/>
            </a:bodyPr>
            <a:lstStyle/>
            <a:p>
              <a:r>
                <a:rPr lang="ar-SA" dirty="0" smtClean="0"/>
                <a:t>برنامج 4</a:t>
              </a:r>
              <a:endParaRPr lang="ar-SA" dirty="0"/>
            </a:p>
          </p:txBody>
        </p:sp>
      </p:grpSp>
      <p:grpSp>
        <p:nvGrpSpPr>
          <p:cNvPr id="24" name="Group 23"/>
          <p:cNvGrpSpPr/>
          <p:nvPr/>
        </p:nvGrpSpPr>
        <p:grpSpPr>
          <a:xfrm>
            <a:off x="3419872" y="2284282"/>
            <a:ext cx="928694" cy="1143008"/>
            <a:chOff x="7500958" y="2500306"/>
            <a:chExt cx="928694" cy="1143008"/>
          </a:xfrm>
        </p:grpSpPr>
        <p:sp>
          <p:nvSpPr>
            <p:cNvPr id="25" name="Left-Right Arrow Callout 24"/>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6" name="TextBox 25"/>
            <p:cNvSpPr txBox="1"/>
            <p:nvPr/>
          </p:nvSpPr>
          <p:spPr>
            <a:xfrm>
              <a:off x="7500958" y="2857496"/>
              <a:ext cx="928694" cy="369332"/>
            </a:xfrm>
            <a:prstGeom prst="rect">
              <a:avLst/>
            </a:prstGeom>
            <a:noFill/>
          </p:spPr>
          <p:txBody>
            <a:bodyPr wrap="square" rtlCol="1">
              <a:spAutoFit/>
            </a:bodyPr>
            <a:lstStyle/>
            <a:p>
              <a:r>
                <a:rPr lang="ar-SA" dirty="0" smtClean="0"/>
                <a:t>برنامج 5</a:t>
              </a:r>
              <a:endParaRPr lang="ar-SA" dirty="0"/>
            </a:p>
          </p:txBody>
        </p:sp>
      </p:grpSp>
      <p:grpSp>
        <p:nvGrpSpPr>
          <p:cNvPr id="27" name="Group 26"/>
          <p:cNvGrpSpPr/>
          <p:nvPr/>
        </p:nvGrpSpPr>
        <p:grpSpPr>
          <a:xfrm>
            <a:off x="2051720" y="2276872"/>
            <a:ext cx="928694" cy="1143008"/>
            <a:chOff x="7500958" y="2500306"/>
            <a:chExt cx="928694" cy="1143008"/>
          </a:xfrm>
        </p:grpSpPr>
        <p:sp>
          <p:nvSpPr>
            <p:cNvPr id="28" name="Left-Right Arrow Callout 27"/>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9" name="TextBox 28"/>
            <p:cNvSpPr txBox="1"/>
            <p:nvPr/>
          </p:nvSpPr>
          <p:spPr>
            <a:xfrm>
              <a:off x="7500958" y="2857496"/>
              <a:ext cx="928694" cy="369332"/>
            </a:xfrm>
            <a:prstGeom prst="rect">
              <a:avLst/>
            </a:prstGeom>
            <a:noFill/>
          </p:spPr>
          <p:txBody>
            <a:bodyPr wrap="square" rtlCol="1">
              <a:spAutoFit/>
            </a:bodyPr>
            <a:lstStyle/>
            <a:p>
              <a:r>
                <a:rPr lang="ar-SA" dirty="0" smtClean="0"/>
                <a:t>برنامج 6</a:t>
              </a:r>
              <a:endParaRPr lang="ar-SA" dirty="0"/>
            </a:p>
          </p:txBody>
        </p:sp>
      </p:grpSp>
      <p:sp>
        <p:nvSpPr>
          <p:cNvPr id="30" name="Rectangle 8"/>
          <p:cNvSpPr/>
          <p:nvPr/>
        </p:nvSpPr>
        <p:spPr>
          <a:xfrm>
            <a:off x="1259632" y="3645024"/>
            <a:ext cx="1845418"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err="1" smtClean="0"/>
              <a:t>ن</a:t>
            </a:r>
            <a:r>
              <a:rPr lang="ar-SA" sz="2000" dirty="0" err="1" smtClean="0">
                <a:solidFill>
                  <a:schemeClr val="tx1"/>
                </a:solidFill>
              </a:rPr>
              <a:t>نظام</a:t>
            </a:r>
            <a:r>
              <a:rPr lang="ar-SA" sz="2000" dirty="0" smtClean="0">
                <a:solidFill>
                  <a:schemeClr val="tx1"/>
                </a:solidFill>
              </a:rPr>
              <a:t> القبول والتسجيل</a:t>
            </a:r>
            <a:endParaRPr lang="ar-SA" sz="2000" dirty="0"/>
          </a:p>
        </p:txBody>
      </p:sp>
      <p:sp>
        <p:nvSpPr>
          <p:cNvPr id="31" name="Up-Down Arrow 10"/>
          <p:cNvSpPr/>
          <p:nvPr/>
        </p:nvSpPr>
        <p:spPr>
          <a:xfrm>
            <a:off x="2699792" y="4509120"/>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32" name="Group 26"/>
          <p:cNvGrpSpPr/>
          <p:nvPr/>
        </p:nvGrpSpPr>
        <p:grpSpPr>
          <a:xfrm>
            <a:off x="1043608" y="2276872"/>
            <a:ext cx="928694" cy="1143008"/>
            <a:chOff x="7500958" y="2500306"/>
            <a:chExt cx="928694" cy="1143008"/>
          </a:xfrm>
        </p:grpSpPr>
        <p:sp>
          <p:nvSpPr>
            <p:cNvPr id="33" name="Left-Right Arrow Callout 27"/>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34" name="TextBox 28"/>
            <p:cNvSpPr txBox="1"/>
            <p:nvPr/>
          </p:nvSpPr>
          <p:spPr>
            <a:xfrm>
              <a:off x="7500958" y="2857496"/>
              <a:ext cx="928694" cy="369332"/>
            </a:xfrm>
            <a:prstGeom prst="rect">
              <a:avLst/>
            </a:prstGeom>
            <a:noFill/>
          </p:spPr>
          <p:txBody>
            <a:bodyPr wrap="square" rtlCol="1">
              <a:spAutoFit/>
            </a:bodyPr>
            <a:lstStyle/>
            <a:p>
              <a:r>
                <a:rPr lang="ar-SA" dirty="0" smtClean="0"/>
                <a:t>برنامج 7</a:t>
              </a:r>
              <a:endParaRPr lang="ar-SA"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g"/>
          <p:cNvPicPr>
            <a:picLocks noChangeAspect="1"/>
          </p:cNvPicPr>
          <p:nvPr/>
        </p:nvPicPr>
        <p:blipFill>
          <a:blip r:embed="rId2" cstate="print"/>
          <a:stretch>
            <a:fillRect/>
          </a:stretch>
        </p:blipFill>
        <p:spPr>
          <a:xfrm>
            <a:off x="3071802" y="2571744"/>
            <a:ext cx="2428892" cy="1680636"/>
          </a:xfrm>
          <a:prstGeom prst="rect">
            <a:avLst/>
          </a:prstGeom>
        </p:spPr>
      </p:pic>
      <p:pic>
        <p:nvPicPr>
          <p:cNvPr id="3" name="Picture 2" descr="pc.jpg"/>
          <p:cNvPicPr>
            <a:picLocks noChangeAspect="1"/>
          </p:cNvPicPr>
          <p:nvPr/>
        </p:nvPicPr>
        <p:blipFill>
          <a:blip r:embed="rId3" cstate="print"/>
          <a:stretch>
            <a:fillRect/>
          </a:stretch>
        </p:blipFill>
        <p:spPr>
          <a:xfrm>
            <a:off x="714348" y="2285992"/>
            <a:ext cx="1857388" cy="1428756"/>
          </a:xfrm>
          <a:prstGeom prst="rect">
            <a:avLst/>
          </a:prstGeom>
        </p:spPr>
      </p:pic>
      <p:pic>
        <p:nvPicPr>
          <p:cNvPr id="4" name="Picture 3" descr="pc.jpg"/>
          <p:cNvPicPr>
            <a:picLocks noChangeAspect="1"/>
          </p:cNvPicPr>
          <p:nvPr/>
        </p:nvPicPr>
        <p:blipFill>
          <a:blip r:embed="rId3" cstate="print"/>
          <a:stretch>
            <a:fillRect/>
          </a:stretch>
        </p:blipFill>
        <p:spPr>
          <a:xfrm>
            <a:off x="3500430" y="642918"/>
            <a:ext cx="1857388" cy="1428756"/>
          </a:xfrm>
          <a:prstGeom prst="rect">
            <a:avLst/>
          </a:prstGeom>
        </p:spPr>
      </p:pic>
      <p:pic>
        <p:nvPicPr>
          <p:cNvPr id="5" name="Picture 4" descr="pc.jpg"/>
          <p:cNvPicPr>
            <a:picLocks noChangeAspect="1"/>
          </p:cNvPicPr>
          <p:nvPr/>
        </p:nvPicPr>
        <p:blipFill>
          <a:blip r:embed="rId3" cstate="print"/>
          <a:stretch>
            <a:fillRect/>
          </a:stretch>
        </p:blipFill>
        <p:spPr>
          <a:xfrm>
            <a:off x="5786446" y="2571744"/>
            <a:ext cx="1857388" cy="1428756"/>
          </a:xfrm>
          <a:prstGeom prst="rect">
            <a:avLst/>
          </a:prstGeom>
        </p:spPr>
      </p:pic>
      <p:pic>
        <p:nvPicPr>
          <p:cNvPr id="6" name="Picture 5" descr="pc.jpg"/>
          <p:cNvPicPr>
            <a:picLocks noChangeAspect="1"/>
          </p:cNvPicPr>
          <p:nvPr/>
        </p:nvPicPr>
        <p:blipFill>
          <a:blip r:embed="rId3" cstate="print"/>
          <a:stretch>
            <a:fillRect/>
          </a:stretch>
        </p:blipFill>
        <p:spPr>
          <a:xfrm>
            <a:off x="3357554" y="4857760"/>
            <a:ext cx="1857388" cy="1428756"/>
          </a:xfrm>
          <a:prstGeom prst="rect">
            <a:avLst/>
          </a:prstGeom>
        </p:spPr>
      </p:pic>
      <p:sp>
        <p:nvSpPr>
          <p:cNvPr id="8" name="Up Arrow 7"/>
          <p:cNvSpPr/>
          <p:nvPr/>
        </p:nvSpPr>
        <p:spPr>
          <a:xfrm>
            <a:off x="4286248" y="2071678"/>
            <a:ext cx="71438" cy="500066"/>
          </a:xfrm>
          <a:prstGeom prst="upArrow">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Right Arrow 9"/>
          <p:cNvSpPr/>
          <p:nvPr/>
        </p:nvSpPr>
        <p:spPr>
          <a:xfrm>
            <a:off x="5429256" y="3357562"/>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Down Arrow 10"/>
          <p:cNvSpPr/>
          <p:nvPr/>
        </p:nvSpPr>
        <p:spPr>
          <a:xfrm>
            <a:off x="4286248" y="4286256"/>
            <a:ext cx="45719" cy="9286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Left Arrow 11"/>
          <p:cNvSpPr/>
          <p:nvPr/>
        </p:nvSpPr>
        <p:spPr>
          <a:xfrm>
            <a:off x="2428860" y="3429000"/>
            <a:ext cx="642942" cy="714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مميزات استخدام قواعد البيانات</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467544" y="1340768"/>
            <a:ext cx="8305685" cy="1938992"/>
          </a:xfrm>
          <a:prstGeom prst="rect">
            <a:avLst/>
          </a:prstGeom>
          <a:noFill/>
        </p:spPr>
        <p:txBody>
          <a:bodyPr wrap="square" rtlCol="1">
            <a:spAutoFit/>
          </a:bodyPr>
          <a:lstStyle/>
          <a:p>
            <a:pPr>
              <a:lnSpc>
                <a:spcPct val="200000"/>
              </a:lnSpc>
            </a:pPr>
            <a:r>
              <a:rPr lang="ar-SA" sz="2000" b="1" dirty="0" smtClean="0">
                <a:latin typeface="Tahoma" pitchFamily="34" charset="0"/>
                <a:ea typeface="Tahoma" pitchFamily="34" charset="0"/>
                <a:cs typeface="Tahoma" pitchFamily="34" charset="0"/>
              </a:rPr>
              <a:t>ما مزايا استخدام قواعد </a:t>
            </a:r>
            <a:r>
              <a:rPr lang="ar-SA" sz="2000" b="1" dirty="0" err="1" smtClean="0">
                <a:latin typeface="Tahoma" pitchFamily="34" charset="0"/>
                <a:ea typeface="Tahoma" pitchFamily="34" charset="0"/>
                <a:cs typeface="Tahoma" pitchFamily="34" charset="0"/>
              </a:rPr>
              <a:t>البيانات ؟</a:t>
            </a:r>
            <a:endParaRPr lang="ar-SA" sz="2000" b="1" dirty="0" smtClean="0">
              <a:latin typeface="Tahoma" pitchFamily="34" charset="0"/>
              <a:ea typeface="Tahoma" pitchFamily="34" charset="0"/>
              <a:cs typeface="Tahoma" pitchFamily="34" charset="0"/>
            </a:endParaRPr>
          </a:p>
          <a:p>
            <a:pPr>
              <a:lnSpc>
                <a:spcPct val="200000"/>
              </a:lnSpc>
            </a:pPr>
            <a:r>
              <a:rPr lang="ar-SA" sz="2000" b="1" dirty="0" smtClean="0">
                <a:latin typeface="Tahoma" pitchFamily="34" charset="0"/>
                <a:ea typeface="Tahoma" pitchFamily="34" charset="0"/>
                <a:cs typeface="Tahoma" pitchFamily="34" charset="0"/>
              </a:rPr>
              <a:t>فكري بأحد انظمة قواعد البيانات التي تعاملت معها وحاولي استنتاج بعض مزايا أنظمة قواعد </a:t>
            </a:r>
            <a:r>
              <a:rPr lang="ar-SA" sz="2000" b="1" dirty="0" err="1" smtClean="0">
                <a:latin typeface="Tahoma" pitchFamily="34" charset="0"/>
                <a:ea typeface="Tahoma" pitchFamily="34" charset="0"/>
                <a:cs typeface="Tahoma" pitchFamily="34" charset="0"/>
              </a:rPr>
              <a:t>البيانات ؟</a:t>
            </a:r>
            <a:endParaRPr lang="ar-SA" sz="2000" b="1" dirty="0" smtClean="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872" y="1056015"/>
            <a:ext cx="8305685" cy="1938992"/>
          </a:xfrm>
          <a:prstGeom prst="rect">
            <a:avLst/>
          </a:prstGeom>
          <a:noFill/>
        </p:spPr>
        <p:txBody>
          <a:bodyPr wrap="square" rtlCol="1">
            <a:spAutoFit/>
          </a:bodyPr>
          <a:lstStyle/>
          <a:p>
            <a:pPr>
              <a:lnSpc>
                <a:spcPct val="150000"/>
              </a:lnSpc>
            </a:pPr>
            <a:r>
              <a:rPr lang="ar-SA" sz="2000" b="1" u="sng" dirty="0" smtClean="0"/>
              <a:t>1- ندرة تكرار البيانات: </a:t>
            </a:r>
          </a:p>
          <a:p>
            <a:pPr>
              <a:lnSpc>
                <a:spcPct val="150000"/>
              </a:lnSpc>
            </a:pPr>
            <a:r>
              <a:rPr lang="ar-SA" sz="2000" dirty="0" smtClean="0"/>
              <a:t>نظرا لاستخدام قاعدة بيانات واحدة فأي بيان لايتم تسجيله أكثر من مره . ويحدث فقط تكرار محدود لعدد من حقول البينات بشكل يتحكم فيه مصمم قاعدة البينات من أجل ربط البيانات ببعضها البعض وهذا يمنع ضياع حيز التخزين والجهد والوقت اللازمين لذلك. </a:t>
            </a:r>
            <a:endParaRPr lang="ar-SA" sz="2000" dirty="0"/>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مميزات استخدام قواعد البيانات</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571472" y="3204520"/>
            <a:ext cx="8305685" cy="2400657"/>
          </a:xfrm>
          <a:prstGeom prst="rect">
            <a:avLst/>
          </a:prstGeom>
          <a:noFill/>
        </p:spPr>
        <p:txBody>
          <a:bodyPr wrap="square" rtlCol="1">
            <a:spAutoFit/>
          </a:bodyPr>
          <a:lstStyle/>
          <a:p>
            <a:pPr>
              <a:lnSpc>
                <a:spcPct val="150000"/>
              </a:lnSpc>
            </a:pPr>
            <a:r>
              <a:rPr lang="ar-SA" sz="2000" b="1" u="sng" dirty="0" smtClean="0"/>
              <a:t>1- تجانس أو توافق  البيانات: </a:t>
            </a:r>
          </a:p>
          <a:p>
            <a:pPr>
              <a:lnSpc>
                <a:spcPct val="150000"/>
              </a:lnSpc>
            </a:pPr>
            <a:r>
              <a:rPr lang="ar-SA" sz="2000" dirty="0" smtClean="0"/>
              <a:t>يترتب على عدم تكرارالبيانات داخل قاعدة بيانات واحدة عدم وجود أي بيانات غير متوافقة ذلك لأن إدخال أي معلومة أوتعديلها أو حذفها يتم في نفس قاعدة البيانات وتتأثر به كافة التطبيقات التي تتناول القاعدة.(مثلا في نظام الجامعة عند تعديل عدد ساعات مادة معينة يظهر هذا التعديل في جداول الطلبة وجداول الأساتذة) </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1477328"/>
          </a:xfrm>
          <a:prstGeom prst="rect">
            <a:avLst/>
          </a:prstGeom>
          <a:noFill/>
        </p:spPr>
        <p:txBody>
          <a:bodyPr wrap="square" rtlCol="1">
            <a:spAutoFit/>
          </a:bodyPr>
          <a:lstStyle/>
          <a:p>
            <a:pPr>
              <a:lnSpc>
                <a:spcPct val="150000"/>
              </a:lnSpc>
            </a:pPr>
            <a:r>
              <a:rPr lang="ar-SA" sz="2000" b="1" u="sng" dirty="0" smtClean="0"/>
              <a:t>3- توفر المرونة : </a:t>
            </a:r>
          </a:p>
          <a:p>
            <a:pPr>
              <a:lnSpc>
                <a:spcPct val="150000"/>
              </a:lnSpc>
            </a:pPr>
            <a:r>
              <a:rPr lang="ar-SA" sz="2000" dirty="0" smtClean="0"/>
              <a:t>تتميز نظام معالجة قواعد البيانات بالمرونة الكبيرة والقابلية للتعديل وتتطلب وقتا وجهدا بسيطا جدا وبالتالي تكلفة منخفضة (مثل الحذف والإضافة) . </a:t>
            </a:r>
            <a:endParaRPr lang="ar-SA" sz="2000" dirty="0"/>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مميزات استخدام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2594614"/>
            <a:ext cx="8305685" cy="1938992"/>
          </a:xfrm>
          <a:prstGeom prst="rect">
            <a:avLst/>
          </a:prstGeom>
          <a:noFill/>
        </p:spPr>
        <p:txBody>
          <a:bodyPr wrap="square" rtlCol="1">
            <a:spAutoFit/>
          </a:bodyPr>
          <a:lstStyle/>
          <a:p>
            <a:pPr>
              <a:lnSpc>
                <a:spcPct val="150000"/>
              </a:lnSpc>
            </a:pPr>
            <a:r>
              <a:rPr lang="ar-SA" sz="2000" b="1" u="sng" dirty="0" smtClean="0"/>
              <a:t>4- توفر المواصفات القياسية  : </a:t>
            </a:r>
          </a:p>
          <a:p>
            <a:pPr>
              <a:lnSpc>
                <a:spcPct val="150000"/>
              </a:lnSpc>
            </a:pPr>
            <a:r>
              <a:rPr lang="ar-SA" sz="2000" dirty="0" smtClean="0"/>
              <a:t>في العادة يضع مصمم قاعدة البيانات قيودا على البيانات وعلى علاقاتها ببعضها البعض هذه القيود يفرضها النظام على جميع المتعاملين مع قاعدة البيانات مما يضمن توفر مواصفات قياسية عالية لأنها إجبارية من النظام  (مثلا لاندخل درجة أكبر من مئة) هاتي مثال آخر. </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3042" y="1928802"/>
            <a:ext cx="6628738" cy="830997"/>
          </a:xfrm>
          <a:prstGeom prst="rect">
            <a:avLst/>
          </a:prstGeom>
          <a:noFill/>
          <a:ln>
            <a:noFill/>
          </a:ln>
        </p:spPr>
        <p:txBody>
          <a:bodyPr wrap="none" rtlCol="1">
            <a:spAutoFit/>
          </a:bodyPr>
          <a:lstStyle/>
          <a:p>
            <a:r>
              <a:rPr lang="ar-SA" sz="2400" b="1" dirty="0" smtClean="0"/>
              <a:t>عندما </a:t>
            </a:r>
            <a:r>
              <a:rPr lang="ar-SA" sz="2400" b="1" smtClean="0"/>
              <a:t>تذهبين للمستسشفى </a:t>
            </a:r>
            <a:r>
              <a:rPr lang="ar-SA" sz="2400" b="1" dirty="0" smtClean="0"/>
              <a:t>يطلب منك موظف الاستقبال رقم الملف</a:t>
            </a:r>
          </a:p>
          <a:p>
            <a:pPr algn="ctr"/>
            <a:r>
              <a:rPr lang="ar-SA" sz="2400" b="1" dirty="0" smtClean="0"/>
              <a:t> ليستخرج كافة المعلومات المتعلقة بك</a:t>
            </a:r>
            <a:endParaRPr lang="ar-SA" sz="24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1015663"/>
          </a:xfrm>
          <a:prstGeom prst="rect">
            <a:avLst/>
          </a:prstGeom>
          <a:noFill/>
        </p:spPr>
        <p:txBody>
          <a:bodyPr wrap="square" rtlCol="1">
            <a:spAutoFit/>
          </a:bodyPr>
          <a:lstStyle/>
          <a:p>
            <a:pPr>
              <a:lnSpc>
                <a:spcPct val="150000"/>
              </a:lnSpc>
            </a:pPr>
            <a:r>
              <a:rPr lang="ar-SA" sz="2000" b="1" u="sng" dirty="0" smtClean="0"/>
              <a:t>5- مشاركة كبيرة  : </a:t>
            </a:r>
          </a:p>
          <a:p>
            <a:pPr>
              <a:lnSpc>
                <a:spcPct val="150000"/>
              </a:lnSpc>
            </a:pPr>
            <a:r>
              <a:rPr lang="ar-SA" sz="2000" dirty="0" smtClean="0"/>
              <a:t>توفر نظم قواعد البيانات مشاركة كبيرة مع تعدد مستخدمي النظم  . </a:t>
            </a:r>
            <a:endParaRPr lang="ar-SA" sz="2000" dirty="0"/>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مميزات استخدام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2165986"/>
            <a:ext cx="8305685" cy="1477328"/>
          </a:xfrm>
          <a:prstGeom prst="rect">
            <a:avLst/>
          </a:prstGeom>
          <a:noFill/>
        </p:spPr>
        <p:txBody>
          <a:bodyPr wrap="square" rtlCol="1">
            <a:spAutoFit/>
          </a:bodyPr>
          <a:lstStyle/>
          <a:p>
            <a:pPr>
              <a:lnSpc>
                <a:spcPct val="150000"/>
              </a:lnSpc>
            </a:pPr>
            <a:r>
              <a:rPr lang="ar-SA" sz="2000" b="1" u="sng" dirty="0" smtClean="0"/>
              <a:t>6- سهولة الصيانة  : </a:t>
            </a:r>
          </a:p>
          <a:p>
            <a:pPr>
              <a:lnSpc>
                <a:spcPct val="150000"/>
              </a:lnSpc>
            </a:pPr>
            <a:r>
              <a:rPr lang="ar-SA" sz="2000" dirty="0" smtClean="0"/>
              <a:t>نظرا لأن التطبيقات تتناول نفس قاعدة البيانات فأن أي إجراء أي تعديل يتم في موضع واحد في قاعدة البيانات بسهولة ويسر وتحت مسؤولية المختص.</a:t>
            </a:r>
            <a:endParaRPr lang="ar-SA" sz="2000" dirty="0"/>
          </a:p>
        </p:txBody>
      </p:sp>
      <p:sp>
        <p:nvSpPr>
          <p:cNvPr id="6" name="TextBox 5"/>
          <p:cNvSpPr txBox="1"/>
          <p:nvPr/>
        </p:nvSpPr>
        <p:spPr>
          <a:xfrm>
            <a:off x="285720" y="4023374"/>
            <a:ext cx="8734313" cy="1477328"/>
          </a:xfrm>
          <a:prstGeom prst="rect">
            <a:avLst/>
          </a:prstGeom>
          <a:noFill/>
        </p:spPr>
        <p:txBody>
          <a:bodyPr wrap="square" rtlCol="1">
            <a:spAutoFit/>
          </a:bodyPr>
          <a:lstStyle/>
          <a:p>
            <a:pPr>
              <a:lnSpc>
                <a:spcPct val="150000"/>
              </a:lnSpc>
            </a:pPr>
            <a:r>
              <a:rPr lang="ar-SA" sz="2000" b="1" u="sng" dirty="0" smtClean="0"/>
              <a:t>7- أمن وسرية البيانات عالية جدا  : </a:t>
            </a:r>
          </a:p>
          <a:p>
            <a:pPr>
              <a:lnSpc>
                <a:spcPct val="150000"/>
              </a:lnSpc>
            </a:pPr>
            <a:r>
              <a:rPr lang="ar-SA" sz="2000" dirty="0" smtClean="0"/>
              <a:t>تتضمن نظم قوعد البيانات إعطاء صلاحيات محددة لكل مجموعة من المستخدمين وهذا يؤمن البيانات عاليا ضد المستخدمين غير المصرح لهم  . </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928670"/>
            <a:ext cx="8305685" cy="1938992"/>
          </a:xfrm>
          <a:prstGeom prst="rect">
            <a:avLst/>
          </a:prstGeom>
          <a:noFill/>
        </p:spPr>
        <p:txBody>
          <a:bodyPr wrap="square" rtlCol="1">
            <a:spAutoFit/>
          </a:bodyPr>
          <a:lstStyle/>
          <a:p>
            <a:pPr>
              <a:lnSpc>
                <a:spcPct val="150000"/>
              </a:lnSpc>
            </a:pPr>
            <a:r>
              <a:rPr lang="ar-SA" sz="2000" b="1" u="sng" dirty="0" smtClean="0"/>
              <a:t>8- تحديث فوري للبيانات   : </a:t>
            </a:r>
          </a:p>
          <a:p>
            <a:pPr>
              <a:lnSpc>
                <a:spcPct val="150000"/>
              </a:lnSpc>
            </a:pPr>
            <a:r>
              <a:rPr lang="ar-SA" sz="2000" dirty="0" smtClean="0"/>
              <a:t>تصميم قاعدة البيانات بالشكل القياسي المتكامل وتوحيد مصدر البيانات التي تتناولها كافة التطبيقات يتسبب في أن أي تحديث سواء كان تعديل ام إضافة أم حذف فوري لكافة التطبيقات التي تستخدم  قاعدة البيانات . </a:t>
            </a:r>
            <a:endParaRPr lang="ar-SA" sz="2000" dirty="0"/>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مميزات استخدام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2571744"/>
            <a:ext cx="8305685" cy="1938992"/>
          </a:xfrm>
          <a:prstGeom prst="rect">
            <a:avLst/>
          </a:prstGeom>
          <a:noFill/>
        </p:spPr>
        <p:txBody>
          <a:bodyPr wrap="square" rtlCol="1">
            <a:spAutoFit/>
          </a:bodyPr>
          <a:lstStyle/>
          <a:p>
            <a:pPr>
              <a:lnSpc>
                <a:spcPct val="150000"/>
              </a:lnSpc>
            </a:pPr>
            <a:r>
              <a:rPr lang="ar-SA" sz="2000" b="1" u="sng" dirty="0" smtClean="0"/>
              <a:t>9- استعادة البيانات والنسخ الإحتياطية : </a:t>
            </a:r>
          </a:p>
          <a:p>
            <a:pPr>
              <a:lnSpc>
                <a:spcPct val="150000"/>
              </a:lnSpc>
            </a:pPr>
            <a:r>
              <a:rPr lang="ar-SA" sz="2000" dirty="0" smtClean="0"/>
              <a:t>توفر نظم قاعدة البيانات برامج لتوفير النسخ الاحتياطية من قاعدة البيانات هذا بالإضافة لوجود برامج تقوم باستعادة البيانات في حال وجود أي عطل غير تدمير البيانات وحتى في حل تدمير البيانات يمكن الاستعانة بالنسخ الاحتياطية . </a:t>
            </a:r>
            <a:endParaRPr lang="ar-SA" sz="2000" dirty="0"/>
          </a:p>
        </p:txBody>
      </p:sp>
      <p:sp>
        <p:nvSpPr>
          <p:cNvPr id="6" name="TextBox 5"/>
          <p:cNvSpPr txBox="1"/>
          <p:nvPr/>
        </p:nvSpPr>
        <p:spPr>
          <a:xfrm>
            <a:off x="285720" y="4286256"/>
            <a:ext cx="8734313" cy="1477328"/>
          </a:xfrm>
          <a:prstGeom prst="rect">
            <a:avLst/>
          </a:prstGeom>
          <a:noFill/>
        </p:spPr>
        <p:txBody>
          <a:bodyPr wrap="square" rtlCol="1">
            <a:spAutoFit/>
          </a:bodyPr>
          <a:lstStyle/>
          <a:p>
            <a:pPr>
              <a:lnSpc>
                <a:spcPct val="150000"/>
              </a:lnSpc>
            </a:pPr>
            <a:r>
              <a:rPr lang="ar-SA" sz="2000" b="1" u="sng" dirty="0" smtClean="0"/>
              <a:t>10- استقلالية البيانات  : </a:t>
            </a:r>
          </a:p>
          <a:p>
            <a:r>
              <a:rPr lang="ar-SA" sz="2000" dirty="0" smtClean="0"/>
              <a:t>تصميم قاعدة البيانات بحيث تكون منفصلة عن التطبيقات التي تستخدمها يجعل صيانة هذه التطبيقات أوحتى بناء تطبيقات جديدة يتم بعيدا عن تلك القاعدة ولا يؤثر عليها كذلك يمكن أن تكون قاعدة البيانات على جهاز خادم وأي تطبيق تعمل على أجهزة أخرى بحيث لوتعطلت هذه التطبيقات لاتتأثر قاعدة البيانات بذلك.</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2400657"/>
          </a:xfrm>
          <a:prstGeom prst="rect">
            <a:avLst/>
          </a:prstGeom>
          <a:noFill/>
        </p:spPr>
        <p:txBody>
          <a:bodyPr wrap="square" rtlCol="1">
            <a:spAutoFit/>
          </a:bodyPr>
          <a:lstStyle/>
          <a:p>
            <a:pPr>
              <a:lnSpc>
                <a:spcPct val="150000"/>
              </a:lnSpc>
            </a:pPr>
            <a:r>
              <a:rPr lang="ar-SA" sz="2000" b="1" u="sng" dirty="0" smtClean="0"/>
              <a:t>1- إدارة قاعدة البيانات   : </a:t>
            </a:r>
          </a:p>
          <a:p>
            <a:pPr>
              <a:lnSpc>
                <a:spcPct val="150000"/>
              </a:lnSpc>
            </a:pPr>
            <a:r>
              <a:rPr lang="ar-SA" sz="2000" dirty="0" smtClean="0"/>
              <a:t>يوجد في أي شركة أو وزارة لديها قاعدة بيانات فريق عمل مسئول عن إدرة قاعدة البيانات يرأس الفريق مدير قاعدة البيانات ويكونون هم المسئولين عن كافة إمكانات قاعدة البيانات واستخداماتها ويتضمن ذلك الترخيص بالصلاحيات ومراقبة عمل القاعدة وأي تجاوزات تحصل من المستخدمين كذلك من مهامهم تنظيم عملية النسخ الاحتياطي.</a:t>
            </a:r>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القائمون على قواعد البيانات</a:t>
            </a:r>
            <a:r>
              <a:rPr lang="ar-SA" u="sng" dirty="0" smtClean="0">
                <a:solidFill>
                  <a:schemeClr val="tx1"/>
                </a:solidFill>
              </a:rPr>
              <a:t> </a:t>
            </a:r>
            <a:endParaRPr lang="ar-SA" u="sng"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764704"/>
            <a:ext cx="8917245" cy="1477328"/>
          </a:xfrm>
          <a:prstGeom prst="rect">
            <a:avLst/>
          </a:prstGeom>
          <a:noFill/>
        </p:spPr>
        <p:txBody>
          <a:bodyPr wrap="square" rtlCol="1">
            <a:spAutoFit/>
          </a:bodyPr>
          <a:lstStyle/>
          <a:p>
            <a:r>
              <a:rPr lang="ar-SA" sz="2000" b="1" u="sng" dirty="0" err="1" smtClean="0"/>
              <a:t>نشاط </a:t>
            </a:r>
            <a:r>
              <a:rPr lang="ar-SA" sz="2000" b="1" u="sng" dirty="0" smtClean="0"/>
              <a:t>: حاولي ربط  الوظيفة بالمهمة المناسبة </a:t>
            </a:r>
            <a:r>
              <a:rPr lang="ar-SA" sz="2000" b="1" u="sng" dirty="0" err="1" smtClean="0"/>
              <a:t>لها:</a:t>
            </a:r>
            <a:endParaRPr lang="ar-SA" sz="2000" b="1" u="sng" dirty="0" smtClean="0"/>
          </a:p>
          <a:p>
            <a:pPr algn="ctr"/>
            <a:r>
              <a:rPr lang="ar-SA" sz="2000" u="sng" dirty="0" smtClean="0"/>
              <a:t> </a:t>
            </a:r>
            <a:r>
              <a:rPr lang="ar-SA" sz="2000" dirty="0" smtClean="0">
                <a:effectLst>
                  <a:glow rad="139700">
                    <a:schemeClr val="accent1">
                      <a:satMod val="175000"/>
                      <a:alpha val="40000"/>
                    </a:schemeClr>
                  </a:glow>
                </a:effectLst>
              </a:rPr>
              <a:t>تحليل </a:t>
            </a:r>
            <a:r>
              <a:rPr lang="ar-SA" sz="2000" dirty="0" err="1" smtClean="0">
                <a:effectLst>
                  <a:glow rad="139700">
                    <a:schemeClr val="accent1">
                      <a:satMod val="175000"/>
                      <a:alpha val="40000"/>
                    </a:schemeClr>
                  </a:glow>
                </a:effectLst>
              </a:rPr>
              <a:t>النظم </a:t>
            </a:r>
            <a:r>
              <a:rPr lang="ar-SA" sz="2000" dirty="0" smtClean="0">
                <a:effectLst>
                  <a:glow rad="139700">
                    <a:schemeClr val="accent1">
                      <a:satMod val="175000"/>
                      <a:alpha val="40000"/>
                    </a:schemeClr>
                  </a:glow>
                </a:effectLst>
              </a:rPr>
              <a:t>- تصميم قاعدة </a:t>
            </a:r>
            <a:r>
              <a:rPr lang="ar-SA" sz="2000" dirty="0" err="1" smtClean="0">
                <a:effectLst>
                  <a:glow rad="139700">
                    <a:schemeClr val="accent1">
                      <a:satMod val="175000"/>
                      <a:alpha val="40000"/>
                    </a:schemeClr>
                  </a:glow>
                </a:effectLst>
              </a:rPr>
              <a:t>البيانات </a:t>
            </a:r>
            <a:r>
              <a:rPr lang="ar-SA" sz="2000" dirty="0" smtClean="0">
                <a:effectLst>
                  <a:glow rad="139700">
                    <a:schemeClr val="accent1">
                      <a:satMod val="175000"/>
                      <a:alpha val="40000"/>
                    </a:schemeClr>
                  </a:glow>
                </a:effectLst>
              </a:rPr>
              <a:t>- تطوير قاعدة </a:t>
            </a:r>
            <a:r>
              <a:rPr lang="ar-SA" sz="2000" dirty="0" err="1" smtClean="0">
                <a:effectLst>
                  <a:glow rad="139700">
                    <a:schemeClr val="accent1">
                      <a:satMod val="175000"/>
                      <a:alpha val="40000"/>
                    </a:schemeClr>
                  </a:glow>
                </a:effectLst>
              </a:rPr>
              <a:t>البيانات </a:t>
            </a:r>
            <a:r>
              <a:rPr lang="ar-SA" sz="2000" dirty="0" smtClean="0">
                <a:effectLst>
                  <a:glow rad="139700">
                    <a:schemeClr val="accent1">
                      <a:satMod val="175000"/>
                      <a:alpha val="40000"/>
                    </a:schemeClr>
                  </a:glow>
                </a:effectLst>
              </a:rPr>
              <a:t>- انتاج وبرمجة تطبيقات قاعدة البيانات</a:t>
            </a:r>
          </a:p>
          <a:p>
            <a:pPr algn="ctr"/>
            <a:r>
              <a:rPr lang="ar-SA" sz="2000" dirty="0" smtClean="0">
                <a:effectLst>
                  <a:glow rad="139700">
                    <a:schemeClr val="accent1">
                      <a:satMod val="175000"/>
                      <a:alpha val="40000"/>
                    </a:schemeClr>
                  </a:glow>
                </a:effectLst>
              </a:rPr>
              <a:t>تشغيل وصيانة قاعدة </a:t>
            </a:r>
            <a:r>
              <a:rPr lang="ar-SA" sz="2000" dirty="0" err="1" smtClean="0">
                <a:effectLst>
                  <a:glow rad="139700">
                    <a:schemeClr val="accent1">
                      <a:satMod val="175000"/>
                      <a:alpha val="40000"/>
                    </a:schemeClr>
                  </a:glow>
                </a:effectLst>
              </a:rPr>
              <a:t>البيانات </a:t>
            </a:r>
            <a:r>
              <a:rPr lang="ar-SA" sz="2000" dirty="0" smtClean="0">
                <a:effectLst>
                  <a:glow rad="139700">
                    <a:schemeClr val="accent1">
                      <a:satMod val="175000"/>
                      <a:alpha val="40000"/>
                    </a:schemeClr>
                  </a:glow>
                </a:effectLst>
              </a:rPr>
              <a:t>- استخدام قاعدة البيانات</a:t>
            </a:r>
          </a:p>
          <a:p>
            <a:pPr>
              <a:lnSpc>
                <a:spcPct val="150000"/>
              </a:lnSpc>
            </a:pPr>
            <a:endParaRPr lang="ar-SA" sz="2000" b="1" u="sng" dirty="0" smtClean="0"/>
          </a:p>
        </p:txBody>
      </p:sp>
      <p:sp>
        <p:nvSpPr>
          <p:cNvPr id="3" name="TextBox 2"/>
          <p:cNvSpPr txBox="1"/>
          <p:nvPr/>
        </p:nvSpPr>
        <p:spPr>
          <a:xfrm>
            <a:off x="2195736" y="260648"/>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/القائمون على قواعد البيانات</a:t>
            </a:r>
            <a:r>
              <a:rPr lang="ar-SA" u="sng" dirty="0" smtClean="0">
                <a:solidFill>
                  <a:schemeClr val="tx1"/>
                </a:solidFill>
              </a:rPr>
              <a:t> </a:t>
            </a:r>
            <a:endParaRPr lang="ar-SA" u="sng" dirty="0">
              <a:solidFill>
                <a:schemeClr val="tx1"/>
              </a:solidFill>
            </a:endParaRPr>
          </a:p>
        </p:txBody>
      </p:sp>
      <p:graphicFrame>
        <p:nvGraphicFramePr>
          <p:cNvPr id="8" name="رسم تخطيطي 7"/>
          <p:cNvGraphicFramePr/>
          <p:nvPr>
            <p:extLst>
              <p:ext uri="{D42A27DB-BD31-4B8C-83A1-F6EECF244321}">
                <p14:modId xmlns:p14="http://schemas.microsoft.com/office/powerpoint/2010/main" val="2482312068"/>
              </p:ext>
            </p:extLst>
          </p:nvPr>
        </p:nvGraphicFramePr>
        <p:xfrm>
          <a:off x="357158" y="1928802"/>
          <a:ext cx="8568952"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مربع نص 8"/>
          <p:cNvSpPr txBox="1"/>
          <p:nvPr/>
        </p:nvSpPr>
        <p:spPr>
          <a:xfrm>
            <a:off x="6429388" y="5786454"/>
            <a:ext cx="2376264" cy="369332"/>
          </a:xfrm>
          <a:prstGeom prst="rect">
            <a:avLst/>
          </a:prstGeom>
          <a:noFill/>
        </p:spPr>
        <p:txBody>
          <a:bodyPr wrap="square" rtlCol="1">
            <a:spAutoFit/>
          </a:bodyPr>
          <a:lstStyle/>
          <a:p>
            <a:pPr algn="ctr"/>
            <a:r>
              <a:rPr lang="ar-SA" dirty="0" smtClean="0">
                <a:effectLst>
                  <a:glow rad="139700">
                    <a:schemeClr val="accent1">
                      <a:satMod val="175000"/>
                      <a:alpha val="40000"/>
                    </a:schemeClr>
                  </a:glow>
                </a:effectLst>
              </a:rPr>
              <a:t>استخدام قاعدة البيانات</a:t>
            </a:r>
            <a:endParaRPr lang="ar-SA" dirty="0"/>
          </a:p>
        </p:txBody>
      </p:sp>
      <p:sp>
        <p:nvSpPr>
          <p:cNvPr id="10" name="مربع نص 9"/>
          <p:cNvSpPr txBox="1"/>
          <p:nvPr/>
        </p:nvSpPr>
        <p:spPr>
          <a:xfrm>
            <a:off x="6500826" y="2928934"/>
            <a:ext cx="1840915" cy="369332"/>
          </a:xfrm>
          <a:prstGeom prst="rect">
            <a:avLst/>
          </a:prstGeom>
          <a:noFill/>
        </p:spPr>
        <p:txBody>
          <a:bodyPr wrap="square" rtlCol="1">
            <a:spAutoFit/>
          </a:bodyPr>
          <a:lstStyle/>
          <a:p>
            <a:r>
              <a:rPr lang="ar-SA" dirty="0" smtClean="0">
                <a:effectLst>
                  <a:glow rad="139700">
                    <a:schemeClr val="accent1">
                      <a:satMod val="175000"/>
                      <a:alpha val="40000"/>
                    </a:schemeClr>
                  </a:glow>
                </a:effectLst>
              </a:rPr>
              <a:t>تصميم  قاعدة البيانات </a:t>
            </a:r>
            <a:endParaRPr lang="ar-SA" dirty="0"/>
          </a:p>
        </p:txBody>
      </p:sp>
      <p:sp>
        <p:nvSpPr>
          <p:cNvPr id="11" name="مربع نص 10"/>
          <p:cNvSpPr txBox="1"/>
          <p:nvPr/>
        </p:nvSpPr>
        <p:spPr>
          <a:xfrm>
            <a:off x="6429388" y="2143116"/>
            <a:ext cx="1840915" cy="369332"/>
          </a:xfrm>
          <a:prstGeom prst="rect">
            <a:avLst/>
          </a:prstGeom>
          <a:noFill/>
        </p:spPr>
        <p:txBody>
          <a:bodyPr wrap="square" rtlCol="1">
            <a:spAutoFit/>
          </a:bodyPr>
          <a:lstStyle/>
          <a:p>
            <a:pPr algn="ctr"/>
            <a:r>
              <a:rPr lang="ar-SA" dirty="0" smtClean="0">
                <a:effectLst>
                  <a:glow rad="139700">
                    <a:schemeClr val="accent1">
                      <a:satMod val="175000"/>
                      <a:alpha val="40000"/>
                    </a:schemeClr>
                  </a:glow>
                </a:effectLst>
              </a:rPr>
              <a:t>تحليل النظم</a:t>
            </a:r>
            <a:endParaRPr lang="ar-SA" dirty="0"/>
          </a:p>
        </p:txBody>
      </p:sp>
      <p:sp>
        <p:nvSpPr>
          <p:cNvPr id="12" name="مربع نص 11"/>
          <p:cNvSpPr txBox="1"/>
          <p:nvPr/>
        </p:nvSpPr>
        <p:spPr>
          <a:xfrm>
            <a:off x="6357950" y="5143512"/>
            <a:ext cx="2376264" cy="369332"/>
          </a:xfrm>
          <a:prstGeom prst="rect">
            <a:avLst/>
          </a:prstGeom>
          <a:noFill/>
        </p:spPr>
        <p:txBody>
          <a:bodyPr wrap="square" rtlCol="1">
            <a:spAutoFit/>
          </a:bodyPr>
          <a:lstStyle/>
          <a:p>
            <a:pPr algn="ctr"/>
            <a:r>
              <a:rPr lang="ar-SA" dirty="0" smtClean="0">
                <a:effectLst>
                  <a:glow rad="139700">
                    <a:schemeClr val="accent1">
                      <a:satMod val="175000"/>
                      <a:alpha val="40000"/>
                    </a:schemeClr>
                  </a:glow>
                </a:effectLst>
              </a:rPr>
              <a:t>تشغيل وصيانة قاعدة البيانات</a:t>
            </a:r>
            <a:endParaRPr lang="ar-SA" dirty="0"/>
          </a:p>
        </p:txBody>
      </p:sp>
      <p:sp>
        <p:nvSpPr>
          <p:cNvPr id="13" name="مربع نص 12"/>
          <p:cNvSpPr txBox="1"/>
          <p:nvPr/>
        </p:nvSpPr>
        <p:spPr>
          <a:xfrm>
            <a:off x="6084168" y="3643314"/>
            <a:ext cx="3059832" cy="369332"/>
          </a:xfrm>
          <a:prstGeom prst="rect">
            <a:avLst/>
          </a:prstGeom>
          <a:noFill/>
        </p:spPr>
        <p:txBody>
          <a:bodyPr wrap="square" rtlCol="1">
            <a:spAutoFit/>
          </a:bodyPr>
          <a:lstStyle/>
          <a:p>
            <a:pPr algn="ctr"/>
            <a:r>
              <a:rPr lang="ar-SA" dirty="0" smtClean="0">
                <a:effectLst>
                  <a:glow rad="139700">
                    <a:schemeClr val="accent1">
                      <a:satMod val="175000"/>
                      <a:alpha val="40000"/>
                    </a:schemeClr>
                  </a:glow>
                </a:effectLst>
              </a:rPr>
              <a:t>انتاج وبرمجة تطبيقات قاعدة البيانات</a:t>
            </a:r>
            <a:endParaRPr lang="ar-SA" dirty="0"/>
          </a:p>
        </p:txBody>
      </p:sp>
      <p:sp>
        <p:nvSpPr>
          <p:cNvPr id="14" name="مربع نص 13"/>
          <p:cNvSpPr txBox="1"/>
          <p:nvPr/>
        </p:nvSpPr>
        <p:spPr>
          <a:xfrm>
            <a:off x="6643702" y="4357694"/>
            <a:ext cx="1840915" cy="369332"/>
          </a:xfrm>
          <a:prstGeom prst="rect">
            <a:avLst/>
          </a:prstGeom>
          <a:noFill/>
        </p:spPr>
        <p:txBody>
          <a:bodyPr wrap="square" rtlCol="1">
            <a:spAutoFit/>
          </a:bodyPr>
          <a:lstStyle/>
          <a:p>
            <a:pPr algn="ctr"/>
            <a:r>
              <a:rPr lang="ar-SA" dirty="0" smtClean="0">
                <a:effectLst>
                  <a:glow rad="139700">
                    <a:schemeClr val="accent1">
                      <a:satMod val="175000"/>
                      <a:alpha val="40000"/>
                    </a:schemeClr>
                  </a:glow>
                </a:effectLst>
              </a:rPr>
              <a:t>تطوير قاعدة البيانات</a:t>
            </a:r>
            <a:endParaRPr lang="ar-S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ppt_x</p:attrName>
                                        </p:attrNameLst>
                                      </p:cBhvr>
                                      <p:tavLst>
                                        <p:tav tm="0">
                                          <p:val>
                                            <p:strVal val="#ppt_x-.2"/>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1000" fill="hold"/>
                                        <p:tgtEl>
                                          <p:spTgt spid="13"/>
                                        </p:tgtEl>
                                        <p:attrNameLst>
                                          <p:attrName>ppt_x</p:attrName>
                                        </p:attrNameLst>
                                      </p:cBhvr>
                                      <p:tavLst>
                                        <p:tav tm="0">
                                          <p:val>
                                            <p:strVal val="#ppt_x-.2"/>
                                          </p:val>
                                        </p:tav>
                                        <p:tav tm="100000">
                                          <p:val>
                                            <p:strVal val="#ppt_x"/>
                                          </p:val>
                                        </p:tav>
                                      </p:tavLst>
                                    </p:anim>
                                    <p:anim calcmode="lin" valueType="num">
                                      <p:cBhvr>
                                        <p:cTn id="22"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1000" fill="hold"/>
                                        <p:tgtEl>
                                          <p:spTgt spid="14"/>
                                        </p:tgtEl>
                                        <p:attrNameLst>
                                          <p:attrName>ppt_x</p:attrName>
                                        </p:attrNameLst>
                                      </p:cBhvr>
                                      <p:tavLst>
                                        <p:tav tm="0">
                                          <p:val>
                                            <p:strVal val="#ppt_x-.2"/>
                                          </p:val>
                                        </p:tav>
                                        <p:tav tm="100000">
                                          <p:val>
                                            <p:strVal val="#ppt_x"/>
                                          </p:val>
                                        </p:tav>
                                      </p:tavLst>
                                    </p:anim>
                                    <p:anim calcmode="lin" valueType="num">
                                      <p:cBhvr>
                                        <p:cTn id="29"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1000" fill="hold"/>
                                        <p:tgtEl>
                                          <p:spTgt spid="12"/>
                                        </p:tgtEl>
                                        <p:attrNameLst>
                                          <p:attrName>ppt_x</p:attrName>
                                        </p:attrNameLst>
                                      </p:cBhvr>
                                      <p:tavLst>
                                        <p:tav tm="0">
                                          <p:val>
                                            <p:strVal val="#ppt_x-.2"/>
                                          </p:val>
                                        </p:tav>
                                        <p:tav tm="100000">
                                          <p:val>
                                            <p:strVal val="#ppt_x"/>
                                          </p:val>
                                        </p:tav>
                                      </p:tavLst>
                                    </p:anim>
                                    <p:anim calcmode="lin" valueType="num">
                                      <p:cBhvr>
                                        <p:cTn id="36"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ppt_x</p:attrName>
                                        </p:attrNameLst>
                                      </p:cBhvr>
                                      <p:tavLst>
                                        <p:tav tm="0">
                                          <p:val>
                                            <p:strVal val="#ppt_x-.2"/>
                                          </p:val>
                                        </p:tav>
                                        <p:tav tm="100000">
                                          <p:val>
                                            <p:strVal val="#ppt_x"/>
                                          </p:val>
                                        </p:tav>
                                      </p:tavLst>
                                    </p:anim>
                                    <p:anim calcmode="lin" valueType="num">
                                      <p:cBhvr>
                                        <p:cTn id="43"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44"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471" y="1142984"/>
            <a:ext cx="8305685" cy="2862322"/>
          </a:xfrm>
          <a:prstGeom prst="rect">
            <a:avLst/>
          </a:prstGeom>
          <a:noFill/>
        </p:spPr>
        <p:txBody>
          <a:bodyPr wrap="square" rtlCol="1">
            <a:spAutoFit/>
          </a:bodyPr>
          <a:lstStyle/>
          <a:p>
            <a:pPr>
              <a:lnSpc>
                <a:spcPct val="150000"/>
              </a:lnSpc>
            </a:pPr>
            <a:r>
              <a:rPr lang="ar-SA" sz="2000" b="1" u="sng" dirty="0" smtClean="0"/>
              <a:t>2- إنتاج قاعدة البيانات وتطبيقاتها   :</a:t>
            </a:r>
          </a:p>
          <a:p>
            <a:pPr>
              <a:lnSpc>
                <a:spcPct val="150000"/>
              </a:lnSpc>
            </a:pPr>
            <a:r>
              <a:rPr lang="ar-SA" sz="2000" u="sng" dirty="0" smtClean="0"/>
              <a:t>ويشمل عدة وظائف :</a:t>
            </a:r>
          </a:p>
          <a:p>
            <a:pPr>
              <a:lnSpc>
                <a:spcPct val="150000"/>
              </a:lnSpc>
            </a:pPr>
            <a:r>
              <a:rPr lang="ar-SA" sz="2000" u="sng" dirty="0" smtClean="0"/>
              <a:t>أولا ً/</a:t>
            </a:r>
            <a:r>
              <a:rPr lang="ar-SA" sz="2000" dirty="0" smtClean="0"/>
              <a:t> </a:t>
            </a:r>
            <a:r>
              <a:rPr lang="ar-SA" sz="2000" u="sng" dirty="0" smtClean="0"/>
              <a:t>تحليل النظم : </a:t>
            </a:r>
            <a:r>
              <a:rPr lang="ar-SA" sz="2000" dirty="0" smtClean="0"/>
              <a:t>مسئولية محلل النظم هي تحليل متطلبات الجهة التي سوف تستخدم النظام ومن ثم تحديد كافة البيانات وعلاقتها ببعضها والقيود المفروضة عليها  </a:t>
            </a:r>
          </a:p>
          <a:p>
            <a:pPr>
              <a:lnSpc>
                <a:spcPct val="150000"/>
              </a:lnSpc>
            </a:pPr>
            <a:r>
              <a:rPr lang="ar-SA" sz="2000" b="1" u="sng" dirty="0" smtClean="0"/>
              <a:t> </a:t>
            </a:r>
          </a:p>
          <a:p>
            <a:pPr>
              <a:lnSpc>
                <a:spcPct val="150000"/>
              </a:lnSpc>
            </a:pPr>
            <a:endParaRPr lang="ar-SA" sz="2000" b="1" u="sng" dirty="0" smtClean="0"/>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/القائمون على قواعد البيانات</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714348" y="2995570"/>
            <a:ext cx="8305685" cy="1015663"/>
          </a:xfrm>
          <a:prstGeom prst="rect">
            <a:avLst/>
          </a:prstGeom>
          <a:noFill/>
        </p:spPr>
        <p:txBody>
          <a:bodyPr wrap="square" rtlCol="1">
            <a:spAutoFit/>
          </a:bodyPr>
          <a:lstStyle/>
          <a:p>
            <a:pPr>
              <a:lnSpc>
                <a:spcPct val="150000"/>
              </a:lnSpc>
            </a:pPr>
            <a:r>
              <a:rPr lang="ar-SA" sz="2000" u="sng" dirty="0" smtClean="0"/>
              <a:t>ثانيا ً/</a:t>
            </a:r>
            <a:r>
              <a:rPr lang="ar-SA" sz="2000" dirty="0" smtClean="0"/>
              <a:t> </a:t>
            </a:r>
            <a:r>
              <a:rPr lang="ar-SA" sz="2000" u="sng" dirty="0" smtClean="0"/>
              <a:t>تصميم قاعدة البيانات  : </a:t>
            </a:r>
            <a:r>
              <a:rPr lang="ar-SA" sz="2000" dirty="0" smtClean="0"/>
              <a:t>يقوم مصمم قاعدة البيانات بتحديد البيانات التي ستخزن ويحصل على نتائج مرحلة التحليل عن طريق الاتصال بكل مستخدمي قاعدة البيانات مستقبلا لكي يفهم متطلباتهم  </a:t>
            </a:r>
            <a:endParaRPr lang="ar-SA" sz="2000" b="1" dirty="0" smtClean="0"/>
          </a:p>
        </p:txBody>
      </p:sp>
      <p:sp>
        <p:nvSpPr>
          <p:cNvPr id="5" name="TextBox 4"/>
          <p:cNvSpPr txBox="1"/>
          <p:nvPr/>
        </p:nvSpPr>
        <p:spPr>
          <a:xfrm>
            <a:off x="714348" y="4056411"/>
            <a:ext cx="8305685" cy="1015663"/>
          </a:xfrm>
          <a:prstGeom prst="rect">
            <a:avLst/>
          </a:prstGeom>
          <a:noFill/>
        </p:spPr>
        <p:txBody>
          <a:bodyPr wrap="square" rtlCol="1">
            <a:spAutoFit/>
          </a:bodyPr>
          <a:lstStyle/>
          <a:p>
            <a:pPr>
              <a:lnSpc>
                <a:spcPct val="150000"/>
              </a:lnSpc>
            </a:pPr>
            <a:r>
              <a:rPr lang="ar-SA" sz="2000" u="sng" dirty="0" smtClean="0"/>
              <a:t>ثالثا ً/</a:t>
            </a:r>
            <a:r>
              <a:rPr lang="ar-SA" sz="2000" dirty="0" smtClean="0"/>
              <a:t> </a:t>
            </a:r>
            <a:r>
              <a:rPr lang="ar-SA" sz="2000" u="sng" dirty="0" smtClean="0"/>
              <a:t>تطوير قاعدة البيانات  : </a:t>
            </a:r>
            <a:r>
              <a:rPr lang="ar-SA" sz="2000" dirty="0" smtClean="0"/>
              <a:t>إنشاء واختبار قاعدة البيانات قبل وضعها مرحلة التشغيل وغلبا يقوم بهذه المهمة أحد أعضاء فريق إدارة قاعدة البيانات  </a:t>
            </a:r>
            <a:endParaRPr lang="ar-SA" sz="2000" b="1" dirty="0" smtClean="0"/>
          </a:p>
        </p:txBody>
      </p:sp>
      <p:sp>
        <p:nvSpPr>
          <p:cNvPr id="6" name="TextBox 5"/>
          <p:cNvSpPr txBox="1"/>
          <p:nvPr/>
        </p:nvSpPr>
        <p:spPr>
          <a:xfrm>
            <a:off x="714348" y="4913667"/>
            <a:ext cx="8305685" cy="958660"/>
          </a:xfrm>
          <a:prstGeom prst="rect">
            <a:avLst/>
          </a:prstGeom>
          <a:noFill/>
        </p:spPr>
        <p:txBody>
          <a:bodyPr wrap="square" rtlCol="1">
            <a:spAutoFit/>
          </a:bodyPr>
          <a:lstStyle/>
          <a:p>
            <a:pPr>
              <a:lnSpc>
                <a:spcPct val="150000"/>
              </a:lnSpc>
            </a:pPr>
            <a:r>
              <a:rPr lang="ar-SA" sz="2000" u="sng" dirty="0" smtClean="0"/>
              <a:t>رابعا ً/</a:t>
            </a:r>
            <a:r>
              <a:rPr lang="ar-SA" sz="2000" dirty="0" smtClean="0"/>
              <a:t> </a:t>
            </a:r>
            <a:r>
              <a:rPr lang="ar-SA" sz="2000" u="sng" dirty="0" smtClean="0"/>
              <a:t>انتاج وبرمجة تطبيقات قاعدة البيانات  : </a:t>
            </a:r>
            <a:r>
              <a:rPr lang="ar-SA" sz="2000" dirty="0" smtClean="0"/>
              <a:t>يقوم المبرمج ومطور التطبيقات بتطوير برامج التطبيق  التي تتعامل مع قاعدة البيانات</a:t>
            </a:r>
            <a:endParaRPr lang="ar-SA"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471" y="1142984"/>
            <a:ext cx="8305685" cy="1938992"/>
          </a:xfrm>
          <a:prstGeom prst="rect">
            <a:avLst/>
          </a:prstGeom>
          <a:noFill/>
        </p:spPr>
        <p:txBody>
          <a:bodyPr wrap="square" rtlCol="1">
            <a:spAutoFit/>
          </a:bodyPr>
          <a:lstStyle/>
          <a:p>
            <a:pPr>
              <a:lnSpc>
                <a:spcPct val="150000"/>
              </a:lnSpc>
            </a:pPr>
            <a:r>
              <a:rPr lang="ar-SA" sz="2000" b="1" u="sng" dirty="0" smtClean="0"/>
              <a:t>3- تناول قاعدة البيانات(استخدام قاعدة البيانات)  :</a:t>
            </a:r>
          </a:p>
          <a:p>
            <a:pPr>
              <a:lnSpc>
                <a:spcPct val="150000"/>
              </a:lnSpc>
            </a:pPr>
            <a:r>
              <a:rPr lang="ar-SA" sz="2000" dirty="0" smtClean="0"/>
              <a:t>نطلق على مستخدمي قاعدة البينات المستخدمون النهائيون وهم كافة المتعاملين مع قاعدة البيانت مثل الذين يقومون بتسجيل الطلبة أو حجز الطيران وتوفر نظم قاعدة البيانات أدوت تسهل على المستخدم النهائي استخدام قاعدة البيانات دون تخصص في الحاسب الآلي </a:t>
            </a:r>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/القائمون على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3451870"/>
            <a:ext cx="8305685" cy="1477328"/>
          </a:xfrm>
          <a:prstGeom prst="rect">
            <a:avLst/>
          </a:prstGeom>
          <a:noFill/>
        </p:spPr>
        <p:txBody>
          <a:bodyPr wrap="square" rtlCol="1">
            <a:spAutoFit/>
          </a:bodyPr>
          <a:lstStyle/>
          <a:p>
            <a:pPr>
              <a:lnSpc>
                <a:spcPct val="150000"/>
              </a:lnSpc>
            </a:pPr>
            <a:r>
              <a:rPr lang="ar-SA" sz="2000" b="1" u="sng" dirty="0" smtClean="0"/>
              <a:t>4- تشغيل وصيانة قاعدة البيانات   :</a:t>
            </a:r>
          </a:p>
          <a:p>
            <a:pPr>
              <a:lnSpc>
                <a:spcPct val="150000"/>
              </a:lnSpc>
            </a:pPr>
            <a:r>
              <a:rPr lang="ar-SA" sz="2000" dirty="0" smtClean="0"/>
              <a:t>المشغلون هم القائمون بالتشغيل الفعلي ومسئولو الصيانة وهم المسئولون عن صيانة البرمجيات والمكونات المادية لنظام قاعدة البيانات.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41" name="Group 193"/>
          <p:cNvGraphicFramePr>
            <a:graphicFrameLocks noGrp="1"/>
          </p:cNvGraphicFramePr>
          <p:nvPr/>
        </p:nvGraphicFramePr>
        <p:xfrm>
          <a:off x="755650" y="762000"/>
          <a:ext cx="7112000" cy="5707888"/>
        </p:xfrm>
        <a:graphic>
          <a:graphicData uri="http://schemas.openxmlformats.org/drawingml/2006/table">
            <a:tbl>
              <a:tblPr rtl="1"/>
              <a:tblGrid>
                <a:gridCol w="1016000">
                  <a:extLst>
                    <a:ext uri="{9D8B030D-6E8A-4147-A177-3AD203B41FA5}">
                      <a16:colId xmlns:a16="http://schemas.microsoft.com/office/drawing/2014/main" xmlns="" val="20000"/>
                    </a:ext>
                  </a:extLst>
                </a:gridCol>
                <a:gridCol w="1016000">
                  <a:extLst>
                    <a:ext uri="{9D8B030D-6E8A-4147-A177-3AD203B41FA5}">
                      <a16:colId xmlns:a16="http://schemas.microsoft.com/office/drawing/2014/main" xmlns="" val="20001"/>
                    </a:ext>
                  </a:extLst>
                </a:gridCol>
                <a:gridCol w="1016000">
                  <a:extLst>
                    <a:ext uri="{9D8B030D-6E8A-4147-A177-3AD203B41FA5}">
                      <a16:colId xmlns:a16="http://schemas.microsoft.com/office/drawing/2014/main" xmlns="" val="20002"/>
                    </a:ext>
                  </a:extLst>
                </a:gridCol>
                <a:gridCol w="1016000">
                  <a:extLst>
                    <a:ext uri="{9D8B030D-6E8A-4147-A177-3AD203B41FA5}">
                      <a16:colId xmlns:a16="http://schemas.microsoft.com/office/drawing/2014/main" xmlns="" val="20003"/>
                    </a:ext>
                  </a:extLst>
                </a:gridCol>
                <a:gridCol w="1016000">
                  <a:extLst>
                    <a:ext uri="{9D8B030D-6E8A-4147-A177-3AD203B41FA5}">
                      <a16:colId xmlns:a16="http://schemas.microsoft.com/office/drawing/2014/main" xmlns="" val="20004"/>
                    </a:ext>
                  </a:extLst>
                </a:gridCol>
                <a:gridCol w="1016000">
                  <a:extLst>
                    <a:ext uri="{9D8B030D-6E8A-4147-A177-3AD203B41FA5}">
                      <a16:colId xmlns:a16="http://schemas.microsoft.com/office/drawing/2014/main" xmlns="" val="20005"/>
                    </a:ext>
                  </a:extLst>
                </a:gridCol>
                <a:gridCol w="1016000">
                  <a:extLst>
                    <a:ext uri="{9D8B030D-6E8A-4147-A177-3AD203B41FA5}">
                      <a16:colId xmlns:a16="http://schemas.microsoft.com/office/drawing/2014/main" xmlns="" val="20006"/>
                    </a:ext>
                  </a:extLst>
                </a:gridCol>
              </a:tblGrid>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الملف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xmlns="" val="10000"/>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أمال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أيمان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سارة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سالم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4912220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علي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4989444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ثامر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2326783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1399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روان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وائل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الفهد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2324555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إبراهيم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2328897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الغدير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الحامد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4567865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bl>
          </a:graphicData>
        </a:graphic>
      </p:graphicFrame>
      <p:sp>
        <p:nvSpPr>
          <p:cNvPr id="2201" name="Text Box 153"/>
          <p:cNvSpPr txBox="1">
            <a:spLocks noChangeArrowheads="1"/>
          </p:cNvSpPr>
          <p:nvPr/>
        </p:nvSpPr>
        <p:spPr bwMode="auto">
          <a:xfrm>
            <a:off x="3787775" y="84138"/>
            <a:ext cx="1846263" cy="519112"/>
          </a:xfrm>
          <a:prstGeom prst="rect">
            <a:avLst/>
          </a:prstGeom>
          <a:noFill/>
          <a:ln w="9525">
            <a:noFill/>
            <a:miter lim="800000"/>
            <a:headEnd/>
            <a:tailEnd/>
          </a:ln>
          <a:effectLst/>
        </p:spPr>
        <p:txBody>
          <a:bodyPr wrap="none">
            <a:spAutoFit/>
          </a:bodyPr>
          <a:lstStyle/>
          <a:p>
            <a:pPr algn="ctr"/>
            <a:r>
              <a:rPr lang="ar-SA" sz="2800" b="1"/>
              <a:t>جدول المرضى</a:t>
            </a:r>
            <a:endParaRPr lang="en-US" sz="28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424238" y="1982788"/>
            <a:ext cx="2443162" cy="641350"/>
          </a:xfrm>
          <a:prstGeom prst="rect">
            <a:avLst/>
          </a:prstGeom>
          <a:noFill/>
          <a:ln w="9525">
            <a:noFill/>
            <a:miter lim="800000"/>
            <a:headEnd/>
            <a:tailEnd/>
          </a:ln>
          <a:effectLst/>
        </p:spPr>
        <p:txBody>
          <a:bodyPr wrap="none">
            <a:spAutoFit/>
          </a:bodyPr>
          <a:lstStyle/>
          <a:p>
            <a:r>
              <a:rPr lang="ar-SA" sz="3600" b="1"/>
              <a:t>رقم الملف = 3 </a:t>
            </a:r>
            <a:endParaRPr lang="en-US" sz="3600" b="1"/>
          </a:p>
        </p:txBody>
      </p:sp>
      <p:sp>
        <p:nvSpPr>
          <p:cNvPr id="3077" name="Rectangle 5"/>
          <p:cNvSpPr>
            <a:spLocks noChangeArrowheads="1"/>
          </p:cNvSpPr>
          <p:nvPr/>
        </p:nvSpPr>
        <p:spPr bwMode="auto">
          <a:xfrm>
            <a:off x="2195513" y="1196975"/>
            <a:ext cx="4968875" cy="2879725"/>
          </a:xfrm>
          <a:prstGeom prst="rect">
            <a:avLst/>
          </a:prstGeom>
          <a:noFill/>
          <a:ln w="57150">
            <a:solidFill>
              <a:schemeClr val="tx1"/>
            </a:solidFill>
            <a:miter lim="800000"/>
            <a:headEnd/>
            <a:tailEnd/>
          </a:ln>
          <a:effectLst/>
        </p:spPr>
        <p:txBody>
          <a:bodyPr wrap="none" anchor="ctr"/>
          <a:lstStyle/>
          <a:p>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54" name="Group 114"/>
          <p:cNvGraphicFramePr>
            <a:graphicFrameLocks noGrp="1"/>
          </p:cNvGraphicFramePr>
          <p:nvPr/>
        </p:nvGraphicFramePr>
        <p:xfrm>
          <a:off x="755650" y="762000"/>
          <a:ext cx="7112000" cy="5707888"/>
        </p:xfrm>
        <a:graphic>
          <a:graphicData uri="http://schemas.openxmlformats.org/drawingml/2006/table">
            <a:tbl>
              <a:tblPr rtl="1"/>
              <a:tblGrid>
                <a:gridCol w="1016000">
                  <a:extLst>
                    <a:ext uri="{9D8B030D-6E8A-4147-A177-3AD203B41FA5}">
                      <a16:colId xmlns:a16="http://schemas.microsoft.com/office/drawing/2014/main" xmlns="" val="20000"/>
                    </a:ext>
                  </a:extLst>
                </a:gridCol>
                <a:gridCol w="1016000">
                  <a:extLst>
                    <a:ext uri="{9D8B030D-6E8A-4147-A177-3AD203B41FA5}">
                      <a16:colId xmlns:a16="http://schemas.microsoft.com/office/drawing/2014/main" xmlns="" val="20001"/>
                    </a:ext>
                  </a:extLst>
                </a:gridCol>
                <a:gridCol w="1016000">
                  <a:extLst>
                    <a:ext uri="{9D8B030D-6E8A-4147-A177-3AD203B41FA5}">
                      <a16:colId xmlns:a16="http://schemas.microsoft.com/office/drawing/2014/main" xmlns="" val="20002"/>
                    </a:ext>
                  </a:extLst>
                </a:gridCol>
                <a:gridCol w="1016000">
                  <a:extLst>
                    <a:ext uri="{9D8B030D-6E8A-4147-A177-3AD203B41FA5}">
                      <a16:colId xmlns:a16="http://schemas.microsoft.com/office/drawing/2014/main" xmlns="" val="20003"/>
                    </a:ext>
                  </a:extLst>
                </a:gridCol>
                <a:gridCol w="1016000">
                  <a:extLst>
                    <a:ext uri="{9D8B030D-6E8A-4147-A177-3AD203B41FA5}">
                      <a16:colId xmlns:a16="http://schemas.microsoft.com/office/drawing/2014/main" xmlns="" val="20004"/>
                    </a:ext>
                  </a:extLst>
                </a:gridCol>
                <a:gridCol w="1016000">
                  <a:extLst>
                    <a:ext uri="{9D8B030D-6E8A-4147-A177-3AD203B41FA5}">
                      <a16:colId xmlns:a16="http://schemas.microsoft.com/office/drawing/2014/main" xmlns="" val="20005"/>
                    </a:ext>
                  </a:extLst>
                </a:gridCol>
                <a:gridCol w="1016000">
                  <a:extLst>
                    <a:ext uri="{9D8B030D-6E8A-4147-A177-3AD203B41FA5}">
                      <a16:colId xmlns:a16="http://schemas.microsoft.com/office/drawing/2014/main" xmlns="" val="20006"/>
                    </a:ext>
                  </a:extLst>
                </a:gridCol>
              </a:tblGrid>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الملف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xmlns="" val="10000"/>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أمال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أيمان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extLst>
                  <a:ext uri="{0D108BD9-81ED-4DB2-BD59-A6C34878D82A}">
                    <a16:rowId xmlns:a16="http://schemas.microsoft.com/office/drawing/2014/main" xmlns="" val="10003"/>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سارة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سالم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4912220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علي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4989444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ثامر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2326783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1399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روان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وائل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الفهد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2324555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8"/>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إبراهيم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2328897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الغدير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الحامد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4567865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bl>
          </a:graphicData>
        </a:graphic>
      </p:graphicFrame>
      <p:sp>
        <p:nvSpPr>
          <p:cNvPr id="10340" name="Text Box 100"/>
          <p:cNvSpPr txBox="1">
            <a:spLocks noChangeArrowheads="1"/>
          </p:cNvSpPr>
          <p:nvPr/>
        </p:nvSpPr>
        <p:spPr bwMode="auto">
          <a:xfrm>
            <a:off x="3787775" y="84138"/>
            <a:ext cx="1846263" cy="519112"/>
          </a:xfrm>
          <a:prstGeom prst="rect">
            <a:avLst/>
          </a:prstGeom>
          <a:noFill/>
          <a:ln w="9525">
            <a:noFill/>
            <a:miter lim="800000"/>
            <a:headEnd/>
            <a:tailEnd/>
          </a:ln>
          <a:effectLst/>
        </p:spPr>
        <p:txBody>
          <a:bodyPr wrap="none">
            <a:spAutoFit/>
          </a:bodyPr>
          <a:lstStyle/>
          <a:p>
            <a:pPr algn="ctr"/>
            <a:r>
              <a:rPr lang="ar-SA" sz="2800" b="1" u="sng"/>
              <a:t>جدول المرضى</a:t>
            </a:r>
            <a:endParaRPr lang="en-US" sz="2800" b="1" u="sng"/>
          </a:p>
        </p:txBody>
      </p:sp>
      <p:sp>
        <p:nvSpPr>
          <p:cNvPr id="10342" name="Line 102"/>
          <p:cNvSpPr>
            <a:spLocks noChangeShapeType="1"/>
          </p:cNvSpPr>
          <p:nvPr/>
        </p:nvSpPr>
        <p:spPr bwMode="auto">
          <a:xfrm flipH="1">
            <a:off x="7956550" y="2565400"/>
            <a:ext cx="647700" cy="0"/>
          </a:xfrm>
          <a:prstGeom prst="line">
            <a:avLst/>
          </a:prstGeom>
          <a:noFill/>
          <a:ln w="76200">
            <a:solidFill>
              <a:schemeClr val="tx1"/>
            </a:solidFill>
            <a:round/>
            <a:headEnd/>
            <a:tailEnd type="triangle" w="med" len="med"/>
          </a:ln>
          <a:effectLst/>
        </p:spPr>
        <p:txBody>
          <a:bodyPr/>
          <a:lstStyle/>
          <a:p>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462213" y="1982788"/>
            <a:ext cx="4125912" cy="1190625"/>
          </a:xfrm>
          <a:prstGeom prst="rect">
            <a:avLst/>
          </a:prstGeom>
          <a:noFill/>
          <a:ln w="9525">
            <a:noFill/>
            <a:miter lim="800000"/>
            <a:headEnd/>
            <a:tailEnd/>
          </a:ln>
          <a:effectLst/>
        </p:spPr>
        <p:txBody>
          <a:bodyPr wrap="none">
            <a:spAutoFit/>
          </a:bodyPr>
          <a:lstStyle/>
          <a:p>
            <a:r>
              <a:rPr lang="ar-SA" sz="3600" b="1"/>
              <a:t>رقم الهاتف = 4222890</a:t>
            </a:r>
            <a:endParaRPr lang="en-US" sz="3600" b="1"/>
          </a:p>
          <a:p>
            <a:r>
              <a:rPr lang="ar-SA" sz="3600" b="1"/>
              <a:t> </a:t>
            </a:r>
            <a:endParaRPr lang="en-US" sz="3600" b="1"/>
          </a:p>
        </p:txBody>
      </p:sp>
      <p:sp>
        <p:nvSpPr>
          <p:cNvPr id="11267" name="Rectangle 3"/>
          <p:cNvSpPr>
            <a:spLocks noChangeArrowheads="1"/>
          </p:cNvSpPr>
          <p:nvPr/>
        </p:nvSpPr>
        <p:spPr bwMode="auto">
          <a:xfrm>
            <a:off x="2195513" y="1196975"/>
            <a:ext cx="4968875" cy="2879725"/>
          </a:xfrm>
          <a:prstGeom prst="rect">
            <a:avLst/>
          </a:prstGeom>
          <a:noFill/>
          <a:ln w="57150">
            <a:solidFill>
              <a:schemeClr val="tx1"/>
            </a:solidFill>
            <a:miter lim="800000"/>
            <a:headEnd/>
            <a:tailEnd/>
          </a:ln>
          <a:effectLst/>
        </p:spPr>
        <p:txBody>
          <a:bodyPr wrap="none" anchor="ctr"/>
          <a:lstStyle/>
          <a:p>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31" name="Group 119"/>
          <p:cNvGraphicFramePr>
            <a:graphicFrameLocks noGrp="1"/>
          </p:cNvGraphicFramePr>
          <p:nvPr/>
        </p:nvGraphicFramePr>
        <p:xfrm>
          <a:off x="755650" y="762000"/>
          <a:ext cx="7112000" cy="5707888"/>
        </p:xfrm>
        <a:graphic>
          <a:graphicData uri="http://schemas.openxmlformats.org/drawingml/2006/table">
            <a:tbl>
              <a:tblPr rtl="1"/>
              <a:tblGrid>
                <a:gridCol w="1016000">
                  <a:extLst>
                    <a:ext uri="{9D8B030D-6E8A-4147-A177-3AD203B41FA5}">
                      <a16:colId xmlns:a16="http://schemas.microsoft.com/office/drawing/2014/main" xmlns="" val="20000"/>
                    </a:ext>
                  </a:extLst>
                </a:gridCol>
                <a:gridCol w="1016000">
                  <a:extLst>
                    <a:ext uri="{9D8B030D-6E8A-4147-A177-3AD203B41FA5}">
                      <a16:colId xmlns:a16="http://schemas.microsoft.com/office/drawing/2014/main" xmlns="" val="20001"/>
                    </a:ext>
                  </a:extLst>
                </a:gridCol>
                <a:gridCol w="1016000">
                  <a:extLst>
                    <a:ext uri="{9D8B030D-6E8A-4147-A177-3AD203B41FA5}">
                      <a16:colId xmlns:a16="http://schemas.microsoft.com/office/drawing/2014/main" xmlns="" val="20002"/>
                    </a:ext>
                  </a:extLst>
                </a:gridCol>
                <a:gridCol w="1016000">
                  <a:extLst>
                    <a:ext uri="{9D8B030D-6E8A-4147-A177-3AD203B41FA5}">
                      <a16:colId xmlns:a16="http://schemas.microsoft.com/office/drawing/2014/main" xmlns="" val="20003"/>
                    </a:ext>
                  </a:extLst>
                </a:gridCol>
                <a:gridCol w="1016000">
                  <a:extLst>
                    <a:ext uri="{9D8B030D-6E8A-4147-A177-3AD203B41FA5}">
                      <a16:colId xmlns:a16="http://schemas.microsoft.com/office/drawing/2014/main" xmlns="" val="20004"/>
                    </a:ext>
                  </a:extLst>
                </a:gridCol>
                <a:gridCol w="1016000">
                  <a:extLst>
                    <a:ext uri="{9D8B030D-6E8A-4147-A177-3AD203B41FA5}">
                      <a16:colId xmlns:a16="http://schemas.microsoft.com/office/drawing/2014/main" xmlns="" val="20005"/>
                    </a:ext>
                  </a:extLst>
                </a:gridCol>
                <a:gridCol w="1016000">
                  <a:extLst>
                    <a:ext uri="{9D8B030D-6E8A-4147-A177-3AD203B41FA5}">
                      <a16:colId xmlns:a16="http://schemas.microsoft.com/office/drawing/2014/main" xmlns="" val="20006"/>
                    </a:ext>
                  </a:extLst>
                </a:gridCol>
              </a:tblGrid>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الملف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xmlns="" val="10000"/>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أمال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extLst>
                  <a:ext uri="{0D108BD9-81ED-4DB2-BD59-A6C34878D82A}">
                    <a16:rowId xmlns:a16="http://schemas.microsoft.com/office/drawing/2014/main" xmlns="" val="10001"/>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أيمان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سارة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سالم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4912220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علي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4989444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ثامر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2326783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1399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روان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وائل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الفهد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2324555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xmlns="" val="10008"/>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إبراهيم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2328897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الغدير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9"/>
                  </a:ext>
                </a:extLst>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الحامد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4567865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10"/>
                  </a:ext>
                </a:extLst>
              </a:tr>
            </a:tbl>
          </a:graphicData>
        </a:graphic>
      </p:graphicFrame>
      <p:sp>
        <p:nvSpPr>
          <p:cNvPr id="13412" name="Text Box 100"/>
          <p:cNvSpPr txBox="1">
            <a:spLocks noChangeArrowheads="1"/>
          </p:cNvSpPr>
          <p:nvPr/>
        </p:nvSpPr>
        <p:spPr bwMode="auto">
          <a:xfrm>
            <a:off x="3787775" y="84138"/>
            <a:ext cx="1846263" cy="519112"/>
          </a:xfrm>
          <a:prstGeom prst="rect">
            <a:avLst/>
          </a:prstGeom>
          <a:noFill/>
          <a:ln w="9525">
            <a:noFill/>
            <a:miter lim="800000"/>
            <a:headEnd/>
            <a:tailEnd/>
          </a:ln>
          <a:effectLst/>
        </p:spPr>
        <p:txBody>
          <a:bodyPr wrap="none">
            <a:spAutoFit/>
          </a:bodyPr>
          <a:lstStyle/>
          <a:p>
            <a:pPr algn="ctr"/>
            <a:r>
              <a:rPr lang="ar-SA" sz="2800" b="1"/>
              <a:t>جدول المرضى</a:t>
            </a:r>
            <a:endParaRPr lang="en-US" sz="2800" b="1"/>
          </a:p>
        </p:txBody>
      </p:sp>
      <p:sp>
        <p:nvSpPr>
          <p:cNvPr id="13418" name="Line 106"/>
          <p:cNvSpPr>
            <a:spLocks noChangeShapeType="1"/>
          </p:cNvSpPr>
          <p:nvPr/>
        </p:nvSpPr>
        <p:spPr bwMode="auto">
          <a:xfrm flipH="1">
            <a:off x="7956550" y="1628775"/>
            <a:ext cx="647700" cy="0"/>
          </a:xfrm>
          <a:prstGeom prst="line">
            <a:avLst/>
          </a:prstGeom>
          <a:noFill/>
          <a:ln w="76200">
            <a:solidFill>
              <a:schemeClr val="tx1"/>
            </a:solidFill>
            <a:round/>
            <a:headEnd/>
            <a:tailEnd type="triangle" w="med" len="med"/>
          </a:ln>
          <a:effectLst/>
        </p:spPr>
        <p:txBody>
          <a:bodyPr/>
          <a:lstStyle/>
          <a:p>
            <a:endParaRPr lang="ar-SA"/>
          </a:p>
        </p:txBody>
      </p:sp>
      <p:sp>
        <p:nvSpPr>
          <p:cNvPr id="13419" name="Line 107"/>
          <p:cNvSpPr>
            <a:spLocks noChangeShapeType="1"/>
          </p:cNvSpPr>
          <p:nvPr/>
        </p:nvSpPr>
        <p:spPr bwMode="auto">
          <a:xfrm flipH="1">
            <a:off x="8027988" y="5013325"/>
            <a:ext cx="647700" cy="0"/>
          </a:xfrm>
          <a:prstGeom prst="line">
            <a:avLst/>
          </a:prstGeom>
          <a:noFill/>
          <a:ln w="76200">
            <a:solidFill>
              <a:schemeClr val="tx1"/>
            </a:solidFill>
            <a:round/>
            <a:headEnd/>
            <a:tailEnd type="triangle" w="med" len="med"/>
          </a:ln>
          <a:effectLst/>
        </p:spPr>
        <p:txBody>
          <a:bodyPr/>
          <a:lstStyle/>
          <a:p>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2428860" y="466725"/>
            <a:ext cx="5835665" cy="1077218"/>
          </a:xfrm>
          <a:prstGeom prst="rect">
            <a:avLst/>
          </a:prstGeom>
          <a:noFill/>
          <a:ln w="9525">
            <a:noFill/>
            <a:miter lim="800000"/>
            <a:headEnd/>
            <a:tailEnd/>
          </a:ln>
          <a:effectLst/>
        </p:spPr>
        <p:txBody>
          <a:bodyPr wrap="square">
            <a:spAutoFit/>
          </a:bodyPr>
          <a:lstStyle/>
          <a:p>
            <a:r>
              <a:rPr lang="ar-SA" sz="3200" b="1" dirty="0" smtClean="0"/>
              <a:t> هاتي أمثلة </a:t>
            </a:r>
            <a:r>
              <a:rPr lang="ar-SA" sz="3200" b="1" dirty="0"/>
              <a:t>أخرى على قواعد البيانات ؟</a:t>
            </a:r>
          </a:p>
          <a:p>
            <a:endParaRPr lang="en-US" sz="3200" b="1" dirty="0"/>
          </a:p>
        </p:txBody>
      </p:sp>
      <p:sp>
        <p:nvSpPr>
          <p:cNvPr id="4101" name="Text Box 5"/>
          <p:cNvSpPr txBox="1">
            <a:spLocks noChangeArrowheads="1"/>
          </p:cNvSpPr>
          <p:nvPr/>
        </p:nvSpPr>
        <p:spPr bwMode="auto">
          <a:xfrm>
            <a:off x="6170613" y="1417638"/>
            <a:ext cx="2165350" cy="2803525"/>
          </a:xfrm>
          <a:prstGeom prst="rect">
            <a:avLst/>
          </a:prstGeom>
          <a:noFill/>
          <a:ln w="9525">
            <a:noFill/>
            <a:miter lim="800000"/>
            <a:headEnd/>
            <a:tailEnd/>
          </a:ln>
          <a:effectLst/>
        </p:spPr>
        <p:txBody>
          <a:bodyPr wrap="none">
            <a:spAutoFit/>
          </a:bodyPr>
          <a:lstStyle/>
          <a:p>
            <a:r>
              <a:rPr lang="ar-SA" sz="3200" dirty="0"/>
              <a:t>نظام الجامعة </a:t>
            </a:r>
          </a:p>
          <a:p>
            <a:endParaRPr lang="ar-SA" sz="3200" dirty="0"/>
          </a:p>
          <a:p>
            <a:r>
              <a:rPr lang="ar-SA" sz="3200" dirty="0"/>
              <a:t>نظام الجوازات</a:t>
            </a:r>
          </a:p>
          <a:p>
            <a:endParaRPr lang="ar-SA" sz="3200" dirty="0"/>
          </a:p>
          <a:p>
            <a:r>
              <a:rPr lang="ar-SA" sz="3200" dirty="0"/>
              <a:t>الأحوال المدنية</a:t>
            </a:r>
            <a:r>
              <a:rPr lang="ar-SA" dirty="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1000" fill="hold"/>
                                        <p:tgtEl>
                                          <p:spTgt spid="410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1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101">
                                            <p:txEl>
                                              <p:pRg st="2" end="2"/>
                                            </p:txEl>
                                          </p:spTgt>
                                        </p:tgtEl>
                                        <p:attrNameLst>
                                          <p:attrName>style.visibility</p:attrName>
                                        </p:attrNameLst>
                                      </p:cBhvr>
                                      <p:to>
                                        <p:strVal val="visible"/>
                                      </p:to>
                                    </p:set>
                                    <p:anim calcmode="lin" valueType="num">
                                      <p:cBhvr>
                                        <p:cTn id="14" dur="1000" fill="hold"/>
                                        <p:tgtEl>
                                          <p:spTgt spid="4101">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410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10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101">
                                            <p:txEl>
                                              <p:pRg st="4" end="4"/>
                                            </p:txEl>
                                          </p:spTgt>
                                        </p:tgtEl>
                                        <p:attrNameLst>
                                          <p:attrName>style.visibility</p:attrName>
                                        </p:attrNameLst>
                                      </p:cBhvr>
                                      <p:to>
                                        <p:strVal val="visible"/>
                                      </p:to>
                                    </p:set>
                                    <p:anim calcmode="lin" valueType="num">
                                      <p:cBhvr>
                                        <p:cTn id="21" dur="1000" fill="hold"/>
                                        <p:tgtEl>
                                          <p:spTgt spid="4101">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410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1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4278313" y="922338"/>
            <a:ext cx="4202112" cy="641350"/>
          </a:xfrm>
          <a:prstGeom prst="rect">
            <a:avLst/>
          </a:prstGeom>
          <a:noFill/>
          <a:ln w="9525">
            <a:noFill/>
            <a:miter lim="800000"/>
            <a:headEnd/>
            <a:tailEnd/>
          </a:ln>
          <a:effectLst/>
        </p:spPr>
        <p:txBody>
          <a:bodyPr wrap="none">
            <a:spAutoFit/>
          </a:bodyPr>
          <a:lstStyle/>
          <a:p>
            <a:r>
              <a:rPr lang="ar-SA" sz="3600" b="1"/>
              <a:t>إذن ما هي قواعد البيانات ؟</a:t>
            </a:r>
            <a:endParaRPr lang="en-US" sz="3600" b="1"/>
          </a:p>
        </p:txBody>
      </p:sp>
      <p:sp>
        <p:nvSpPr>
          <p:cNvPr id="9221" name="Text Box 5"/>
          <p:cNvSpPr txBox="1">
            <a:spLocks noChangeArrowheads="1"/>
          </p:cNvSpPr>
          <p:nvPr/>
        </p:nvSpPr>
        <p:spPr bwMode="auto">
          <a:xfrm>
            <a:off x="343331" y="1812185"/>
            <a:ext cx="8294257" cy="830997"/>
          </a:xfrm>
          <a:prstGeom prst="rect">
            <a:avLst/>
          </a:prstGeom>
          <a:noFill/>
          <a:ln w="9525">
            <a:noFill/>
            <a:miter lim="800000"/>
            <a:headEnd/>
            <a:tailEnd/>
          </a:ln>
          <a:effectLst/>
        </p:spPr>
        <p:txBody>
          <a:bodyPr wrap="none">
            <a:spAutoFit/>
          </a:bodyPr>
          <a:lstStyle/>
          <a:p>
            <a:r>
              <a:rPr lang="ar-SA" sz="2400" dirty="0"/>
              <a:t>هي مجموعة كبيرة من البيانات تجمعها علاقة معينة وتكون مخزنة بطريقة نموذجية </a:t>
            </a:r>
          </a:p>
          <a:p>
            <a:r>
              <a:rPr lang="ar-SA" sz="2400" dirty="0"/>
              <a:t>دون تكرار </a:t>
            </a:r>
            <a:r>
              <a:rPr lang="ar-SA" sz="2400" dirty="0" smtClean="0"/>
              <a:t>بحيث يسهل الوصول إليها والاستفادة </a:t>
            </a:r>
            <a:r>
              <a:rPr lang="ar-SA" sz="2400" smtClean="0"/>
              <a:t>منها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221">
                                            <p:txEl>
                                              <p:pRg st="0" end="0"/>
                                            </p:txEl>
                                          </p:spTgt>
                                        </p:tgtEl>
                                        <p:attrNameLst>
                                          <p:attrName>style.visibility</p:attrName>
                                        </p:attrNameLst>
                                      </p:cBhvr>
                                      <p:to>
                                        <p:strVal val="visible"/>
                                      </p:to>
                                    </p:set>
                                    <p:anim calcmode="discrete" valueType="clr">
                                      <p:cBhvr override="childStyle">
                                        <p:cTn id="7" dur="80"/>
                                        <p:tgtEl>
                                          <p:spTgt spid="92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22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221">
                                            <p:txEl>
                                              <p:pRg st="0" end="0"/>
                                            </p:txEl>
                                          </p:spTgt>
                                        </p:tgtEl>
                                        <p:attrNameLst>
                                          <p:attrName>fill.type</p:attrName>
                                        </p:attrNameLst>
                                      </p:cBhvr>
                                      <p:to>
                                        <p:strVal val="solid"/>
                                      </p:to>
                                    </p:set>
                                  </p:childTnLst>
                                </p:cTn>
                              </p:par>
                            </p:childTnLst>
                          </p:cTn>
                        </p:par>
                        <p:par>
                          <p:cTn id="10" fill="hold">
                            <p:stCondLst>
                              <p:cond delay="25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9221">
                                            <p:txEl>
                                              <p:pRg st="1" end="1"/>
                                            </p:txEl>
                                          </p:spTgt>
                                        </p:tgtEl>
                                        <p:attrNameLst>
                                          <p:attrName>style.visibility</p:attrName>
                                        </p:attrNameLst>
                                      </p:cBhvr>
                                      <p:to>
                                        <p:strVal val="visible"/>
                                      </p:to>
                                    </p:set>
                                    <p:anim calcmode="discrete" valueType="clr">
                                      <p:cBhvr override="childStyle">
                                        <p:cTn id="13" dur="80"/>
                                        <p:tgtEl>
                                          <p:spTgt spid="922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221">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922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1373</TotalTime>
  <Words>1577</Words>
  <Application>Microsoft Office PowerPoint</Application>
  <PresentationFormat>On-screen Show (4:3)</PresentationFormat>
  <Paragraphs>377</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تصميم افتراضي</vt:lpstr>
      <vt:lpstr>Edge</vt:lpstr>
      <vt:lpstr>قواعد البيانات Databases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aja</dc:creator>
  <cp:lastModifiedBy>USER</cp:lastModifiedBy>
  <cp:revision>108</cp:revision>
  <dcterms:created xsi:type="dcterms:W3CDTF">2008-02-23T07:15:10Z</dcterms:created>
  <dcterms:modified xsi:type="dcterms:W3CDTF">2018-09-10T18:16:04Z</dcterms:modified>
</cp:coreProperties>
</file>