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7" r:id="rId11"/>
    <p:sldId id="268" r:id="rId12"/>
    <p:sldId id="269" r:id="rId13"/>
    <p:sldId id="270" r:id="rId14"/>
    <p:sldId id="271" r:id="rId15"/>
    <p:sldId id="273" r:id="rId16"/>
    <p:sldId id="274" r:id="rId17"/>
    <p:sldId id="272" r:id="rId18"/>
    <p:sldId id="275" r:id="rId19"/>
    <p:sldId id="276" r:id="rId20"/>
    <p:sldId id="277" r:id="rId21"/>
    <p:sldId id="278" r:id="rId22"/>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varScale="1">
        <p:scale>
          <a:sx n="66" d="100"/>
          <a:sy n="66" d="100"/>
        </p:scale>
        <p:origin x="-147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F2D21836-F3DF-430E-B757-D866A1A318B3}" type="datetimeFigureOut">
              <a:rPr lang="ar-SA" smtClean="0"/>
              <a:t>10/06/42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1F6E7A2-8905-49AB-A030-5306F1280417}"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F2D21836-F3DF-430E-B757-D866A1A318B3}" type="datetimeFigureOut">
              <a:rPr lang="ar-SA" smtClean="0"/>
              <a:t>10/06/42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1F6E7A2-8905-49AB-A030-5306F1280417}"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F2D21836-F3DF-430E-B757-D866A1A318B3}" type="datetimeFigureOut">
              <a:rPr lang="ar-SA" smtClean="0"/>
              <a:t>10/06/42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1F6E7A2-8905-49AB-A030-5306F1280417}"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F2D21836-F3DF-430E-B757-D866A1A318B3}" type="datetimeFigureOut">
              <a:rPr lang="ar-SA" smtClean="0"/>
              <a:t>10/06/42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1F6E7A2-8905-49AB-A030-5306F1280417}"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F2D21836-F3DF-430E-B757-D866A1A318B3}" type="datetimeFigureOut">
              <a:rPr lang="ar-SA" smtClean="0"/>
              <a:t>10/06/42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1F6E7A2-8905-49AB-A030-5306F1280417}"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F2D21836-F3DF-430E-B757-D866A1A318B3}" type="datetimeFigureOut">
              <a:rPr lang="ar-SA" smtClean="0"/>
              <a:t>10/06/42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1F6E7A2-8905-49AB-A030-5306F1280417}"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F2D21836-F3DF-430E-B757-D866A1A318B3}" type="datetimeFigureOut">
              <a:rPr lang="ar-SA" smtClean="0"/>
              <a:t>10/06/42</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1F6E7A2-8905-49AB-A030-5306F1280417}"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F2D21836-F3DF-430E-B757-D866A1A318B3}" type="datetimeFigureOut">
              <a:rPr lang="ar-SA" smtClean="0"/>
              <a:t>10/06/42</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1F6E7A2-8905-49AB-A030-5306F1280417}"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F2D21836-F3DF-430E-B757-D866A1A318B3}" type="datetimeFigureOut">
              <a:rPr lang="ar-SA" smtClean="0"/>
              <a:t>10/06/42</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1F6E7A2-8905-49AB-A030-5306F1280417}"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F2D21836-F3DF-430E-B757-D866A1A318B3}" type="datetimeFigureOut">
              <a:rPr lang="ar-SA" smtClean="0"/>
              <a:t>10/06/42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1F6E7A2-8905-49AB-A030-5306F1280417}"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F2D21836-F3DF-430E-B757-D866A1A318B3}" type="datetimeFigureOut">
              <a:rPr lang="ar-SA" smtClean="0"/>
              <a:t>10/06/42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1F6E7A2-8905-49AB-A030-5306F1280417}"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2D21836-F3DF-430E-B757-D866A1A318B3}" type="datetimeFigureOut">
              <a:rPr lang="ar-SA" smtClean="0"/>
              <a:t>10/06/42</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1F6E7A2-8905-49AB-A030-5306F1280417}"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r>
              <a:rPr lang="ar-SA" dirty="0" smtClean="0"/>
              <a:t>المتعلم المتباين في التحصيل وتدريس الرياضيات</a:t>
            </a:r>
            <a:br>
              <a:rPr lang="ar-SA" dirty="0" smtClean="0"/>
            </a:br>
            <a:r>
              <a:rPr lang="ar-SA" dirty="0"/>
              <a:t/>
            </a:r>
            <a:br>
              <a:rPr lang="ar-SA" dirty="0"/>
            </a:br>
            <a:r>
              <a:rPr lang="ar-SA" dirty="0" smtClean="0"/>
              <a:t/>
            </a:r>
            <a:br>
              <a:rPr lang="ar-SA" dirty="0" smtClean="0"/>
            </a:br>
            <a:r>
              <a:rPr lang="ar-SA" dirty="0"/>
              <a:t/>
            </a:r>
            <a:br>
              <a:rPr lang="ar-SA" dirty="0"/>
            </a:br>
            <a:r>
              <a:rPr lang="ar-SA" dirty="0" smtClean="0"/>
              <a:t/>
            </a:r>
            <a:br>
              <a:rPr lang="ar-SA" dirty="0" smtClean="0"/>
            </a:br>
            <a:endParaRPr lang="ar-SA" dirty="0"/>
          </a:p>
        </p:txBody>
      </p:sp>
      <p:sp>
        <p:nvSpPr>
          <p:cNvPr id="3" name="عنوان فرعي 2"/>
          <p:cNvSpPr>
            <a:spLocks noGrp="1"/>
          </p:cNvSpPr>
          <p:nvPr>
            <p:ph type="subTitle" idx="1"/>
          </p:nvPr>
        </p:nvSpPr>
        <p:spPr/>
        <p:txBody>
          <a:bodyPr/>
          <a:lstStyle/>
          <a:p>
            <a:endParaRPr lang="ar-SA" dirty="0" smtClean="0">
              <a:solidFill>
                <a:schemeClr val="tx1"/>
              </a:solidFill>
            </a:endParaRPr>
          </a:p>
          <a:p>
            <a:r>
              <a:rPr lang="ar-SA" dirty="0" smtClean="0">
                <a:solidFill>
                  <a:schemeClr val="tx1"/>
                </a:solidFill>
              </a:rPr>
              <a:t>المحاضرة الأولى</a:t>
            </a:r>
            <a:endParaRPr lang="ar-SA" dirty="0">
              <a:solidFill>
                <a:schemeClr val="tx1"/>
              </a:solidFill>
            </a:endParaRPr>
          </a:p>
        </p:txBody>
      </p:sp>
      <p:sp>
        <p:nvSpPr>
          <p:cNvPr id="21506" name="AutoShape 2" descr="تعليم أساسي - آخر أخبار اليوم | الجزيرة نت"/>
          <p:cNvSpPr>
            <a:spLocks noChangeAspect="1" noChangeArrowheads="1"/>
          </p:cNvSpPr>
          <p:nvPr/>
        </p:nvSpPr>
        <p:spPr bwMode="auto">
          <a:xfrm>
            <a:off x="8923338"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ar-SA"/>
          </a:p>
        </p:txBody>
      </p:sp>
      <p:pic>
        <p:nvPicPr>
          <p:cNvPr id="21508" name="Picture 4" descr="التعليم عن بعد.. هل يخدعنا أطفالنا بقضاء الوقت أمام الشاشات في اللعب؟"/>
          <p:cNvPicPr>
            <a:picLocks noChangeAspect="1" noChangeArrowheads="1"/>
          </p:cNvPicPr>
          <p:nvPr/>
        </p:nvPicPr>
        <p:blipFill>
          <a:blip r:embed="rId2"/>
          <a:srcRect/>
          <a:stretch>
            <a:fillRect/>
          </a:stretch>
        </p:blipFill>
        <p:spPr bwMode="auto">
          <a:xfrm>
            <a:off x="2571736" y="2071678"/>
            <a:ext cx="4143404" cy="2286016"/>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10000"/>
          </a:bodyPr>
          <a:lstStyle/>
          <a:p>
            <a:r>
              <a:rPr lang="ar-SA" dirty="0" smtClean="0">
                <a:solidFill>
                  <a:srgbClr val="00B050"/>
                </a:solidFill>
              </a:rPr>
              <a:t>الخطوة الرابعة: </a:t>
            </a:r>
            <a:r>
              <a:rPr lang="ar-SA" dirty="0" smtClean="0"/>
              <a:t>يقوم الطلاب بممارسة المهارات والعمليات الحسابية المتعلمة من خلال مجموعة متنوعة من الأنشطة ودروس التعزيز . كما يقدم المعلم للطلبة التغذية الراجعة المستمرة في كل خطوة من خطوات عملهم ، بحيث يمكن تصحيح الأخطاء والفهم الخاطئ لديهم أولاً بأول بسرعة وفعالية.</a:t>
            </a:r>
          </a:p>
          <a:p>
            <a:pPr algn="ctr">
              <a:buNone/>
            </a:pPr>
            <a:r>
              <a:rPr lang="ar-SA" dirty="0" smtClean="0">
                <a:solidFill>
                  <a:srgbClr val="C00000"/>
                </a:solidFill>
              </a:rPr>
              <a:t>قيمة الرياضيات</a:t>
            </a:r>
          </a:p>
          <a:p>
            <a:pPr>
              <a:buNone/>
            </a:pPr>
            <a:r>
              <a:rPr lang="ar-SA" dirty="0" smtClean="0"/>
              <a:t>إن المسائل والأمثلة التي تتعلق باهتمامات الطلاب وخبراتهم اليومية تعد ذات أهمية وقيمة كبيرتين.</a:t>
            </a:r>
          </a:p>
          <a:p>
            <a:pPr>
              <a:buNone/>
            </a:pPr>
            <a:r>
              <a:rPr lang="ar-SA" dirty="0" smtClean="0">
                <a:solidFill>
                  <a:srgbClr val="FF0000"/>
                </a:solidFill>
              </a:rPr>
              <a:t>مثال: </a:t>
            </a:r>
            <a:r>
              <a:rPr lang="ar-SA" dirty="0" smtClean="0"/>
              <a:t>الرياضة ، تداول العملات النقدية ، الاهتمامات الشخصية ، ...الخ</a:t>
            </a:r>
            <a:endParaRPr lang="ar-SA"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20000"/>
          </a:bodyPr>
          <a:lstStyle/>
          <a:p>
            <a:pPr algn="ctr">
              <a:buNone/>
            </a:pPr>
            <a:r>
              <a:rPr lang="ar-SA" dirty="0" smtClean="0">
                <a:solidFill>
                  <a:srgbClr val="C00000"/>
                </a:solidFill>
              </a:rPr>
              <a:t>استيفاء المعايير للمتعلمين المتباينين تحصيلياً</a:t>
            </a:r>
          </a:p>
          <a:p>
            <a:pPr>
              <a:buNone/>
            </a:pPr>
            <a:r>
              <a:rPr lang="ar-SA" dirty="0" smtClean="0"/>
              <a:t>    يوفر المجلس الوطني لمعلمي الرياضيات وثيقة تتضمن المبادئ والمعايير للرياضيات المدرسية من الحضانة حتى الصف الثاني عشر.</a:t>
            </a:r>
          </a:p>
          <a:p>
            <a:pPr>
              <a:buNone/>
            </a:pPr>
            <a:r>
              <a:rPr lang="ar-SA" dirty="0" smtClean="0"/>
              <a:t>    وتحدد هذه الوثيقة ستة مبادئ تعكس الأسس التي يجب إتباعها من أجل تعليم الرياضيات بأفضل صورة. وهي عبارة عن ”وجهات النظر التي يمكن أن يستند عليها المعلمون في قراراتهم التي تتعلق في الرياضيات المدرسية “. وتشمل هذه المبادئ كلاً من المساواة </a:t>
            </a:r>
            <a:r>
              <a:rPr lang="ar-SA" dirty="0" err="1" smtClean="0"/>
              <a:t>و</a:t>
            </a:r>
            <a:r>
              <a:rPr lang="ar-SA" dirty="0" smtClean="0"/>
              <a:t> التعليم والتعلم </a:t>
            </a:r>
            <a:r>
              <a:rPr lang="ar-SA" dirty="0" err="1" smtClean="0"/>
              <a:t>و</a:t>
            </a:r>
            <a:r>
              <a:rPr lang="ar-SA" dirty="0" smtClean="0"/>
              <a:t> المناهج الدراسية والتقييم </a:t>
            </a:r>
            <a:r>
              <a:rPr lang="ar-SA" dirty="0" err="1" smtClean="0"/>
              <a:t>و</a:t>
            </a:r>
            <a:r>
              <a:rPr lang="ar-SA" dirty="0" smtClean="0"/>
              <a:t> التكنولوجيا.وتشكل مبادئ المساواة والتعليم والتعلم أهمية خاصة للمتعلمين المتباينين تحصيلياً .</a:t>
            </a:r>
            <a:endParaRPr lang="ar-S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solidFill>
                  <a:srgbClr val="00B050"/>
                </a:solidFill>
              </a:rPr>
              <a:t>مبدأ المساواة</a:t>
            </a:r>
            <a:endParaRPr lang="ar-SA" dirty="0">
              <a:solidFill>
                <a:srgbClr val="00B050"/>
              </a:solidFill>
            </a:endParaRPr>
          </a:p>
        </p:txBody>
      </p:sp>
      <p:sp>
        <p:nvSpPr>
          <p:cNvPr id="3" name="عنصر نائب للمحتوى 2"/>
          <p:cNvSpPr>
            <a:spLocks noGrp="1"/>
          </p:cNvSpPr>
          <p:nvPr>
            <p:ph idx="1"/>
          </p:nvPr>
        </p:nvSpPr>
        <p:spPr/>
        <p:txBody>
          <a:bodyPr>
            <a:normAutofit/>
          </a:bodyPr>
          <a:lstStyle/>
          <a:p>
            <a:pPr>
              <a:buNone/>
            </a:pPr>
            <a:r>
              <a:rPr lang="ar-SA" dirty="0" smtClean="0"/>
              <a:t>   </a:t>
            </a:r>
            <a:r>
              <a:rPr lang="ar-SA" dirty="0" err="1" smtClean="0"/>
              <a:t>ينص</a:t>
            </a:r>
            <a:r>
              <a:rPr lang="ar-SA" dirty="0" smtClean="0"/>
              <a:t> هذا المبدأ على أن التميز في تعليم الرياضيات يتطلب وجود تطلعات من الإنصاف العالي والدعم الكبير لجميع التلاميذ .</a:t>
            </a:r>
          </a:p>
          <a:p>
            <a:pPr>
              <a:buNone/>
            </a:pPr>
            <a:endParaRPr lang="ar-SA" dirty="0" smtClean="0"/>
          </a:p>
          <a:p>
            <a:pPr>
              <a:buNone/>
            </a:pPr>
            <a:r>
              <a:rPr lang="ar-SA" dirty="0" smtClean="0"/>
              <a:t>يقوم هذا الكتاب على أساس أن جميع الأطفال لديهم القدرة على تعلم الرياضيات ويستحقون فرصة للقيام بذلك. كما أن المساواة تتطلب القيام بتوفير الوسائل المناسبة واللازمة لتعزيز القدرة على التعلم والتحصيل الجيد.</a:t>
            </a:r>
          </a:p>
          <a:p>
            <a:pPr>
              <a:buNone/>
            </a:pPr>
            <a:endParaRPr lang="ar-SA"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857232"/>
            <a:ext cx="8229600" cy="642942"/>
          </a:xfrm>
        </p:spPr>
        <p:txBody>
          <a:bodyPr>
            <a:normAutofit fontScale="90000"/>
          </a:bodyPr>
          <a:lstStyle/>
          <a:p>
            <a:r>
              <a:rPr lang="ar-SA" dirty="0" smtClean="0">
                <a:solidFill>
                  <a:srgbClr val="C00000"/>
                </a:solidFill>
              </a:rPr>
              <a:t>تتضمن الوسائل المرجوة التي تعزز التعليم العادل ما يلي:</a:t>
            </a:r>
            <a:br>
              <a:rPr lang="ar-SA" dirty="0" smtClean="0">
                <a:solidFill>
                  <a:srgbClr val="C00000"/>
                </a:solidFill>
              </a:rPr>
            </a:br>
            <a:endParaRPr lang="ar-SA" dirty="0"/>
          </a:p>
        </p:txBody>
      </p:sp>
      <p:sp>
        <p:nvSpPr>
          <p:cNvPr id="3" name="عنصر نائب للمحتوى 2"/>
          <p:cNvSpPr>
            <a:spLocks noGrp="1"/>
          </p:cNvSpPr>
          <p:nvPr>
            <p:ph idx="1"/>
          </p:nvPr>
        </p:nvSpPr>
        <p:spPr/>
        <p:txBody>
          <a:bodyPr/>
          <a:lstStyle/>
          <a:p>
            <a:pPr algn="ctr">
              <a:buNone/>
            </a:pPr>
            <a:r>
              <a:rPr lang="ar-SA" dirty="0" smtClean="0"/>
              <a:t>1-طرقاً بديلة تتعامل مع وسائل الإيضاح اليدوية.</a:t>
            </a:r>
          </a:p>
          <a:p>
            <a:pPr algn="ctr">
              <a:buNone/>
            </a:pPr>
            <a:r>
              <a:rPr lang="ar-SA" dirty="0" smtClean="0"/>
              <a:t>2-تشكيلة واسعة من الأسئلة المتباينة.</a:t>
            </a:r>
          </a:p>
          <a:p>
            <a:pPr algn="ctr">
              <a:buNone/>
            </a:pPr>
            <a:r>
              <a:rPr lang="ar-SA" dirty="0" smtClean="0"/>
              <a:t>3- ألعاباً.</a:t>
            </a:r>
          </a:p>
          <a:p>
            <a:pPr algn="ctr">
              <a:buNone/>
            </a:pPr>
            <a:r>
              <a:rPr lang="ar-SA" dirty="0" smtClean="0"/>
              <a:t>4-مواد عينية مثل: الآلات الحاسبة ، قوائم الطعام، الخرائط ، أدوات القياس.</a:t>
            </a:r>
          </a:p>
          <a:p>
            <a:pPr algn="ctr">
              <a:buNone/>
            </a:pPr>
            <a:r>
              <a:rPr lang="ar-SA" dirty="0" smtClean="0"/>
              <a:t>5-مزيداً من الوقت لتنفيذ أي مهمة</a:t>
            </a:r>
            <a:r>
              <a:rPr lang="ar-SA" dirty="0" smtClean="0">
                <a:solidFill>
                  <a:srgbClr val="C00000"/>
                </a:solidFill>
              </a:rPr>
              <a:t>.</a:t>
            </a:r>
          </a:p>
          <a:p>
            <a:pPr>
              <a:buNone/>
            </a:pPr>
            <a:endParaRPr lang="ar-SA"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solidFill>
                  <a:srgbClr val="00B050"/>
                </a:solidFill>
              </a:rPr>
              <a:t>مبدأ التدريس</a:t>
            </a:r>
            <a:endParaRPr lang="ar-SA" dirty="0">
              <a:solidFill>
                <a:srgbClr val="00B050"/>
              </a:solidFill>
            </a:endParaRPr>
          </a:p>
        </p:txBody>
      </p:sp>
      <p:sp>
        <p:nvSpPr>
          <p:cNvPr id="3" name="عنصر نائب للمحتوى 2"/>
          <p:cNvSpPr>
            <a:spLocks noGrp="1"/>
          </p:cNvSpPr>
          <p:nvPr>
            <p:ph idx="1"/>
          </p:nvPr>
        </p:nvSpPr>
        <p:spPr/>
        <p:txBody>
          <a:bodyPr>
            <a:normAutofit fontScale="92500" lnSpcReduction="20000"/>
          </a:bodyPr>
          <a:lstStyle/>
          <a:p>
            <a:pPr algn="ctr">
              <a:buNone/>
            </a:pPr>
            <a:r>
              <a:rPr lang="ar-SA" dirty="0" smtClean="0"/>
              <a:t>    </a:t>
            </a:r>
            <a:r>
              <a:rPr lang="ar-SA" dirty="0" err="1" smtClean="0"/>
              <a:t>ينص</a:t>
            </a:r>
            <a:r>
              <a:rPr lang="ar-SA" dirty="0" smtClean="0"/>
              <a:t> مبدأ التدريس على أن التدريس الفعال للرياضيات يتطلب تحديد ما يعرفه الطلاب وما يحتاجون تعلمه ومن ثم حثهم ودعمهم لكي يتعلموه بشكل جيد . وهو يسلط الضوء على ضرورة ممارسة التعليم تبعاً للطلاب (نموذج التركيز على الطفل) حيث يبدأ تعليم الأطفال بناءً على قدرتهم على فهم اللغة وبناءً على الأفكار الأساسية وخبراتهم التعلمية السابقة.</a:t>
            </a:r>
          </a:p>
          <a:p>
            <a:pPr algn="ctr">
              <a:buNone/>
            </a:pPr>
            <a:endParaRPr lang="ar-SA" dirty="0" smtClean="0"/>
          </a:p>
          <a:p>
            <a:pPr algn="ctr">
              <a:buNone/>
            </a:pPr>
            <a:r>
              <a:rPr lang="ar-SA" dirty="0" smtClean="0"/>
              <a:t>   إن المتعلمين المتباينين تحصيلياً هم في الغالب أولئك التلاميذ الذين يتم تدريبهم على التعامل مع الوسائل المحسوسة للتأكد من معرفتهم للأساسيات وهذا يؤثر على تعلمهم القائم على الفهم الصحيح.</a:t>
            </a:r>
            <a:endParaRPr lang="ar-SA"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solidFill>
                  <a:srgbClr val="00B050"/>
                </a:solidFill>
              </a:rPr>
              <a:t>مبدأ التعلم</a:t>
            </a:r>
            <a:endParaRPr lang="ar-SA" dirty="0">
              <a:solidFill>
                <a:srgbClr val="00B050"/>
              </a:solidFill>
            </a:endParaRPr>
          </a:p>
        </p:txBody>
      </p:sp>
      <p:sp>
        <p:nvSpPr>
          <p:cNvPr id="3" name="عنصر نائب للمحتوى 2"/>
          <p:cNvSpPr>
            <a:spLocks noGrp="1"/>
          </p:cNvSpPr>
          <p:nvPr>
            <p:ph idx="1"/>
          </p:nvPr>
        </p:nvSpPr>
        <p:spPr/>
        <p:txBody>
          <a:bodyPr>
            <a:normAutofit fontScale="92500"/>
          </a:bodyPr>
          <a:lstStyle/>
          <a:p>
            <a:pPr>
              <a:buNone/>
            </a:pPr>
            <a:r>
              <a:rPr lang="ar-SA" dirty="0" smtClean="0"/>
              <a:t>يرتبط مبدأ التعلم ارتباط وثيقا بمبدأ التدريس، وهو يدعو الطلاب إلى تعلم الرياضيات مع التركيز على الفهم الصحيح والحصول على المعرفة الجديدة استناداً على خبراتهم ومعارفهم السابقة.</a:t>
            </a:r>
          </a:p>
          <a:p>
            <a:pPr>
              <a:buNone/>
            </a:pPr>
            <a:r>
              <a:rPr lang="ar-SA" dirty="0" smtClean="0"/>
              <a:t>إن استخدام أساليب متنوعة لتعليم الطلاب المحتوى الرياضي يوفر لهم فرصاً ثمينة لاكتساب تلك المعارف المرتبطة بشكل وثيق بكيفية تفكيرهم وبخبراتهم السابقة.</a:t>
            </a:r>
          </a:p>
          <a:p>
            <a:pPr>
              <a:buNone/>
            </a:pPr>
            <a:r>
              <a:rPr lang="ar-SA" dirty="0" smtClean="0"/>
              <a:t>إن الأساس المعرفي والذي هو غالباً ما يكون مفقوداً لدى الطلاب المتباينين تحصيلياً يمكن التأسيس له في الدروس اللاحقة.</a:t>
            </a:r>
            <a:endParaRPr lang="ar-SA"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smtClean="0">
                <a:solidFill>
                  <a:srgbClr val="C00000"/>
                </a:solidFill>
              </a:rPr>
              <a:t>تحديد وتوفير احتياجات الطلاب المتباينين تحصيلياً</a:t>
            </a:r>
            <a:endParaRPr lang="ar-SA" dirty="0">
              <a:solidFill>
                <a:srgbClr val="C00000"/>
              </a:solidFill>
            </a:endParaRPr>
          </a:p>
        </p:txBody>
      </p:sp>
      <p:sp>
        <p:nvSpPr>
          <p:cNvPr id="3" name="عنصر نائب للمحتوى 2"/>
          <p:cNvSpPr>
            <a:spLocks noGrp="1"/>
          </p:cNvSpPr>
          <p:nvPr>
            <p:ph idx="1"/>
          </p:nvPr>
        </p:nvSpPr>
        <p:spPr/>
        <p:txBody>
          <a:bodyPr/>
          <a:lstStyle/>
          <a:p>
            <a:pPr>
              <a:buNone/>
            </a:pPr>
            <a:r>
              <a:rPr lang="ar-SA" dirty="0" smtClean="0"/>
              <a:t>قام مؤلفو الكتاب بوضع آلية مكونة من ثلاث خطوات </a:t>
            </a:r>
            <a:r>
              <a:rPr lang="ar-SA" dirty="0" err="1" smtClean="0"/>
              <a:t>ممنهجة</a:t>
            </a:r>
            <a:r>
              <a:rPr lang="ar-SA" dirty="0" smtClean="0"/>
              <a:t> لتحسين التحصيل الرياضي للطلبة المتباينين تحصيلياً بحب الترتيب التالي:</a:t>
            </a:r>
          </a:p>
          <a:p>
            <a:pPr>
              <a:buNone/>
            </a:pPr>
            <a:r>
              <a:rPr lang="ar-SA" dirty="0" smtClean="0"/>
              <a:t>1-تحديد نقاط القوة والضعف لدى المتعلم.</a:t>
            </a:r>
          </a:p>
          <a:p>
            <a:pPr>
              <a:buNone/>
            </a:pPr>
            <a:r>
              <a:rPr lang="ar-SA" dirty="0" smtClean="0"/>
              <a:t>2-تعبئة ورقة تحليل البيانات الخاصة بالمتعلم.</a:t>
            </a:r>
          </a:p>
          <a:p>
            <a:pPr>
              <a:buNone/>
            </a:pPr>
            <a:r>
              <a:rPr lang="ar-SA" dirty="0" smtClean="0"/>
              <a:t>3-تصميم خطة تطوير رياضي بناءً على المعلومات التي تم جمعها.</a:t>
            </a:r>
            <a:endParaRPr lang="ar-SA"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smtClean="0"/>
              <a:t/>
            </a:r>
            <a:br>
              <a:rPr lang="ar-SA" dirty="0" smtClean="0"/>
            </a:br>
            <a:r>
              <a:rPr lang="ar-SA" dirty="0" smtClean="0">
                <a:solidFill>
                  <a:srgbClr val="C00000"/>
                </a:solidFill>
              </a:rPr>
              <a:t>الخطوة الأولى: تحديد نقاط القوة والضعف لدى المتعلم.</a:t>
            </a:r>
            <a:r>
              <a:rPr lang="ar-SA" dirty="0" smtClean="0"/>
              <a:t/>
            </a:r>
            <a:br>
              <a:rPr lang="ar-SA" dirty="0" smtClean="0"/>
            </a:br>
            <a:endParaRPr lang="ar-SA" dirty="0"/>
          </a:p>
        </p:txBody>
      </p:sp>
      <p:sp>
        <p:nvSpPr>
          <p:cNvPr id="3" name="عنصر نائب للمحتوى 2"/>
          <p:cNvSpPr>
            <a:spLocks noGrp="1"/>
          </p:cNvSpPr>
          <p:nvPr>
            <p:ph idx="1"/>
          </p:nvPr>
        </p:nvSpPr>
        <p:spPr/>
        <p:txBody>
          <a:bodyPr>
            <a:normAutofit fontScale="85000" lnSpcReduction="20000"/>
          </a:bodyPr>
          <a:lstStyle/>
          <a:p>
            <a:pPr>
              <a:buNone/>
            </a:pPr>
            <a:r>
              <a:rPr lang="ar-SA" dirty="0" smtClean="0"/>
              <a:t>يتم تحقيق ذلك من خلال تحليل البيانات والتي تتضمن:</a:t>
            </a:r>
          </a:p>
          <a:p>
            <a:pPr>
              <a:buNone/>
            </a:pPr>
            <a:r>
              <a:rPr lang="ar-SA" dirty="0" smtClean="0">
                <a:solidFill>
                  <a:srgbClr val="00B050"/>
                </a:solidFill>
              </a:rPr>
              <a:t>السياق:</a:t>
            </a:r>
            <a:r>
              <a:rPr lang="ar-SA" dirty="0" smtClean="0"/>
              <a:t> وهو يمثل البيئة التي يتواجد فيها الطالب.</a:t>
            </a:r>
          </a:p>
          <a:p>
            <a:pPr>
              <a:buNone/>
            </a:pPr>
            <a:r>
              <a:rPr lang="ar-SA" dirty="0" smtClean="0">
                <a:solidFill>
                  <a:srgbClr val="00B050"/>
                </a:solidFill>
              </a:rPr>
              <a:t>المحتوى: </a:t>
            </a:r>
            <a:r>
              <a:rPr lang="ar-SA" dirty="0" smtClean="0"/>
              <a:t>ويتضمن المنهج الدراسي بشكل عام والمنهج الحالي الذي يدرسه الطالب الآن.</a:t>
            </a:r>
          </a:p>
          <a:p>
            <a:pPr>
              <a:buNone/>
            </a:pPr>
            <a:r>
              <a:rPr lang="ar-SA" dirty="0" smtClean="0">
                <a:solidFill>
                  <a:srgbClr val="00B050"/>
                </a:solidFill>
              </a:rPr>
              <a:t>العمليات:</a:t>
            </a:r>
            <a:r>
              <a:rPr lang="ar-SA" dirty="0" smtClean="0"/>
              <a:t> وهي تمثل الطرق والاستراتيجيات والأدوات التي يفضلها الطالب قبول المعلومات والتعبير عنها مثل الاستماع والمحادثة والكتابة والرسم.</a:t>
            </a:r>
          </a:p>
          <a:p>
            <a:pPr>
              <a:buNone/>
            </a:pPr>
            <a:r>
              <a:rPr lang="ar-SA" dirty="0" smtClean="0">
                <a:solidFill>
                  <a:srgbClr val="00B050"/>
                </a:solidFill>
              </a:rPr>
              <a:t>السلوك: </a:t>
            </a:r>
            <a:r>
              <a:rPr lang="ar-SA" dirty="0" smtClean="0"/>
              <a:t>ويتضمن السلوك التعليمي والاجتماعي مثل معرفة ما إذا كان الطالب محباً للتعلم من خلال مواد مكتوبة أو ضمن مجموعات وما إذا كان غير محب لتصحيح الواجبات وإتمامها....الخ</a:t>
            </a:r>
          </a:p>
          <a:p>
            <a:pPr>
              <a:buNone/>
            </a:pPr>
            <a:r>
              <a:rPr lang="ar-SA" dirty="0" smtClean="0">
                <a:solidFill>
                  <a:srgbClr val="00B050"/>
                </a:solidFill>
              </a:rPr>
              <a:t>التعزيز:</a:t>
            </a:r>
            <a:r>
              <a:rPr lang="ar-SA" dirty="0" smtClean="0"/>
              <a:t> ويمثل ردود أفعال البيئة المحيطة بالطالب والتي تتسبب في قيامه إما بسلوك جيد وإما بسلوك غير لائق وبشكل متكرر.</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smtClean="0">
                <a:solidFill>
                  <a:srgbClr val="C00000"/>
                </a:solidFill>
              </a:rPr>
              <a:t>الخطوة الثانية: تعبئة ورقة تحليل البيانات</a:t>
            </a:r>
            <a:r>
              <a:rPr lang="en-US" dirty="0" smtClean="0">
                <a:solidFill>
                  <a:srgbClr val="C00000"/>
                </a:solidFill>
              </a:rPr>
              <a:t>(DAS)</a:t>
            </a:r>
            <a:endParaRPr lang="ar-SA" dirty="0">
              <a:solidFill>
                <a:srgbClr val="C00000"/>
              </a:solidFill>
            </a:endParaRPr>
          </a:p>
        </p:txBody>
      </p:sp>
      <p:sp>
        <p:nvSpPr>
          <p:cNvPr id="3" name="عنصر نائب للمحتوى 2"/>
          <p:cNvSpPr>
            <a:spLocks noGrp="1"/>
          </p:cNvSpPr>
          <p:nvPr>
            <p:ph idx="1"/>
          </p:nvPr>
        </p:nvSpPr>
        <p:spPr/>
        <p:txBody>
          <a:bodyPr>
            <a:normAutofit fontScale="92500"/>
          </a:bodyPr>
          <a:lstStyle/>
          <a:p>
            <a:pPr algn="ctr">
              <a:buNone/>
            </a:pPr>
            <a:r>
              <a:rPr lang="ar-SA" dirty="0" smtClean="0"/>
              <a:t>    تزود هذه الورقة المعلمين بمعلومات عن بيانات السلوك الحالي للطالب والتي تم جمعها من بيئة حقيقية . وهذه المعلومات تشكل الأساس الذي يستند عليه تشخيص الصعوبات التي يواجهها التلميذ.كما أن هذه الورقة تقيم الطالب بالمقارنة مع نفسه وتزودنا بمعلومات تشخيصية للصعوبات التعلمية التي يواجهها وتقترح وصفات جاهزة للاستخدام لمعالجة هذه الصعوبات.</a:t>
            </a:r>
          </a:p>
          <a:p>
            <a:pPr algn="ctr">
              <a:buNone/>
            </a:pPr>
            <a:r>
              <a:rPr lang="ar-SA" dirty="0" smtClean="0"/>
              <a:t>يتم تجهيز ورقة تحليل البيانات لكل طالب عدة مرات خلال السنة الدراسية تبعاً للتغيرات التي تطرأ على ظروف تعلمه وعلى شخصيته وسلوكه.</a:t>
            </a:r>
            <a:endParaRPr lang="ar-SA"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686800" cy="1143000"/>
          </a:xfrm>
        </p:spPr>
        <p:txBody>
          <a:bodyPr>
            <a:normAutofit fontScale="90000"/>
          </a:bodyPr>
          <a:lstStyle/>
          <a:p>
            <a:r>
              <a:rPr lang="ar-SA" dirty="0" smtClean="0">
                <a:solidFill>
                  <a:srgbClr val="C00000"/>
                </a:solidFill>
              </a:rPr>
              <a:t>الخطوة الثالثة: تصميم خطة التطوير الرياضي(</a:t>
            </a:r>
            <a:r>
              <a:rPr lang="en-US" dirty="0" smtClean="0">
                <a:solidFill>
                  <a:srgbClr val="C00000"/>
                </a:solidFill>
              </a:rPr>
              <a:t>MIP</a:t>
            </a:r>
            <a:r>
              <a:rPr lang="ar-SA" dirty="0" smtClean="0">
                <a:solidFill>
                  <a:srgbClr val="C00000"/>
                </a:solidFill>
              </a:rPr>
              <a:t>)</a:t>
            </a:r>
            <a:endParaRPr lang="ar-SA" dirty="0">
              <a:solidFill>
                <a:srgbClr val="C00000"/>
              </a:solidFill>
            </a:endParaRPr>
          </a:p>
        </p:txBody>
      </p:sp>
      <p:sp>
        <p:nvSpPr>
          <p:cNvPr id="3" name="عنصر نائب للمحتوى 2"/>
          <p:cNvSpPr>
            <a:spLocks noGrp="1"/>
          </p:cNvSpPr>
          <p:nvPr>
            <p:ph idx="1"/>
          </p:nvPr>
        </p:nvSpPr>
        <p:spPr/>
        <p:txBody>
          <a:bodyPr>
            <a:normAutofit/>
          </a:bodyPr>
          <a:lstStyle/>
          <a:p>
            <a:pPr algn="ctr">
              <a:buNone/>
            </a:pPr>
            <a:r>
              <a:rPr lang="ar-SA" dirty="0" smtClean="0"/>
              <a:t>    </a:t>
            </a:r>
          </a:p>
          <a:p>
            <a:pPr algn="ctr">
              <a:buNone/>
            </a:pPr>
            <a:r>
              <a:rPr lang="ar-SA" dirty="0" smtClean="0"/>
              <a:t>بناء على كيفية تعلم الطلاب داخل غرفة الصف يتم إعداد خطة التطوير الرياضي بحيث تؤدي إلى زيادة عدد السلوكيات عالية الاحتمال على عدد السلوكيات ضعيفة الاحتمال في الأنشطة المستخدمة في مرحلة إعادة التأهيل والمعالجة للأخطاء النمطية التي ارتكبها الطالب.</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مقدمة:</a:t>
            </a:r>
            <a:endParaRPr lang="ar-SA" dirty="0"/>
          </a:p>
        </p:txBody>
      </p:sp>
      <p:sp>
        <p:nvSpPr>
          <p:cNvPr id="3" name="عنصر نائب للمحتوى 2"/>
          <p:cNvSpPr>
            <a:spLocks noGrp="1"/>
          </p:cNvSpPr>
          <p:nvPr>
            <p:ph idx="1"/>
          </p:nvPr>
        </p:nvSpPr>
        <p:spPr/>
        <p:txBody>
          <a:bodyPr/>
          <a:lstStyle/>
          <a:p>
            <a:pPr>
              <a:buNone/>
            </a:pPr>
            <a:r>
              <a:rPr lang="ar-SA" sz="2400" dirty="0" smtClean="0"/>
              <a:t>   </a:t>
            </a:r>
          </a:p>
          <a:p>
            <a:pPr>
              <a:buNone/>
            </a:pPr>
            <a:r>
              <a:rPr lang="ar-SA" sz="2400" dirty="0"/>
              <a:t> </a:t>
            </a:r>
            <a:r>
              <a:rPr lang="ar-SA" sz="2400" dirty="0" smtClean="0"/>
              <a:t> </a:t>
            </a:r>
          </a:p>
          <a:p>
            <a:pPr>
              <a:buNone/>
            </a:pPr>
            <a:r>
              <a:rPr lang="ar-SA" sz="2400" dirty="0"/>
              <a:t> </a:t>
            </a:r>
            <a:r>
              <a:rPr lang="ar-SA" sz="2400" dirty="0" smtClean="0"/>
              <a:t>    يطلق مصطلح المتعلم المتباين في التحصيل على الطلاب الذين يخفقون عندما يتم تدريسهم بأسلوب تدريسي واحد على طريقة ”مقياس واحد للجميع“.</a:t>
            </a:r>
          </a:p>
          <a:p>
            <a:pPr>
              <a:buNone/>
            </a:pPr>
            <a:r>
              <a:rPr lang="ar-SA" sz="2400" dirty="0" smtClean="0"/>
              <a:t>   </a:t>
            </a:r>
          </a:p>
          <a:p>
            <a:pPr>
              <a:buNone/>
            </a:pPr>
            <a:r>
              <a:rPr lang="ar-SA" sz="2400" dirty="0"/>
              <a:t> </a:t>
            </a:r>
            <a:r>
              <a:rPr lang="ar-SA" sz="2400" dirty="0" smtClean="0"/>
              <a:t>    المتعلمين المتباينين في التحصيل لا يناسبهم أسلوب التدريس التقليدي حيث أنهم لا يتفاعلون بشكل جيد عندما لا توفر الأجواء التعليمية خيارات تدريسية مختلفة وبأساليب تدريسية متنوعة.</a:t>
            </a:r>
          </a:p>
          <a:p>
            <a:pPr>
              <a:buNone/>
            </a:pPr>
            <a:endParaRPr lang="ar-SA" sz="2400" dirty="0"/>
          </a:p>
        </p:txBody>
      </p:sp>
      <p:pic>
        <p:nvPicPr>
          <p:cNvPr id="20482" name="Picture 2" descr="5 طرق لتكون أفضل معلم للصف الرابع - نصائح - 2021"/>
          <p:cNvPicPr>
            <a:picLocks noChangeAspect="1" noChangeArrowheads="1"/>
          </p:cNvPicPr>
          <p:nvPr/>
        </p:nvPicPr>
        <p:blipFill>
          <a:blip r:embed="rId2"/>
          <a:srcRect/>
          <a:stretch>
            <a:fillRect/>
          </a:stretch>
        </p:blipFill>
        <p:spPr bwMode="auto">
          <a:xfrm>
            <a:off x="0" y="0"/>
            <a:ext cx="2486025" cy="1838325"/>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sp>
        <p:nvSpPr>
          <p:cNvPr id="3" name="عنصر نائب للمحتوى 2"/>
          <p:cNvSpPr>
            <a:spLocks noGrp="1"/>
          </p:cNvSpPr>
          <p:nvPr>
            <p:ph idx="1"/>
          </p:nvPr>
        </p:nvSpPr>
        <p:spPr/>
        <p:txBody>
          <a:bodyPr>
            <a:normAutofit fontScale="77500" lnSpcReduction="20000"/>
          </a:bodyPr>
          <a:lstStyle/>
          <a:p>
            <a:pPr algn="ctr">
              <a:buNone/>
            </a:pPr>
            <a:r>
              <a:rPr lang="ar-SA" dirty="0" smtClean="0">
                <a:solidFill>
                  <a:srgbClr val="FF0000"/>
                </a:solidFill>
              </a:rPr>
              <a:t>وعند تعبئة استمارة خطة التطوير الرياضي يجب على المعلمين إتباع ما يلي:</a:t>
            </a:r>
          </a:p>
          <a:p>
            <a:pPr algn="ctr">
              <a:buNone/>
            </a:pPr>
            <a:endParaRPr lang="ar-SA" dirty="0" smtClean="0">
              <a:solidFill>
                <a:srgbClr val="FF0000"/>
              </a:solidFill>
            </a:endParaRPr>
          </a:p>
          <a:p>
            <a:pPr algn="ctr">
              <a:buNone/>
            </a:pPr>
            <a:r>
              <a:rPr lang="ar-SA" dirty="0" smtClean="0"/>
              <a:t>1-مراجعة المعلومات المتضمنة في ورقة تحليل البيانات والمتعلقة ببيئة المتعلم.</a:t>
            </a:r>
          </a:p>
          <a:p>
            <a:pPr algn="ctr">
              <a:buNone/>
            </a:pPr>
            <a:r>
              <a:rPr lang="ar-SA" dirty="0" smtClean="0"/>
              <a:t>2-تشخيص أحد الأخطاء النمطية التي ارتكبها المتعلم سواءً في فكرة أو مهارة ما في أحد المواضيع الرياضية مثل القيمة المكانية للأرقام ...الخ</a:t>
            </a:r>
          </a:p>
          <a:p>
            <a:pPr algn="ctr">
              <a:buNone/>
            </a:pPr>
            <a:r>
              <a:rPr lang="ar-SA" dirty="0" smtClean="0"/>
              <a:t>3-اقتراح استراتيجيات لإعادة التأهيل بحيث تشجع السلوكيات عالية الاحتمال بناء على السلوكيات منخفضة الاحتمال عند المتعلم وبناء على الأخطاء النمطية المرتكبة.</a:t>
            </a:r>
          </a:p>
          <a:p>
            <a:pPr algn="ctr">
              <a:buNone/>
            </a:pPr>
            <a:r>
              <a:rPr lang="ar-SA" dirty="0" smtClean="0"/>
              <a:t>4-تعبئة استمارة خطة التطوير الرياضي وذلك بوضع خطط تحفز السلوكيات عالية الاحتمال.</a:t>
            </a:r>
          </a:p>
          <a:p>
            <a:pPr algn="ctr">
              <a:buNone/>
            </a:pPr>
            <a:r>
              <a:rPr lang="ar-SA" dirty="0" smtClean="0"/>
              <a:t>5-القيام بتنفيذ الاستراتيجيات المقترحة لإعادة التأهيل والمعالجة في سياق البيئة التعليمية للطالب وتبعاً لسلوكه.</a:t>
            </a:r>
          </a:p>
          <a:p>
            <a:pPr>
              <a:buNone/>
            </a:pPr>
            <a:endParaRPr lang="ar-SA"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10000"/>
          </a:bodyPr>
          <a:lstStyle/>
          <a:p>
            <a:pPr>
              <a:buNone/>
            </a:pPr>
            <a:endParaRPr lang="ar-SA" dirty="0" smtClean="0"/>
          </a:p>
          <a:p>
            <a:pPr algn="ctr">
              <a:buNone/>
            </a:pPr>
            <a:r>
              <a:rPr lang="ar-SA" dirty="0" smtClean="0"/>
              <a:t>إن تدريس وتعلم الرياضيات بطريقة تؤكد على أهمية الانضباط في حياة الطلاب وعلى ربط القواعد بالإدراك الصحيح للمفاهيم وعلى تقديم مسائل صعبة وأصيلة ومثيرة لاهتمام الطلاب ، تشجع الطلاب على التعبير عن تفكيرهم في مناخ إيجابي يؤدي إلى التحصيل الجيد في تعلم الرياضيات.</a:t>
            </a:r>
          </a:p>
          <a:p>
            <a:pPr algn="ctr">
              <a:buNone/>
            </a:pPr>
            <a:endParaRPr lang="ar-SA" dirty="0"/>
          </a:p>
          <a:p>
            <a:pPr algn="ctr">
              <a:buNone/>
            </a:pPr>
            <a:r>
              <a:rPr lang="ar-SA" b="1" u="sng" dirty="0" smtClean="0"/>
              <a:t>مرجع المحاضرة الأولى: </a:t>
            </a:r>
            <a:r>
              <a:rPr lang="ar-SA" dirty="0" smtClean="0">
                <a:solidFill>
                  <a:srgbClr val="FF0000"/>
                </a:solidFill>
              </a:rPr>
              <a:t>الفصل الأول من كتاب تدريس المتعلمين ذوي صعوبات التعلم في الرياضيات تدخل </a:t>
            </a:r>
            <a:r>
              <a:rPr lang="ar-SA" dirty="0" err="1" smtClean="0">
                <a:solidFill>
                  <a:srgbClr val="FF0000"/>
                </a:solidFill>
              </a:rPr>
              <a:t>منظومي</a:t>
            </a:r>
            <a:r>
              <a:rPr lang="ar-SA" dirty="0" smtClean="0">
                <a:solidFill>
                  <a:srgbClr val="FF0000"/>
                </a:solidFill>
              </a:rPr>
              <a:t> وعلاجي . ترجمة سفيان </a:t>
            </a:r>
            <a:r>
              <a:rPr lang="ar-SA" dirty="0" err="1" smtClean="0">
                <a:solidFill>
                  <a:srgbClr val="FF0000"/>
                </a:solidFill>
              </a:rPr>
              <a:t>عبيدات</a:t>
            </a:r>
            <a:r>
              <a:rPr lang="ar-SA" dirty="0" smtClean="0">
                <a:solidFill>
                  <a:srgbClr val="FF0000"/>
                </a:solidFill>
              </a:rPr>
              <a:t> و أيمن </a:t>
            </a:r>
            <a:r>
              <a:rPr lang="ar-SA" dirty="0" err="1" smtClean="0">
                <a:solidFill>
                  <a:srgbClr val="FF0000"/>
                </a:solidFill>
              </a:rPr>
              <a:t>خشان</a:t>
            </a:r>
            <a:r>
              <a:rPr lang="ar-SA" dirty="0" smtClean="0">
                <a:solidFill>
                  <a:srgbClr val="FF0000"/>
                </a:solidFill>
              </a:rPr>
              <a:t>(2013م)</a:t>
            </a:r>
            <a:endParaRPr lang="ar-SA" dirty="0">
              <a:solidFill>
                <a:srgbClr val="FF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solidFill>
                  <a:srgbClr val="C00000"/>
                </a:solidFill>
              </a:rPr>
              <a:t>لماذا يعاني الطلاب في تعلم الرياضيات؟</a:t>
            </a:r>
            <a:endParaRPr lang="ar-SA" dirty="0">
              <a:solidFill>
                <a:srgbClr val="C00000"/>
              </a:solidFill>
            </a:endParaRPr>
          </a:p>
        </p:txBody>
      </p:sp>
      <p:sp>
        <p:nvSpPr>
          <p:cNvPr id="3" name="عنصر نائب للمحتوى 2"/>
          <p:cNvSpPr>
            <a:spLocks noGrp="1"/>
          </p:cNvSpPr>
          <p:nvPr>
            <p:ph idx="1"/>
          </p:nvPr>
        </p:nvSpPr>
        <p:spPr/>
        <p:txBody>
          <a:bodyPr>
            <a:normAutofit fontScale="92500" lnSpcReduction="10000"/>
          </a:bodyPr>
          <a:lstStyle/>
          <a:p>
            <a:pPr>
              <a:buNone/>
            </a:pPr>
            <a:r>
              <a:rPr lang="ar-SA" dirty="0" smtClean="0"/>
              <a:t>   يعد موضوع الرياضيات من المواد الدراسية التي تشكل تحدياً كبيراً للمتعلم المتباين تحصيلياً.</a:t>
            </a:r>
          </a:p>
          <a:p>
            <a:pPr>
              <a:buNone/>
            </a:pPr>
            <a:r>
              <a:rPr lang="ar-SA" dirty="0"/>
              <a:t> </a:t>
            </a:r>
            <a:r>
              <a:rPr lang="ar-SA" dirty="0" smtClean="0"/>
              <a:t>  </a:t>
            </a:r>
          </a:p>
          <a:p>
            <a:pPr>
              <a:buNone/>
            </a:pPr>
            <a:r>
              <a:rPr lang="ar-SA" dirty="0" smtClean="0"/>
              <a:t>   هناك مجموعة من العوامل التي تؤثر في تعلم الرياضيات:</a:t>
            </a:r>
          </a:p>
          <a:p>
            <a:pPr>
              <a:buNone/>
            </a:pPr>
            <a:endParaRPr lang="ar-SA" dirty="0" smtClean="0"/>
          </a:p>
          <a:p>
            <a:pPr algn="ctr">
              <a:buNone/>
            </a:pPr>
            <a:r>
              <a:rPr lang="ar-SA" dirty="0" smtClean="0">
                <a:solidFill>
                  <a:srgbClr val="FF0000"/>
                </a:solidFill>
              </a:rPr>
              <a:t>1- عوامل بيئية ومنها:</a:t>
            </a:r>
          </a:p>
          <a:p>
            <a:pPr marL="514350" indent="-514350">
              <a:buAutoNum type="arabic1Minus"/>
            </a:pPr>
            <a:r>
              <a:rPr lang="ar-SA" dirty="0" smtClean="0"/>
              <a:t>التدريس</a:t>
            </a:r>
          </a:p>
          <a:p>
            <a:pPr marL="514350" indent="-514350">
              <a:buAutoNum type="arabic1Minus"/>
            </a:pPr>
            <a:r>
              <a:rPr lang="ar-SA" dirty="0" smtClean="0"/>
              <a:t>المواد الدراسية</a:t>
            </a:r>
          </a:p>
          <a:p>
            <a:pPr marL="514350" indent="-514350">
              <a:buAutoNum type="arabic1Minus"/>
            </a:pPr>
            <a:r>
              <a:rPr lang="ar-SA" dirty="0" smtClean="0"/>
              <a:t>الفجوة بين المتعلم والموضوعات التي يدرسها</a:t>
            </a:r>
            <a:endParaRPr lang="ar-S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algn="ctr">
              <a:buNone/>
            </a:pPr>
            <a:r>
              <a:rPr lang="ar-SA" dirty="0" smtClean="0">
                <a:solidFill>
                  <a:srgbClr val="FF0000"/>
                </a:solidFill>
              </a:rPr>
              <a:t>2-عوامل شخصية أو فردية ومنها:</a:t>
            </a:r>
          </a:p>
          <a:p>
            <a:pPr>
              <a:buNone/>
            </a:pPr>
            <a:r>
              <a:rPr lang="ar-SA" dirty="0" smtClean="0"/>
              <a:t>أ-موضع التحكم والسيطرة</a:t>
            </a:r>
          </a:p>
          <a:p>
            <a:pPr>
              <a:buNone/>
            </a:pPr>
            <a:r>
              <a:rPr lang="ar-SA" dirty="0" smtClean="0"/>
              <a:t>ب-القدرة على التذكر</a:t>
            </a:r>
          </a:p>
          <a:p>
            <a:pPr>
              <a:buNone/>
            </a:pPr>
            <a:r>
              <a:rPr lang="ar-SA" dirty="0" smtClean="0"/>
              <a:t>ج-</a:t>
            </a:r>
            <a:r>
              <a:rPr lang="ar-SA" dirty="0" err="1" smtClean="0"/>
              <a:t>الإهتمام</a:t>
            </a:r>
            <a:r>
              <a:rPr lang="ar-SA" dirty="0" smtClean="0"/>
              <a:t> الكافي</a:t>
            </a:r>
          </a:p>
          <a:p>
            <a:pPr>
              <a:buNone/>
            </a:pPr>
            <a:r>
              <a:rPr lang="ar-SA" dirty="0" smtClean="0"/>
              <a:t>د- معرفة المصطلحات الرياضية وإدراك معانيها</a:t>
            </a:r>
            <a:endParaRPr lang="ar-S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71472" y="285728"/>
            <a:ext cx="8229600" cy="1060472"/>
          </a:xfrm>
        </p:spPr>
        <p:txBody>
          <a:bodyPr>
            <a:normAutofit fontScale="90000"/>
          </a:bodyPr>
          <a:lstStyle/>
          <a:p>
            <a:r>
              <a:rPr lang="ar-SA" dirty="0" smtClean="0">
                <a:solidFill>
                  <a:srgbClr val="C00000"/>
                </a:solidFill>
              </a:rPr>
              <a:t>كيف يتم تدريس الرياضيات بشكل فعال لجميع الطلاب؟</a:t>
            </a:r>
            <a:endParaRPr lang="ar-SA" dirty="0">
              <a:solidFill>
                <a:srgbClr val="C00000"/>
              </a:solidFill>
            </a:endParaRPr>
          </a:p>
        </p:txBody>
      </p:sp>
      <p:sp>
        <p:nvSpPr>
          <p:cNvPr id="3" name="عنصر نائب للمحتوى 2"/>
          <p:cNvSpPr>
            <a:spLocks noGrp="1"/>
          </p:cNvSpPr>
          <p:nvPr>
            <p:ph idx="1"/>
          </p:nvPr>
        </p:nvSpPr>
        <p:spPr>
          <a:xfrm>
            <a:off x="500034" y="1571612"/>
            <a:ext cx="8143932" cy="5049039"/>
          </a:xfrm>
        </p:spPr>
        <p:txBody>
          <a:bodyPr>
            <a:normAutofit fontScale="85000" lnSpcReduction="10000"/>
          </a:bodyPr>
          <a:lstStyle/>
          <a:p>
            <a:pPr>
              <a:buFont typeface="Arial" charset="0"/>
              <a:buChar char="•"/>
            </a:pPr>
            <a:r>
              <a:rPr lang="ar-SA" dirty="0" smtClean="0"/>
              <a:t>إن الفهم الصحيح هو الأساس للقيام بالمهارة بإتقان.</a:t>
            </a:r>
          </a:p>
          <a:p>
            <a:pPr>
              <a:buNone/>
            </a:pPr>
            <a:r>
              <a:rPr lang="ar-SA" dirty="0" smtClean="0">
                <a:solidFill>
                  <a:srgbClr val="FF0000"/>
                </a:solidFill>
              </a:rPr>
              <a:t> مثال: </a:t>
            </a:r>
            <a:r>
              <a:rPr lang="ar-SA" dirty="0" smtClean="0"/>
              <a:t>أذا طلب من أحد الطلاب إيجاد الكسر العشري المكافئ لكسر عادي لم يكن متأكداً ما إذا كانت الطريقة لذلك هي قسمة المقام على البسط أو العكس برغم من قدرته على إيجاد ناتج القسمة في كلا الحالتين . إن هذا يدل على أن هذا الطالب لا يدرك السبب الذي يضمن حصوله على التمثيل العشري الصحيح إن قام بتنفيذ قسمة البسط على المقام وبالمثل يمكن للطلاب إدراك ما تعنيه الأرقام العشرية بشكل صحيح إلا أنهم قد يجدون صعوبة في تذكر الخطوات </a:t>
            </a:r>
            <a:r>
              <a:rPr lang="ar-SA" dirty="0" err="1" smtClean="0"/>
              <a:t>ال</a:t>
            </a:r>
            <a:endParaRPr lang="ar-SA" dirty="0" smtClean="0"/>
          </a:p>
          <a:p>
            <a:pPr>
              <a:buNone/>
            </a:pPr>
            <a:r>
              <a:rPr lang="ar-SA" dirty="0" smtClean="0"/>
              <a:t>صحيحة لخوارزمية القسمة الطويلة.</a:t>
            </a:r>
          </a:p>
          <a:p>
            <a:pPr>
              <a:buNone/>
            </a:pPr>
            <a:r>
              <a:rPr lang="ar-SA" dirty="0" smtClean="0"/>
              <a:t> *  إذن يمكن التأسيس للفهم الصحيح على المدى الطويل جنباً إلى جنب مع اكتساب المهارات بإتقان من خلال تطوير البناء ألمفاهيمي للطلبة بطريقة استكشافية ومتدرجة.</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smtClean="0">
                <a:solidFill>
                  <a:srgbClr val="C00000"/>
                </a:solidFill>
              </a:rPr>
              <a:t>يتكون تعلم الرياضيات من خمس مراحل مترابطة هي:</a:t>
            </a:r>
            <a:endParaRPr lang="ar-SA" dirty="0">
              <a:solidFill>
                <a:srgbClr val="C00000"/>
              </a:solidFill>
            </a:endParaRPr>
          </a:p>
        </p:txBody>
      </p:sp>
      <p:sp>
        <p:nvSpPr>
          <p:cNvPr id="3" name="عنصر نائب للمحتوى 2"/>
          <p:cNvSpPr>
            <a:spLocks noGrp="1"/>
          </p:cNvSpPr>
          <p:nvPr>
            <p:ph idx="1"/>
          </p:nvPr>
        </p:nvSpPr>
        <p:spPr>
          <a:xfrm>
            <a:off x="-214346" y="1643050"/>
            <a:ext cx="9358346" cy="4525963"/>
          </a:xfrm>
        </p:spPr>
        <p:txBody>
          <a:bodyPr/>
          <a:lstStyle/>
          <a:p>
            <a:pPr>
              <a:buNone/>
            </a:pPr>
            <a:r>
              <a:rPr lang="ar-SA" dirty="0" smtClean="0"/>
              <a:t>1- التمكن من الأفكار(إدراك ما تعنيه المفاهيم الرياضية).</a:t>
            </a:r>
          </a:p>
          <a:p>
            <a:pPr>
              <a:buNone/>
            </a:pPr>
            <a:r>
              <a:rPr lang="ar-SA" dirty="0" smtClean="0"/>
              <a:t>2- اكتساب مهارات إجرائية مرنة ودقيقة(إتقان تنفيذ الخوارزميات والعمليات الرياضية).</a:t>
            </a:r>
          </a:p>
          <a:p>
            <a:pPr>
              <a:buNone/>
            </a:pPr>
            <a:r>
              <a:rPr lang="ar-SA" dirty="0" smtClean="0"/>
              <a:t>3-القدرة على صياغة وحل المسائل الرياضية (وضع الاستراتيجيات).</a:t>
            </a:r>
          </a:p>
          <a:p>
            <a:pPr>
              <a:buNone/>
            </a:pPr>
            <a:r>
              <a:rPr lang="ar-SA" dirty="0" smtClean="0"/>
              <a:t>4-القدرة على تفسير وتقييم معرفة الآخرين الرياضية(التفسير المنطقي).</a:t>
            </a:r>
          </a:p>
          <a:p>
            <a:pPr>
              <a:buNone/>
            </a:pPr>
            <a:r>
              <a:rPr lang="ar-SA" dirty="0" smtClean="0"/>
              <a:t>5-إدراك قيمة المواضيع المتعلمة وأهميتها(الفائدة المرجوة).</a:t>
            </a:r>
          </a:p>
          <a:p>
            <a:pPr>
              <a:buNone/>
            </a:pPr>
            <a:endParaRPr lang="ar-S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إن المتعلم المتباين تحصيلياً هو ذلك الشخص الذي شهد نجاحاً متواضعاً في جميع مراحل التعلم الخمسة السابقة أو ربما فشل في إحدى هذه المراحل بشكل كامل . ومع ذلك يمكن تحقيق النجاح في تعلم الرياضيات من خلال إجراءات التعديل المناسبة على المناهج الدراسية تبعاً لخصائص المتعلمين كتلك المتعلقة بالحياة اليومية لهم وباهتماماتهم أو من خلال توفير المزيد من الوقت للتفكير الاستراتيجي القائم على التعاون .</a:t>
            </a:r>
            <a:endParaRPr lang="ar-S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20000"/>
          </a:bodyPr>
          <a:lstStyle/>
          <a:p>
            <a:r>
              <a:rPr lang="ar-SA" dirty="0" smtClean="0"/>
              <a:t>يمكن للطلاب بلوغ مستويات أعلى من الكفاءة في تعلم الرياضيات عندما ينخرطون في دروس تم بناؤها بشكل محكم . وقد يختلف الوقت اللازم للانتقال من خطوة إلى خطوة أخرى عبر هذه الدروس وفقاً لتقدم الطلاب ويمكن الجمع بين خطوتين في درس واحد.</a:t>
            </a:r>
          </a:p>
          <a:p>
            <a:r>
              <a:rPr lang="ar-SA" dirty="0" smtClean="0"/>
              <a:t>ويمكن أن يكون الإطار العام لمثل هذه الدروس كالتالي:</a:t>
            </a:r>
          </a:p>
          <a:p>
            <a:pPr algn="ctr">
              <a:buNone/>
            </a:pPr>
            <a:r>
              <a:rPr lang="ar-SA" dirty="0" smtClean="0">
                <a:solidFill>
                  <a:srgbClr val="C00000"/>
                </a:solidFill>
              </a:rPr>
              <a:t>بناء وتنظيم الدروس الناجحة</a:t>
            </a:r>
          </a:p>
          <a:p>
            <a:pPr>
              <a:buNone/>
            </a:pPr>
            <a:r>
              <a:rPr lang="ar-SA" dirty="0" smtClean="0">
                <a:solidFill>
                  <a:srgbClr val="00B050"/>
                </a:solidFill>
              </a:rPr>
              <a:t>الخطوة الأولى: </a:t>
            </a:r>
            <a:r>
              <a:rPr lang="ar-SA" dirty="0" smtClean="0"/>
              <a:t>يقوم المتعلمون بالربط بين المفاهيم الجديدة مع تلك التي عرفوها سابقاً واستوعبوها بشكل صحيح.</a:t>
            </a:r>
          </a:p>
          <a:p>
            <a:pPr>
              <a:buNone/>
            </a:pPr>
            <a:r>
              <a:rPr lang="ar-SA" dirty="0" smtClean="0">
                <a:solidFill>
                  <a:srgbClr val="FF0000"/>
                </a:solidFill>
              </a:rPr>
              <a:t>مثال: </a:t>
            </a:r>
            <a:r>
              <a:rPr lang="ar-SA" dirty="0" smtClean="0"/>
              <a:t>يستخدم الطلاب العدادات ومجموعات العشرات في حل مسائل من واقع الحياة اليومية.</a:t>
            </a:r>
            <a:endParaRPr lang="ar-S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a:xfrm>
            <a:off x="457200" y="1600200"/>
            <a:ext cx="8401080" cy="5257800"/>
          </a:xfrm>
        </p:spPr>
        <p:txBody>
          <a:bodyPr>
            <a:normAutofit/>
          </a:bodyPr>
          <a:lstStyle/>
          <a:p>
            <a:r>
              <a:rPr lang="ar-SA" dirty="0" smtClean="0">
                <a:solidFill>
                  <a:srgbClr val="00B050"/>
                </a:solidFill>
              </a:rPr>
              <a:t>الخطوة الثانية: </a:t>
            </a:r>
            <a:r>
              <a:rPr lang="ar-SA" dirty="0" smtClean="0"/>
              <a:t>يقوم الطلاب بتمثيل ما تعنيه المفاهيم بحسب فهمهم لها باستخدام الصور أو الرسومات التوضيحية.</a:t>
            </a:r>
          </a:p>
          <a:p>
            <a:pPr>
              <a:buNone/>
            </a:pPr>
            <a:r>
              <a:rPr lang="ar-SA" dirty="0" smtClean="0">
                <a:solidFill>
                  <a:srgbClr val="FF0000"/>
                </a:solidFill>
              </a:rPr>
              <a:t>مثال: </a:t>
            </a:r>
            <a:r>
              <a:rPr lang="ar-SA" dirty="0" smtClean="0"/>
              <a:t>تمثيل الطالب بالرسم لعدد قطع البسكويت التي يحتاجون الحصول عليها لإقامة حفلة تجمع 15طالباً، علماً أن لديهم 8قطع ولابد أن يحصل كل طالب على قطعة بسكويت.</a:t>
            </a:r>
          </a:p>
          <a:p>
            <a:r>
              <a:rPr lang="ar-SA" dirty="0" smtClean="0">
                <a:solidFill>
                  <a:srgbClr val="00B050"/>
                </a:solidFill>
              </a:rPr>
              <a:t>الخطوة الثالثة: </a:t>
            </a:r>
            <a:r>
              <a:rPr lang="ar-SA" dirty="0" smtClean="0"/>
              <a:t>يقوم الطلاب بربط الأرقام والجمل التي تصفها الرسومات السابقة.</a:t>
            </a:r>
          </a:p>
          <a:p>
            <a:pPr>
              <a:buNone/>
            </a:pPr>
            <a:r>
              <a:rPr lang="ar-SA" dirty="0" smtClean="0">
                <a:solidFill>
                  <a:srgbClr val="FF0000"/>
                </a:solidFill>
              </a:rPr>
              <a:t>مثال: </a:t>
            </a:r>
            <a:r>
              <a:rPr lang="ar-SA" dirty="0" smtClean="0"/>
              <a:t>3 × 4 = 12</a:t>
            </a:r>
          </a:p>
          <a:p>
            <a:pPr>
              <a:buNone/>
            </a:pPr>
            <a:r>
              <a:rPr lang="ar-SA" dirty="0" smtClean="0"/>
              <a:t>مجموعات  في كل مجموعة </a:t>
            </a:r>
            <a:endParaRPr lang="ar-SA" dirty="0"/>
          </a:p>
        </p:txBody>
      </p:sp>
      <p:cxnSp>
        <p:nvCxnSpPr>
          <p:cNvPr id="5" name="رابط كسهم مستقيم 4"/>
          <p:cNvCxnSpPr/>
          <p:nvPr/>
        </p:nvCxnSpPr>
        <p:spPr>
          <a:xfrm rot="16200000" flipH="1">
            <a:off x="7536677" y="5679297"/>
            <a:ext cx="285752" cy="21431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رابط كسهم مستقيم 6"/>
          <p:cNvCxnSpPr/>
          <p:nvPr/>
        </p:nvCxnSpPr>
        <p:spPr>
          <a:xfrm rot="16200000" flipH="1">
            <a:off x="6893735" y="5679297"/>
            <a:ext cx="285752" cy="21431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323</TotalTime>
  <Words>1442</Words>
  <Application>Microsoft Office PowerPoint</Application>
  <PresentationFormat>عرض على الشاشة (3:4)‏</PresentationFormat>
  <Paragraphs>99</Paragraphs>
  <Slides>21</Slides>
  <Notes>0</Notes>
  <HiddenSlides>0</HiddenSlides>
  <MMClips>0</MMClips>
  <ScaleCrop>false</ScaleCrop>
  <HeadingPairs>
    <vt:vector size="4" baseType="variant">
      <vt:variant>
        <vt:lpstr>سمة</vt:lpstr>
      </vt:variant>
      <vt:variant>
        <vt:i4>1</vt:i4>
      </vt:variant>
      <vt:variant>
        <vt:lpstr>عناوين الشرائح</vt:lpstr>
      </vt:variant>
      <vt:variant>
        <vt:i4>21</vt:i4>
      </vt:variant>
    </vt:vector>
  </HeadingPairs>
  <TitlesOfParts>
    <vt:vector size="22" baseType="lpstr">
      <vt:lpstr>سمة Office</vt:lpstr>
      <vt:lpstr>المتعلم المتباين في التحصيل وتدريس الرياضيات     </vt:lpstr>
      <vt:lpstr>مقدمة:</vt:lpstr>
      <vt:lpstr>لماذا يعاني الطلاب في تعلم الرياضيات؟</vt:lpstr>
      <vt:lpstr>الشريحة 4</vt:lpstr>
      <vt:lpstr>كيف يتم تدريس الرياضيات بشكل فعال لجميع الطلاب؟</vt:lpstr>
      <vt:lpstr>يتكون تعلم الرياضيات من خمس مراحل مترابطة هي:</vt:lpstr>
      <vt:lpstr>الشريحة 7</vt:lpstr>
      <vt:lpstr>الشريحة 8</vt:lpstr>
      <vt:lpstr>الشريحة 9</vt:lpstr>
      <vt:lpstr>الشريحة 10</vt:lpstr>
      <vt:lpstr>الشريحة 11</vt:lpstr>
      <vt:lpstr>مبدأ المساواة</vt:lpstr>
      <vt:lpstr>تتضمن الوسائل المرجوة التي تعزز التعليم العادل ما يلي: </vt:lpstr>
      <vt:lpstr>مبدأ التدريس</vt:lpstr>
      <vt:lpstr>مبدأ التعلم</vt:lpstr>
      <vt:lpstr>تحديد وتوفير احتياجات الطلاب المتباينين تحصيلياً</vt:lpstr>
      <vt:lpstr> الخطوة الأولى: تحديد نقاط القوة والضعف لدى المتعلم. </vt:lpstr>
      <vt:lpstr>الخطوة الثانية: تعبئة ورقة تحليل البيانات(DAS)</vt:lpstr>
      <vt:lpstr>الخطوة الثالثة: تصميم خطة التطوير الرياضي(MIP)</vt:lpstr>
      <vt:lpstr>الشريحة 20</vt:lpstr>
      <vt:lpstr>الشريحة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المتعلم المتباين في التحصيل وتدريس الرياضيات</dc:title>
  <dc:creator>user</dc:creator>
  <cp:lastModifiedBy>user</cp:lastModifiedBy>
  <cp:revision>41</cp:revision>
  <dcterms:created xsi:type="dcterms:W3CDTF">2021-01-23T10:50:31Z</dcterms:created>
  <dcterms:modified xsi:type="dcterms:W3CDTF">2021-01-23T16:14:06Z</dcterms:modified>
</cp:coreProperties>
</file>