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4" r:id="rId18"/>
    <p:sldId id="271" r:id="rId19"/>
    <p:sldId id="272"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EE3C25-A87C-4458-95E2-3B79D7322972}"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E3C25-A87C-4458-95E2-3B79D7322972}"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E3C25-A87C-4458-95E2-3B79D7322972}"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EE3C25-A87C-4458-95E2-3B79D7322972}"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EE3C25-A87C-4458-95E2-3B79D7322972}"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EE3C25-A87C-4458-95E2-3B79D7322972}"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EE3C25-A87C-4458-95E2-3B79D7322972}" type="datetimeFigureOut">
              <a:rPr lang="en-US" smtClean="0"/>
              <a:pPr/>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EE3C25-A87C-4458-95E2-3B79D7322972}" type="datetimeFigureOut">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E3C25-A87C-4458-95E2-3B79D7322972}" type="datetimeFigureOut">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E3C25-A87C-4458-95E2-3B79D7322972}"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E3C25-A87C-4458-95E2-3B79D7322972}" type="datetimeFigureOut">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A0DE5-7E8B-4CBD-AA5F-F162FC6D61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E3C25-A87C-4458-95E2-3B79D7322972}" type="datetimeFigureOut">
              <a:rPr lang="en-US" smtClean="0"/>
              <a:pPr/>
              <a:t>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A0DE5-7E8B-4CBD-AA5F-F162FC6D61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904999"/>
          </a:xfrm>
        </p:spPr>
        <p:txBody>
          <a:bodyPr/>
          <a:lstStyle/>
          <a:p>
            <a:r>
              <a:rPr lang="ar-SA" dirty="0" smtClean="0"/>
              <a:t>المفردات التي تتضمنها المحاضرة الأولى</a:t>
            </a:r>
            <a:endParaRPr lang="en-US" dirty="0"/>
          </a:p>
        </p:txBody>
      </p:sp>
      <p:sp>
        <p:nvSpPr>
          <p:cNvPr id="3" name="Subtitle 2"/>
          <p:cNvSpPr>
            <a:spLocks noGrp="1"/>
          </p:cNvSpPr>
          <p:nvPr>
            <p:ph type="subTitle" idx="1"/>
          </p:nvPr>
        </p:nvSpPr>
        <p:spPr>
          <a:xfrm>
            <a:off x="1371600" y="2667000"/>
            <a:ext cx="6400800" cy="3733800"/>
          </a:xfrm>
        </p:spPr>
        <p:txBody>
          <a:bodyPr>
            <a:normAutofit/>
          </a:bodyPr>
          <a:lstStyle/>
          <a:p>
            <a:r>
              <a:rPr lang="ar-SA" dirty="0" smtClean="0"/>
              <a:t>تعريف اللغة </a:t>
            </a:r>
          </a:p>
          <a:p>
            <a:r>
              <a:rPr lang="ar-SA" dirty="0" smtClean="0"/>
              <a:t>خصائص اللغة</a:t>
            </a:r>
          </a:p>
          <a:p>
            <a:r>
              <a:rPr lang="ar-SA" dirty="0" smtClean="0"/>
              <a:t>وظائف اللغة</a:t>
            </a:r>
          </a:p>
          <a:p>
            <a:r>
              <a:rPr lang="ar-SA" dirty="0" smtClean="0"/>
              <a:t>مراحل النمو اللغوي</a:t>
            </a:r>
          </a:p>
          <a:p>
            <a:r>
              <a:rPr lang="ar-SA" dirty="0" smtClean="0"/>
              <a:t>نظريات</a:t>
            </a:r>
            <a:r>
              <a:rPr lang="en-US" smtClean="0"/>
              <a:t> </a:t>
            </a:r>
            <a:r>
              <a:rPr lang="ar-SA" smtClean="0"/>
              <a:t>تفسير </a:t>
            </a:r>
            <a:r>
              <a:rPr lang="ar-SA" dirty="0" smtClean="0"/>
              <a:t>كيفية اكتساب اللغة</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11763"/>
          </a:xfrm>
        </p:spPr>
        <p:txBody>
          <a:bodyPr/>
          <a:lstStyle/>
          <a:p>
            <a:pPr algn="r" rtl="1"/>
            <a:r>
              <a:rPr lang="ar-SA" dirty="0" smtClean="0"/>
              <a:t>وينتقل الطفل من مرحلة الجملة الكلمة إلى التعبير اللغوي بجمل ذات كلمتين إذ أن هذه المرحلة من مراحل الموقف اللغوي لا يمكن فهمها إلا ضمن الموقف العام مع الإشارة  ومن ثم إلى الجملة القواعدية ولا يقصد بالقواعد ما تتضمنه الكتب المدرسية .وحتى قبل تعلم القراءة والكتابة ( ماما راحت  ..........ماما راح )ونصحح كلامه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dirty="0" smtClean="0"/>
              <a:t>نظريات في تفسير كيفية اكتساب اللغة</a:t>
            </a:r>
            <a:endParaRPr lang="en-US" dirty="0"/>
          </a:p>
        </p:txBody>
      </p:sp>
      <p:sp>
        <p:nvSpPr>
          <p:cNvPr id="3" name="Content Placeholder 2"/>
          <p:cNvSpPr>
            <a:spLocks noGrp="1"/>
          </p:cNvSpPr>
          <p:nvPr>
            <p:ph idx="1"/>
          </p:nvPr>
        </p:nvSpPr>
        <p:spPr>
          <a:xfrm>
            <a:off x="0" y="1143000"/>
            <a:ext cx="9144000" cy="5715000"/>
          </a:xfrm>
        </p:spPr>
        <p:txBody>
          <a:bodyPr>
            <a:normAutofit/>
          </a:bodyPr>
          <a:lstStyle/>
          <a:p>
            <a:pPr algn="ctr">
              <a:buNone/>
            </a:pPr>
            <a:r>
              <a:rPr lang="ar-SA" dirty="0" smtClean="0">
                <a:solidFill>
                  <a:srgbClr val="FF0000"/>
                </a:solidFill>
              </a:rPr>
              <a:t> النظرية السلوكية ( الإجرائية )(سكنر )</a:t>
            </a:r>
            <a:endParaRPr lang="en-US" dirty="0" smtClean="0">
              <a:solidFill>
                <a:srgbClr val="FF0000"/>
              </a:solidFill>
            </a:endParaRPr>
          </a:p>
          <a:p>
            <a:pPr algn="r">
              <a:buNone/>
            </a:pPr>
            <a:r>
              <a:rPr lang="ar-SA" dirty="0" smtClean="0"/>
              <a:t>ان السلوك اللغوي المتعلم كأي سلوك آخر إنما هو نتاج لعملية تدعيم إجرائي للسلوك المطلوب وإهمال  للسلوك غير المرغوب فيه والذي يتم العمل على إطفائه .وبتقدم الطفل بالسن يستطيع أن يدرك الكلمات والجمل التي ينطق بها الكبار وتحدث عملية التدعيم عندما يقلد الطفل الكلمات التي سمعها فيفهمها الكبار والأقران وفي هذا مكافأة وتشجيع ودعم للفظ الكلمات بطريقة صحيحة وتركيب الجمل أيضا بشكل قواعدي سليم.</a:t>
            </a:r>
          </a:p>
          <a:p>
            <a:pPr algn="r">
              <a:buNone/>
            </a:pPr>
            <a:r>
              <a:rPr lang="ar-SA" dirty="0" smtClean="0"/>
              <a:t>وقد وجه انتقادا لعملية التدعيم مفاده أن الآباء قلما يوجهون اهتماما للأخطاء التي يقع فيها الأطفال في قواعد اللغة مما يقلل من مردود التدعيم على التعلم الصحيح للتركيبات اللغوية وقواعدها النحوية .</a:t>
            </a:r>
          </a:p>
        </p:txBody>
      </p:sp>
      <p:pic>
        <p:nvPicPr>
          <p:cNvPr id="2052" name="Picture 4" descr="C:\Users\Hania\Desktop\k.p\5CAWDDS5WCAJHTD2LCAMPRVKMCANDS51VCAL6Z95FCA3068CXCACV6U2ACAV0DLYBCAMT0DOTCAI0F8CTCAZXXQSFCAWJK7XQCAH5PK99CAKJG7YYCA8O14LDCAXPT97MCA2Z3PKNCACRX9VVCALD66OS.jpg"/>
          <p:cNvPicPr>
            <a:picLocks noChangeAspect="1" noChangeArrowheads="1"/>
          </p:cNvPicPr>
          <p:nvPr/>
        </p:nvPicPr>
        <p:blipFill>
          <a:blip r:embed="rId2" cstate="print"/>
          <a:srcRect/>
          <a:stretch>
            <a:fillRect/>
          </a:stretch>
        </p:blipFill>
        <p:spPr bwMode="auto">
          <a:xfrm>
            <a:off x="228600" y="838200"/>
            <a:ext cx="1828800" cy="8667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ar-SA" dirty="0" smtClean="0"/>
              <a:t> </a:t>
            </a:r>
            <a:r>
              <a:rPr lang="ar-SA" dirty="0" smtClean="0">
                <a:solidFill>
                  <a:srgbClr val="FF0000"/>
                </a:solidFill>
              </a:rPr>
              <a:t>(بياجيه )    النظرية المعرفية</a:t>
            </a:r>
            <a:endParaRPr lang="en-US" dirty="0">
              <a:solidFill>
                <a:srgbClr val="FF0000"/>
              </a:solidFill>
            </a:endParaRPr>
          </a:p>
        </p:txBody>
      </p:sp>
      <p:sp>
        <p:nvSpPr>
          <p:cNvPr id="3" name="Content Placeholder 2"/>
          <p:cNvSpPr>
            <a:spLocks noGrp="1"/>
          </p:cNvSpPr>
          <p:nvPr>
            <p:ph idx="1"/>
          </p:nvPr>
        </p:nvSpPr>
        <p:spPr>
          <a:xfrm>
            <a:off x="0" y="1219200"/>
            <a:ext cx="9144000" cy="5257800"/>
          </a:xfrm>
        </p:spPr>
        <p:txBody>
          <a:bodyPr>
            <a:normAutofit fontScale="92500" lnSpcReduction="10000"/>
          </a:bodyPr>
          <a:lstStyle/>
          <a:p>
            <a:pPr algn="r" rtl="1">
              <a:buNone/>
            </a:pPr>
            <a:endParaRPr lang="ar-SA" sz="3400" dirty="0" smtClean="0"/>
          </a:p>
          <a:p>
            <a:pPr algn="r" rtl="1"/>
            <a:r>
              <a:rPr lang="ar-SA" sz="3400" dirty="0" smtClean="0"/>
              <a:t>ان نظرية بياجيه من أهم النظريات التي تساعد على فهم كيفية اكتساب الطفل للغة ،تطور اللغة بتطور التفكير ملازما للعمر الزمني للطفل السليم ( </a:t>
            </a:r>
            <a:r>
              <a:rPr lang="ar-SA" sz="3400" b="1" dirty="0" smtClean="0"/>
              <a:t>مرحلة التفكير الحسي الحركي ،مرحلة ما قبل العمليات ، مرحلة التفكير الرمزي ، مرحلة التفكير المجرد </a:t>
            </a:r>
            <a:r>
              <a:rPr lang="ar-SA" sz="3400" dirty="0" smtClean="0"/>
              <a:t>)</a:t>
            </a:r>
          </a:p>
          <a:p>
            <a:pPr algn="r" rtl="1"/>
            <a:r>
              <a:rPr lang="ar-SA" sz="3400" dirty="0" smtClean="0"/>
              <a:t>اكتساب اللغة في نظر بياجيه ليس عملية إشراطية ولكنها عملية</a:t>
            </a:r>
            <a:r>
              <a:rPr lang="ar-SA" sz="3400" dirty="0" smtClean="0">
                <a:solidFill>
                  <a:srgbClr val="0070C0"/>
                </a:solidFill>
              </a:rPr>
              <a:t> إبداعية </a:t>
            </a:r>
            <a:r>
              <a:rPr lang="ar-SA" sz="3400" dirty="0" smtClean="0"/>
              <a:t>فاكتساب القدرة على تسمية الأشياء والأفعال تكون في البداية عملية تقليد يجري لها تدعيم مناسب فيستمر الطفل في تكرارها وتأديتها دون. أن تستقر في حصيلته اللغوية ونظامه اللغوي بشكل نهائي وهذا ما يسميه بياجيه </a:t>
            </a:r>
            <a:r>
              <a:rPr lang="ar-SA" sz="3400" u="sng" dirty="0" smtClean="0">
                <a:solidFill>
                  <a:srgbClr val="00B050"/>
                </a:solidFill>
              </a:rPr>
              <a:t>بالأداء</a:t>
            </a:r>
            <a:r>
              <a:rPr lang="ar-SA" sz="3400" dirty="0" smtClean="0"/>
              <a:t>  النمو اللغوي شديد الإرتباط بالنمو المعرفي </a:t>
            </a:r>
          </a:p>
          <a:p>
            <a:endParaRPr lang="ar-SA" sz="3400" dirty="0" smtClean="0"/>
          </a:p>
          <a:p>
            <a:endParaRPr lang="ar-SA" dirty="0" smtClean="0"/>
          </a:p>
          <a:p>
            <a:endParaRPr lang="ar-SA" dirty="0" smtClean="0"/>
          </a:p>
          <a:p>
            <a:endParaRPr lang="en-US" dirty="0"/>
          </a:p>
        </p:txBody>
      </p:sp>
      <p:pic>
        <p:nvPicPr>
          <p:cNvPr id="3075" name="Picture 3" descr="C:\Users\Hania\Desktop\k.p\MCA90QEXUCA0UOLARCA6ZOHK0CAGFH7W0CA26WF3JCA7C3FPRCAHRJX0RCAW5LDWKCAUYM61PCA3ITTVKCAXU5BRJCA3A2U3CCA3CMXWHCAXED8ACCARO32U0CAH8KIZBCAEO9O8ECA6WQZ6XCAMNU0CT.jpg"/>
          <p:cNvPicPr>
            <a:picLocks noChangeAspect="1" noChangeArrowheads="1"/>
          </p:cNvPicPr>
          <p:nvPr/>
        </p:nvPicPr>
        <p:blipFill>
          <a:blip r:embed="rId2" cstate="print"/>
          <a:srcRect/>
          <a:stretch>
            <a:fillRect/>
          </a:stretch>
        </p:blipFill>
        <p:spPr bwMode="auto">
          <a:xfrm>
            <a:off x="228600" y="457200"/>
            <a:ext cx="1676400" cy="1143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smtClean="0"/>
              <a:t>أما </a:t>
            </a:r>
            <a:r>
              <a:rPr lang="ar-SA" u="sng" dirty="0" smtClean="0">
                <a:solidFill>
                  <a:srgbClr val="00B050"/>
                </a:solidFill>
              </a:rPr>
              <a:t>الكفاءة</a:t>
            </a:r>
            <a:r>
              <a:rPr lang="ar-SA" dirty="0" smtClean="0"/>
              <a:t> ففي البداية يحتاج الطفل لأن يكون المدلول الذي يعبر عنه بالرمز اللغوي موجودا في مجاله الحسي ولكن ببلوغه المرحلة التي يستطيع فيها أن يكون صورا ذهنية ثابتة أو مفاهيم عن الأشياء </a:t>
            </a:r>
            <a:r>
              <a:rPr lang="ar-SA" dirty="0" err="1" smtClean="0"/>
              <a:t>والاحداث</a:t>
            </a:r>
            <a:r>
              <a:rPr lang="ar-SA" dirty="0" smtClean="0"/>
              <a:t> فإنه يصبح بإمكانه التعبير عنها باستخدام الكلمات (الرموز) الدالة عليها دون الحاجة لأن تكون ماثلة أمامه أي يتحدث عن الماضى والمستقبل إلى جانب الحاضر.</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النظرية اللغوية  ( تشومسكي )</a:t>
            </a:r>
            <a:endParaRPr lang="en-US" dirty="0">
              <a:solidFill>
                <a:srgbClr val="FF0000"/>
              </a:solidFill>
            </a:endParaRPr>
          </a:p>
        </p:txBody>
      </p:sp>
      <p:sp>
        <p:nvSpPr>
          <p:cNvPr id="3" name="Content Placeholder 2"/>
          <p:cNvSpPr>
            <a:spLocks noGrp="1"/>
          </p:cNvSpPr>
          <p:nvPr>
            <p:ph idx="1"/>
          </p:nvPr>
        </p:nvSpPr>
        <p:spPr>
          <a:xfrm>
            <a:off x="304800" y="1295400"/>
            <a:ext cx="8610600" cy="4830763"/>
          </a:xfrm>
        </p:spPr>
        <p:txBody>
          <a:bodyPr/>
          <a:lstStyle/>
          <a:p>
            <a:pPr algn="r" rtl="1"/>
            <a:r>
              <a:rPr lang="ar-SA" dirty="0" smtClean="0"/>
              <a:t>هناك قدرات موروثة يولد بها الطفل حيث يكون للطفل استعداد بيلوجي لدى الكائن البشري للتفاعل مع بيئته بشكل يوصله إلى ادراك ( الفاعل والفعل والمفعول به والأسماء والجمل )</a:t>
            </a:r>
          </a:p>
          <a:p>
            <a:pPr algn="r" rtl="1"/>
            <a:r>
              <a:rPr lang="ar-SA" dirty="0" smtClean="0"/>
              <a:t>هذه العموميات لا يتم تعليمها للطفل لأنه يولد وعنده قدرة أولية لتحليل الجمل التي يسمعها ثم يعيد تركيبها وفقا للقواعد النحوية للغة الأم ومن هنا جاءت قدرة الطفل على تكوين جمل لم يسمعها من قبل الوالدين أو من أي مصدر آخر .</a:t>
            </a:r>
            <a:endParaRPr lang="en-US" dirty="0"/>
          </a:p>
        </p:txBody>
      </p:sp>
      <p:pic>
        <p:nvPicPr>
          <p:cNvPr id="1027" name="Picture 3" descr="C:\Users\Hania\Desktop\k.p\WCARO0RVYCAKK7CTJCA0D60M4CA5LSLYNCA91YB94CALYWIZ3CAWGS2O6CAA5XTCOCAKOFP9JCAXWCJ4ACATPMF85CANUMGPFCA58TQZXCADR5JJZCA21PUZ0CA739NFPCAD59JS7CAWMFPVUCAYWSDL9.jpg"/>
          <p:cNvPicPr>
            <a:picLocks noChangeAspect="1" noChangeArrowheads="1"/>
          </p:cNvPicPr>
          <p:nvPr/>
        </p:nvPicPr>
        <p:blipFill>
          <a:blip r:embed="rId2" cstate="print"/>
          <a:srcRect/>
          <a:stretch>
            <a:fillRect/>
          </a:stretch>
        </p:blipFill>
        <p:spPr bwMode="auto">
          <a:xfrm>
            <a:off x="228600" y="4800600"/>
            <a:ext cx="2362200" cy="1676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العوامل المؤثرة في النمو اللغوي</a:t>
            </a:r>
            <a:endParaRPr lang="en-US" dirty="0"/>
          </a:p>
        </p:txBody>
      </p:sp>
      <p:sp>
        <p:nvSpPr>
          <p:cNvPr id="3" name="Content Placeholder 2"/>
          <p:cNvSpPr>
            <a:spLocks noGrp="1"/>
          </p:cNvSpPr>
          <p:nvPr>
            <p:ph idx="1"/>
          </p:nvPr>
        </p:nvSpPr>
        <p:spPr/>
        <p:txBody>
          <a:bodyPr/>
          <a:lstStyle/>
          <a:p>
            <a:pPr algn="r">
              <a:buNone/>
            </a:pPr>
            <a:r>
              <a:rPr lang="ar-SA" dirty="0" smtClean="0">
                <a:solidFill>
                  <a:srgbClr val="FF0000"/>
                </a:solidFill>
              </a:rPr>
              <a:t>العوامل البيولوجية : </a:t>
            </a:r>
          </a:p>
          <a:p>
            <a:pPr algn="r">
              <a:buNone/>
            </a:pPr>
            <a:endParaRPr lang="ar-SA" b="1" dirty="0" smtClean="0">
              <a:solidFill>
                <a:srgbClr val="FF0000"/>
              </a:solidFill>
            </a:endParaRPr>
          </a:p>
          <a:p>
            <a:pPr algn="r">
              <a:buNone/>
            </a:pPr>
            <a:r>
              <a:rPr lang="ar-SA" b="1" dirty="0" smtClean="0"/>
              <a:t>يولد الطفل ولديه استعداد للغة حيث تكتمل الأجهزة الصوتية عند الطفل قبل الميلاد ، وعندما يولد الطفل يكون مزودا بأجهزة الإستقبال كما أن تعرض الطفل لأي إعاقة بيلوجية عضوية تؤثر في نموه اللغوي  تشوهات بالفم وضعف السمع .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lgn="r"/>
            <a:r>
              <a:rPr lang="ar-SA" b="1" dirty="0" smtClean="0">
                <a:solidFill>
                  <a:srgbClr val="FF0000"/>
                </a:solidFill>
              </a:rPr>
              <a:t>النمو العقلي والذكاء </a:t>
            </a:r>
            <a:r>
              <a:rPr lang="ar-SA" dirty="0" smtClean="0"/>
              <a:t>:</a:t>
            </a:r>
          </a:p>
          <a:p>
            <a:pPr algn="r" rtl="1"/>
            <a:r>
              <a:rPr lang="ar-SA" dirty="0" smtClean="0"/>
              <a:t>كلما نمت اللغة وتطورت كلما ارتفعت قدراته العقلية ،</a:t>
            </a:r>
            <a:endParaRPr lang="en-US" dirty="0" smtClean="0"/>
          </a:p>
          <a:p>
            <a:pPr algn="r" rtl="1"/>
            <a:endParaRPr lang="en-US" dirty="0" smtClean="0"/>
          </a:p>
          <a:p>
            <a:pPr algn="r" rtl="1"/>
            <a:r>
              <a:rPr lang="ar-SA" dirty="0" smtClean="0"/>
              <a:t> اللغة أساس لنمو معلومات الفرد وأفكاره ومفاهيمه وقدرته للتعبير عنها وتطويرها.</a:t>
            </a:r>
            <a:endParaRPr lang="en-US" dirty="0" smtClean="0"/>
          </a:p>
          <a:p>
            <a:pPr algn="r" rtl="1"/>
            <a:endParaRPr lang="ar-SA" dirty="0" smtClean="0"/>
          </a:p>
          <a:p>
            <a:pPr algn="r" rtl="1"/>
            <a:r>
              <a:rPr lang="ar-SA" dirty="0" smtClean="0"/>
              <a:t>هناك علاقة وثيقة بين الذكاء والتفكير والنمو اللغوي (الجزء الأكبر من اختبارات الذكاء يتعلق باللغة )</a:t>
            </a:r>
          </a:p>
          <a:p>
            <a:pPr algn="r"/>
            <a:endParaRPr lang="ar-SA" dirty="0" smtClean="0"/>
          </a:p>
          <a:p>
            <a:pPr algn="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smtClean="0"/>
              <a:t>كلما زادت نسبة الذكاء العقلي للفرد زادت قدرته على فهم ما  يقرأه أو يسمعه من الجمل والعبارات وعلى العكس.</a:t>
            </a:r>
          </a:p>
          <a:p>
            <a:pPr algn="r" rtl="1"/>
            <a:r>
              <a:rPr lang="ar-SA" dirty="0" smtClean="0"/>
              <a:t>هناك علاقة بين النمو العقلي والنمو الاجتماعي فسماع كلام الغير أو رؤيته مكتوبا باعث للتفكير فالتفكير الاجتماعي يتبعه تعبير والتعبير </a:t>
            </a:r>
            <a:r>
              <a:rPr lang="ar-SA" dirty="0" err="1" smtClean="0"/>
              <a:t>الإجتماعي</a:t>
            </a:r>
            <a:r>
              <a:rPr lang="ar-SA" dirty="0" smtClean="0"/>
              <a:t> يكون باللغة .</a:t>
            </a:r>
          </a:p>
          <a:p>
            <a:pPr algn="r" rtl="1"/>
            <a:r>
              <a:rPr lang="ar-SA" dirty="0" smtClean="0"/>
              <a:t>نظرية </a:t>
            </a:r>
            <a:r>
              <a:rPr lang="ar-SA" dirty="0" err="1" smtClean="0"/>
              <a:t>الذكاءات</a:t>
            </a:r>
            <a:r>
              <a:rPr lang="ar-SA" dirty="0" smtClean="0"/>
              <a:t> المتعددة.....................</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r">
              <a:buNone/>
            </a:pPr>
            <a:r>
              <a:rPr lang="ar-SA" b="1" dirty="0" smtClean="0">
                <a:solidFill>
                  <a:srgbClr val="FF0000"/>
                </a:solidFill>
              </a:rPr>
              <a:t>النوع ( الجنس</a:t>
            </a:r>
            <a:r>
              <a:rPr lang="ar-SA" dirty="0" smtClean="0"/>
              <a:t> </a:t>
            </a:r>
            <a:r>
              <a:rPr lang="ar-SA" dirty="0" smtClean="0">
                <a:solidFill>
                  <a:srgbClr val="FF0000"/>
                </a:solidFill>
              </a:rPr>
              <a:t>)</a:t>
            </a:r>
          </a:p>
          <a:p>
            <a:pPr algn="r" rtl="1"/>
            <a:r>
              <a:rPr lang="ar-SA" dirty="0" smtClean="0"/>
              <a:t>وجدت الدراسات أن البنات أسرع في اكتساب اللغة حيث أن المجتمع يتقبل الكلام من الإناث أكثر من الذكور كما أن الأمهات يتحدثون إلى البنات من السن الصغيرة أكثر من الذكور ، كما أن البنت نفسها أكثر إيجابية للمشاركة في </a:t>
            </a:r>
          </a:p>
          <a:p>
            <a:pPr algn="r" rtl="1">
              <a:buNone/>
            </a:pPr>
            <a:r>
              <a:rPr lang="ar-SA" dirty="0" smtClean="0"/>
              <a:t>الحديث واستجابة من الإبن .</a:t>
            </a:r>
          </a:p>
          <a:p>
            <a:pPr algn="r" rtl="1"/>
            <a:r>
              <a:rPr lang="ar-SA" dirty="0" smtClean="0"/>
              <a:t>بعض الابحاث دلت أن وظيفة الكلام في المخ تنضج في وقت مبكر في البنات عن البنين وبالتالي يساعد على الإسراع في إخراج الأصوات وفي معدل اكتساب مهارة الحديث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a:bodyPr>
          <a:lstStyle/>
          <a:p>
            <a:pPr algn="r">
              <a:buNone/>
            </a:pPr>
            <a:r>
              <a:rPr lang="ar-SA" sz="3500" b="1" dirty="0" smtClean="0">
                <a:solidFill>
                  <a:srgbClr val="FF0000"/>
                </a:solidFill>
              </a:rPr>
              <a:t>العوامل البيئية </a:t>
            </a:r>
            <a:r>
              <a:rPr lang="ar-SA" dirty="0" smtClean="0"/>
              <a:t>:</a:t>
            </a:r>
          </a:p>
          <a:p>
            <a:pPr algn="r" rtl="1"/>
            <a:endParaRPr lang="ar-SA" dirty="0" smtClean="0"/>
          </a:p>
          <a:p>
            <a:pPr algn="r" rtl="1"/>
            <a:r>
              <a:rPr lang="ar-SA" dirty="0" smtClean="0"/>
              <a:t>اهمال الأم لمرحلة </a:t>
            </a:r>
            <a:r>
              <a:rPr lang="ar-SA" dirty="0" smtClean="0">
                <a:solidFill>
                  <a:srgbClr val="00B050"/>
                </a:solidFill>
              </a:rPr>
              <a:t>المناغاة</a:t>
            </a:r>
            <a:r>
              <a:rPr lang="ar-SA" dirty="0" smtClean="0"/>
              <a:t> التي يمر بها الطفل منذ الأشهر الأولى يؤدي إلى تأخر إتقان مهارة تقليد الأصوات والألفاظ وهي مهارة يحتاجها الطفل من البداية ليتعلم الكلام الصحيح في مرحلة لاحقة .(التدريب على النطق الصحيح )</a:t>
            </a:r>
          </a:p>
          <a:p>
            <a:pPr algn="r" rtl="1"/>
            <a:r>
              <a:rPr lang="ar-SA" dirty="0" smtClean="0"/>
              <a:t>قد لا يبذل الوالدين جهدا للتحدث مع الطفل إو الأستماع إليه ومبادلته الحديث ومحاورته بلغة يفهمها ولا إتاحة الفرصة للإستفسار والتساؤل عن معنى الكلمات وطريقة لفظها وهذا يكون لمرحلة </a:t>
            </a:r>
            <a:r>
              <a:rPr lang="ar-SA" dirty="0" smtClean="0">
                <a:solidFill>
                  <a:srgbClr val="00B050"/>
                </a:solidFill>
              </a:rPr>
              <a:t>الكلام.</a:t>
            </a:r>
          </a:p>
          <a:p>
            <a:pPr algn="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تعريف اللغة </a:t>
            </a:r>
            <a:endParaRPr lang="en-US" b="1" dirty="0">
              <a:solidFill>
                <a:srgbClr val="FF0000"/>
              </a:solidFill>
            </a:endParaRPr>
          </a:p>
        </p:txBody>
      </p:sp>
      <p:sp>
        <p:nvSpPr>
          <p:cNvPr id="3" name="Content Placeholder 2"/>
          <p:cNvSpPr>
            <a:spLocks noGrp="1"/>
          </p:cNvSpPr>
          <p:nvPr>
            <p:ph idx="1"/>
          </p:nvPr>
        </p:nvSpPr>
        <p:spPr>
          <a:xfrm>
            <a:off x="152400" y="1600200"/>
            <a:ext cx="8534400" cy="4525963"/>
          </a:xfrm>
        </p:spPr>
        <p:txBody>
          <a:bodyPr>
            <a:normAutofit fontScale="92500"/>
          </a:bodyPr>
          <a:lstStyle/>
          <a:p>
            <a:pPr algn="ctr" rtl="1"/>
            <a:r>
              <a:rPr lang="ar-SA" sz="3600" dirty="0" smtClean="0"/>
              <a:t>وسيلة التعبير عن المشاعر والأفكار المقدمة من المتكلم  للمستقبل والعكس عن طريق الرموز اللفظية</a:t>
            </a:r>
          </a:p>
          <a:p>
            <a:pPr algn="ctr" rtl="1">
              <a:buNone/>
            </a:pPr>
            <a:r>
              <a:rPr lang="ar-SA" sz="3600" dirty="0" smtClean="0"/>
              <a:t>تعد</a:t>
            </a:r>
          </a:p>
          <a:p>
            <a:pPr algn="ctr" rtl="1">
              <a:buNone/>
            </a:pPr>
            <a:r>
              <a:rPr lang="ar-SA" sz="3600" dirty="0" smtClean="0"/>
              <a:t> اللغة البشرية لغة صوتية بإشارات لفظية يميزها عدة خصائص</a:t>
            </a:r>
          </a:p>
          <a:p>
            <a:pPr algn="ctr" rtl="1">
              <a:buNone/>
            </a:pPr>
            <a:r>
              <a:rPr lang="ar-SA" sz="3600" dirty="0" smtClean="0">
                <a:solidFill>
                  <a:srgbClr val="00B050"/>
                </a:solidFill>
              </a:rPr>
              <a:t>تعريف علماء النفس للغة </a:t>
            </a:r>
            <a:r>
              <a:rPr lang="ar-SA" sz="3600" dirty="0" smtClean="0"/>
              <a:t>: الوسيلة التي بواسطتها يمكن تحليل صورة أو فكرة ذهنية إلى أجزاء أو خصائص ومن ثم يمكن تركيب هذه الصورة مرة أخرى في أذهاننا أو أذهان غيرنا بواسطة تاليف كلمات ووضعها في تركيب خاص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endParaRPr lang="ar-SA" dirty="0" smtClean="0">
              <a:solidFill>
                <a:srgbClr val="00B050"/>
              </a:solidFill>
            </a:endParaRPr>
          </a:p>
          <a:p>
            <a:pPr algn="r" rtl="1"/>
            <a:r>
              <a:rPr lang="ar-SA" dirty="0" smtClean="0"/>
              <a:t>تعرض الطفل داخل الأسرة </a:t>
            </a:r>
            <a:r>
              <a:rPr lang="ar-SA" dirty="0" err="1" smtClean="0">
                <a:solidFill>
                  <a:srgbClr val="00B050"/>
                </a:solidFill>
              </a:rPr>
              <a:t>لمدخلات</a:t>
            </a:r>
            <a:r>
              <a:rPr lang="ar-SA" dirty="0" smtClean="0">
                <a:solidFill>
                  <a:srgbClr val="00B050"/>
                </a:solidFill>
              </a:rPr>
              <a:t> لغوية </a:t>
            </a:r>
            <a:r>
              <a:rPr lang="ar-SA" dirty="0" smtClean="0"/>
              <a:t>بعضها متناقض من قبل أشخاص مختلفين في المستوى التعليمي أو من ثقافات مختلفة والتعرض لوسائل إعلام مختلفة.</a:t>
            </a:r>
            <a:endParaRPr lang="en-US" dirty="0" smtClean="0"/>
          </a:p>
          <a:p>
            <a:pPr algn="r" rtl="1"/>
            <a:endParaRPr lang="ar-SA" dirty="0" smtClean="0"/>
          </a:p>
          <a:p>
            <a:pPr algn="r" rtl="1"/>
            <a:r>
              <a:rPr lang="ar-SA" dirty="0" smtClean="0"/>
              <a:t>عدم الاهتمام بتوفير </a:t>
            </a:r>
            <a:r>
              <a:rPr lang="ar-SA" dirty="0" smtClean="0">
                <a:solidFill>
                  <a:srgbClr val="00B050"/>
                </a:solidFill>
              </a:rPr>
              <a:t>مصادر تربوية </a:t>
            </a:r>
            <a:r>
              <a:rPr lang="ar-SA" dirty="0" smtClean="0"/>
              <a:t>مناسبة لتنمية اللغة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Picture 2"/>
          <p:cNvPicPr>
            <a:picLocks noGrp="1" noChangeAspect="1" noChangeArrowheads="1"/>
          </p:cNvPicPr>
          <p:nvPr>
            <p:ph idx="1"/>
          </p:nvPr>
        </p:nvPicPr>
        <p:blipFill>
          <a:blip r:embed="rId2" cstate="print"/>
          <a:srcRect/>
          <a:stretch>
            <a:fillRect/>
          </a:stretch>
        </p:blipFill>
        <p:spPr bwMode="auto">
          <a:xfrm>
            <a:off x="685800" y="304800"/>
            <a:ext cx="7924799" cy="58213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Picture 2"/>
          <p:cNvPicPr>
            <a:picLocks noGrp="1" noChangeAspect="1" noChangeArrowheads="1"/>
          </p:cNvPicPr>
          <p:nvPr>
            <p:ph idx="1"/>
          </p:nvPr>
        </p:nvPicPr>
        <p:blipFill>
          <a:blip r:embed="rId2" cstate="print"/>
          <a:srcRect/>
          <a:stretch>
            <a:fillRect/>
          </a:stretch>
        </p:blipFill>
        <p:spPr bwMode="auto">
          <a:xfrm>
            <a:off x="0" y="304800"/>
            <a:ext cx="8839199" cy="6172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B050"/>
                </a:solidFill>
              </a:rPr>
              <a:t>خصائص اللغة</a:t>
            </a:r>
            <a:endParaRPr lang="en-US" b="1" dirty="0">
              <a:solidFill>
                <a:srgbClr val="00B050"/>
              </a:solidFill>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pPr algn="r">
              <a:buNone/>
            </a:pPr>
            <a:r>
              <a:rPr lang="ar-SA" dirty="0" smtClean="0"/>
              <a:t>   -  </a:t>
            </a:r>
            <a:r>
              <a:rPr lang="ar-SA" dirty="0" smtClean="0">
                <a:solidFill>
                  <a:srgbClr val="FF0000"/>
                </a:solidFill>
              </a:rPr>
              <a:t>الجانب الصوتي: </a:t>
            </a:r>
            <a:r>
              <a:rPr lang="ar-SA" dirty="0" smtClean="0"/>
              <a:t>نطق الحروف ( صوت الحروف الساكنة والمتحركة.)</a:t>
            </a:r>
          </a:p>
          <a:p>
            <a:pPr algn="r">
              <a:buNone/>
            </a:pPr>
            <a:r>
              <a:rPr lang="ar-SA" dirty="0"/>
              <a:t> </a:t>
            </a:r>
            <a:r>
              <a:rPr lang="ar-SA" dirty="0" smtClean="0"/>
              <a:t>  - </a:t>
            </a:r>
            <a:r>
              <a:rPr lang="ar-SA" dirty="0" smtClean="0">
                <a:solidFill>
                  <a:srgbClr val="FF0000"/>
                </a:solidFill>
              </a:rPr>
              <a:t>الجانب الدلالي  </a:t>
            </a:r>
            <a:r>
              <a:rPr lang="ar-SA" dirty="0" smtClean="0"/>
              <a:t>: استخدام الرموز اللغوية للتعبير عن الأحداث الجارية والبعيدة والماضية والمستقبلية , والتعبير عن الأشياء وتشمل التعبير عن الغائب.</a:t>
            </a:r>
          </a:p>
          <a:p>
            <a:pPr algn="r">
              <a:buNone/>
            </a:pPr>
            <a:r>
              <a:rPr lang="ar-SA" dirty="0"/>
              <a:t> </a:t>
            </a:r>
            <a:r>
              <a:rPr lang="ar-SA" dirty="0" smtClean="0"/>
              <a:t>  - </a:t>
            </a:r>
            <a:r>
              <a:rPr lang="ar-SA" dirty="0" smtClean="0">
                <a:solidFill>
                  <a:srgbClr val="FF0000"/>
                </a:solidFill>
              </a:rPr>
              <a:t>الجانب التركيبي </a:t>
            </a:r>
            <a:r>
              <a:rPr lang="ar-SA" dirty="0" smtClean="0"/>
              <a:t>: الجمل والعبارات والكلمات المختلفة التي تعبر عن التفكير الإنساني لنقل المعنى المقصود والقدرة على تعلم معاني الكلمات وكيفية صياغة كلمات لنقل المعنى المباشر وغير المباشر.</a:t>
            </a:r>
          </a:p>
          <a:p>
            <a:pPr algn="r">
              <a:buNone/>
            </a:pPr>
            <a:r>
              <a:rPr lang="ar-SA" dirty="0"/>
              <a:t> </a:t>
            </a:r>
            <a:r>
              <a:rPr lang="ar-SA" dirty="0" smtClean="0"/>
              <a:t> - </a:t>
            </a:r>
            <a:r>
              <a:rPr lang="ar-SA" dirty="0" smtClean="0">
                <a:solidFill>
                  <a:srgbClr val="FF0000"/>
                </a:solidFill>
              </a:rPr>
              <a:t>الجانب الوظيفي </a:t>
            </a:r>
            <a:r>
              <a:rPr lang="ar-SA" dirty="0" smtClean="0"/>
              <a:t>: المعنى الذي تحمله الرموز( أي الأشياء والمفاهيم التي تشير إليها ) والموقف الذي يستخدم فيه التعبير اللغوي ( أي أن نفس اللفظ يعني شيئا في موقف معين وقد يعني شيئا آخر في موقف آخر) </a:t>
            </a:r>
          </a:p>
        </p:txBody>
      </p:sp>
      <p:sp>
        <p:nvSpPr>
          <p:cNvPr id="4" name="5-Point Star 3"/>
          <p:cNvSpPr/>
          <p:nvPr/>
        </p:nvSpPr>
        <p:spPr>
          <a:xfrm flipH="1">
            <a:off x="9601200" y="1905000"/>
            <a:ext cx="10668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 </a:t>
            </a:r>
            <a:endParaRPr lang="en-US" dirty="0"/>
          </a:p>
        </p:txBody>
      </p:sp>
      <p:pic>
        <p:nvPicPr>
          <p:cNvPr id="3074" name="Picture 2" descr="C:\Users\Hania\Desktop\k.p\images[6].jpg"/>
          <p:cNvPicPr>
            <a:picLocks noChangeAspect="1" noChangeArrowheads="1"/>
          </p:cNvPicPr>
          <p:nvPr/>
        </p:nvPicPr>
        <p:blipFill>
          <a:blip r:embed="rId2" cstate="print"/>
          <a:srcRect/>
          <a:stretch>
            <a:fillRect/>
          </a:stretch>
        </p:blipFill>
        <p:spPr bwMode="auto">
          <a:xfrm>
            <a:off x="304800" y="685800"/>
            <a:ext cx="1190625" cy="11906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b="1" dirty="0" smtClean="0">
                <a:solidFill>
                  <a:srgbClr val="7030A0"/>
                </a:solidFill>
              </a:rPr>
              <a:t>مثال</a:t>
            </a:r>
            <a:r>
              <a:rPr lang="ar-SA" dirty="0" smtClean="0"/>
              <a:t> </a:t>
            </a:r>
            <a:endParaRPr lang="en-US" dirty="0"/>
          </a:p>
        </p:txBody>
      </p:sp>
      <p:sp>
        <p:nvSpPr>
          <p:cNvPr id="3" name="Content Placeholder 2"/>
          <p:cNvSpPr>
            <a:spLocks noGrp="1"/>
          </p:cNvSpPr>
          <p:nvPr>
            <p:ph idx="1"/>
          </p:nvPr>
        </p:nvSpPr>
        <p:spPr/>
        <p:txBody>
          <a:bodyPr/>
          <a:lstStyle/>
          <a:p>
            <a:pPr algn="r" rtl="1"/>
            <a:r>
              <a:rPr lang="ar-SA" dirty="0" smtClean="0"/>
              <a:t>إذا نطقت نورة بجملة وسمعتها مها فإن نورة قامت بإرسال أو تعبير عن صورة ذهنية واستقبلتها مها ولكن طريقة الإستقبال لدى مها قد تكون مطابقة لما في ذهن نورة أو غير مطابقة ( لإختلاف الحاتين العقليتين في ذهني المتكلم والسامع ) لاختلاف في خبرات كل منهما وتخيله ودقة استعماله للكلمات والجمل . </a:t>
            </a:r>
            <a:endParaRPr lang="en-US" dirty="0"/>
          </a:p>
        </p:txBody>
      </p:sp>
      <p:pic>
        <p:nvPicPr>
          <p:cNvPr id="4098" name="Picture 2" descr="C:\Users\Hania\Desktop\k.p\6CADCM476CAKJ62FLCAU11O6UCAL00U7CCAO23BTLCA2FT01DCAB2POIECAKNFYCPCAPHWBU1CA88VG4TCA5RMQ31CAXW1XJFCAD6YY6MCAL5VSFDCAP9QOAWCASY1I3XCAG58WXGCA87HODCCA24Y44L.jpg"/>
          <p:cNvPicPr>
            <a:picLocks noChangeAspect="1" noChangeArrowheads="1"/>
          </p:cNvPicPr>
          <p:nvPr/>
        </p:nvPicPr>
        <p:blipFill>
          <a:blip r:embed="rId2" cstate="print"/>
          <a:srcRect/>
          <a:stretch>
            <a:fillRect/>
          </a:stretch>
        </p:blipFill>
        <p:spPr bwMode="auto">
          <a:xfrm>
            <a:off x="0" y="4800600"/>
            <a:ext cx="9144000" cy="1828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4800" dirty="0" smtClean="0">
                <a:solidFill>
                  <a:srgbClr val="002060"/>
                </a:solidFill>
              </a:rPr>
              <a:t>وظائف اللغة</a:t>
            </a:r>
            <a:endParaRPr lang="en-US" sz="4800" dirty="0">
              <a:solidFill>
                <a:srgbClr val="002060"/>
              </a:solidFill>
            </a:endParaRPr>
          </a:p>
        </p:txBody>
      </p:sp>
      <p:sp>
        <p:nvSpPr>
          <p:cNvPr id="3" name="Content Placeholder 2"/>
          <p:cNvSpPr>
            <a:spLocks noGrp="1"/>
          </p:cNvSpPr>
          <p:nvPr>
            <p:ph idx="1"/>
          </p:nvPr>
        </p:nvSpPr>
        <p:spPr/>
        <p:txBody>
          <a:bodyPr>
            <a:normAutofit/>
          </a:bodyPr>
          <a:lstStyle/>
          <a:p>
            <a:pPr algn="r" rtl="1"/>
            <a:r>
              <a:rPr lang="ar-SA" dirty="0" smtClean="0">
                <a:solidFill>
                  <a:srgbClr val="FF0000"/>
                </a:solidFill>
              </a:rPr>
              <a:t>وظيفة الإتصال</a:t>
            </a:r>
          </a:p>
          <a:p>
            <a:pPr algn="r" rtl="1"/>
            <a:r>
              <a:rPr lang="ar-SA" dirty="0" smtClean="0">
                <a:solidFill>
                  <a:srgbClr val="FF0000"/>
                </a:solidFill>
              </a:rPr>
              <a:t> </a:t>
            </a:r>
            <a:r>
              <a:rPr lang="ar-SA" dirty="0" smtClean="0"/>
              <a:t>يحتاج الفرد لتلبية جميع احتياجاته من أبسطها لأشدها تعقيدا عن طريق التفاعل اللفظي مع الغير شفهيا أو قراءة أو كتابة بما يسمى اللغة الأم أو اللغة القومية على المستوى المحلي وهذا ما يسمى بالتفاعل المباشر .</a:t>
            </a:r>
          </a:p>
          <a:p>
            <a:pPr algn="r" rtl="1"/>
            <a:r>
              <a:rPr lang="ar-SA" dirty="0" smtClean="0"/>
              <a:t>لغة الرسالة والكتاب والصحف والمذياع والتلفاز والهاتف والإنترنت رغم البعد الجغرافي ، أداء المشتريات دون انتقال . هذا كله قد يحدث بدون اللغة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1"/>
            <a:r>
              <a:rPr lang="ar-SA" dirty="0" smtClean="0">
                <a:solidFill>
                  <a:srgbClr val="FF0000"/>
                </a:solidFill>
              </a:rPr>
              <a:t>الوظيفة العقلية : </a:t>
            </a:r>
          </a:p>
          <a:p>
            <a:pPr algn="r" rtl="1"/>
            <a:r>
              <a:rPr lang="ar-SA" dirty="0" smtClean="0"/>
              <a:t>للغة دور هام في تنمية التفكير والذكاء ةالقدرات العقلية ، يحتاج الفرد اللغة للتعبير عما يفكر فيه ويكون مفاهيمه فيستعين بالألفاظ والكلمات التي تحمل معنى ويمر الطفل من أجل ذلك بمراحل عديدة بداية من مرحلة التفكير الحسي الحركي والتي تمتد من الميلاد إلى السنتين ثم مرحلة ما قبل العمليات ليصل إلى سبع سنوات ثم مرحلة التفكير المجرد ليصل لعمر 12 سنة وأخيرا مرحلة التفكير الرمزي . </a:t>
            </a:r>
            <a:endParaRPr lang="ar-SA" dirty="0"/>
          </a:p>
          <a:p>
            <a:pPr algn="r" rtl="1"/>
            <a:r>
              <a:rPr lang="ar-SA" dirty="0" smtClean="0"/>
              <a:t>استخدام الرموز والكلمات والجمل (اللغة ) أكثر تعقيدا </a:t>
            </a:r>
            <a:endParaRPr lang="en-US" dirty="0"/>
          </a:p>
        </p:txBody>
      </p:sp>
      <p:pic>
        <p:nvPicPr>
          <p:cNvPr id="5122" name="Picture 2" descr="C:\Users\Hania\Desktop\k.p\HCAMSU467CA5AIQKTCA0YXOJVCA672AV4CAKZU2FMCAJ6Q1VECAYGXB25CAWL2O8YCA11PO0KCAHTBUNGCAVN1DHMCANONHHNCAFTYNG0CAKS3W8ECA0NQYTQCA4CMZNWCAB72W96CA9ZCQ1XCASLTOHF.jpg"/>
          <p:cNvPicPr>
            <a:picLocks noChangeAspect="1" noChangeArrowheads="1"/>
          </p:cNvPicPr>
          <p:nvPr/>
        </p:nvPicPr>
        <p:blipFill>
          <a:blip r:embed="rId2" cstate="print"/>
          <a:srcRect/>
          <a:stretch>
            <a:fillRect/>
          </a:stretch>
        </p:blipFill>
        <p:spPr bwMode="auto">
          <a:xfrm>
            <a:off x="381000" y="533400"/>
            <a:ext cx="4648200" cy="1524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1"/>
            <a:r>
              <a:rPr lang="ar-SA" dirty="0" smtClean="0">
                <a:solidFill>
                  <a:srgbClr val="FF0000"/>
                </a:solidFill>
              </a:rPr>
              <a:t>الوظيفة الثقافية الحضارية:</a:t>
            </a:r>
          </a:p>
          <a:p>
            <a:pPr algn="r" rtl="1"/>
            <a:r>
              <a:rPr lang="ar-SA" dirty="0" smtClean="0"/>
              <a:t>تعتبر اللغة من أهم عناصر ثقافة أي مجتمع، نقل التراث من جيل إلى جيل قبل ظهور القراءة والكتابة ثم سجلت البشرية ثقافتها وتراثها وحضارتها على الحجر والخشب والجلد ثم الورق إلى </a:t>
            </a:r>
            <a:r>
              <a:rPr lang="en-US" dirty="0" err="1" smtClean="0"/>
              <a:t>cd</a:t>
            </a:r>
            <a:r>
              <a:rPr lang="ar-SA" dirty="0" smtClean="0"/>
              <a:t>.</a:t>
            </a:r>
          </a:p>
          <a:p>
            <a:pPr algn="r" rtl="1"/>
            <a:r>
              <a:rPr lang="ar-SA" dirty="0" smtClean="0"/>
              <a:t>كما أكد علماء الإجتماع والإنسان أهمية دراسة اللغة السائدة في المجتمع لفهم سلوكيات الأفراد ومعتقداتهم وطريقة تفكيرهم واسلوب حياتهم لمعرفة مقومات الحضارة وتكوين الفكر الناقد والإنتماء الحضاري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dirty="0" smtClean="0"/>
              <a:t>مراحل النمو اللغوي</a:t>
            </a:r>
            <a:endParaRPr lang="en-US" dirty="0"/>
          </a:p>
        </p:txBody>
      </p:sp>
      <p:sp>
        <p:nvSpPr>
          <p:cNvPr id="3" name="Content Placeholder 2"/>
          <p:cNvSpPr>
            <a:spLocks noGrp="1"/>
          </p:cNvSpPr>
          <p:nvPr>
            <p:ph idx="1"/>
          </p:nvPr>
        </p:nvSpPr>
        <p:spPr>
          <a:xfrm>
            <a:off x="457200" y="990600"/>
            <a:ext cx="8229600" cy="5715000"/>
          </a:xfrm>
        </p:spPr>
        <p:txBody>
          <a:bodyPr>
            <a:normAutofit fontScale="92500" lnSpcReduction="10000"/>
          </a:bodyPr>
          <a:lstStyle/>
          <a:p>
            <a:pPr algn="r">
              <a:buNone/>
            </a:pPr>
            <a:r>
              <a:rPr lang="ar-SA" dirty="0" smtClean="0">
                <a:solidFill>
                  <a:srgbClr val="FF0000"/>
                </a:solidFill>
              </a:rPr>
              <a:t> مراحل نمو الأصوات  : </a:t>
            </a:r>
          </a:p>
          <a:p>
            <a:pPr algn="r">
              <a:buNone/>
            </a:pPr>
            <a:r>
              <a:rPr lang="ar-SA" dirty="0" smtClean="0"/>
              <a:t>1 – صيحة الميلاد : إندفاع الهواء بقوة عبر حنجرة الطفل إلى رئتيه.</a:t>
            </a:r>
          </a:p>
          <a:p>
            <a:pPr algn="r">
              <a:buNone/>
            </a:pPr>
            <a:r>
              <a:rPr lang="ar-SA" dirty="0" smtClean="0"/>
              <a:t>2 – مرحلة الأصوات الوجدانية : للتعبير عما يشعر به الطفل من جوع أو ضيق ، حيث تكون لا إرادية ثم تتحول إلى لغة إرادية يستخدمها الطفل لتلبية حاجاته النفسية والحسية   </a:t>
            </a:r>
          </a:p>
          <a:p>
            <a:pPr algn="r">
              <a:buNone/>
            </a:pPr>
            <a:r>
              <a:rPr lang="ar-SA" dirty="0" smtClean="0"/>
              <a:t>3 – مرحلة المناغاة أو التنغيم : حيث يردد الطفل أنغاما مختلفة في لعب صوتي علما بأن هذه المرحلة متشابهة لدى أطفال </a:t>
            </a:r>
          </a:p>
          <a:p>
            <a:pPr algn="r">
              <a:buNone/>
            </a:pPr>
            <a:r>
              <a:rPr lang="ar-SA" dirty="0" smtClean="0"/>
              <a:t>العالم.</a:t>
            </a:r>
          </a:p>
          <a:p>
            <a:pPr algn="r">
              <a:buNone/>
            </a:pPr>
            <a:r>
              <a:rPr lang="ar-SA" dirty="0" smtClean="0"/>
              <a:t>4 – مرحلة لغة الإشارة : للحصول عما يريد مصحوبة ببعض الهمهمات ومقاطع لكلمات صحيحة .</a:t>
            </a:r>
          </a:p>
          <a:p>
            <a:pPr algn="r">
              <a:buNone/>
            </a:pPr>
            <a:r>
              <a:rPr lang="ar-SA" dirty="0" smtClean="0"/>
              <a:t>5 – مرحلة الكلام :يكون للكلمات معنى .</a:t>
            </a:r>
          </a:p>
          <a:p>
            <a:pPr algn="r">
              <a:buNone/>
            </a:pPr>
            <a:endParaRPr lang="en-US" dirty="0"/>
          </a:p>
        </p:txBody>
      </p:sp>
      <p:pic>
        <p:nvPicPr>
          <p:cNvPr id="2050" name="Picture 2" descr="C:\Users\Hania\Desktop\k.p\images[2].jpg"/>
          <p:cNvPicPr>
            <a:picLocks noChangeAspect="1" noChangeArrowheads="1"/>
          </p:cNvPicPr>
          <p:nvPr/>
        </p:nvPicPr>
        <p:blipFill>
          <a:blip r:embed="rId2" cstate="print"/>
          <a:srcRect/>
          <a:stretch>
            <a:fillRect/>
          </a:stretch>
        </p:blipFill>
        <p:spPr bwMode="auto">
          <a:xfrm>
            <a:off x="304800" y="381000"/>
            <a:ext cx="933450" cy="12382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r" rtl="1"/>
            <a:r>
              <a:rPr lang="ar-SA" dirty="0" smtClean="0"/>
              <a:t>يساعد النمو العضوي العقلي الإجتماعي في نمو لغة الطفل ومحصوله اللغوي ، حيث يبدأ بتقليد ومحاكاة الكلام بداية بدون فهم المعنى ثم يبدأ الربط بين الصورة واللفظ فينطق ويكرر الربط لتصبح الكلمة عنده دالة على معنى خاص دون رؤيتها .</a:t>
            </a:r>
          </a:p>
          <a:p>
            <a:pPr algn="r" rtl="1"/>
            <a:r>
              <a:rPr lang="ar-SA" dirty="0" smtClean="0"/>
              <a:t>إن طاقة الطفل في أوائل السنة الثانية تكون موجهة إلى الحركة والمشي ولذلك يبطؤ عنده نمو لغة </a:t>
            </a:r>
            <a:r>
              <a:rPr lang="ar-SA" dirty="0" err="1" smtClean="0"/>
              <a:t>التعبيرولكن</a:t>
            </a:r>
            <a:r>
              <a:rPr lang="ar-SA" dirty="0" smtClean="0"/>
              <a:t> عندما يتخطى عقبة أو مطلب المشي تبدأ لغة التعبير في النمو السريع.</a:t>
            </a:r>
            <a:endParaRPr lang="en-US" dirty="0"/>
          </a:p>
        </p:txBody>
      </p:sp>
      <p:pic>
        <p:nvPicPr>
          <p:cNvPr id="1026" name="Picture 2" descr="C:\Users\Hania\Desktop\k.p\OCAKBUS5TCAMQLVAECA9Z217FCAQ84MS5CA0K3IJKCAAUTJO0CAESC6Y7CAJWA090CAAQY26GCAFI13VQCAX980IHCACC3ZMRCAYKZS1RCAFHRK1NCAPM1BXECAZ3ODJTCAN0EEE9CAGI45PYCA0QKKM5.jpg"/>
          <p:cNvPicPr>
            <a:picLocks noChangeAspect="1" noChangeArrowheads="1"/>
          </p:cNvPicPr>
          <p:nvPr/>
        </p:nvPicPr>
        <p:blipFill>
          <a:blip r:embed="rId2" cstate="print"/>
          <a:srcRect/>
          <a:stretch>
            <a:fillRect/>
          </a:stretch>
        </p:blipFill>
        <p:spPr bwMode="auto">
          <a:xfrm>
            <a:off x="2362200" y="4953000"/>
            <a:ext cx="6781800" cy="1905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TotalTime>
  <Words>1358</Words>
  <Application>Microsoft Office PowerPoint</Application>
  <PresentationFormat>On-screen Show (4:3)</PresentationFormat>
  <Paragraphs>79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المفردات التي تتضمنها المحاضرة الأولى</vt:lpstr>
      <vt:lpstr>تعريف اللغة </vt:lpstr>
      <vt:lpstr>خصائص اللغة</vt:lpstr>
      <vt:lpstr>مثال </vt:lpstr>
      <vt:lpstr>وظائف اللغة</vt:lpstr>
      <vt:lpstr>Slide 6</vt:lpstr>
      <vt:lpstr>Slide 7</vt:lpstr>
      <vt:lpstr>مراحل النمو اللغوي</vt:lpstr>
      <vt:lpstr>Slide 9</vt:lpstr>
      <vt:lpstr>Slide 10</vt:lpstr>
      <vt:lpstr>نظريات في تفسير كيفية اكتساب اللغة</vt:lpstr>
      <vt:lpstr> (بياجيه )    النظرية المعرفية</vt:lpstr>
      <vt:lpstr>Slide 13</vt:lpstr>
      <vt:lpstr>النظرية اللغوية  ( تشومسكي )</vt:lpstr>
      <vt:lpstr>العوامل المؤثرة في النمو اللغوي</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تنمية المهارات اللغوية معنى اللغة</dc:title>
  <dc:creator>Hania</dc:creator>
  <cp:lastModifiedBy>H S</cp:lastModifiedBy>
  <cp:revision>126</cp:revision>
  <dcterms:created xsi:type="dcterms:W3CDTF">2009-10-08T17:04:41Z</dcterms:created>
  <dcterms:modified xsi:type="dcterms:W3CDTF">2014-02-04T17:29:18Z</dcterms:modified>
</cp:coreProperties>
</file>