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2" r:id="rId1"/>
  </p:sldMasterIdLst>
  <p:notesMasterIdLst>
    <p:notesMasterId r:id="rId26"/>
  </p:notesMasterIdLst>
  <p:sldIdLst>
    <p:sldId id="256" r:id="rId2"/>
    <p:sldId id="257" r:id="rId3"/>
    <p:sldId id="258" r:id="rId4"/>
    <p:sldId id="285" r:id="rId5"/>
    <p:sldId id="271" r:id="rId6"/>
    <p:sldId id="272" r:id="rId7"/>
    <p:sldId id="273" r:id="rId8"/>
    <p:sldId id="274" r:id="rId9"/>
    <p:sldId id="275" r:id="rId10"/>
    <p:sldId id="276" r:id="rId11"/>
    <p:sldId id="281" r:id="rId12"/>
    <p:sldId id="266" r:id="rId13"/>
    <p:sldId id="279" r:id="rId14"/>
    <p:sldId id="280" r:id="rId15"/>
    <p:sldId id="304" r:id="rId16"/>
    <p:sldId id="301" r:id="rId17"/>
    <p:sldId id="286" r:id="rId18"/>
    <p:sldId id="288" r:id="rId19"/>
    <p:sldId id="290" r:id="rId20"/>
    <p:sldId id="294" r:id="rId21"/>
    <p:sldId id="296" r:id="rId22"/>
    <p:sldId id="298" r:id="rId23"/>
    <p:sldId id="300" r:id="rId24"/>
    <p:sldId id="302" r:id="rId2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r" defTabSz="914400" rtl="1" eaLnBrk="1" latinLnBrk="0" hangingPunct="1">
      <a:defRPr kern="1200">
        <a:solidFill>
          <a:schemeClr val="tx1"/>
        </a:solidFill>
        <a:latin typeface="Arial" charset="0"/>
        <a:ea typeface="+mn-ea"/>
        <a:cs typeface="+mn-cs"/>
      </a:defRPr>
    </a:lvl6pPr>
    <a:lvl7pPr marL="2743200" algn="r" defTabSz="914400" rtl="1" eaLnBrk="1" latinLnBrk="0" hangingPunct="1">
      <a:defRPr kern="1200">
        <a:solidFill>
          <a:schemeClr val="tx1"/>
        </a:solidFill>
        <a:latin typeface="Arial" charset="0"/>
        <a:ea typeface="+mn-ea"/>
        <a:cs typeface="+mn-cs"/>
      </a:defRPr>
    </a:lvl7pPr>
    <a:lvl8pPr marL="3200400" algn="r" defTabSz="914400" rtl="1" eaLnBrk="1" latinLnBrk="0" hangingPunct="1">
      <a:defRPr kern="1200">
        <a:solidFill>
          <a:schemeClr val="tx1"/>
        </a:solidFill>
        <a:latin typeface="Arial" charset="0"/>
        <a:ea typeface="+mn-ea"/>
        <a:cs typeface="+mn-cs"/>
      </a:defRPr>
    </a:lvl8pPr>
    <a:lvl9pPr marL="3657600" algn="r" defTabSz="914400" rtl="1"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مقطع افتراضي" id="{F65FEF14-8744-4C10-885C-452B3C85B8D4}">
          <p14:sldIdLst>
            <p14:sldId id="256"/>
            <p14:sldId id="257"/>
            <p14:sldId id="258"/>
            <p14:sldId id="285"/>
            <p14:sldId id="271"/>
            <p14:sldId id="272"/>
            <p14:sldId id="273"/>
            <p14:sldId id="274"/>
            <p14:sldId id="275"/>
            <p14:sldId id="276"/>
            <p14:sldId id="281"/>
            <p14:sldId id="266"/>
            <p14:sldId id="279"/>
            <p14:sldId id="280"/>
            <p14:sldId id="304"/>
            <p14:sldId id="301"/>
            <p14:sldId id="286"/>
            <p14:sldId id="288"/>
            <p14:sldId id="290"/>
            <p14:sldId id="294"/>
            <p14:sldId id="296"/>
            <p14:sldId id="298"/>
            <p14:sldId id="300"/>
            <p14:sldId id="302"/>
          </p14:sldIdLst>
        </p14:section>
        <p14:section name="مقطع بدون عنوان" id="{26D49BD1-5351-45F6-A1C3-702B87803D60}">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3E00"/>
    <a:srgbClr val="FF3399"/>
    <a:srgbClr val="C75102"/>
    <a:srgbClr val="FF6702"/>
    <a:srgbClr val="FF6699"/>
    <a:srgbClr val="000000"/>
    <a:srgbClr val="003366"/>
    <a:srgbClr val="EEB42D"/>
    <a:srgbClr val="EED410"/>
    <a:srgbClr val="FF9D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532" autoAdjust="0"/>
    <p:restoredTop sz="94600" autoAdjust="0"/>
  </p:normalViewPr>
  <p:slideViewPr>
    <p:cSldViewPr>
      <p:cViewPr varScale="1">
        <p:scale>
          <a:sx n="111" d="100"/>
          <a:sy n="111" d="100"/>
        </p:scale>
        <p:origin x="-170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584336-D0B1-4B0E-BA5C-55B2CED1D394}" type="doc">
      <dgm:prSet loTypeId="urn:microsoft.com/office/officeart/2005/8/layout/radial3" loCatId="cycle" qsTypeId="urn:microsoft.com/office/officeart/2005/8/quickstyle/simple1" qsCatId="simple" csTypeId="urn:microsoft.com/office/officeart/2005/8/colors/colorful1#1" csCatId="colorful" phldr="1"/>
      <dgm:spPr/>
      <dgm:t>
        <a:bodyPr/>
        <a:lstStyle/>
        <a:p>
          <a:pPr algn="r" rtl="1"/>
          <a:endParaRPr lang="ar-SA"/>
        </a:p>
      </dgm:t>
    </dgm:pt>
    <dgm:pt modelId="{E1F87E0E-FF3E-47D3-BFF3-1936BDC1B9A7}">
      <dgm:prSet phldrT="[نص]" custT="1"/>
      <dgm:spPr/>
      <dgm:t>
        <a:bodyPr/>
        <a:lstStyle/>
        <a:p>
          <a:pPr algn="ctr" rtl="1"/>
          <a:r>
            <a:rPr lang="ar-SA" sz="4400" b="1" dirty="0" smtClean="0">
              <a:solidFill>
                <a:schemeClr val="bg1"/>
              </a:solidFill>
              <a:latin typeface="Adobe Arabic" panose="02040503050201020203" pitchFamily="18" charset="-78"/>
              <a:cs typeface="Adobe Arabic" panose="02040503050201020203" pitchFamily="18" charset="-78"/>
            </a:rPr>
            <a:t>أبرز نظريات الإعلام</a:t>
          </a:r>
          <a:endParaRPr lang="ar-SA" sz="4400" b="1" dirty="0">
            <a:solidFill>
              <a:schemeClr val="bg1"/>
            </a:solidFill>
            <a:latin typeface="Adobe Arabic" panose="02040503050201020203" pitchFamily="18" charset="-78"/>
            <a:cs typeface="Adobe Arabic" panose="02040503050201020203" pitchFamily="18" charset="-78"/>
          </a:endParaRPr>
        </a:p>
      </dgm:t>
    </dgm:pt>
    <dgm:pt modelId="{169E7CD4-95A5-4EA3-A305-1668AA4A744D}" type="parTrans" cxnId="{98FD00BD-2599-433A-AC2F-14A7D52BA766}">
      <dgm:prSet/>
      <dgm:spPr/>
      <dgm:t>
        <a:bodyPr/>
        <a:lstStyle/>
        <a:p>
          <a:pPr algn="ctr" rtl="1"/>
          <a:endParaRPr lang="ar-SA">
            <a:cs typeface="+mj-cs"/>
          </a:endParaRPr>
        </a:p>
      </dgm:t>
    </dgm:pt>
    <dgm:pt modelId="{9C10DDF3-A40F-4978-A049-EE2D16408C99}" type="sibTrans" cxnId="{98FD00BD-2599-433A-AC2F-14A7D52BA766}">
      <dgm:prSet/>
      <dgm:spPr/>
      <dgm:t>
        <a:bodyPr/>
        <a:lstStyle/>
        <a:p>
          <a:pPr algn="ctr" rtl="1"/>
          <a:endParaRPr lang="ar-SA">
            <a:cs typeface="+mj-cs"/>
          </a:endParaRPr>
        </a:p>
      </dgm:t>
    </dgm:pt>
    <dgm:pt modelId="{2356E178-4180-471B-A95D-2442FCF758CB}">
      <dgm:prSet phldrT="[نص]" custT="1"/>
      <dgm:spPr/>
      <dgm:t>
        <a:bodyPr/>
        <a:lstStyle/>
        <a:p>
          <a:pPr algn="ctr" rtl="1"/>
          <a:r>
            <a:rPr lang="ar-SA" sz="3200" b="0" dirty="0" smtClean="0">
              <a:latin typeface="Adobe Arabic" panose="02040503050201020203" pitchFamily="18" charset="-78"/>
              <a:cs typeface="Adobe Arabic" panose="02040503050201020203" pitchFamily="18" charset="-78"/>
            </a:rPr>
            <a:t>نظرية السُلطة</a:t>
          </a:r>
          <a:endParaRPr lang="ar-SA" sz="3200" b="0" dirty="0">
            <a:latin typeface="Adobe Arabic" panose="02040503050201020203" pitchFamily="18" charset="-78"/>
            <a:cs typeface="Adobe Arabic" panose="02040503050201020203" pitchFamily="18" charset="-78"/>
          </a:endParaRPr>
        </a:p>
      </dgm:t>
    </dgm:pt>
    <dgm:pt modelId="{28637787-CABB-4AAD-B4EC-042A0B395341}" type="parTrans" cxnId="{3D751365-FC4E-4999-8138-5C7B52A6F84F}">
      <dgm:prSet/>
      <dgm:spPr/>
      <dgm:t>
        <a:bodyPr/>
        <a:lstStyle/>
        <a:p>
          <a:pPr algn="ctr" rtl="1"/>
          <a:endParaRPr lang="ar-SA">
            <a:cs typeface="+mj-cs"/>
          </a:endParaRPr>
        </a:p>
      </dgm:t>
    </dgm:pt>
    <dgm:pt modelId="{419F9E5C-97BF-4A9A-8E09-71B55289B3AE}" type="sibTrans" cxnId="{3D751365-FC4E-4999-8138-5C7B52A6F84F}">
      <dgm:prSet/>
      <dgm:spPr/>
      <dgm:t>
        <a:bodyPr/>
        <a:lstStyle/>
        <a:p>
          <a:pPr algn="ctr" rtl="1"/>
          <a:endParaRPr lang="ar-SA">
            <a:cs typeface="+mj-cs"/>
          </a:endParaRPr>
        </a:p>
      </dgm:t>
    </dgm:pt>
    <dgm:pt modelId="{D6369594-53CA-4743-BFF7-C2D904DA742C}">
      <dgm:prSet phldrT="[نص]" custT="1"/>
      <dgm:spPr/>
      <dgm:t>
        <a:bodyPr/>
        <a:lstStyle/>
        <a:p>
          <a:pPr algn="ctr" rtl="1"/>
          <a:r>
            <a:rPr lang="ar-SA" sz="3200" dirty="0" smtClean="0">
              <a:latin typeface="Adobe Arabic" panose="02040503050201020203" pitchFamily="18" charset="-78"/>
              <a:cs typeface="Adobe Arabic" panose="02040503050201020203" pitchFamily="18" charset="-78"/>
            </a:rPr>
            <a:t>نظرية الحرية</a:t>
          </a:r>
          <a:endParaRPr lang="ar-SA" sz="3200" dirty="0">
            <a:latin typeface="Adobe Arabic" panose="02040503050201020203" pitchFamily="18" charset="-78"/>
            <a:cs typeface="Adobe Arabic" panose="02040503050201020203" pitchFamily="18" charset="-78"/>
          </a:endParaRPr>
        </a:p>
      </dgm:t>
    </dgm:pt>
    <dgm:pt modelId="{5433BCDE-D01B-4C43-9770-3BCF6A203491}" type="parTrans" cxnId="{AFAA54E3-514A-4D36-807E-9FBD4120AF30}">
      <dgm:prSet/>
      <dgm:spPr/>
      <dgm:t>
        <a:bodyPr/>
        <a:lstStyle/>
        <a:p>
          <a:pPr algn="ctr" rtl="1"/>
          <a:endParaRPr lang="ar-SA">
            <a:cs typeface="+mj-cs"/>
          </a:endParaRPr>
        </a:p>
      </dgm:t>
    </dgm:pt>
    <dgm:pt modelId="{5B98D9CA-9FDF-44BD-98EC-0F6E2E37923A}" type="sibTrans" cxnId="{AFAA54E3-514A-4D36-807E-9FBD4120AF30}">
      <dgm:prSet/>
      <dgm:spPr/>
      <dgm:t>
        <a:bodyPr/>
        <a:lstStyle/>
        <a:p>
          <a:pPr algn="ctr" rtl="1"/>
          <a:endParaRPr lang="ar-SA">
            <a:cs typeface="+mj-cs"/>
          </a:endParaRPr>
        </a:p>
      </dgm:t>
    </dgm:pt>
    <dgm:pt modelId="{B626C495-F3A7-4ADE-A0FE-4E7983E98359}">
      <dgm:prSet phldrT="[نص]" custT="1"/>
      <dgm:spPr/>
      <dgm:t>
        <a:bodyPr/>
        <a:lstStyle/>
        <a:p>
          <a:pPr algn="ctr" rtl="1"/>
          <a:r>
            <a:rPr lang="ar-SA" sz="2000" b="0" dirty="0" smtClean="0">
              <a:latin typeface="Adobe Arabic" panose="02040503050201020203" pitchFamily="18" charset="-78"/>
              <a:cs typeface="Adobe Arabic" panose="02040503050201020203" pitchFamily="18" charset="-78"/>
            </a:rPr>
            <a:t>النظرية الشيوعية</a:t>
          </a:r>
          <a:endParaRPr lang="ar-SA" sz="2000" b="0" dirty="0">
            <a:latin typeface="Adobe Arabic" panose="02040503050201020203" pitchFamily="18" charset="-78"/>
            <a:cs typeface="Adobe Arabic" panose="02040503050201020203" pitchFamily="18" charset="-78"/>
          </a:endParaRPr>
        </a:p>
      </dgm:t>
    </dgm:pt>
    <dgm:pt modelId="{6F2AC2C2-8163-4C6A-99C5-72A6C2B2A33F}" type="parTrans" cxnId="{13AF98FC-2DB9-4B5F-85B0-E587DE19880D}">
      <dgm:prSet/>
      <dgm:spPr/>
      <dgm:t>
        <a:bodyPr/>
        <a:lstStyle/>
        <a:p>
          <a:pPr algn="ctr" rtl="1"/>
          <a:endParaRPr lang="ar-SA">
            <a:cs typeface="+mj-cs"/>
          </a:endParaRPr>
        </a:p>
      </dgm:t>
    </dgm:pt>
    <dgm:pt modelId="{91A8EA40-4823-4FE8-82D6-C24B81F0FC1F}" type="sibTrans" cxnId="{13AF98FC-2DB9-4B5F-85B0-E587DE19880D}">
      <dgm:prSet/>
      <dgm:spPr/>
      <dgm:t>
        <a:bodyPr/>
        <a:lstStyle/>
        <a:p>
          <a:pPr algn="ctr" rtl="1"/>
          <a:endParaRPr lang="ar-SA">
            <a:cs typeface="+mj-cs"/>
          </a:endParaRPr>
        </a:p>
      </dgm:t>
    </dgm:pt>
    <dgm:pt modelId="{BC2DF43D-A878-4B6A-B15F-7FFBED6EC842}">
      <dgm:prSet phldrT="[نص]" custT="1"/>
      <dgm:spPr/>
      <dgm:t>
        <a:bodyPr/>
        <a:lstStyle/>
        <a:p>
          <a:pPr algn="ctr" rtl="1"/>
          <a:r>
            <a:rPr lang="ar-SA" sz="2000" dirty="0" smtClean="0">
              <a:latin typeface="Adobe Arabic" panose="02040503050201020203" pitchFamily="18" charset="-78"/>
              <a:cs typeface="Adobe Arabic" panose="02040503050201020203" pitchFamily="18" charset="-78"/>
            </a:rPr>
            <a:t>نظرية المسؤولية الاجتماعية</a:t>
          </a:r>
          <a:endParaRPr lang="ar-SA" sz="2000" dirty="0">
            <a:latin typeface="Adobe Arabic" panose="02040503050201020203" pitchFamily="18" charset="-78"/>
            <a:cs typeface="Adobe Arabic" panose="02040503050201020203" pitchFamily="18" charset="-78"/>
          </a:endParaRPr>
        </a:p>
      </dgm:t>
    </dgm:pt>
    <dgm:pt modelId="{17DD7635-F2DC-43BE-A312-49946A09DBA4}" type="parTrans" cxnId="{5C40F758-5264-4653-AF57-ED244AC8F3A3}">
      <dgm:prSet/>
      <dgm:spPr/>
      <dgm:t>
        <a:bodyPr/>
        <a:lstStyle/>
        <a:p>
          <a:pPr algn="ctr" rtl="1"/>
          <a:endParaRPr lang="ar-SA">
            <a:cs typeface="+mj-cs"/>
          </a:endParaRPr>
        </a:p>
      </dgm:t>
    </dgm:pt>
    <dgm:pt modelId="{E6A990DC-0228-4E23-ABC6-C9EE879B9A00}" type="sibTrans" cxnId="{5C40F758-5264-4653-AF57-ED244AC8F3A3}">
      <dgm:prSet/>
      <dgm:spPr/>
      <dgm:t>
        <a:bodyPr/>
        <a:lstStyle/>
        <a:p>
          <a:pPr algn="ctr" rtl="1"/>
          <a:endParaRPr lang="ar-SA">
            <a:cs typeface="+mj-cs"/>
          </a:endParaRPr>
        </a:p>
      </dgm:t>
    </dgm:pt>
    <dgm:pt modelId="{175F1DAC-7B7E-4D09-8DB8-99368C0C72D4}" type="pres">
      <dgm:prSet presAssocID="{62584336-D0B1-4B0E-BA5C-55B2CED1D394}" presName="composite" presStyleCnt="0">
        <dgm:presLayoutVars>
          <dgm:chMax val="1"/>
          <dgm:dir/>
          <dgm:resizeHandles val="exact"/>
        </dgm:presLayoutVars>
      </dgm:prSet>
      <dgm:spPr/>
      <dgm:t>
        <a:bodyPr/>
        <a:lstStyle/>
        <a:p>
          <a:pPr algn="r" rtl="1"/>
          <a:endParaRPr lang="ar-SA"/>
        </a:p>
      </dgm:t>
    </dgm:pt>
    <dgm:pt modelId="{1C01A5B2-67EA-4686-B86C-CBFC598D5477}" type="pres">
      <dgm:prSet presAssocID="{62584336-D0B1-4B0E-BA5C-55B2CED1D394}" presName="radial" presStyleCnt="0">
        <dgm:presLayoutVars>
          <dgm:animLvl val="ctr"/>
        </dgm:presLayoutVars>
      </dgm:prSet>
      <dgm:spPr/>
    </dgm:pt>
    <dgm:pt modelId="{D4E6F5B5-CA2C-475F-A4B6-5AB59CD1A7CA}" type="pres">
      <dgm:prSet presAssocID="{E1F87E0E-FF3E-47D3-BFF3-1936BDC1B9A7}" presName="centerShape" presStyleLbl="vennNode1" presStyleIdx="0" presStyleCnt="5"/>
      <dgm:spPr/>
      <dgm:t>
        <a:bodyPr/>
        <a:lstStyle/>
        <a:p>
          <a:pPr algn="r" rtl="1"/>
          <a:endParaRPr lang="ar-SA"/>
        </a:p>
      </dgm:t>
    </dgm:pt>
    <dgm:pt modelId="{E7BFA9EE-B858-4016-80BA-575963560F75}" type="pres">
      <dgm:prSet presAssocID="{2356E178-4180-471B-A95D-2442FCF758CB}" presName="node" presStyleLbl="vennNode1" presStyleIdx="1" presStyleCnt="5">
        <dgm:presLayoutVars>
          <dgm:bulletEnabled val="1"/>
        </dgm:presLayoutVars>
      </dgm:prSet>
      <dgm:spPr/>
      <dgm:t>
        <a:bodyPr/>
        <a:lstStyle/>
        <a:p>
          <a:pPr algn="r" rtl="1"/>
          <a:endParaRPr lang="ar-SA"/>
        </a:p>
      </dgm:t>
    </dgm:pt>
    <dgm:pt modelId="{3255F1BD-E04A-41BF-B64D-B06E6D0468D8}" type="pres">
      <dgm:prSet presAssocID="{D6369594-53CA-4743-BFF7-C2D904DA742C}" presName="node" presStyleLbl="vennNode1" presStyleIdx="2" presStyleCnt="5">
        <dgm:presLayoutVars>
          <dgm:bulletEnabled val="1"/>
        </dgm:presLayoutVars>
      </dgm:prSet>
      <dgm:spPr/>
      <dgm:t>
        <a:bodyPr/>
        <a:lstStyle/>
        <a:p>
          <a:pPr algn="r" rtl="1"/>
          <a:endParaRPr lang="ar-SA"/>
        </a:p>
      </dgm:t>
    </dgm:pt>
    <dgm:pt modelId="{BCC6AE36-1AA5-4143-A95B-3979139E867E}" type="pres">
      <dgm:prSet presAssocID="{B626C495-F3A7-4ADE-A0FE-4E7983E98359}" presName="node" presStyleLbl="vennNode1" presStyleIdx="3" presStyleCnt="5">
        <dgm:presLayoutVars>
          <dgm:bulletEnabled val="1"/>
        </dgm:presLayoutVars>
      </dgm:prSet>
      <dgm:spPr/>
      <dgm:t>
        <a:bodyPr/>
        <a:lstStyle/>
        <a:p>
          <a:pPr algn="r" rtl="1"/>
          <a:endParaRPr lang="ar-SA"/>
        </a:p>
      </dgm:t>
    </dgm:pt>
    <dgm:pt modelId="{E0DEE663-04E6-49D6-A3C7-F8FB5F8BE33B}" type="pres">
      <dgm:prSet presAssocID="{BC2DF43D-A878-4B6A-B15F-7FFBED6EC842}" presName="node" presStyleLbl="vennNode1" presStyleIdx="4" presStyleCnt="5">
        <dgm:presLayoutVars>
          <dgm:bulletEnabled val="1"/>
        </dgm:presLayoutVars>
      </dgm:prSet>
      <dgm:spPr/>
      <dgm:t>
        <a:bodyPr/>
        <a:lstStyle/>
        <a:p>
          <a:pPr algn="r" rtl="1"/>
          <a:endParaRPr lang="ar-SA"/>
        </a:p>
      </dgm:t>
    </dgm:pt>
  </dgm:ptLst>
  <dgm:cxnLst>
    <dgm:cxn modelId="{38C6B8BA-A368-4C6C-90A1-706B57A8468A}" type="presOf" srcId="{D6369594-53CA-4743-BFF7-C2D904DA742C}" destId="{3255F1BD-E04A-41BF-B64D-B06E6D0468D8}" srcOrd="0" destOrd="0" presId="urn:microsoft.com/office/officeart/2005/8/layout/radial3"/>
    <dgm:cxn modelId="{5F212A99-89D2-40DE-8B93-0A1666873730}" type="presOf" srcId="{B626C495-F3A7-4ADE-A0FE-4E7983E98359}" destId="{BCC6AE36-1AA5-4143-A95B-3979139E867E}" srcOrd="0" destOrd="0" presId="urn:microsoft.com/office/officeart/2005/8/layout/radial3"/>
    <dgm:cxn modelId="{847D61C9-8CB4-4CCD-84EC-1F33853F65AD}" type="presOf" srcId="{2356E178-4180-471B-A95D-2442FCF758CB}" destId="{E7BFA9EE-B858-4016-80BA-575963560F75}" srcOrd="0" destOrd="0" presId="urn:microsoft.com/office/officeart/2005/8/layout/radial3"/>
    <dgm:cxn modelId="{5C40F758-5264-4653-AF57-ED244AC8F3A3}" srcId="{E1F87E0E-FF3E-47D3-BFF3-1936BDC1B9A7}" destId="{BC2DF43D-A878-4B6A-B15F-7FFBED6EC842}" srcOrd="3" destOrd="0" parTransId="{17DD7635-F2DC-43BE-A312-49946A09DBA4}" sibTransId="{E6A990DC-0228-4E23-ABC6-C9EE879B9A00}"/>
    <dgm:cxn modelId="{3D751365-FC4E-4999-8138-5C7B52A6F84F}" srcId="{E1F87E0E-FF3E-47D3-BFF3-1936BDC1B9A7}" destId="{2356E178-4180-471B-A95D-2442FCF758CB}" srcOrd="0" destOrd="0" parTransId="{28637787-CABB-4AAD-B4EC-042A0B395341}" sibTransId="{419F9E5C-97BF-4A9A-8E09-71B55289B3AE}"/>
    <dgm:cxn modelId="{8A55BEF6-6BBD-43F6-AE65-C7C3ED754B30}" type="presOf" srcId="{E1F87E0E-FF3E-47D3-BFF3-1936BDC1B9A7}" destId="{D4E6F5B5-CA2C-475F-A4B6-5AB59CD1A7CA}" srcOrd="0" destOrd="0" presId="urn:microsoft.com/office/officeart/2005/8/layout/radial3"/>
    <dgm:cxn modelId="{2CC316A3-7A27-41B3-9ADB-7D3D49E8618F}" type="presOf" srcId="{62584336-D0B1-4B0E-BA5C-55B2CED1D394}" destId="{175F1DAC-7B7E-4D09-8DB8-99368C0C72D4}" srcOrd="0" destOrd="0" presId="urn:microsoft.com/office/officeart/2005/8/layout/radial3"/>
    <dgm:cxn modelId="{98FD00BD-2599-433A-AC2F-14A7D52BA766}" srcId="{62584336-D0B1-4B0E-BA5C-55B2CED1D394}" destId="{E1F87E0E-FF3E-47D3-BFF3-1936BDC1B9A7}" srcOrd="0" destOrd="0" parTransId="{169E7CD4-95A5-4EA3-A305-1668AA4A744D}" sibTransId="{9C10DDF3-A40F-4978-A049-EE2D16408C99}"/>
    <dgm:cxn modelId="{13AF98FC-2DB9-4B5F-85B0-E587DE19880D}" srcId="{E1F87E0E-FF3E-47D3-BFF3-1936BDC1B9A7}" destId="{B626C495-F3A7-4ADE-A0FE-4E7983E98359}" srcOrd="2" destOrd="0" parTransId="{6F2AC2C2-8163-4C6A-99C5-72A6C2B2A33F}" sibTransId="{91A8EA40-4823-4FE8-82D6-C24B81F0FC1F}"/>
    <dgm:cxn modelId="{AFAA54E3-514A-4D36-807E-9FBD4120AF30}" srcId="{E1F87E0E-FF3E-47D3-BFF3-1936BDC1B9A7}" destId="{D6369594-53CA-4743-BFF7-C2D904DA742C}" srcOrd="1" destOrd="0" parTransId="{5433BCDE-D01B-4C43-9770-3BCF6A203491}" sibTransId="{5B98D9CA-9FDF-44BD-98EC-0F6E2E37923A}"/>
    <dgm:cxn modelId="{2B586773-31D6-4C16-961E-1F64457BC9F6}" type="presOf" srcId="{BC2DF43D-A878-4B6A-B15F-7FFBED6EC842}" destId="{E0DEE663-04E6-49D6-A3C7-F8FB5F8BE33B}" srcOrd="0" destOrd="0" presId="urn:microsoft.com/office/officeart/2005/8/layout/radial3"/>
    <dgm:cxn modelId="{135115B9-DE1F-45F3-BE38-11E696315336}" type="presParOf" srcId="{175F1DAC-7B7E-4D09-8DB8-99368C0C72D4}" destId="{1C01A5B2-67EA-4686-B86C-CBFC598D5477}" srcOrd="0" destOrd="0" presId="urn:microsoft.com/office/officeart/2005/8/layout/radial3"/>
    <dgm:cxn modelId="{B8B9FF4D-7CC5-4F44-881D-D50F12CC307D}" type="presParOf" srcId="{1C01A5B2-67EA-4686-B86C-CBFC598D5477}" destId="{D4E6F5B5-CA2C-475F-A4B6-5AB59CD1A7CA}" srcOrd="0" destOrd="0" presId="urn:microsoft.com/office/officeart/2005/8/layout/radial3"/>
    <dgm:cxn modelId="{AD4E2116-9216-40AD-A55B-CD785A97C0BF}" type="presParOf" srcId="{1C01A5B2-67EA-4686-B86C-CBFC598D5477}" destId="{E7BFA9EE-B858-4016-80BA-575963560F75}" srcOrd="1" destOrd="0" presId="urn:microsoft.com/office/officeart/2005/8/layout/radial3"/>
    <dgm:cxn modelId="{67273831-F516-4A3D-ABE2-55C90F66FB35}" type="presParOf" srcId="{1C01A5B2-67EA-4686-B86C-CBFC598D5477}" destId="{3255F1BD-E04A-41BF-B64D-B06E6D0468D8}" srcOrd="2" destOrd="0" presId="urn:microsoft.com/office/officeart/2005/8/layout/radial3"/>
    <dgm:cxn modelId="{E244D8B3-1D3F-4D8B-8EA3-C8A05D1FB3A9}" type="presParOf" srcId="{1C01A5B2-67EA-4686-B86C-CBFC598D5477}" destId="{BCC6AE36-1AA5-4143-A95B-3979139E867E}" srcOrd="3" destOrd="0" presId="urn:microsoft.com/office/officeart/2005/8/layout/radial3"/>
    <dgm:cxn modelId="{F4272918-6C96-4434-B289-8A23B139FBD1}" type="presParOf" srcId="{1C01A5B2-67EA-4686-B86C-CBFC598D5477}" destId="{E0DEE663-04E6-49D6-A3C7-F8FB5F8BE33B}" srcOrd="4"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E6F5B5-CA2C-475F-A4B6-5AB59CD1A7CA}">
      <dsp:nvSpPr>
        <dsp:cNvPr id="0" name=""/>
        <dsp:cNvSpPr/>
      </dsp:nvSpPr>
      <dsp:spPr>
        <a:xfrm>
          <a:off x="1111299" y="1175357"/>
          <a:ext cx="2768500" cy="2768500"/>
        </a:xfrm>
        <a:prstGeom prst="ellipse">
          <a:avLst/>
        </a:prstGeom>
        <a:solidFill>
          <a:schemeClr val="accent2">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55880" tIns="55880" rIns="55880" bIns="55880" numCol="1" spcCol="1270" anchor="ctr" anchorCtr="0">
          <a:noAutofit/>
        </a:bodyPr>
        <a:lstStyle/>
        <a:p>
          <a:pPr lvl="0" algn="ctr" defTabSz="1955800" rtl="1">
            <a:lnSpc>
              <a:spcPct val="90000"/>
            </a:lnSpc>
            <a:spcBef>
              <a:spcPct val="0"/>
            </a:spcBef>
            <a:spcAft>
              <a:spcPct val="35000"/>
            </a:spcAft>
          </a:pPr>
          <a:r>
            <a:rPr lang="ar-SA" sz="4400" b="1" kern="1200" dirty="0" smtClean="0">
              <a:solidFill>
                <a:schemeClr val="bg1"/>
              </a:solidFill>
              <a:latin typeface="Adobe Arabic" panose="02040503050201020203" pitchFamily="18" charset="-78"/>
              <a:cs typeface="Adobe Arabic" panose="02040503050201020203" pitchFamily="18" charset="-78"/>
            </a:rPr>
            <a:t>أبرز نظريات الإعلام</a:t>
          </a:r>
          <a:endParaRPr lang="ar-SA" sz="4400" b="1" kern="1200" dirty="0">
            <a:solidFill>
              <a:schemeClr val="bg1"/>
            </a:solidFill>
            <a:latin typeface="Adobe Arabic" panose="02040503050201020203" pitchFamily="18" charset="-78"/>
            <a:cs typeface="Adobe Arabic" panose="02040503050201020203" pitchFamily="18" charset="-78"/>
          </a:endParaRPr>
        </a:p>
      </dsp:txBody>
      <dsp:txXfrm>
        <a:off x="1516736" y="1580794"/>
        <a:ext cx="1957626" cy="1957626"/>
      </dsp:txXfrm>
    </dsp:sp>
    <dsp:sp modelId="{E7BFA9EE-B858-4016-80BA-575963560F75}">
      <dsp:nvSpPr>
        <dsp:cNvPr id="0" name=""/>
        <dsp:cNvSpPr/>
      </dsp:nvSpPr>
      <dsp:spPr>
        <a:xfrm>
          <a:off x="1803424" y="64552"/>
          <a:ext cx="1384250" cy="1384250"/>
        </a:xfrm>
        <a:prstGeom prst="ellipse">
          <a:avLst/>
        </a:prstGeom>
        <a:solidFill>
          <a:schemeClr val="accent3">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r>
            <a:rPr lang="ar-SA" sz="3200" b="0" kern="1200" dirty="0" smtClean="0">
              <a:latin typeface="Adobe Arabic" panose="02040503050201020203" pitchFamily="18" charset="-78"/>
              <a:cs typeface="Adobe Arabic" panose="02040503050201020203" pitchFamily="18" charset="-78"/>
            </a:rPr>
            <a:t>نظرية السُلطة</a:t>
          </a:r>
          <a:endParaRPr lang="ar-SA" sz="3200" b="0" kern="1200" dirty="0">
            <a:latin typeface="Adobe Arabic" panose="02040503050201020203" pitchFamily="18" charset="-78"/>
            <a:cs typeface="Adobe Arabic" panose="02040503050201020203" pitchFamily="18" charset="-78"/>
          </a:endParaRPr>
        </a:p>
      </dsp:txBody>
      <dsp:txXfrm>
        <a:off x="2006143" y="267271"/>
        <a:ext cx="978812" cy="978812"/>
      </dsp:txXfrm>
    </dsp:sp>
    <dsp:sp modelId="{3255F1BD-E04A-41BF-B64D-B06E6D0468D8}">
      <dsp:nvSpPr>
        <dsp:cNvPr id="0" name=""/>
        <dsp:cNvSpPr/>
      </dsp:nvSpPr>
      <dsp:spPr>
        <a:xfrm>
          <a:off x="3606355" y="1867482"/>
          <a:ext cx="1384250" cy="1384250"/>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0640" tIns="40640" rIns="40640" bIns="40640" numCol="1" spcCol="1270" anchor="ctr" anchorCtr="0">
          <a:noAutofit/>
        </a:bodyPr>
        <a:lstStyle/>
        <a:p>
          <a:pPr lvl="0" algn="ctr" defTabSz="1422400" rtl="1">
            <a:lnSpc>
              <a:spcPct val="90000"/>
            </a:lnSpc>
            <a:spcBef>
              <a:spcPct val="0"/>
            </a:spcBef>
            <a:spcAft>
              <a:spcPct val="35000"/>
            </a:spcAft>
          </a:pPr>
          <a:r>
            <a:rPr lang="ar-SA" sz="3200" kern="1200" dirty="0" smtClean="0">
              <a:latin typeface="Adobe Arabic" panose="02040503050201020203" pitchFamily="18" charset="-78"/>
              <a:cs typeface="Adobe Arabic" panose="02040503050201020203" pitchFamily="18" charset="-78"/>
            </a:rPr>
            <a:t>نظرية الحرية</a:t>
          </a:r>
          <a:endParaRPr lang="ar-SA" sz="3200" kern="1200" dirty="0">
            <a:latin typeface="Adobe Arabic" panose="02040503050201020203" pitchFamily="18" charset="-78"/>
            <a:cs typeface="Adobe Arabic" panose="02040503050201020203" pitchFamily="18" charset="-78"/>
          </a:endParaRPr>
        </a:p>
      </dsp:txBody>
      <dsp:txXfrm>
        <a:off x="3809074" y="2070201"/>
        <a:ext cx="978812" cy="978812"/>
      </dsp:txXfrm>
    </dsp:sp>
    <dsp:sp modelId="{BCC6AE36-1AA5-4143-A95B-3979139E867E}">
      <dsp:nvSpPr>
        <dsp:cNvPr id="0" name=""/>
        <dsp:cNvSpPr/>
      </dsp:nvSpPr>
      <dsp:spPr>
        <a:xfrm>
          <a:off x="1803424" y="3670413"/>
          <a:ext cx="1384250" cy="1384250"/>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b="0" kern="1200" dirty="0" smtClean="0">
              <a:latin typeface="Adobe Arabic" panose="02040503050201020203" pitchFamily="18" charset="-78"/>
              <a:cs typeface="Adobe Arabic" panose="02040503050201020203" pitchFamily="18" charset="-78"/>
            </a:rPr>
            <a:t>النظرية الشيوعية</a:t>
          </a:r>
          <a:endParaRPr lang="ar-SA" sz="2000" b="0" kern="1200" dirty="0">
            <a:latin typeface="Adobe Arabic" panose="02040503050201020203" pitchFamily="18" charset="-78"/>
            <a:cs typeface="Adobe Arabic" panose="02040503050201020203" pitchFamily="18" charset="-78"/>
          </a:endParaRPr>
        </a:p>
      </dsp:txBody>
      <dsp:txXfrm>
        <a:off x="2006143" y="3873132"/>
        <a:ext cx="978812" cy="978812"/>
      </dsp:txXfrm>
    </dsp:sp>
    <dsp:sp modelId="{E0DEE663-04E6-49D6-A3C7-F8FB5F8BE33B}">
      <dsp:nvSpPr>
        <dsp:cNvPr id="0" name=""/>
        <dsp:cNvSpPr/>
      </dsp:nvSpPr>
      <dsp:spPr>
        <a:xfrm>
          <a:off x="494" y="1867482"/>
          <a:ext cx="1384250" cy="1384250"/>
        </a:xfrm>
        <a:prstGeom prst="ellipse">
          <a:avLst/>
        </a:prstGeom>
        <a:solidFill>
          <a:schemeClr val="accent6">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rtl="1">
            <a:lnSpc>
              <a:spcPct val="90000"/>
            </a:lnSpc>
            <a:spcBef>
              <a:spcPct val="0"/>
            </a:spcBef>
            <a:spcAft>
              <a:spcPct val="35000"/>
            </a:spcAft>
          </a:pPr>
          <a:r>
            <a:rPr lang="ar-SA" sz="2000" kern="1200" dirty="0" smtClean="0">
              <a:latin typeface="Adobe Arabic" panose="02040503050201020203" pitchFamily="18" charset="-78"/>
              <a:cs typeface="Adobe Arabic" panose="02040503050201020203" pitchFamily="18" charset="-78"/>
            </a:rPr>
            <a:t>نظرية المسؤولية الاجتماعية</a:t>
          </a:r>
          <a:endParaRPr lang="ar-SA" sz="2000" kern="1200" dirty="0">
            <a:latin typeface="Adobe Arabic" panose="02040503050201020203" pitchFamily="18" charset="-78"/>
            <a:cs typeface="Adobe Arabic" panose="02040503050201020203" pitchFamily="18" charset="-78"/>
          </a:endParaRPr>
        </a:p>
      </dsp:txBody>
      <dsp:txXfrm>
        <a:off x="203213" y="2070201"/>
        <a:ext cx="978812" cy="978812"/>
      </dsp:txXfrm>
    </dsp:sp>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BA03EC5-5D57-471E-9EB5-4C760C041C38}" type="datetimeFigureOut">
              <a:rPr lang="en-US" smtClean="0"/>
              <a:t>9/9/2015</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34646F-41EC-440B-81EA-B5251E6ABB71}" type="slidenum">
              <a:rPr lang="en-US" smtClean="0"/>
              <a:t>‹#›</a:t>
            </a:fld>
            <a:endParaRPr lang="en-US"/>
          </a:p>
        </p:txBody>
      </p:sp>
    </p:spTree>
    <p:extLst>
      <p:ext uri="{BB962C8B-B14F-4D97-AF65-F5344CB8AC3E}">
        <p14:creationId xmlns:p14="http://schemas.microsoft.com/office/powerpoint/2010/main" val="2780946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A534646F-41EC-440B-81EA-B5251E6ABB71}" type="slidenum">
              <a:rPr lang="en-US" smtClean="0"/>
              <a:t>6</a:t>
            </a:fld>
            <a:endParaRPr lang="en-US"/>
          </a:p>
        </p:txBody>
      </p:sp>
    </p:spTree>
    <p:extLst>
      <p:ext uri="{BB962C8B-B14F-4D97-AF65-F5344CB8AC3E}">
        <p14:creationId xmlns:p14="http://schemas.microsoft.com/office/powerpoint/2010/main" val="2888667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70280E62-84AE-444B-ADE3-FE40917E716E}"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D513F53-5121-4B3A-854F-08E2236949BC}"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D7C8F545-95CA-468F-86BA-6A4B0C462F24}"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FD2A0236-DC00-43ED-BD9C-E6D1F6A36330}"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C922A497-6731-4980-A933-4A1F78B53F34}"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5D4105A9-16BA-4A17-9ED1-6C86FA023F38}"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F077928E-5A82-47AC-9972-6539841F0172}"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5D3E3E7C-54AA-464C-8388-9F19308BA188}"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AE61AC9-A74A-4936-9FF6-C226A4E8718C}"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2BC36AC-2983-4985-B3AA-966DFEE645A7}"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1FDB9579-AB78-4E8D-BD51-F0DC8E965F73}"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FDB9579-AB78-4E8D-BD51-F0DC8E965F73}"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62757" y="548680"/>
            <a:ext cx="6858000" cy="2387600"/>
          </a:xfrm>
        </p:spPr>
        <p:txBody>
          <a:bodyPr>
            <a:normAutofit fontScale="90000"/>
          </a:bodyPr>
          <a:lstStyle/>
          <a:p>
            <a:pPr algn="ctr"/>
            <a:r>
              <a:rPr lang="ar-SA" sz="6000" b="1" dirty="0" smtClean="0">
                <a:latin typeface="Adobe Arabic" panose="02040503050201020203" pitchFamily="18" charset="-78"/>
                <a:cs typeface="Adobe Arabic" panose="02040503050201020203" pitchFamily="18" charset="-78"/>
              </a:rPr>
              <a:t/>
            </a:r>
            <a:br>
              <a:rPr lang="ar-SA" sz="6000" b="1" dirty="0" smtClean="0">
                <a:latin typeface="Adobe Arabic" panose="02040503050201020203" pitchFamily="18" charset="-78"/>
                <a:cs typeface="Adobe Arabic" panose="02040503050201020203" pitchFamily="18" charset="-78"/>
              </a:rPr>
            </a:br>
            <a:r>
              <a:rPr lang="ar-SA" sz="6000" dirty="0">
                <a:latin typeface="Adobe Arabic" panose="02040503050201020203" pitchFamily="18" charset="-78"/>
                <a:cs typeface="Adobe Arabic" panose="02040503050201020203" pitchFamily="18" charset="-78"/>
              </a:rPr>
              <a:t> </a:t>
            </a:r>
            <a:r>
              <a:rPr lang="ar-SA" sz="6000" dirty="0" smtClean="0">
                <a:latin typeface="Adobe Arabic" panose="02040503050201020203" pitchFamily="18" charset="-78"/>
                <a:cs typeface="Adobe Arabic" panose="02040503050201020203" pitchFamily="18" charset="-78"/>
              </a:rPr>
              <a:t/>
            </a:r>
            <a:br>
              <a:rPr lang="ar-SA" sz="6000" dirty="0" smtClean="0">
                <a:latin typeface="Adobe Arabic" panose="02040503050201020203" pitchFamily="18" charset="-78"/>
                <a:cs typeface="Adobe Arabic" panose="02040503050201020203" pitchFamily="18" charset="-78"/>
              </a:rPr>
            </a:br>
            <a:r>
              <a:rPr lang="ar-SA" sz="6000" dirty="0">
                <a:latin typeface="Adobe Arabic" panose="02040503050201020203" pitchFamily="18" charset="-78"/>
                <a:cs typeface="Adobe Arabic" panose="02040503050201020203" pitchFamily="18" charset="-78"/>
              </a:rPr>
              <a:t> </a:t>
            </a:r>
            <a:r>
              <a:rPr lang="ar-SA" sz="6000" dirty="0" smtClean="0">
                <a:latin typeface="Adobe Arabic" panose="02040503050201020203" pitchFamily="18" charset="-78"/>
                <a:cs typeface="Adobe Arabic" panose="02040503050201020203" pitchFamily="18" charset="-78"/>
              </a:rPr>
              <a:t>  </a:t>
            </a:r>
            <a:r>
              <a:rPr lang="ar-SA" sz="6000" b="1" dirty="0" smtClean="0">
                <a:latin typeface="Adobe Arabic" panose="02040503050201020203" pitchFamily="18" charset="-78"/>
                <a:cs typeface="Adobe Arabic" panose="02040503050201020203" pitchFamily="18" charset="-78"/>
              </a:rPr>
              <a:t>قوانين </a:t>
            </a:r>
            <a:r>
              <a:rPr lang="ar-SA" sz="6000" b="1" dirty="0" smtClean="0">
                <a:latin typeface="Adobe Arabic" panose="02040503050201020203" pitchFamily="18" charset="-78"/>
                <a:cs typeface="Adobe Arabic" panose="02040503050201020203" pitchFamily="18" charset="-78"/>
              </a:rPr>
              <a:t>الإعلام وأخلاقياته</a:t>
            </a:r>
            <a:endParaRPr lang="ar-SA" sz="6000" b="1" dirty="0">
              <a:latin typeface="Adobe Arabic" panose="02040503050201020203" pitchFamily="18" charset="-78"/>
              <a:cs typeface="Adobe Arabic" panose="02040503050201020203" pitchFamily="18" charset="-78"/>
            </a:endParaRPr>
          </a:p>
        </p:txBody>
      </p:sp>
      <p:sp>
        <p:nvSpPr>
          <p:cNvPr id="3" name="عنوان فرعي 2"/>
          <p:cNvSpPr>
            <a:spLocks noGrp="1"/>
          </p:cNvSpPr>
          <p:nvPr>
            <p:ph type="subTitle" idx="1"/>
          </p:nvPr>
        </p:nvSpPr>
        <p:spPr>
          <a:xfrm>
            <a:off x="1143000" y="3933056"/>
            <a:ext cx="6858000" cy="1799778"/>
          </a:xfrm>
        </p:spPr>
        <p:txBody>
          <a:bodyPr>
            <a:normAutofit/>
          </a:bodyPr>
          <a:lstStyle/>
          <a:p>
            <a:pPr algn="l"/>
            <a:endParaRPr lang="en-US" sz="3600" b="1" dirty="0" smtClean="0">
              <a:solidFill>
                <a:schemeClr val="accent2"/>
              </a:solidFill>
              <a:latin typeface="Adobe Arabic" panose="02040503050201020203" pitchFamily="18" charset="-78"/>
              <a:cs typeface="Adobe Arabic" panose="02040503050201020203" pitchFamily="18" charset="-78"/>
            </a:endParaRPr>
          </a:p>
          <a:p>
            <a:pPr algn="l"/>
            <a:endParaRPr lang="ar-SA" sz="3600" b="1" dirty="0">
              <a:solidFill>
                <a:schemeClr val="accent2"/>
              </a:solidFill>
              <a:latin typeface="Adobe Arabic" panose="02040503050201020203" pitchFamily="18" charset="-78"/>
              <a:cs typeface="Adobe Arabic" panose="02040503050201020203" pitchFamily="18"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692696"/>
            <a:ext cx="8229600" cy="1143000"/>
          </a:xfrm>
        </p:spPr>
        <p:txBody>
          <a:bodyPr>
            <a:normAutofit/>
          </a:bodyPr>
          <a:lstStyle/>
          <a:p>
            <a:pPr algn="r"/>
            <a:r>
              <a:rPr lang="ar-SA" sz="3600" b="1" dirty="0" smtClean="0">
                <a:solidFill>
                  <a:srgbClr val="C75102"/>
                </a:solidFill>
              </a:rPr>
              <a:t>قيد المحاكمات</a:t>
            </a:r>
            <a:endParaRPr lang="ar-SA" sz="3600" b="1" dirty="0">
              <a:solidFill>
                <a:srgbClr val="C75102"/>
              </a:solidFill>
            </a:endParaRPr>
          </a:p>
        </p:txBody>
      </p:sp>
      <p:sp>
        <p:nvSpPr>
          <p:cNvPr id="3" name="عنصر نائب للمحتوى 2"/>
          <p:cNvSpPr>
            <a:spLocks noGrp="1"/>
          </p:cNvSpPr>
          <p:nvPr>
            <p:ph idx="1"/>
          </p:nvPr>
        </p:nvSpPr>
        <p:spPr>
          <a:xfrm>
            <a:off x="179512" y="1905000"/>
            <a:ext cx="8712968" cy="4267200"/>
          </a:xfrm>
        </p:spPr>
        <p:txBody>
          <a:bodyPr>
            <a:normAutofit fontScale="92500" lnSpcReduction="10000"/>
          </a:bodyPr>
          <a:lstStyle/>
          <a:p>
            <a:pPr marL="0" indent="0" algn="r">
              <a:buNone/>
            </a:pPr>
            <a:r>
              <a:rPr lang="ar-SA" sz="3200" dirty="0" smtClean="0">
                <a:solidFill>
                  <a:srgbClr val="000000"/>
                </a:solidFill>
                <a:latin typeface="Adobe Arabic" panose="02040503050201020203" pitchFamily="18" charset="-78"/>
                <a:cs typeface="Adobe Arabic" panose="02040503050201020203" pitchFamily="18" charset="-78"/>
              </a:rPr>
              <a:t>بعد فشل القيود السابقة توصلت السلطة السياسية إلى فرض نظام العقوبات والمحاكمات واتهام العاملين في الصحافة بتهمة الخيانة العظمى للدولة. </a:t>
            </a:r>
          </a:p>
          <a:p>
            <a:pPr marL="0" indent="0" algn="r">
              <a:buNone/>
            </a:pPr>
            <a:r>
              <a:rPr lang="ar-SA" sz="3200" b="1" dirty="0">
                <a:solidFill>
                  <a:srgbClr val="C75102"/>
                </a:solidFill>
              </a:rPr>
              <a:t>قيد الضرائب</a:t>
            </a:r>
            <a:endParaRPr lang="ar-SA" sz="3200" dirty="0">
              <a:solidFill>
                <a:srgbClr val="000000"/>
              </a:solidFill>
              <a:latin typeface="Adobe Arabic" panose="02040503050201020203" pitchFamily="18" charset="-78"/>
              <a:cs typeface="Adobe Arabic" panose="02040503050201020203" pitchFamily="18" charset="-78"/>
            </a:endParaRPr>
          </a:p>
          <a:p>
            <a:pPr marL="0" indent="0" algn="r">
              <a:buNone/>
            </a:pPr>
            <a:r>
              <a:rPr lang="ar-SA" sz="3200" dirty="0">
                <a:solidFill>
                  <a:srgbClr val="000000"/>
                </a:solidFill>
                <a:latin typeface="Adobe Arabic" panose="02040503050201020203" pitchFamily="18" charset="-78"/>
                <a:cs typeface="Adobe Arabic" panose="02040503050201020203" pitchFamily="18" charset="-78"/>
              </a:rPr>
              <a:t>حيث</a:t>
            </a:r>
            <a:r>
              <a:rPr lang="ar-SA" sz="3200" dirty="0">
                <a:solidFill>
                  <a:schemeClr val="bg1">
                    <a:lumMod val="50000"/>
                  </a:schemeClr>
                </a:solidFill>
                <a:latin typeface="Adobe Arabic" panose="02040503050201020203" pitchFamily="18" charset="-78"/>
                <a:cs typeface="Adobe Arabic" panose="02040503050201020203" pitchFamily="18" charset="-78"/>
              </a:rPr>
              <a:t> </a:t>
            </a:r>
            <a:r>
              <a:rPr lang="ar-SA" sz="3200" dirty="0">
                <a:solidFill>
                  <a:srgbClr val="000000"/>
                </a:solidFill>
                <a:latin typeface="Adobe Arabic" panose="02040503050201020203" pitchFamily="18" charset="-78"/>
                <a:cs typeface="Adobe Arabic" panose="02040503050201020203" pitchFamily="18" charset="-78"/>
              </a:rPr>
              <a:t>يتم إرهاق الصحف ماليا حتى تتخفف من نقدها أو تتوقف عن </a:t>
            </a:r>
            <a:r>
              <a:rPr lang="en-US" sz="3200" dirty="0" smtClean="0">
                <a:solidFill>
                  <a:srgbClr val="000000"/>
                </a:solidFill>
                <a:latin typeface="Adobe Arabic" panose="02040503050201020203" pitchFamily="18" charset="-78"/>
                <a:cs typeface="Adobe Arabic" panose="02040503050201020203" pitchFamily="18" charset="-78"/>
              </a:rPr>
              <a:t>    </a:t>
            </a:r>
            <a:r>
              <a:rPr lang="ar-SA" sz="3200" dirty="0" smtClean="0">
                <a:solidFill>
                  <a:srgbClr val="000000"/>
                </a:solidFill>
                <a:latin typeface="Adobe Arabic" panose="02040503050201020203" pitchFamily="18" charset="-78"/>
                <a:cs typeface="Adobe Arabic" panose="02040503050201020203" pitchFamily="18" charset="-78"/>
              </a:rPr>
              <a:t>الصدور</a:t>
            </a:r>
            <a:r>
              <a:rPr lang="ar-SA" sz="3200" dirty="0">
                <a:solidFill>
                  <a:srgbClr val="000000"/>
                </a:solidFill>
                <a:latin typeface="Adobe Arabic" panose="02040503050201020203" pitchFamily="18" charset="-78"/>
                <a:cs typeface="Adobe Arabic" panose="02040503050201020203" pitchFamily="18" charset="-78"/>
              </a:rPr>
              <a:t>.</a:t>
            </a:r>
            <a:endParaRPr lang="en-US" sz="3200" dirty="0">
              <a:solidFill>
                <a:srgbClr val="000000"/>
              </a:solidFill>
              <a:latin typeface="Adobe Arabic" panose="02040503050201020203" pitchFamily="18" charset="-78"/>
              <a:cs typeface="Adobe Arabic" panose="02040503050201020203" pitchFamily="18" charset="-78"/>
            </a:endParaRPr>
          </a:p>
          <a:p>
            <a:pPr marL="0" indent="0" algn="r">
              <a:buNone/>
            </a:pPr>
            <a:r>
              <a:rPr lang="ar-SA" sz="3200" b="1" dirty="0">
                <a:solidFill>
                  <a:srgbClr val="C75102"/>
                </a:solidFill>
              </a:rPr>
              <a:t>قيد الأموال </a:t>
            </a:r>
            <a:r>
              <a:rPr lang="ar-SA" sz="3200" b="1" dirty="0" smtClean="0">
                <a:solidFill>
                  <a:srgbClr val="C75102"/>
                </a:solidFill>
              </a:rPr>
              <a:t>السرية</a:t>
            </a:r>
          </a:p>
          <a:p>
            <a:pPr marL="0" indent="0" algn="r">
              <a:buNone/>
            </a:pPr>
            <a:r>
              <a:rPr lang="ar-SA" sz="3200" dirty="0" smtClean="0">
                <a:solidFill>
                  <a:schemeClr val="tx1">
                    <a:lumMod val="75000"/>
                    <a:lumOff val="25000"/>
                  </a:schemeClr>
                </a:solidFill>
                <a:latin typeface="Adobe Arabic" panose="02040503050201020203" pitchFamily="18" charset="-78"/>
                <a:cs typeface="Adobe Arabic" panose="02040503050201020203" pitchFamily="18" charset="-78"/>
              </a:rPr>
              <a:t>والمقصود </a:t>
            </a:r>
            <a:r>
              <a:rPr lang="ar-SA" sz="3200" dirty="0">
                <a:solidFill>
                  <a:schemeClr val="tx1">
                    <a:lumMod val="75000"/>
                    <a:lumOff val="25000"/>
                  </a:schemeClr>
                </a:solidFill>
                <a:latin typeface="Adobe Arabic" panose="02040503050201020203" pitchFamily="18" charset="-78"/>
                <a:cs typeface="Adobe Arabic" panose="02040503050201020203" pitchFamily="18" charset="-78"/>
              </a:rPr>
              <a:t>بهذا القيد منح الأموال السرية لأصحاب الصحف لشراء ذممهم وضمائرهم.</a:t>
            </a:r>
          </a:p>
          <a:p>
            <a:endParaRPr lang="ar-SA" sz="3600" dirty="0"/>
          </a:p>
          <a:p>
            <a:pPr marL="0" indent="0" algn="r">
              <a:buNone/>
            </a:pPr>
            <a:endParaRPr lang="ar-SA" sz="3600" dirty="0">
              <a:solidFill>
                <a:srgbClr val="000000"/>
              </a:solidFill>
              <a:latin typeface="Adobe Arabic" panose="02040503050201020203" pitchFamily="18" charset="-78"/>
              <a:cs typeface="Adobe Arabic" panose="02040503050201020203" pitchFamily="18" charset="-78"/>
            </a:endParaRPr>
          </a:p>
          <a:p>
            <a:pPr marL="0" indent="0" algn="r">
              <a:buNone/>
            </a:pPr>
            <a:endParaRPr lang="ar-SA" sz="3600" dirty="0">
              <a:solidFill>
                <a:srgbClr val="000000"/>
              </a:solidFill>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402265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نماذج </a:t>
            </a:r>
            <a:endParaRPr lang="en-US" dirty="0"/>
          </a:p>
        </p:txBody>
      </p:sp>
      <p:sp>
        <p:nvSpPr>
          <p:cNvPr id="3" name="عنصر نائب للمحتوى 2"/>
          <p:cNvSpPr>
            <a:spLocks noGrp="1"/>
          </p:cNvSpPr>
          <p:nvPr>
            <p:ph idx="1"/>
          </p:nvPr>
        </p:nvSpPr>
        <p:spPr/>
        <p:txBody>
          <a:bodyPr>
            <a:normAutofit/>
          </a:bodyPr>
          <a:lstStyle/>
          <a:p>
            <a:pPr marL="0" indent="0" algn="r">
              <a:buNone/>
            </a:pPr>
            <a:r>
              <a:rPr lang="ar-SA" b="1" dirty="0" smtClean="0">
                <a:solidFill>
                  <a:srgbClr val="CF3E00"/>
                </a:solidFill>
              </a:rPr>
              <a:t>الاتحاد السوفيتي ودول العالم الثالث</a:t>
            </a:r>
          </a:p>
        </p:txBody>
      </p:sp>
    </p:spTree>
    <p:extLst>
      <p:ext uri="{BB962C8B-B14F-4D97-AF65-F5344CB8AC3E}">
        <p14:creationId xmlns:p14="http://schemas.microsoft.com/office/powerpoint/2010/main" val="3992452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p:txBody>
          <a:bodyPr>
            <a:normAutofit fontScale="90000"/>
          </a:bodyPr>
          <a:lstStyle/>
          <a:p>
            <a:pPr algn="ctr"/>
            <a:r>
              <a:rPr lang="ar-SA" b="1" dirty="0">
                <a:solidFill>
                  <a:srgbClr val="FF3399"/>
                </a:solidFill>
              </a:rPr>
              <a:t>نظرية الحرية </a:t>
            </a:r>
            <a:r>
              <a:rPr lang="ar-SA" b="1" dirty="0" smtClean="0">
                <a:solidFill>
                  <a:srgbClr val="FF3399"/>
                </a:solidFill>
              </a:rPr>
              <a:t/>
            </a:r>
            <a:br>
              <a:rPr lang="ar-SA" b="1" dirty="0" smtClean="0">
                <a:solidFill>
                  <a:srgbClr val="FF3399"/>
                </a:solidFill>
              </a:rPr>
            </a:br>
            <a:endParaRPr lang="ar-SA" dirty="0">
              <a:solidFill>
                <a:srgbClr val="FF3399"/>
              </a:solidFill>
            </a:endParaRPr>
          </a:p>
        </p:txBody>
      </p:sp>
      <p:sp>
        <p:nvSpPr>
          <p:cNvPr id="3" name="عنصر نائب للمحتوى 2"/>
          <p:cNvSpPr>
            <a:spLocks noGrp="1"/>
          </p:cNvSpPr>
          <p:nvPr>
            <p:ph idx="1"/>
          </p:nvPr>
        </p:nvSpPr>
        <p:spPr>
          <a:xfrm>
            <a:off x="435836" y="1628800"/>
            <a:ext cx="8305800" cy="4392488"/>
          </a:xfrm>
          <a:solidFill>
            <a:schemeClr val="bg2"/>
          </a:solidFill>
          <a:ln>
            <a:noFill/>
          </a:ln>
        </p:spPr>
        <p:style>
          <a:lnRef idx="1">
            <a:schemeClr val="accent2"/>
          </a:lnRef>
          <a:fillRef idx="3">
            <a:schemeClr val="accent2"/>
          </a:fillRef>
          <a:effectRef idx="2">
            <a:schemeClr val="accent2"/>
          </a:effectRef>
          <a:fontRef idx="minor">
            <a:schemeClr val="lt1"/>
          </a:fontRef>
        </p:style>
        <p:txBody>
          <a:bodyPr>
            <a:normAutofit/>
          </a:bodyPr>
          <a:lstStyle/>
          <a:p>
            <a:pPr marL="0" indent="0" algn="r">
              <a:lnSpc>
                <a:spcPct val="150000"/>
              </a:lnSpc>
              <a:buNone/>
            </a:pPr>
            <a:r>
              <a:rPr lang="ar-SA" sz="2800" dirty="0" smtClean="0">
                <a:solidFill>
                  <a:schemeClr val="bg1">
                    <a:lumMod val="50000"/>
                  </a:schemeClr>
                </a:solidFill>
                <a:latin typeface="Arial" pitchFamily="34" charset="0"/>
                <a:cs typeface="Arial" pitchFamily="34" charset="0"/>
              </a:rPr>
              <a:t>قد ظهرت هذه النظرية أول ما ظهرت كرد فعل على سابقتها « نظرية </a:t>
            </a:r>
            <a:r>
              <a:rPr lang="ar-SA" sz="2800" dirty="0" err="1" smtClean="0">
                <a:solidFill>
                  <a:schemeClr val="bg1">
                    <a:lumMod val="50000"/>
                  </a:schemeClr>
                </a:solidFill>
                <a:latin typeface="Arial" pitchFamily="34" charset="0"/>
                <a:cs typeface="Arial" pitchFamily="34" charset="0"/>
              </a:rPr>
              <a:t>السلطة».تسمى</a:t>
            </a:r>
            <a:r>
              <a:rPr lang="ar-SA" sz="2800" dirty="0" smtClean="0">
                <a:solidFill>
                  <a:schemeClr val="bg1">
                    <a:lumMod val="50000"/>
                  </a:schemeClr>
                </a:solidFill>
                <a:latin typeface="Arial" pitchFamily="34" charset="0"/>
                <a:cs typeface="Arial" pitchFamily="34" charset="0"/>
              </a:rPr>
              <a:t> أيضا </a:t>
            </a:r>
            <a:r>
              <a:rPr lang="ar-SA" sz="2800" dirty="0" smtClean="0">
                <a:solidFill>
                  <a:srgbClr val="C00000"/>
                </a:solidFill>
                <a:latin typeface="Arial" pitchFamily="34" charset="0"/>
                <a:cs typeface="Arial" pitchFamily="34" charset="0"/>
              </a:rPr>
              <a:t>«الليبرالية» </a:t>
            </a:r>
            <a:r>
              <a:rPr lang="ar-SA" sz="2800" dirty="0" smtClean="0">
                <a:solidFill>
                  <a:schemeClr val="bg1">
                    <a:lumMod val="50000"/>
                  </a:schemeClr>
                </a:solidFill>
                <a:latin typeface="Arial" pitchFamily="34" charset="0"/>
                <a:cs typeface="Arial" pitchFamily="34" charset="0"/>
              </a:rPr>
              <a:t>وهذه النظرية هي وعاء الإعلام في الولايات المتحدة الأمريكية وفي أوروبا الغربية.</a:t>
            </a:r>
            <a:endParaRPr lang="en-US" sz="2800" dirty="0" smtClean="0">
              <a:solidFill>
                <a:schemeClr val="bg1">
                  <a:lumMod val="50000"/>
                </a:schemeClr>
              </a:solidFill>
              <a:latin typeface="Arial" pitchFamily="34" charset="0"/>
              <a:cs typeface="Arial" pitchFamily="34" charset="0"/>
            </a:endParaRPr>
          </a:p>
          <a:p>
            <a:pPr marL="0" indent="0" algn="r">
              <a:lnSpc>
                <a:spcPct val="150000"/>
              </a:lnSpc>
              <a:buNone/>
            </a:pPr>
            <a:r>
              <a:rPr lang="ar-SA" sz="2800" b="1" dirty="0" smtClean="0">
                <a:solidFill>
                  <a:schemeClr val="bg1">
                    <a:lumMod val="50000"/>
                  </a:schemeClr>
                </a:solidFill>
                <a:latin typeface="Arial" pitchFamily="34" charset="0"/>
                <a:cs typeface="Arial" pitchFamily="34" charset="0"/>
              </a:rPr>
              <a:t>   </a:t>
            </a:r>
            <a:endParaRPr lang="ar-SA" sz="2800" b="1" dirty="0">
              <a:solidFill>
                <a:schemeClr val="bg1">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solidFill>
                  <a:srgbClr val="C00000"/>
                </a:solidFill>
              </a:rPr>
              <a:t>مفهوم نظرية الحرية</a:t>
            </a:r>
            <a:endParaRPr lang="ar-SA" b="1" dirty="0">
              <a:solidFill>
                <a:srgbClr val="C00000"/>
              </a:solidFill>
            </a:endParaRPr>
          </a:p>
        </p:txBody>
      </p:sp>
      <p:sp>
        <p:nvSpPr>
          <p:cNvPr id="3" name="عنصر نائب للمحتوى 2"/>
          <p:cNvSpPr>
            <a:spLocks noGrp="1"/>
          </p:cNvSpPr>
          <p:nvPr>
            <p:ph idx="1"/>
          </p:nvPr>
        </p:nvSpPr>
        <p:spPr/>
        <p:txBody>
          <a:bodyPr>
            <a:normAutofit/>
          </a:bodyPr>
          <a:lstStyle/>
          <a:p>
            <a:pPr marL="0" indent="0" algn="r">
              <a:buNone/>
            </a:pPr>
            <a:r>
              <a:rPr lang="ar-SA" sz="3600" dirty="0" smtClean="0">
                <a:solidFill>
                  <a:srgbClr val="000000"/>
                </a:solidFill>
                <a:latin typeface="Adobe Arabic" panose="02040503050201020203" pitchFamily="18" charset="-78"/>
                <a:cs typeface="Adobe Arabic" panose="02040503050201020203" pitchFamily="18" charset="-78"/>
              </a:rPr>
              <a:t>هي النظرية التي طبقت في </a:t>
            </a:r>
            <a:r>
              <a:rPr lang="ar-SA" sz="3600" dirty="0" smtClean="0">
                <a:solidFill>
                  <a:srgbClr val="CF3E00"/>
                </a:solidFill>
                <a:latin typeface="Adobe Arabic" panose="02040503050201020203" pitchFamily="18" charset="-78"/>
                <a:cs typeface="Adobe Arabic" panose="02040503050201020203" pitchFamily="18" charset="-78"/>
              </a:rPr>
              <a:t>المجتمعات الغربية </a:t>
            </a:r>
            <a:r>
              <a:rPr lang="ar-SA" sz="3600" dirty="0" smtClean="0">
                <a:solidFill>
                  <a:srgbClr val="000000"/>
                </a:solidFill>
                <a:latin typeface="Adobe Arabic" panose="02040503050201020203" pitchFamily="18" charset="-78"/>
                <a:cs typeface="Adobe Arabic" panose="02040503050201020203" pitchFamily="18" charset="-78"/>
              </a:rPr>
              <a:t>ومازالت تطبق حتى عصرنا الحالي، حيث تنتهج هذه النظرية الخط الرأسمالي الليبرالي، وترى بأن الفرد ورفاهيته هي </a:t>
            </a:r>
            <a:r>
              <a:rPr lang="ar-SA" sz="3600" dirty="0" smtClean="0">
                <a:solidFill>
                  <a:srgbClr val="CF3E00"/>
                </a:solidFill>
                <a:latin typeface="Adobe Arabic" panose="02040503050201020203" pitchFamily="18" charset="-78"/>
                <a:cs typeface="Adobe Arabic" panose="02040503050201020203" pitchFamily="18" charset="-78"/>
              </a:rPr>
              <a:t>الغاية الأساسية </a:t>
            </a:r>
            <a:r>
              <a:rPr lang="ar-SA" sz="3600" dirty="0" smtClean="0">
                <a:solidFill>
                  <a:srgbClr val="000000"/>
                </a:solidFill>
                <a:latin typeface="Adobe Arabic" panose="02040503050201020203" pitchFamily="18" charset="-78"/>
                <a:cs typeface="Adobe Arabic" panose="02040503050201020203" pitchFamily="18" charset="-78"/>
              </a:rPr>
              <a:t>من وجود المجتمع. ولذلك يجب أخذ الاحتياطات لحماية الفرد من أي تسلط من الفرد او المجتمع او الدولة.</a:t>
            </a:r>
          </a:p>
        </p:txBody>
      </p:sp>
    </p:spTree>
    <p:extLst>
      <p:ext uri="{BB962C8B-B14F-4D97-AF65-F5344CB8AC3E}">
        <p14:creationId xmlns:p14="http://schemas.microsoft.com/office/powerpoint/2010/main" val="16135508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SA" b="1" dirty="0" smtClean="0">
                <a:solidFill>
                  <a:srgbClr val="FF3399"/>
                </a:solidFill>
              </a:rPr>
              <a:t>المبادئ الأساسية لنظرية الحرية</a:t>
            </a:r>
            <a:endParaRPr lang="ar-SA" b="1" dirty="0">
              <a:solidFill>
                <a:srgbClr val="FF3399"/>
              </a:solidFill>
            </a:endParaRPr>
          </a:p>
        </p:txBody>
      </p:sp>
      <p:sp>
        <p:nvSpPr>
          <p:cNvPr id="3" name="عنصر نائب للمحتوى 2"/>
          <p:cNvSpPr>
            <a:spLocks noGrp="1"/>
          </p:cNvSpPr>
          <p:nvPr>
            <p:ph idx="1"/>
          </p:nvPr>
        </p:nvSpPr>
        <p:spPr>
          <a:xfrm>
            <a:off x="251520" y="1905000"/>
            <a:ext cx="8712968" cy="4267200"/>
          </a:xfrm>
        </p:spPr>
        <p:txBody>
          <a:bodyPr>
            <a:normAutofit/>
          </a:bodyPr>
          <a:lstStyle/>
          <a:p>
            <a:pPr marL="0" indent="0" algn="r">
              <a:buNone/>
            </a:pPr>
            <a:r>
              <a:rPr lang="ar-SA" sz="3200" dirty="0">
                <a:solidFill>
                  <a:srgbClr val="C00000"/>
                </a:solidFill>
                <a:latin typeface="Adobe Arabic" panose="02040503050201020203" pitchFamily="18" charset="-78"/>
                <a:cs typeface="Adobe Arabic" panose="02040503050201020203" pitchFamily="18" charset="-78"/>
              </a:rPr>
              <a:t> </a:t>
            </a:r>
            <a:endParaRPr lang="ar-SA" sz="3200" dirty="0" smtClean="0">
              <a:solidFill>
                <a:srgbClr val="C00000"/>
              </a:solidFill>
              <a:latin typeface="Adobe Arabic" panose="02040503050201020203" pitchFamily="18" charset="-78"/>
              <a:cs typeface="Adobe Arabic" panose="02040503050201020203" pitchFamily="18" charset="-78"/>
            </a:endParaRPr>
          </a:p>
          <a:p>
            <a:pPr marL="0" indent="0" algn="r">
              <a:buNone/>
            </a:pPr>
            <a:endParaRPr lang="ar-SA" sz="3200" dirty="0">
              <a:solidFill>
                <a:srgbClr val="C00000"/>
              </a:solidFill>
              <a:latin typeface="Adobe Arabic" panose="02040503050201020203" pitchFamily="18" charset="-78"/>
              <a:cs typeface="Adobe Arabic" panose="02040503050201020203" pitchFamily="18" charset="-78"/>
            </a:endParaRPr>
          </a:p>
          <a:p>
            <a:pPr marL="0" indent="0" algn="r">
              <a:buNone/>
            </a:pPr>
            <a:r>
              <a:rPr lang="ar-SA" sz="3200" dirty="0" smtClean="0">
                <a:solidFill>
                  <a:srgbClr val="C00000"/>
                </a:solidFill>
                <a:latin typeface="Adobe Arabic" panose="02040503050201020203" pitchFamily="18" charset="-78"/>
                <a:cs typeface="Adobe Arabic" panose="02040503050201020203" pitchFamily="18" charset="-78"/>
              </a:rPr>
              <a:t>يتركز </a:t>
            </a:r>
            <a:r>
              <a:rPr lang="ar-SA" sz="3200" dirty="0">
                <a:solidFill>
                  <a:srgbClr val="C00000"/>
                </a:solidFill>
                <a:latin typeface="Adobe Arabic" panose="02040503050201020203" pitchFamily="18" charset="-78"/>
                <a:cs typeface="Adobe Arabic" panose="02040503050201020203" pitchFamily="18" charset="-78"/>
              </a:rPr>
              <a:t>مفهوم الحرية هنا على تأكيد قيمة الفرد وحريته وحقوقه ومنها:</a:t>
            </a:r>
            <a:endParaRPr lang="en-US" sz="3200" dirty="0">
              <a:solidFill>
                <a:srgbClr val="C00000"/>
              </a:solidFill>
              <a:latin typeface="Adobe Arabic" panose="02040503050201020203" pitchFamily="18" charset="-78"/>
              <a:cs typeface="Adobe Arabic" panose="02040503050201020203" pitchFamily="18" charset="-78"/>
            </a:endParaRPr>
          </a:p>
          <a:p>
            <a:pPr marL="0" indent="0" algn="r">
              <a:buNone/>
            </a:pPr>
            <a:r>
              <a:rPr lang="ar-SA" sz="3200" dirty="0">
                <a:solidFill>
                  <a:srgbClr val="000000"/>
                </a:solidFill>
                <a:latin typeface="Adobe Arabic" panose="02040503050201020203" pitchFamily="18" charset="-78"/>
                <a:cs typeface="Adobe Arabic" panose="02040503050201020203" pitchFamily="18" charset="-78"/>
              </a:rPr>
              <a:t>حرية المعتقد | 2ـ حرية التعبير عن الرأي | 3ـ حرية الصحافة </a:t>
            </a:r>
            <a:endParaRPr lang="ar-SA" sz="3200" dirty="0" smtClean="0">
              <a:solidFill>
                <a:srgbClr val="000000"/>
              </a:solidFill>
              <a:latin typeface="Adobe Arabic" panose="02040503050201020203" pitchFamily="18" charset="-78"/>
              <a:cs typeface="Adobe Arabic" panose="02040503050201020203" pitchFamily="18" charset="-78"/>
            </a:endParaRPr>
          </a:p>
          <a:p>
            <a:pPr marL="0" indent="0" algn="r">
              <a:buNone/>
            </a:pPr>
            <a:endParaRPr lang="ar-SA" sz="3200" dirty="0">
              <a:solidFill>
                <a:srgbClr val="000000"/>
              </a:solidFill>
              <a:latin typeface="Adobe Arabic" panose="02040503050201020203" pitchFamily="18" charset="-78"/>
              <a:cs typeface="Adobe Arabic" panose="02040503050201020203" pitchFamily="18" charset="-78"/>
            </a:endParaRPr>
          </a:p>
          <a:p>
            <a:pPr marL="0" indent="0" algn="r">
              <a:buNone/>
            </a:pPr>
            <a:endParaRPr lang="ar-SA" sz="3200"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6314708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1722416"/>
            <a:ext cx="8064896" cy="4104456"/>
          </a:xfrm>
          <a:prstGeom prst="rect">
            <a:avLst/>
          </a:prstGeom>
        </p:spPr>
      </p:pic>
    </p:spTree>
    <p:extLst>
      <p:ext uri="{BB962C8B-B14F-4D97-AF65-F5344CB8AC3E}">
        <p14:creationId xmlns:p14="http://schemas.microsoft.com/office/powerpoint/2010/main" val="12059269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ar-SA" dirty="0" smtClean="0"/>
              <a:t>نموذج سلبي للحرية الغير مسئولة </a:t>
            </a:r>
            <a:endParaRPr lang="ar-SA" dirty="0"/>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9552" y="2348880"/>
            <a:ext cx="2524125" cy="1809750"/>
          </a:xfrm>
        </p:spPr>
      </p:pic>
      <p:pic>
        <p:nvPicPr>
          <p:cNvPr id="5" name="صورة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2312" y="2557462"/>
            <a:ext cx="4478040" cy="2815754"/>
          </a:xfrm>
          <a:prstGeom prst="rect">
            <a:avLst/>
          </a:prstGeom>
        </p:spPr>
      </p:pic>
    </p:spTree>
    <p:extLst>
      <p:ext uri="{BB962C8B-B14F-4D97-AF65-F5344CB8AC3E}">
        <p14:creationId xmlns:p14="http://schemas.microsoft.com/office/powerpoint/2010/main" val="40638257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804863" y="0"/>
            <a:ext cx="7543800" cy="815926"/>
          </a:xfrm>
        </p:spPr>
        <p:txBody>
          <a:bodyPr>
            <a:normAutofit fontScale="90000"/>
          </a:bodyPr>
          <a:lstStyle/>
          <a:p>
            <a:pPr algn="ctr"/>
            <a:r>
              <a:rPr lang="ar-SA" b="1" dirty="0" smtClean="0">
                <a:latin typeface="+mn-lt"/>
              </a:rPr>
              <a:t/>
            </a:r>
            <a:br>
              <a:rPr lang="ar-SA" b="1" dirty="0" smtClean="0">
                <a:latin typeface="+mn-lt"/>
              </a:rPr>
            </a:br>
            <a:r>
              <a:rPr lang="ar-SA" b="1" dirty="0">
                <a:latin typeface="+mn-lt"/>
              </a:rPr>
              <a:t/>
            </a:r>
            <a:br>
              <a:rPr lang="ar-SA" b="1" dirty="0">
                <a:latin typeface="+mn-lt"/>
              </a:rPr>
            </a:br>
            <a:r>
              <a:rPr lang="ar-SA" b="1" dirty="0" smtClean="0">
                <a:latin typeface="+mn-lt"/>
              </a:rPr>
              <a:t/>
            </a:r>
            <a:br>
              <a:rPr lang="ar-SA" b="1" dirty="0" smtClean="0">
                <a:latin typeface="+mn-lt"/>
              </a:rPr>
            </a:br>
            <a:r>
              <a:rPr lang="ar-SA" b="1" dirty="0" smtClean="0">
                <a:latin typeface="+mn-lt"/>
              </a:rPr>
              <a:t>نظرية المسؤولية الاجتماعية</a:t>
            </a:r>
            <a:endParaRPr lang="ar-SA" b="1" dirty="0">
              <a:latin typeface="+mn-lt"/>
            </a:endParaRPr>
          </a:p>
        </p:txBody>
      </p:sp>
      <p:sp>
        <p:nvSpPr>
          <p:cNvPr id="3" name="عنصر نائب للمحتوى 2"/>
          <p:cNvSpPr>
            <a:spLocks noGrp="1"/>
          </p:cNvSpPr>
          <p:nvPr>
            <p:ph idx="1"/>
          </p:nvPr>
        </p:nvSpPr>
        <p:spPr>
          <a:xfrm>
            <a:off x="240957" y="908720"/>
            <a:ext cx="8748584" cy="5328592"/>
          </a:xfrm>
        </p:spPr>
        <p:txBody>
          <a:bodyPr>
            <a:normAutofit fontScale="92500"/>
          </a:bodyPr>
          <a:lstStyle/>
          <a:p>
            <a:pPr marL="0" indent="0" algn="r">
              <a:lnSpc>
                <a:spcPct val="170000"/>
              </a:lnSpc>
              <a:buNone/>
            </a:pPr>
            <a:r>
              <a:rPr lang="x-none" sz="2800" smtClean="0">
                <a:latin typeface="Adobe Arabic" panose="02040503050201020203" pitchFamily="18" charset="-78"/>
                <a:cs typeface="Adobe Arabic" panose="02040503050201020203" pitchFamily="18" charset="-78"/>
              </a:rPr>
              <a:t>هذا </a:t>
            </a:r>
            <a:r>
              <a:rPr lang="x-none" sz="2800" dirty="0">
                <a:latin typeface="Adobe Arabic" panose="02040503050201020203" pitchFamily="18" charset="-78"/>
                <a:cs typeface="Adobe Arabic" panose="02040503050201020203" pitchFamily="18" charset="-78"/>
              </a:rPr>
              <a:t>وقد </a:t>
            </a:r>
            <a:r>
              <a:rPr lang="x-none" sz="2800">
                <a:latin typeface="Adobe Arabic" panose="02040503050201020203" pitchFamily="18" charset="-78"/>
                <a:cs typeface="Adobe Arabic" panose="02040503050201020203" pitchFamily="18" charset="-78"/>
              </a:rPr>
              <a:t>أعدت </a:t>
            </a:r>
            <a:r>
              <a:rPr lang="x-none" sz="2800">
                <a:solidFill>
                  <a:srgbClr val="FF0000"/>
                </a:solidFill>
                <a:latin typeface="Adobe Arabic" panose="02040503050201020203" pitchFamily="18" charset="-78"/>
                <a:cs typeface="Adobe Arabic" panose="02040503050201020203" pitchFamily="18" charset="-78"/>
              </a:rPr>
              <a:t>دراسة أمريكية </a:t>
            </a:r>
            <a:r>
              <a:rPr lang="x-none" sz="2800">
                <a:latin typeface="Adobe Arabic" panose="02040503050201020203" pitchFamily="18" charset="-78"/>
                <a:cs typeface="Adobe Arabic" panose="02040503050201020203" pitchFamily="18" charset="-78"/>
              </a:rPr>
              <a:t>م</a:t>
            </a:r>
            <a:r>
              <a:rPr lang="ar-SA" sz="2800" dirty="0">
                <a:latin typeface="Adobe Arabic" panose="02040503050201020203" pitchFamily="18" charset="-78"/>
                <a:cs typeface="Adobe Arabic" panose="02040503050201020203" pitchFamily="18" charset="-78"/>
              </a:rPr>
              <a:t>ٌ</a:t>
            </a:r>
            <a:r>
              <a:rPr lang="x-none" sz="2800">
                <a:latin typeface="Adobe Arabic" panose="02040503050201020203" pitchFamily="18" charset="-78"/>
                <a:cs typeface="Adobe Arabic" panose="02040503050201020203" pitchFamily="18" charset="-78"/>
              </a:rPr>
              <a:t>ولت من مجلة التايمز و دائرة المعارف البريطانية تحت عنوان </a:t>
            </a:r>
            <a:r>
              <a:rPr lang="x-none" sz="2800" b="1">
                <a:solidFill>
                  <a:schemeClr val="accent1"/>
                </a:solidFill>
                <a:latin typeface="Adobe Arabic" panose="02040503050201020203" pitchFamily="18" charset="-78"/>
                <a:cs typeface="Adobe Arabic" panose="02040503050201020203" pitchFamily="18" charset="-78"/>
              </a:rPr>
              <a:t>صحافة حرة مسؤولة </a:t>
            </a:r>
            <a:r>
              <a:rPr lang="ar-SA" sz="2800" b="1" dirty="0" smtClean="0">
                <a:solidFill>
                  <a:schemeClr val="accent1"/>
                </a:solidFill>
                <a:latin typeface="Adobe Arabic" panose="02040503050201020203" pitchFamily="18" charset="-78"/>
                <a:cs typeface="Adobe Arabic" panose="02040503050201020203" pitchFamily="18" charset="-78"/>
              </a:rPr>
              <a:t> </a:t>
            </a:r>
            <a:r>
              <a:rPr lang="x-none" sz="2800" smtClean="0">
                <a:latin typeface="Adobe Arabic" panose="02040503050201020203" pitchFamily="18" charset="-78"/>
                <a:cs typeface="Adobe Arabic" panose="02040503050201020203" pitchFamily="18" charset="-78"/>
              </a:rPr>
              <a:t>لجنة </a:t>
            </a:r>
            <a:r>
              <a:rPr lang="x-none" sz="2800" dirty="0">
                <a:latin typeface="Adobe Arabic" panose="02040503050201020203" pitchFamily="18" charset="-78"/>
                <a:cs typeface="Adobe Arabic" panose="02040503050201020203" pitchFamily="18" charset="-78"/>
              </a:rPr>
              <a:t>حرية الصحافة في </a:t>
            </a:r>
            <a:r>
              <a:rPr lang="x-none" sz="2800">
                <a:latin typeface="Adobe Arabic" panose="02040503050201020203" pitchFamily="18" charset="-78"/>
                <a:cs typeface="Adobe Arabic" panose="02040503050201020203" pitchFamily="18" charset="-78"/>
              </a:rPr>
              <a:t>أمريكا </a:t>
            </a:r>
            <a:r>
              <a:rPr lang="x-none" sz="2800" b="1" smtClean="0">
                <a:solidFill>
                  <a:schemeClr val="accent4"/>
                </a:solidFill>
                <a:latin typeface="Adobe Arabic" panose="02040503050201020203" pitchFamily="18" charset="-78"/>
                <a:cs typeface="Adobe Arabic" panose="02040503050201020203" pitchFamily="18" charset="-78"/>
              </a:rPr>
              <a:t>و </a:t>
            </a:r>
            <a:r>
              <a:rPr lang="x-none" sz="2800" b="1" dirty="0">
                <a:solidFill>
                  <a:schemeClr val="accent4"/>
                </a:solidFill>
                <a:latin typeface="Adobe Arabic" panose="02040503050201020203" pitchFamily="18" charset="-78"/>
                <a:cs typeface="Adobe Arabic" panose="02040503050201020203" pitchFamily="18" charset="-78"/>
              </a:rPr>
              <a:t>ترى </a:t>
            </a:r>
            <a:r>
              <a:rPr lang="x-none" sz="2800" b="1">
                <a:solidFill>
                  <a:schemeClr val="accent4"/>
                </a:solidFill>
                <a:latin typeface="Adobe Arabic" panose="02040503050201020203" pitchFamily="18" charset="-78"/>
                <a:cs typeface="Adobe Arabic" panose="02040503050201020203" pitchFamily="18" charset="-78"/>
              </a:rPr>
              <a:t>هذه </a:t>
            </a:r>
            <a:r>
              <a:rPr lang="x-none" sz="2800" b="1" smtClean="0">
                <a:solidFill>
                  <a:schemeClr val="accent4"/>
                </a:solidFill>
                <a:latin typeface="Adobe Arabic" panose="02040503050201020203" pitchFamily="18" charset="-78"/>
                <a:cs typeface="Adobe Arabic" panose="02040503050201020203" pitchFamily="18" charset="-78"/>
              </a:rPr>
              <a:t>اللجنة</a:t>
            </a:r>
            <a:endParaRPr lang="ar-SA" sz="2800" b="1" dirty="0" smtClean="0">
              <a:solidFill>
                <a:schemeClr val="accent4"/>
              </a:solidFill>
              <a:latin typeface="Adobe Arabic" panose="02040503050201020203" pitchFamily="18" charset="-78"/>
              <a:cs typeface="Adobe Arabic" panose="02040503050201020203" pitchFamily="18" charset="-78"/>
            </a:endParaRPr>
          </a:p>
          <a:p>
            <a:pPr marL="0" indent="0" algn="r">
              <a:lnSpc>
                <a:spcPct val="170000"/>
              </a:lnSpc>
              <a:buNone/>
            </a:pPr>
            <a:r>
              <a:rPr lang="ar-SA" sz="2800" dirty="0" smtClean="0">
                <a:latin typeface="Adobe Arabic" panose="02040503050201020203" pitchFamily="18" charset="-78"/>
                <a:cs typeface="Adobe Arabic" panose="02040503050201020203" pitchFamily="18" charset="-78"/>
              </a:rPr>
              <a:t>أنه</a:t>
            </a:r>
            <a:r>
              <a:rPr lang="x-none" sz="2800" smtClean="0">
                <a:latin typeface="Adobe Arabic" panose="02040503050201020203" pitchFamily="18" charset="-78"/>
                <a:cs typeface="Adobe Arabic" panose="02040503050201020203" pitchFamily="18" charset="-78"/>
              </a:rPr>
              <a:t> </a:t>
            </a:r>
            <a:r>
              <a:rPr lang="x-none" sz="2800">
                <a:latin typeface="Adobe Arabic" panose="02040503050201020203" pitchFamily="18" charset="-78"/>
                <a:cs typeface="Adobe Arabic" panose="02040503050201020203" pitchFamily="18" charset="-78"/>
              </a:rPr>
              <a:t>من </a:t>
            </a:r>
            <a:r>
              <a:rPr lang="x-none" sz="2800" smtClean="0">
                <a:latin typeface="Adobe Arabic" panose="02040503050201020203" pitchFamily="18" charset="-78"/>
                <a:cs typeface="Adobe Arabic" panose="02040503050201020203" pitchFamily="18" charset="-78"/>
              </a:rPr>
              <a:t>غي</a:t>
            </a:r>
            <a:r>
              <a:rPr lang="ar-SA" sz="2800" dirty="0" smtClean="0">
                <a:latin typeface="Adobe Arabic" panose="02040503050201020203" pitchFamily="18" charset="-78"/>
                <a:cs typeface="Adobe Arabic" panose="02040503050201020203" pitchFamily="18" charset="-78"/>
              </a:rPr>
              <a:t>ر</a:t>
            </a:r>
            <a:r>
              <a:rPr lang="x-none" sz="2800" smtClean="0">
                <a:latin typeface="Adobe Arabic" panose="02040503050201020203" pitchFamily="18" charset="-78"/>
                <a:cs typeface="Adobe Arabic" panose="02040503050201020203" pitchFamily="18" charset="-78"/>
              </a:rPr>
              <a:t> </a:t>
            </a:r>
            <a:r>
              <a:rPr lang="x-none" sz="2800" dirty="0">
                <a:latin typeface="Adobe Arabic" panose="02040503050201020203" pitchFamily="18" charset="-78"/>
                <a:cs typeface="Adobe Arabic" panose="02040503050201020203" pitchFamily="18" charset="-78"/>
              </a:rPr>
              <a:t>المعقول أن تترك حرية الصحافة بشكل </a:t>
            </a:r>
            <a:r>
              <a:rPr lang="x-none" sz="2800">
                <a:latin typeface="Adobe Arabic" panose="02040503050201020203" pitchFamily="18" charset="-78"/>
                <a:cs typeface="Adobe Arabic" panose="02040503050201020203" pitchFamily="18" charset="-78"/>
              </a:rPr>
              <a:t>سائب </a:t>
            </a:r>
            <a:r>
              <a:rPr lang="x-none" sz="2800" smtClean="0">
                <a:latin typeface="Adobe Arabic" panose="02040503050201020203" pitchFamily="18" charset="-78"/>
                <a:cs typeface="Adobe Arabic" panose="02040503050201020203" pitchFamily="18" charset="-78"/>
              </a:rPr>
              <a:t>إذ </a:t>
            </a:r>
            <a:r>
              <a:rPr lang="x-none" sz="2800" dirty="0">
                <a:latin typeface="Adobe Arabic" panose="02040503050201020203" pitchFamily="18" charset="-78"/>
                <a:cs typeface="Adobe Arabic" panose="02040503050201020203" pitchFamily="18" charset="-78"/>
              </a:rPr>
              <a:t>لا بد من </a:t>
            </a:r>
            <a:r>
              <a:rPr lang="ar-SA" sz="2800" dirty="0">
                <a:latin typeface="Adobe Arabic" panose="02040503050201020203" pitchFamily="18" charset="-78"/>
                <a:cs typeface="Adobe Arabic" panose="02040503050201020203" pitchFamily="18" charset="-78"/>
              </a:rPr>
              <a:t>مسؤولية</a:t>
            </a:r>
            <a:r>
              <a:rPr lang="x-none" sz="2800" dirty="0">
                <a:latin typeface="Adobe Arabic" panose="02040503050201020203" pitchFamily="18" charset="-78"/>
                <a:cs typeface="Adobe Arabic" panose="02040503050201020203" pitchFamily="18" charset="-78"/>
              </a:rPr>
              <a:t> محددة من قبل المجتمع</a:t>
            </a:r>
            <a:r>
              <a:rPr lang="ar-SA" sz="2800" dirty="0">
                <a:latin typeface="Adobe Arabic" panose="02040503050201020203" pitchFamily="18" charset="-78"/>
                <a:cs typeface="Adobe Arabic" panose="02040503050201020203" pitchFamily="18" charset="-78"/>
              </a:rPr>
              <a:t>،</a:t>
            </a:r>
            <a:r>
              <a:rPr lang="x-none" sz="2800" dirty="0">
                <a:latin typeface="Adobe Arabic" panose="02040503050201020203" pitchFamily="18" charset="-78"/>
                <a:cs typeface="Adobe Arabic" panose="02040503050201020203" pitchFamily="18" charset="-78"/>
              </a:rPr>
              <a:t> فالصحافة مثلها مثل أي مهنه </a:t>
            </a:r>
            <a:r>
              <a:rPr lang="x-none" sz="2800" b="1" dirty="0">
                <a:solidFill>
                  <a:schemeClr val="accent2"/>
                </a:solidFill>
                <a:latin typeface="Adobe Arabic" panose="02040503050201020203" pitchFamily="18" charset="-78"/>
                <a:cs typeface="Adobe Arabic" panose="02040503050201020203" pitchFamily="18" charset="-78"/>
              </a:rPr>
              <a:t>لها قيمة و معايير أخلاقية</a:t>
            </a:r>
            <a:r>
              <a:rPr lang="x-none" sz="2800" dirty="0">
                <a:latin typeface="Adobe Arabic" panose="02040503050201020203" pitchFamily="18" charset="-78"/>
                <a:cs typeface="Adobe Arabic" panose="02040503050201020203" pitchFamily="18" charset="-78"/>
              </a:rPr>
              <a:t> و لا يجوز للصحافيين أن يستثمروا حرية الصحافة المطلقة للإساءة للاخرين إنما يبقى أن يضع الصحفي لنفسه </a:t>
            </a:r>
            <a:r>
              <a:rPr lang="x-none" sz="2800">
                <a:latin typeface="Adobe Arabic" panose="02040503050201020203" pitchFamily="18" charset="-78"/>
                <a:cs typeface="Adobe Arabic" panose="02040503050201020203" pitchFamily="18" charset="-78"/>
              </a:rPr>
              <a:t>حدوداً </a:t>
            </a:r>
            <a:r>
              <a:rPr lang="x-none" sz="2800" smtClean="0">
                <a:latin typeface="Adobe Arabic" panose="02040503050201020203" pitchFamily="18" charset="-78"/>
                <a:cs typeface="Adobe Arabic" panose="02040503050201020203" pitchFamily="18" charset="-78"/>
              </a:rPr>
              <a:t>معين</a:t>
            </a:r>
            <a:r>
              <a:rPr lang="ar-SA" sz="2800" dirty="0" smtClean="0">
                <a:latin typeface="Adobe Arabic" panose="02040503050201020203" pitchFamily="18" charset="-78"/>
                <a:cs typeface="Adobe Arabic" panose="02040503050201020203" pitchFamily="18" charset="-78"/>
              </a:rPr>
              <a:t>ة</a:t>
            </a:r>
            <a:r>
              <a:rPr lang="x-none" sz="2800" smtClean="0">
                <a:latin typeface="Adobe Arabic" panose="02040503050201020203" pitchFamily="18" charset="-78"/>
                <a:cs typeface="Adobe Arabic" panose="02040503050201020203" pitchFamily="18" charset="-78"/>
              </a:rPr>
              <a:t> </a:t>
            </a:r>
            <a:r>
              <a:rPr lang="x-none" sz="2800" dirty="0">
                <a:latin typeface="Adobe Arabic" panose="02040503050201020203" pitchFamily="18" charset="-78"/>
                <a:cs typeface="Adobe Arabic" panose="02040503050201020203" pitchFamily="18" charset="-78"/>
              </a:rPr>
              <a:t>يفرضها هو على نفسه</a:t>
            </a:r>
            <a:r>
              <a:rPr lang="ar-SA" sz="2800" dirty="0">
                <a:latin typeface="Adobe Arabic" panose="02040503050201020203" pitchFamily="18" charset="-78"/>
                <a:cs typeface="Adobe Arabic" panose="02040503050201020203" pitchFamily="18" charset="-78"/>
              </a:rPr>
              <a:t>.</a:t>
            </a:r>
            <a:r>
              <a:rPr lang="x-none" sz="2800" dirty="0">
                <a:latin typeface="Adobe Arabic" panose="02040503050201020203" pitchFamily="18" charset="-78"/>
                <a:cs typeface="Adobe Arabic" panose="02040503050201020203" pitchFamily="18" charset="-78"/>
              </a:rPr>
              <a:t> </a:t>
            </a:r>
          </a:p>
          <a:p>
            <a:pPr marL="0" indent="0" algn="r">
              <a:lnSpc>
                <a:spcPct val="170000"/>
              </a:lnSpc>
              <a:buNone/>
            </a:pPr>
            <a:endParaRPr lang="en-US" sz="3200" dirty="0">
              <a:solidFill>
                <a:schemeClr val="accent1">
                  <a:lumMod val="75000"/>
                </a:schemeClr>
              </a:solidFill>
            </a:endParaRPr>
          </a:p>
        </p:txBody>
      </p:sp>
    </p:spTree>
    <p:extLst>
      <p:ext uri="{BB962C8B-B14F-4D97-AF65-F5344CB8AC3E}">
        <p14:creationId xmlns:p14="http://schemas.microsoft.com/office/powerpoint/2010/main" val="3470302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676275" y="1"/>
            <a:ext cx="7543800" cy="1484783"/>
          </a:xfrm>
        </p:spPr>
        <p:txBody>
          <a:bodyPr>
            <a:normAutofit fontScale="90000"/>
          </a:bodyPr>
          <a:lstStyle/>
          <a:p>
            <a:pPr algn="ctr"/>
            <a:r>
              <a:rPr lang="ar-SA" b="1" dirty="0" smtClean="0">
                <a:solidFill>
                  <a:schemeClr val="accent1"/>
                </a:solidFill>
                <a:cs typeface="+mn-cs"/>
              </a:rPr>
              <a:t/>
            </a:r>
            <a:br>
              <a:rPr lang="ar-SA" b="1" dirty="0" smtClean="0">
                <a:solidFill>
                  <a:schemeClr val="accent1"/>
                </a:solidFill>
                <a:cs typeface="+mn-cs"/>
              </a:rPr>
            </a:br>
            <a:r>
              <a:rPr lang="ar-SA" b="1" dirty="0" smtClean="0">
                <a:solidFill>
                  <a:schemeClr val="accent1"/>
                </a:solidFill>
                <a:cs typeface="+mn-cs"/>
              </a:rPr>
              <a:t/>
            </a:r>
            <a:br>
              <a:rPr lang="ar-SA" b="1" dirty="0" smtClean="0">
                <a:solidFill>
                  <a:schemeClr val="accent1"/>
                </a:solidFill>
                <a:cs typeface="+mn-cs"/>
              </a:rPr>
            </a:br>
            <a:r>
              <a:rPr lang="ar-SA" b="1" dirty="0" smtClean="0">
                <a:solidFill>
                  <a:schemeClr val="accent1"/>
                </a:solidFill>
                <a:cs typeface="+mn-cs"/>
              </a:rPr>
              <a:t/>
            </a:r>
            <a:br>
              <a:rPr lang="ar-SA" b="1" dirty="0" smtClean="0">
                <a:solidFill>
                  <a:schemeClr val="accent1"/>
                </a:solidFill>
                <a:cs typeface="+mn-cs"/>
              </a:rPr>
            </a:br>
            <a:r>
              <a:rPr lang="ar-SA" b="1" dirty="0">
                <a:solidFill>
                  <a:schemeClr val="accent1"/>
                </a:solidFill>
                <a:cs typeface="+mn-cs"/>
              </a:rPr>
              <a:t/>
            </a:r>
            <a:br>
              <a:rPr lang="ar-SA" b="1" dirty="0">
                <a:solidFill>
                  <a:schemeClr val="accent1"/>
                </a:solidFill>
                <a:cs typeface="+mn-cs"/>
              </a:rPr>
            </a:br>
            <a:r>
              <a:rPr lang="ar-SA" b="1" dirty="0" smtClean="0">
                <a:solidFill>
                  <a:schemeClr val="accent1"/>
                </a:solidFill>
                <a:cs typeface="+mn-cs"/>
              </a:rPr>
              <a:t>أسباب ظهور نظرية المسؤولية الاجتماعية</a:t>
            </a:r>
            <a:endParaRPr lang="ar-SA" b="1" dirty="0">
              <a:solidFill>
                <a:schemeClr val="accent1"/>
              </a:solidFill>
              <a:cs typeface="+mn-cs"/>
            </a:endParaRPr>
          </a:p>
        </p:txBody>
      </p:sp>
      <p:sp>
        <p:nvSpPr>
          <p:cNvPr id="5" name="عنصر نائب للمحتوى 4"/>
          <p:cNvSpPr>
            <a:spLocks noGrp="1"/>
          </p:cNvSpPr>
          <p:nvPr>
            <p:ph idx="1"/>
          </p:nvPr>
        </p:nvSpPr>
        <p:spPr>
          <a:xfrm>
            <a:off x="164757" y="1104900"/>
            <a:ext cx="8782050" cy="5245100"/>
          </a:xfrm>
        </p:spPr>
        <p:txBody>
          <a:bodyPr>
            <a:normAutofit/>
          </a:bodyPr>
          <a:lstStyle/>
          <a:p>
            <a:pPr marL="0" indent="0" algn="r">
              <a:buNone/>
            </a:pPr>
            <a:endParaRPr lang="ar-SA" sz="2400" dirty="0" smtClean="0">
              <a:latin typeface="Adobe Arabic" panose="02040503050201020203" pitchFamily="18" charset="-78"/>
              <a:cs typeface="Adobe Arabic" panose="02040503050201020203" pitchFamily="18" charset="-78"/>
            </a:endParaRPr>
          </a:p>
          <a:p>
            <a:pPr marL="0" indent="0" algn="r">
              <a:buNone/>
            </a:pPr>
            <a:r>
              <a:rPr lang="ar-SA" sz="2400" dirty="0" smtClean="0">
                <a:latin typeface="Adobe Arabic" panose="02040503050201020203" pitchFamily="18" charset="-78"/>
                <a:cs typeface="Adobe Arabic" panose="02040503050201020203" pitchFamily="18" charset="-78"/>
              </a:rPr>
              <a:t>نتيجة </a:t>
            </a:r>
            <a:r>
              <a:rPr lang="ar-SA" sz="2400" dirty="0">
                <a:solidFill>
                  <a:srgbClr val="0070C0"/>
                </a:solidFill>
                <a:latin typeface="Adobe Arabic" panose="02040503050201020203" pitchFamily="18" charset="-78"/>
                <a:cs typeface="Adobe Arabic" panose="02040503050201020203" pitchFamily="18" charset="-78"/>
              </a:rPr>
              <a:t>ازدياد الشكاوى </a:t>
            </a:r>
            <a:r>
              <a:rPr lang="ar-SA" sz="2400" dirty="0">
                <a:latin typeface="Adobe Arabic" panose="02040503050201020203" pitchFamily="18" charset="-78"/>
                <a:cs typeface="Adobe Arabic" panose="02040503050201020203" pitchFamily="18" charset="-78"/>
              </a:rPr>
              <a:t>من الحرية المطلقة للصحافة، والتي نجم عنها فساد الأخلاق، وانحطاط </a:t>
            </a:r>
            <a:r>
              <a:rPr lang="ar-SA" sz="2400" dirty="0" smtClean="0">
                <a:latin typeface="Adobe Arabic" panose="02040503050201020203" pitchFamily="18" charset="-78"/>
                <a:cs typeface="Adobe Arabic" panose="02040503050201020203" pitchFamily="18" charset="-78"/>
              </a:rPr>
              <a:t>القيم.</a:t>
            </a:r>
          </a:p>
          <a:p>
            <a:pPr marL="0" indent="0" algn="r">
              <a:buNone/>
            </a:pPr>
            <a:r>
              <a:rPr lang="en-US" sz="2400" dirty="0" smtClean="0">
                <a:latin typeface="Adobe Arabic" panose="02040503050201020203" pitchFamily="18" charset="-78"/>
                <a:cs typeface="Adobe Arabic" panose="02040503050201020203" pitchFamily="18" charset="-78"/>
              </a:rPr>
              <a:t> </a:t>
            </a:r>
            <a:r>
              <a:rPr lang="ar-SA" sz="2400" dirty="0" smtClean="0">
                <a:latin typeface="Adobe Arabic" panose="02040503050201020203" pitchFamily="18" charset="-78"/>
                <a:cs typeface="Adobe Arabic" panose="02040503050201020203" pitchFamily="18" charset="-78"/>
              </a:rPr>
              <a:t>النقد </a:t>
            </a:r>
            <a:r>
              <a:rPr lang="ar-SA" sz="2400" dirty="0">
                <a:latin typeface="Adobe Arabic" panose="02040503050201020203" pitchFamily="18" charset="-78"/>
                <a:cs typeface="Adobe Arabic" panose="02040503050201020203" pitchFamily="18" charset="-78"/>
              </a:rPr>
              <a:t>المرير الموجّه للصحافة ووسائل الإعلام بالنسبة لنمو حجمها، وزيادة احتكاراتها، وأهميتها، مما جعلها </a:t>
            </a:r>
            <a:r>
              <a:rPr lang="ar-SA" sz="2400" dirty="0">
                <a:solidFill>
                  <a:srgbClr val="0070C0"/>
                </a:solidFill>
                <a:latin typeface="Adobe Arabic" panose="02040503050201020203" pitchFamily="18" charset="-78"/>
                <a:cs typeface="Adobe Arabic" panose="02040503050201020203" pitchFamily="18" charset="-78"/>
              </a:rPr>
              <a:t>عامل ضغط </a:t>
            </a:r>
            <a:r>
              <a:rPr lang="ar-SA" sz="2400" dirty="0">
                <a:latin typeface="Adobe Arabic" panose="02040503050201020203" pitchFamily="18" charset="-78"/>
                <a:cs typeface="Adobe Arabic" panose="02040503050201020203" pitchFamily="18" charset="-78"/>
              </a:rPr>
              <a:t>حتى على الحكومة نفسها، وربما يؤدي إلى عرقلة </a:t>
            </a:r>
            <a:r>
              <a:rPr lang="ar-SA" sz="2400" dirty="0" smtClean="0">
                <a:latin typeface="Adobe Arabic" panose="02040503050201020203" pitchFamily="18" charset="-78"/>
                <a:cs typeface="Adobe Arabic" panose="02040503050201020203" pitchFamily="18" charset="-78"/>
              </a:rPr>
              <a:t>إجراءاتها</a:t>
            </a:r>
          </a:p>
          <a:p>
            <a:pPr marL="0" indent="0" algn="r">
              <a:buNone/>
            </a:pPr>
            <a:r>
              <a:rPr lang="ar-SA" sz="2400" dirty="0" smtClean="0">
                <a:latin typeface="Adobe Arabic" panose="02040503050201020203" pitchFamily="18" charset="-78"/>
                <a:cs typeface="Adobe Arabic" panose="02040503050201020203" pitchFamily="18" charset="-78"/>
              </a:rPr>
              <a:t>ونتيجة </a:t>
            </a:r>
            <a:r>
              <a:rPr lang="ar-SA" sz="2400" dirty="0">
                <a:latin typeface="Adobe Arabic" panose="02040503050201020203" pitchFamily="18" charset="-78"/>
                <a:cs typeface="Adobe Arabic" panose="02040503050201020203" pitchFamily="18" charset="-78"/>
              </a:rPr>
              <a:t>ارتفاع الأصوات التي تتهم سوق الأفكار الحرة </a:t>
            </a:r>
            <a:r>
              <a:rPr lang="ar-SA" sz="2400" dirty="0">
                <a:solidFill>
                  <a:srgbClr val="0070C0"/>
                </a:solidFill>
                <a:latin typeface="Adobe Arabic" panose="02040503050201020203" pitchFamily="18" charset="-78"/>
                <a:cs typeface="Adobe Arabic" panose="02040503050201020203" pitchFamily="18" charset="-78"/>
              </a:rPr>
              <a:t>بالإخفاق في الوفاء </a:t>
            </a:r>
            <a:r>
              <a:rPr lang="ar-SA" sz="2400" dirty="0">
                <a:latin typeface="Adobe Arabic" panose="02040503050201020203" pitchFamily="18" charset="-78"/>
                <a:cs typeface="Adobe Arabic" panose="02040503050201020203" pitchFamily="18" charset="-78"/>
              </a:rPr>
              <a:t>بما وعدت به من حرية الصحافة، وتحقيق الفوائد المتوقعة</a:t>
            </a:r>
            <a:r>
              <a:rPr lang="en-US" sz="2400" dirty="0" smtClean="0">
                <a:latin typeface="Adobe Arabic" panose="02040503050201020203" pitchFamily="18" charset="-78"/>
                <a:cs typeface="Adobe Arabic" panose="02040503050201020203" pitchFamily="18" charset="-78"/>
              </a:rPr>
              <a:t>.</a:t>
            </a:r>
            <a:endParaRPr lang="ar-SA" sz="2400" dirty="0" smtClean="0">
              <a:latin typeface="Adobe Arabic" panose="02040503050201020203" pitchFamily="18" charset="-78"/>
              <a:cs typeface="Adobe Arabic" panose="02040503050201020203" pitchFamily="18" charset="-78"/>
            </a:endParaRPr>
          </a:p>
          <a:p>
            <a:pPr marL="0" indent="0" algn="r">
              <a:buNone/>
            </a:pPr>
            <a:endParaRPr lang="ar-SA" sz="2400" b="1" dirty="0" smtClean="0">
              <a:solidFill>
                <a:schemeClr val="accent2"/>
              </a:solidFill>
              <a:latin typeface="Adobe Arabic" panose="02040503050201020203" pitchFamily="18" charset="-78"/>
              <a:cs typeface="Adobe Arabic" panose="02040503050201020203" pitchFamily="18" charset="-78"/>
            </a:endParaRPr>
          </a:p>
          <a:p>
            <a:pPr marL="0" indent="0" algn="r">
              <a:buNone/>
            </a:pPr>
            <a:r>
              <a:rPr lang="ar-SA" sz="2400" b="1" dirty="0" smtClean="0">
                <a:solidFill>
                  <a:schemeClr val="accent2"/>
                </a:solidFill>
                <a:latin typeface="Adobe Arabic" panose="02040503050201020203" pitchFamily="18" charset="-78"/>
                <a:cs typeface="Adobe Arabic" panose="02040503050201020203" pitchFamily="18" charset="-78"/>
              </a:rPr>
              <a:t>كل </a:t>
            </a:r>
            <a:r>
              <a:rPr lang="ar-SA" sz="2400" b="1" dirty="0">
                <a:solidFill>
                  <a:schemeClr val="accent2"/>
                </a:solidFill>
                <a:latin typeface="Adobe Arabic" panose="02040503050201020203" pitchFamily="18" charset="-78"/>
                <a:cs typeface="Adobe Arabic" panose="02040503050201020203" pitchFamily="18" charset="-78"/>
              </a:rPr>
              <a:t>ذلك، وغيره أدى إلى نشوء من يُطالب بالحرية الموجهة نحو خدمة المجتمع، لتيسير المسؤولية مع الحرية جنباً إلى جنب</a:t>
            </a:r>
            <a:r>
              <a:rPr lang="en-US" sz="2400" b="1" dirty="0">
                <a:solidFill>
                  <a:schemeClr val="accent2"/>
                </a:solidFill>
                <a:latin typeface="Adobe Arabic" panose="02040503050201020203" pitchFamily="18" charset="-78"/>
                <a:cs typeface="Adobe Arabic" panose="02040503050201020203" pitchFamily="18" charset="-78"/>
              </a:rPr>
              <a:t>.</a:t>
            </a:r>
            <a:r>
              <a:rPr lang="en-US" sz="2400" dirty="0"/>
              <a:t/>
            </a:r>
            <a:br>
              <a:rPr lang="en-US" sz="2400" dirty="0"/>
            </a:br>
            <a:endParaRPr lang="ar-SA" sz="2400" dirty="0"/>
          </a:p>
        </p:txBody>
      </p:sp>
    </p:spTree>
    <p:extLst>
      <p:ext uri="{BB962C8B-B14F-4D97-AF65-F5344CB8AC3E}">
        <p14:creationId xmlns:p14="http://schemas.microsoft.com/office/powerpoint/2010/main" val="1401209754"/>
      </p:ext>
    </p:extLst>
  </p:cSld>
  <p:clrMapOvr>
    <a:masterClrMapping/>
  </p:clrMapOvr>
  <p:transition spd="med">
    <p:pull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title"/>
          </p:nvPr>
        </p:nvSpPr>
        <p:spPr>
          <a:xfrm>
            <a:off x="800100" y="127318"/>
            <a:ext cx="7543800" cy="1075406"/>
          </a:xfrm>
        </p:spPr>
        <p:txBody>
          <a:bodyPr/>
          <a:lstStyle/>
          <a:p>
            <a:pPr algn="ctr"/>
            <a:r>
              <a:rPr lang="ar-SA" b="1" dirty="0" smtClean="0"/>
              <a:t>أهم مبادئ نظرية المسؤولية الاجتماعية</a:t>
            </a:r>
            <a:endParaRPr lang="ar-SA" b="1" dirty="0"/>
          </a:p>
        </p:txBody>
      </p:sp>
      <p:sp>
        <p:nvSpPr>
          <p:cNvPr id="8" name="عنصر نائب للمحتوى 7"/>
          <p:cNvSpPr>
            <a:spLocks noGrp="1"/>
          </p:cNvSpPr>
          <p:nvPr>
            <p:ph idx="1"/>
          </p:nvPr>
        </p:nvSpPr>
        <p:spPr>
          <a:xfrm>
            <a:off x="368129" y="1430982"/>
            <a:ext cx="8343900" cy="4622801"/>
          </a:xfrm>
        </p:spPr>
        <p:txBody>
          <a:bodyPr>
            <a:normAutofit/>
          </a:bodyPr>
          <a:lstStyle/>
          <a:p>
            <a:pPr marL="0" indent="0" algn="r" fontAlgn="base">
              <a:buNone/>
            </a:pPr>
            <a:r>
              <a:rPr lang="ar-SA" sz="2400" dirty="0">
                <a:latin typeface="Adobe Arabic" panose="02040503050201020203" pitchFamily="18" charset="-78"/>
                <a:cs typeface="Adobe Arabic" panose="02040503050201020203" pitchFamily="18" charset="-78"/>
              </a:rPr>
              <a:t>إعطاء </a:t>
            </a:r>
            <a:r>
              <a:rPr lang="ar-SA" sz="2400" dirty="0">
                <a:solidFill>
                  <a:srgbClr val="0070C0"/>
                </a:solidFill>
                <a:latin typeface="Adobe Arabic" panose="02040503050201020203" pitchFamily="18" charset="-78"/>
                <a:cs typeface="Adobe Arabic" panose="02040503050201020203" pitchFamily="18" charset="-78"/>
              </a:rPr>
              <a:t>الحقيقة</a:t>
            </a:r>
            <a:r>
              <a:rPr lang="ar-SA" sz="2400" dirty="0">
                <a:latin typeface="Adobe Arabic" panose="02040503050201020203" pitchFamily="18" charset="-78"/>
                <a:cs typeface="Adobe Arabic" panose="02040503050201020203" pitchFamily="18" charset="-78"/>
              </a:rPr>
              <a:t> </a:t>
            </a:r>
            <a:r>
              <a:rPr lang="ar-SA" sz="2400" dirty="0">
                <a:solidFill>
                  <a:srgbClr val="0070C0"/>
                </a:solidFill>
                <a:latin typeface="Adobe Arabic" panose="02040503050201020203" pitchFamily="18" charset="-78"/>
                <a:cs typeface="Adobe Arabic" panose="02040503050201020203" pitchFamily="18" charset="-78"/>
              </a:rPr>
              <a:t>للفرد ولا يحق التستر عليها</a:t>
            </a:r>
            <a:r>
              <a:rPr lang="ar-SA" sz="2400" dirty="0">
                <a:latin typeface="Adobe Arabic" panose="02040503050201020203" pitchFamily="18" charset="-78"/>
                <a:cs typeface="Adobe Arabic" panose="02040503050201020203" pitchFamily="18" charset="-78"/>
              </a:rPr>
              <a:t>، ولا يجوز تزويد الفرد بمعلومات كاذبة أو </a:t>
            </a:r>
            <a:r>
              <a:rPr lang="ar-SA" sz="2400" dirty="0" smtClean="0">
                <a:latin typeface="Adobe Arabic" panose="02040503050201020203" pitchFamily="18" charset="-78"/>
                <a:cs typeface="Adobe Arabic" panose="02040503050201020203" pitchFamily="18" charset="-78"/>
              </a:rPr>
              <a:t>ناقصة.</a:t>
            </a:r>
            <a:endParaRPr lang="en-US" sz="2400" dirty="0">
              <a:latin typeface="Adobe Arabic" panose="02040503050201020203" pitchFamily="18" charset="-78"/>
              <a:cs typeface="Adobe Arabic" panose="02040503050201020203" pitchFamily="18" charset="-78"/>
            </a:endParaRPr>
          </a:p>
          <a:p>
            <a:pPr marL="0" indent="0" algn="r" fontAlgn="base">
              <a:buNone/>
            </a:pPr>
            <a:r>
              <a:rPr lang="ar-SA" sz="2400" dirty="0" smtClean="0">
                <a:latin typeface="Adobe Arabic" panose="02040503050201020203" pitchFamily="18" charset="-78"/>
                <a:cs typeface="Adobe Arabic" panose="02040503050201020203" pitchFamily="18" charset="-78"/>
              </a:rPr>
              <a:t>ممارسة </a:t>
            </a:r>
            <a:r>
              <a:rPr lang="ar-SA" sz="2400" dirty="0">
                <a:solidFill>
                  <a:srgbClr val="0070C0"/>
                </a:solidFill>
                <a:latin typeface="Adobe Arabic" panose="02040503050201020203" pitchFamily="18" charset="-78"/>
                <a:cs typeface="Adobe Arabic" panose="02040503050201020203" pitchFamily="18" charset="-78"/>
              </a:rPr>
              <a:t>النقد البناء </a:t>
            </a:r>
            <a:r>
              <a:rPr lang="ar-SA" sz="2400" dirty="0">
                <a:latin typeface="Adobe Arabic" panose="02040503050201020203" pitchFamily="18" charset="-78"/>
                <a:cs typeface="Adobe Arabic" panose="02040503050201020203" pitchFamily="18" charset="-78"/>
              </a:rPr>
              <a:t>والقبول بأي فكر أو طرح جديد من قبل الفرد وتقبل مناقشة ذلك الفرد، لتصحيح الخطأ إن وجد </a:t>
            </a:r>
            <a:r>
              <a:rPr lang="ar-SA" sz="2400" dirty="0" smtClean="0">
                <a:latin typeface="Adobe Arabic" panose="02040503050201020203" pitchFamily="18" charset="-78"/>
                <a:cs typeface="Adobe Arabic" panose="02040503050201020203" pitchFamily="18" charset="-78"/>
              </a:rPr>
              <a:t>بأسلوب </a:t>
            </a:r>
            <a:r>
              <a:rPr lang="ar-SA" sz="2400" dirty="0">
                <a:latin typeface="Adobe Arabic" panose="02040503050201020203" pitchFamily="18" charset="-78"/>
                <a:cs typeface="Adobe Arabic" panose="02040503050201020203" pitchFamily="18" charset="-78"/>
              </a:rPr>
              <a:t>ديمقراطي </a:t>
            </a:r>
            <a:r>
              <a:rPr lang="ar-SA" sz="2400" dirty="0" smtClean="0">
                <a:solidFill>
                  <a:srgbClr val="FF0000"/>
                </a:solidFill>
                <a:latin typeface="Adobe Arabic" panose="02040503050201020203" pitchFamily="18" charset="-78"/>
                <a:cs typeface="Adobe Arabic" panose="02040503050201020203" pitchFamily="18" charset="-78"/>
              </a:rPr>
              <a:t>بنّاء</a:t>
            </a:r>
            <a:r>
              <a:rPr lang="ar-SA" sz="2400" dirty="0" smtClean="0">
                <a:latin typeface="Adobe Arabic" panose="02040503050201020203" pitchFamily="18" charset="-78"/>
                <a:cs typeface="Adobe Arabic" panose="02040503050201020203" pitchFamily="18" charset="-78"/>
              </a:rPr>
              <a:t> </a:t>
            </a:r>
            <a:r>
              <a:rPr lang="ar-SA" sz="2400" dirty="0">
                <a:latin typeface="Adobe Arabic" panose="02040503050201020203" pitchFamily="18" charset="-78"/>
                <a:cs typeface="Adobe Arabic" panose="02040503050201020203" pitchFamily="18" charset="-78"/>
              </a:rPr>
              <a:t>هادف </a:t>
            </a:r>
            <a:r>
              <a:rPr lang="ar-SA" sz="2400" dirty="0" smtClean="0">
                <a:solidFill>
                  <a:srgbClr val="FF0000"/>
                </a:solidFill>
                <a:latin typeface="Adobe Arabic" panose="02040503050201020203" pitchFamily="18" charset="-78"/>
                <a:cs typeface="Adobe Arabic" panose="02040503050201020203" pitchFamily="18" charset="-78"/>
              </a:rPr>
              <a:t>وهادئ</a:t>
            </a:r>
            <a:r>
              <a:rPr lang="ar-SA" sz="2400" dirty="0" smtClean="0">
                <a:latin typeface="Adobe Arabic" panose="02040503050201020203" pitchFamily="18" charset="-78"/>
                <a:cs typeface="Adobe Arabic" panose="02040503050201020203" pitchFamily="18" charset="-78"/>
              </a:rPr>
              <a:t>.</a:t>
            </a:r>
            <a:endParaRPr lang="en-US" sz="2400" dirty="0">
              <a:latin typeface="Adobe Arabic" panose="02040503050201020203" pitchFamily="18" charset="-78"/>
              <a:cs typeface="Adobe Arabic" panose="02040503050201020203" pitchFamily="18" charset="-78"/>
            </a:endParaRPr>
          </a:p>
          <a:p>
            <a:pPr marL="0" indent="0" algn="r" fontAlgn="base">
              <a:buNone/>
            </a:pPr>
            <a:r>
              <a:rPr lang="ar-SA" sz="2400" dirty="0" smtClean="0">
                <a:solidFill>
                  <a:srgbClr val="0070C0"/>
                </a:solidFill>
                <a:latin typeface="Adobe Arabic" panose="02040503050201020203" pitchFamily="18" charset="-78"/>
                <a:cs typeface="Adobe Arabic" panose="02040503050201020203" pitchFamily="18" charset="-78"/>
              </a:rPr>
              <a:t>نشر </a:t>
            </a:r>
            <a:r>
              <a:rPr lang="ar-SA" sz="2400" dirty="0">
                <a:solidFill>
                  <a:srgbClr val="0070C0"/>
                </a:solidFill>
                <a:latin typeface="Adobe Arabic" panose="02040503050201020203" pitchFamily="18" charset="-78"/>
                <a:cs typeface="Adobe Arabic" panose="02040503050201020203" pitchFamily="18" charset="-78"/>
              </a:rPr>
              <a:t>أهداف المجتمع وخططه التربوية والتعليمية </a:t>
            </a:r>
            <a:r>
              <a:rPr lang="ar-SA" sz="2400" dirty="0" smtClean="0">
                <a:latin typeface="Adobe Arabic" panose="02040503050201020203" pitchFamily="18" charset="-78"/>
                <a:cs typeface="Adobe Arabic" panose="02040503050201020203" pitchFamily="18" charset="-78"/>
              </a:rPr>
              <a:t>والاقتصادية. فالاتصال </a:t>
            </a:r>
            <a:r>
              <a:rPr lang="ar-SA" sz="2400" dirty="0">
                <a:latin typeface="Adobe Arabic" panose="02040503050201020203" pitchFamily="18" charset="-78"/>
                <a:cs typeface="Adobe Arabic" panose="02040503050201020203" pitchFamily="18" charset="-78"/>
              </a:rPr>
              <a:t>والإعلام يهدف خدمة المجتمع ويبشره بالرفاهية، </a:t>
            </a:r>
            <a:r>
              <a:rPr lang="ar-SA" sz="2400" dirty="0" smtClean="0">
                <a:latin typeface="Adobe Arabic" panose="02040503050201020203" pitchFamily="18" charset="-78"/>
                <a:cs typeface="Adobe Arabic" panose="02040503050201020203" pitchFamily="18" charset="-78"/>
              </a:rPr>
              <a:t>واحترام </a:t>
            </a:r>
            <a:r>
              <a:rPr lang="ar-SA" sz="2400" dirty="0">
                <a:latin typeface="Adobe Arabic" panose="02040503050201020203" pitchFamily="18" charset="-78"/>
                <a:cs typeface="Adobe Arabic" panose="02040503050201020203" pitchFamily="18" charset="-78"/>
              </a:rPr>
              <a:t>حقوق الفرد السياسية </a:t>
            </a:r>
            <a:r>
              <a:rPr lang="ar-SA" sz="2400" dirty="0" smtClean="0">
                <a:latin typeface="Adobe Arabic" panose="02040503050201020203" pitchFamily="18" charset="-78"/>
                <a:cs typeface="Adobe Arabic" panose="02040503050201020203" pitchFamily="18" charset="-78"/>
              </a:rPr>
              <a:t>والاقتصادية </a:t>
            </a:r>
            <a:r>
              <a:rPr lang="ar-SA" sz="2400" dirty="0">
                <a:latin typeface="Adobe Arabic" panose="02040503050201020203" pitchFamily="18" charset="-78"/>
                <a:cs typeface="Adobe Arabic" panose="02040503050201020203" pitchFamily="18" charset="-78"/>
              </a:rPr>
              <a:t>والثقافية </a:t>
            </a:r>
            <a:r>
              <a:rPr lang="ar-SA" sz="2400" dirty="0" smtClean="0">
                <a:latin typeface="Adobe Arabic" panose="02040503050201020203" pitchFamily="18" charset="-78"/>
                <a:cs typeface="Adobe Arabic" panose="02040503050201020203" pitchFamily="18" charset="-78"/>
              </a:rPr>
              <a:t>والاجتماعية.</a:t>
            </a:r>
            <a:endParaRPr lang="en-US" sz="2400" dirty="0">
              <a:latin typeface="Adobe Arabic" panose="02040503050201020203" pitchFamily="18" charset="-78"/>
              <a:cs typeface="Adobe Arabic" panose="02040503050201020203" pitchFamily="18" charset="-78"/>
            </a:endParaRPr>
          </a:p>
          <a:p>
            <a:pPr marL="0" indent="0" algn="r">
              <a:buNone/>
            </a:pPr>
            <a:endParaRPr lang="ar-SA" sz="2400" dirty="0"/>
          </a:p>
        </p:txBody>
      </p:sp>
    </p:spTree>
    <p:extLst>
      <p:ext uri="{BB962C8B-B14F-4D97-AF65-F5344CB8AC3E}">
        <p14:creationId xmlns:p14="http://schemas.microsoft.com/office/powerpoint/2010/main" val="76403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628650" y="365127"/>
            <a:ext cx="7886700" cy="975642"/>
          </a:xfrm>
        </p:spPr>
        <p:txBody>
          <a:bodyPr>
            <a:normAutofit/>
          </a:bodyPr>
          <a:lstStyle/>
          <a:p>
            <a:pPr algn="ctr"/>
            <a:r>
              <a:rPr lang="ar-SA" sz="4000" b="1" dirty="0" smtClean="0">
                <a:solidFill>
                  <a:schemeClr val="accent2"/>
                </a:solidFill>
                <a:latin typeface="Adobe Arabic" panose="02040503050201020203" pitchFamily="18" charset="-78"/>
                <a:cs typeface="Adobe Arabic" panose="02040503050201020203" pitchFamily="18" charset="-78"/>
              </a:rPr>
              <a:t>أضواء على النظريات</a:t>
            </a:r>
            <a:endParaRPr lang="ar-SA" sz="4000" dirty="0">
              <a:solidFill>
                <a:schemeClr val="accent2"/>
              </a:solidFill>
              <a:latin typeface="Adobe Arabic" panose="02040503050201020203" pitchFamily="18" charset="-78"/>
              <a:cs typeface="Adobe Arabic" panose="02040503050201020203" pitchFamily="18" charset="-78"/>
            </a:endParaRPr>
          </a:p>
        </p:txBody>
      </p:sp>
      <p:sp>
        <p:nvSpPr>
          <p:cNvPr id="3" name="عنصر نائب للمحتوى 2"/>
          <p:cNvSpPr>
            <a:spLocks noGrp="1"/>
          </p:cNvSpPr>
          <p:nvPr>
            <p:ph idx="1"/>
          </p:nvPr>
        </p:nvSpPr>
        <p:spPr>
          <a:xfrm>
            <a:off x="628650" y="1412776"/>
            <a:ext cx="7886700" cy="5040559"/>
          </a:xfrm>
          <a:noFill/>
          <a:ln>
            <a:noFill/>
          </a:ln>
        </p:spPr>
        <p:style>
          <a:lnRef idx="1">
            <a:schemeClr val="accent2"/>
          </a:lnRef>
          <a:fillRef idx="3">
            <a:schemeClr val="accent2"/>
          </a:fillRef>
          <a:effectRef idx="2">
            <a:schemeClr val="accent2"/>
          </a:effectRef>
          <a:fontRef idx="minor">
            <a:schemeClr val="lt1"/>
          </a:fontRef>
        </p:style>
        <p:txBody>
          <a:bodyPr>
            <a:normAutofit fontScale="85000" lnSpcReduction="10000"/>
          </a:bodyPr>
          <a:lstStyle/>
          <a:p>
            <a:pPr marL="0" indent="0" algn="r">
              <a:lnSpc>
                <a:spcPct val="170000"/>
              </a:lnSpc>
              <a:buNone/>
            </a:pPr>
            <a:r>
              <a:rPr lang="ar-SA" sz="3600" dirty="0" smtClean="0">
                <a:solidFill>
                  <a:schemeClr val="tx1">
                    <a:lumMod val="75000"/>
                    <a:lumOff val="25000"/>
                  </a:schemeClr>
                </a:solidFill>
                <a:latin typeface="Adobe Arabic" panose="02040503050201020203" pitchFamily="18" charset="-78"/>
                <a:cs typeface="Adobe Arabic" panose="02040503050201020203" pitchFamily="18" charset="-78"/>
              </a:rPr>
              <a:t>استخدم أساتذة الإعلام ومنظروه اصطلاح نظريات الإعلام تعبيرا عن مذاهب الإعلام من واقع الممارسة والبحث وانطلاقا من الخلفيات الفلسفية والتاريخية التي كانت سائدة في المجتمعات والبيئات.   </a:t>
            </a:r>
            <a:r>
              <a:rPr lang="ar-SA" sz="3600" b="1" u="sng" dirty="0" smtClean="0">
                <a:solidFill>
                  <a:srgbClr val="CF3E00"/>
                </a:solidFill>
                <a:latin typeface="Adobe Arabic" panose="02040503050201020203" pitchFamily="18" charset="-78"/>
                <a:cs typeface="Adobe Arabic" panose="02040503050201020203" pitchFamily="18" charset="-78"/>
              </a:rPr>
              <a:t>ونلاحظ على تلك النظريات ما يلي:</a:t>
            </a:r>
            <a:endParaRPr lang="ar-SA" sz="3600" b="1" dirty="0">
              <a:solidFill>
                <a:srgbClr val="CF3E00"/>
              </a:solidFill>
              <a:latin typeface="Adobe Arabic" panose="02040503050201020203" pitchFamily="18" charset="-78"/>
              <a:cs typeface="Adobe Arabic" panose="02040503050201020203" pitchFamily="18" charset="-78"/>
            </a:endParaRPr>
          </a:p>
          <a:p>
            <a:pPr marL="0" indent="0" algn="r">
              <a:lnSpc>
                <a:spcPct val="170000"/>
              </a:lnSpc>
              <a:buNone/>
            </a:pPr>
            <a:r>
              <a:rPr lang="ar-SA" sz="3600" dirty="0" smtClean="0">
                <a:solidFill>
                  <a:schemeClr val="tx1">
                    <a:lumMod val="75000"/>
                    <a:lumOff val="25000"/>
                  </a:schemeClr>
                </a:solidFill>
                <a:latin typeface="Adobe Arabic" panose="02040503050201020203" pitchFamily="18" charset="-78"/>
                <a:cs typeface="Adobe Arabic" panose="02040503050201020203" pitchFamily="18" charset="-78"/>
              </a:rPr>
              <a:t>أنها قادمة من الغرب أو من الشرق </a:t>
            </a:r>
            <a:r>
              <a:rPr lang="ar-SA" sz="3600" dirty="0" smtClean="0">
                <a:solidFill>
                  <a:srgbClr val="CF3E00"/>
                </a:solidFill>
                <a:latin typeface="Adobe Arabic" panose="02040503050201020203" pitchFamily="18" charset="-78"/>
                <a:cs typeface="Adobe Arabic" panose="02040503050201020203" pitchFamily="18" charset="-78"/>
              </a:rPr>
              <a:t>«الشيوعي»</a:t>
            </a:r>
            <a:r>
              <a:rPr lang="ar-SA" sz="3600" dirty="0" smtClean="0">
                <a:solidFill>
                  <a:srgbClr val="FF0000"/>
                </a:solidFill>
                <a:latin typeface="Adobe Arabic" panose="02040503050201020203" pitchFamily="18" charset="-78"/>
                <a:cs typeface="Adobe Arabic" panose="02040503050201020203" pitchFamily="18" charset="-78"/>
              </a:rPr>
              <a:t> </a:t>
            </a:r>
            <a:r>
              <a:rPr lang="ar-SA" sz="3600" dirty="0" smtClean="0">
                <a:solidFill>
                  <a:schemeClr val="tx1">
                    <a:lumMod val="75000"/>
                    <a:lumOff val="25000"/>
                  </a:schemeClr>
                </a:solidFill>
                <a:latin typeface="Adobe Arabic" panose="02040503050201020203" pitchFamily="18" charset="-78"/>
                <a:cs typeface="Adobe Arabic" panose="02040503050201020203" pitchFamily="18" charset="-78"/>
              </a:rPr>
              <a:t>فنشأتها</a:t>
            </a:r>
            <a:r>
              <a:rPr lang="ar-SA" sz="3600" dirty="0" smtClean="0">
                <a:solidFill>
                  <a:schemeClr val="bg1">
                    <a:lumMod val="50000"/>
                  </a:schemeClr>
                </a:solidFill>
                <a:latin typeface="Adobe Arabic" panose="02040503050201020203" pitchFamily="18" charset="-78"/>
                <a:cs typeface="Adobe Arabic" panose="02040503050201020203" pitchFamily="18" charset="-78"/>
              </a:rPr>
              <a:t> </a:t>
            </a:r>
            <a:r>
              <a:rPr lang="ar-SA" sz="3600" dirty="0" smtClean="0">
                <a:solidFill>
                  <a:schemeClr val="tx1">
                    <a:lumMod val="75000"/>
                    <a:lumOff val="25000"/>
                  </a:schemeClr>
                </a:solidFill>
                <a:latin typeface="Adobe Arabic" panose="02040503050201020203" pitchFamily="18" charset="-78"/>
                <a:cs typeface="Adobe Arabic" panose="02040503050201020203" pitchFamily="18" charset="-78"/>
              </a:rPr>
              <a:t>غير إسلامية فنشأت </a:t>
            </a:r>
            <a:r>
              <a:rPr lang="ar-SA" sz="3600" dirty="0">
                <a:solidFill>
                  <a:schemeClr val="tx1">
                    <a:lumMod val="75000"/>
                    <a:lumOff val="25000"/>
                  </a:schemeClr>
                </a:solidFill>
                <a:latin typeface="Adobe Arabic" panose="02040503050201020203" pitchFamily="18" charset="-78"/>
                <a:cs typeface="Adobe Arabic" panose="02040503050201020203" pitchFamily="18" charset="-78"/>
              </a:rPr>
              <a:t>هذه النظريات </a:t>
            </a:r>
            <a:r>
              <a:rPr lang="ar-SA" sz="3600" dirty="0" smtClean="0">
                <a:solidFill>
                  <a:schemeClr val="tx1">
                    <a:lumMod val="75000"/>
                    <a:lumOff val="25000"/>
                  </a:schemeClr>
                </a:solidFill>
                <a:latin typeface="Adobe Arabic" panose="02040503050201020203" pitchFamily="18" charset="-78"/>
                <a:cs typeface="Adobe Arabic" panose="02040503050201020203" pitchFamily="18" charset="-78"/>
              </a:rPr>
              <a:t>متأثرة بتلك الخلفيات الفلسفية.</a:t>
            </a:r>
          </a:p>
          <a:p>
            <a:pPr marL="0" indent="0" algn="r">
              <a:lnSpc>
                <a:spcPct val="170000"/>
              </a:lnSpc>
              <a:buNone/>
            </a:pPr>
            <a:endParaRPr lang="ar-SA" dirty="0"/>
          </a:p>
        </p:txBody>
      </p:sp>
    </p:spTree>
  </p:cSld>
  <p:clrMapOvr>
    <a:masterClrMapping/>
  </p:clrMapOvr>
  <p:transition spd="slow">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1599187" y="384634"/>
            <a:ext cx="6515100" cy="707566"/>
          </a:xfrm>
        </p:spPr>
        <p:txBody>
          <a:bodyPr>
            <a:normAutofit fontScale="90000"/>
          </a:bodyPr>
          <a:lstStyle/>
          <a:p>
            <a:pPr algn="ctr"/>
            <a:r>
              <a:rPr lang="ar-SA" sz="4400" b="1" u="sng" dirty="0" smtClean="0">
                <a:solidFill>
                  <a:srgbClr val="002060"/>
                </a:solidFill>
                <a:effectLst/>
                <a:latin typeface="Adobe Arabic" panose="02040503050201020203" pitchFamily="18" charset="-78"/>
                <a:cs typeface="Adobe Arabic" panose="02040503050201020203" pitchFamily="18" charset="-78"/>
              </a:rPr>
              <a:t/>
            </a:r>
            <a:br>
              <a:rPr lang="ar-SA" sz="4400" b="1" u="sng" dirty="0" smtClean="0">
                <a:solidFill>
                  <a:srgbClr val="002060"/>
                </a:solidFill>
                <a:effectLst/>
                <a:latin typeface="Adobe Arabic" panose="02040503050201020203" pitchFamily="18" charset="-78"/>
                <a:cs typeface="Adobe Arabic" panose="02040503050201020203" pitchFamily="18" charset="-78"/>
              </a:rPr>
            </a:br>
            <a:r>
              <a:rPr lang="ar-SA" sz="4400" u="sng" dirty="0">
                <a:solidFill>
                  <a:srgbClr val="002060"/>
                </a:solidFill>
                <a:effectLst/>
                <a:latin typeface="Adobe Arabic" panose="02040503050201020203" pitchFamily="18" charset="-78"/>
                <a:cs typeface="Adobe Arabic" panose="02040503050201020203" pitchFamily="18" charset="-78"/>
              </a:rPr>
              <a:t/>
            </a:r>
            <a:br>
              <a:rPr lang="ar-SA" sz="4400" u="sng" dirty="0">
                <a:solidFill>
                  <a:srgbClr val="002060"/>
                </a:solidFill>
                <a:effectLst/>
                <a:latin typeface="Adobe Arabic" panose="02040503050201020203" pitchFamily="18" charset="-78"/>
                <a:cs typeface="Adobe Arabic" panose="02040503050201020203" pitchFamily="18" charset="-78"/>
              </a:rPr>
            </a:br>
            <a:r>
              <a:rPr lang="ar-SA" sz="4400" b="1" u="sng" dirty="0" smtClean="0">
                <a:solidFill>
                  <a:srgbClr val="002060"/>
                </a:solidFill>
                <a:effectLst/>
                <a:latin typeface="Adobe Arabic" panose="02040503050201020203" pitchFamily="18" charset="-78"/>
                <a:cs typeface="Adobe Arabic" panose="02040503050201020203" pitchFamily="18" charset="-78"/>
              </a:rPr>
              <a:t>يمكن تلخيص نظرية المسؤولية الاجتماعية فيما يلي:</a:t>
            </a:r>
            <a:endParaRPr lang="ar-SA" sz="4400" b="1" u="sng" dirty="0">
              <a:solidFill>
                <a:srgbClr val="002060"/>
              </a:solidFill>
              <a:effectLst/>
              <a:latin typeface="Adobe Arabic" panose="02040503050201020203" pitchFamily="18" charset="-78"/>
              <a:cs typeface="Adobe Arabic" panose="02040503050201020203" pitchFamily="18" charset="-78"/>
            </a:endParaRPr>
          </a:p>
        </p:txBody>
      </p:sp>
      <p:sp>
        <p:nvSpPr>
          <p:cNvPr id="5" name="عنوان فرعي 4"/>
          <p:cNvSpPr>
            <a:spLocks noGrp="1"/>
          </p:cNvSpPr>
          <p:nvPr>
            <p:ph type="subTitle" idx="1"/>
          </p:nvPr>
        </p:nvSpPr>
        <p:spPr>
          <a:xfrm>
            <a:off x="1588649" y="1210596"/>
            <a:ext cx="6515100" cy="4758405"/>
          </a:xfrm>
        </p:spPr>
        <p:txBody>
          <a:bodyPr>
            <a:noAutofit/>
          </a:bodyPr>
          <a:lstStyle/>
          <a:p>
            <a:r>
              <a:rPr lang="ar-SA" sz="2800" b="1" dirty="0" smtClean="0">
                <a:latin typeface="Adobe Arabic" panose="02040503050201020203" pitchFamily="18" charset="-78"/>
                <a:cs typeface="Adobe Arabic" panose="02040503050201020203" pitchFamily="18" charset="-78"/>
              </a:rPr>
              <a:t>نظرية المسؤولية الاجتماعية ترفض </a:t>
            </a:r>
            <a:r>
              <a:rPr lang="ar-SA" sz="2800" b="1" dirty="0" smtClean="0">
                <a:solidFill>
                  <a:srgbClr val="FF0000"/>
                </a:solidFill>
                <a:latin typeface="Adobe Arabic" panose="02040503050201020203" pitchFamily="18" charset="-78"/>
                <a:cs typeface="Adobe Arabic" panose="02040503050201020203" pitchFamily="18" charset="-78"/>
              </a:rPr>
              <a:t>الفردية المطلقة </a:t>
            </a:r>
            <a:r>
              <a:rPr lang="ar-SA" sz="2800" b="1" dirty="0" smtClean="0">
                <a:latin typeface="Adobe Arabic" panose="02040503050201020203" pitchFamily="18" charset="-78"/>
                <a:cs typeface="Adobe Arabic" panose="02040503050201020203" pitchFamily="18" charset="-78"/>
              </a:rPr>
              <a:t>كما في النظرية الليبرالية، وترفض </a:t>
            </a:r>
            <a:r>
              <a:rPr lang="ar-SA" sz="2800" b="1" dirty="0" smtClean="0">
                <a:solidFill>
                  <a:srgbClr val="FF0000"/>
                </a:solidFill>
                <a:latin typeface="Adobe Arabic" panose="02040503050201020203" pitchFamily="18" charset="-78"/>
                <a:cs typeface="Adobe Arabic" panose="02040503050201020203" pitchFamily="18" charset="-78"/>
              </a:rPr>
              <a:t>السلطة المطلقة </a:t>
            </a:r>
            <a:r>
              <a:rPr lang="ar-SA" sz="2800" b="1" dirty="0" smtClean="0">
                <a:latin typeface="Adobe Arabic" panose="02040503050201020203" pitchFamily="18" charset="-78"/>
                <a:cs typeface="Adobe Arabic" panose="02040503050201020203" pitchFamily="18" charset="-78"/>
              </a:rPr>
              <a:t>كما في النظرية السلطوية.</a:t>
            </a:r>
            <a:endParaRPr lang="ar-SA" sz="2800" b="1" u="sng" dirty="0" smtClean="0">
              <a:solidFill>
                <a:schemeClr val="accent1"/>
              </a:solidFill>
              <a:effectLst/>
              <a:latin typeface="Adobe Arabic" panose="02040503050201020203" pitchFamily="18" charset="-78"/>
              <a:cs typeface="Adobe Arabic" panose="02040503050201020203" pitchFamily="18" charset="-78"/>
            </a:endParaRPr>
          </a:p>
          <a:p>
            <a:r>
              <a:rPr lang="ar-SA" sz="2800" b="1" u="sng" dirty="0" smtClean="0">
                <a:solidFill>
                  <a:schemeClr val="accent5">
                    <a:lumMod val="75000"/>
                  </a:schemeClr>
                </a:solidFill>
                <a:effectLst/>
                <a:latin typeface="Adobe Arabic" panose="02040503050201020203" pitchFamily="18" charset="-78"/>
                <a:cs typeface="Adobe Arabic" panose="02040503050201020203" pitchFamily="18" charset="-78"/>
              </a:rPr>
              <a:t>وبذلك أضافت إلى مبادئ النظام الصحفي الليبرالي مبدأين هما:</a:t>
            </a:r>
          </a:p>
          <a:p>
            <a:pPr marL="457200" indent="-457200">
              <a:buFont typeface="Arial" panose="020B0604020202020204" pitchFamily="34" charset="0"/>
              <a:buChar char="•"/>
            </a:pPr>
            <a:r>
              <a:rPr lang="ar-SA" sz="2800" b="1" dirty="0" smtClean="0">
                <a:latin typeface="Adobe Arabic" panose="02040503050201020203" pitchFamily="18" charset="-78"/>
                <a:cs typeface="Adobe Arabic" panose="02040503050201020203" pitchFamily="18" charset="-78"/>
              </a:rPr>
              <a:t>ضرورة وجود </a:t>
            </a:r>
            <a:r>
              <a:rPr lang="ar-SA" sz="2800" b="1" dirty="0" smtClean="0">
                <a:solidFill>
                  <a:srgbClr val="FF0000"/>
                </a:solidFill>
                <a:latin typeface="Adobe Arabic" panose="02040503050201020203" pitchFamily="18" charset="-78"/>
                <a:cs typeface="Adobe Arabic" panose="02040503050201020203" pitchFamily="18" charset="-78"/>
              </a:rPr>
              <a:t>التزام ذاتي </a:t>
            </a:r>
            <a:r>
              <a:rPr lang="ar-SA" sz="2800" b="1" dirty="0" smtClean="0">
                <a:latin typeface="Adobe Arabic" panose="02040503050201020203" pitchFamily="18" charset="-78"/>
                <a:cs typeface="Adobe Arabic" panose="02040503050201020203" pitchFamily="18" charset="-78"/>
              </a:rPr>
              <a:t>من جانب الصحافة بمجموعة مواثيق أخلاقية تستهدف إقامة توازن بين حرية الفرد ومصالح المجتمع.</a:t>
            </a:r>
          </a:p>
          <a:p>
            <a:pPr marL="457200" indent="-457200">
              <a:buFont typeface="Arial" panose="020B0604020202020204" pitchFamily="34" charset="0"/>
              <a:buChar char="•"/>
            </a:pPr>
            <a:r>
              <a:rPr lang="ar-SA" sz="2800" b="1" dirty="0" smtClean="0">
                <a:latin typeface="Adobe Arabic" panose="02040503050201020203" pitchFamily="18" charset="-78"/>
                <a:cs typeface="Adobe Arabic" panose="02040503050201020203" pitchFamily="18" charset="-78"/>
              </a:rPr>
              <a:t>أن الصحافة </a:t>
            </a:r>
            <a:r>
              <a:rPr lang="ar-SA" sz="2800" b="1" dirty="0" smtClean="0">
                <a:solidFill>
                  <a:srgbClr val="FF0000"/>
                </a:solidFill>
                <a:latin typeface="Adobe Arabic" panose="02040503050201020203" pitchFamily="18" charset="-78"/>
                <a:cs typeface="Adobe Arabic" panose="02040503050201020203" pitchFamily="18" charset="-78"/>
              </a:rPr>
              <a:t>وظيفة اجتماعية </a:t>
            </a:r>
            <a:r>
              <a:rPr lang="ar-SA" sz="2800" b="1" dirty="0" smtClean="0">
                <a:latin typeface="Adobe Arabic" panose="02040503050201020203" pitchFamily="18" charset="-78"/>
                <a:cs typeface="Adobe Arabic" panose="02040503050201020203" pitchFamily="18" charset="-78"/>
              </a:rPr>
              <a:t>تقدم البيانات عن الأحداث </a:t>
            </a:r>
            <a:r>
              <a:rPr lang="ar-SA" sz="2800" b="1" smtClean="0">
                <a:latin typeface="Adobe Arabic" panose="02040503050201020203" pitchFamily="18" charset="-78"/>
                <a:cs typeface="Adobe Arabic" panose="02040503050201020203" pitchFamily="18" charset="-78"/>
              </a:rPr>
              <a:t>الجارية .</a:t>
            </a:r>
            <a:endParaRPr lang="ar-SA" sz="2800" b="1"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18339149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animEffect transition="in" filter="fade">
                                      <p:cBhvr>
                                        <p:cTn id="19" dur="1000"/>
                                        <p:tgtEl>
                                          <p:spTgt spid="5">
                                            <p:txEl>
                                              <p:pRg st="3" end="3"/>
                                            </p:txEl>
                                          </p:spTgt>
                                        </p:tgtEl>
                                      </p:cBhvr>
                                    </p:animEffect>
                                    <p:anim calcmode="lin" valueType="num">
                                      <p:cBhvr>
                                        <p:cTn id="20"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عنوان 6"/>
          <p:cNvSpPr>
            <a:spLocks noGrp="1"/>
          </p:cNvSpPr>
          <p:nvPr>
            <p:ph type="title"/>
          </p:nvPr>
        </p:nvSpPr>
        <p:spPr>
          <a:xfrm>
            <a:off x="800100" y="0"/>
            <a:ext cx="7543800" cy="1188720"/>
          </a:xfrm>
        </p:spPr>
        <p:txBody>
          <a:bodyPr/>
          <a:lstStyle/>
          <a:p>
            <a:pPr algn="ctr"/>
            <a:r>
              <a:rPr lang="ar-SA" b="1" dirty="0" smtClean="0"/>
              <a:t>النظرية الشيوعية</a:t>
            </a:r>
            <a:endParaRPr lang="ar-SA" b="1" dirty="0"/>
          </a:p>
        </p:txBody>
      </p:sp>
      <p:sp>
        <p:nvSpPr>
          <p:cNvPr id="8" name="عنصر نائب للمحتوى 7"/>
          <p:cNvSpPr>
            <a:spLocks noGrp="1"/>
          </p:cNvSpPr>
          <p:nvPr>
            <p:ph idx="1"/>
          </p:nvPr>
        </p:nvSpPr>
        <p:spPr>
          <a:xfrm>
            <a:off x="476250" y="1397000"/>
            <a:ext cx="8324850" cy="4775201"/>
          </a:xfrm>
        </p:spPr>
        <p:txBody>
          <a:bodyPr>
            <a:normAutofit/>
          </a:bodyPr>
          <a:lstStyle/>
          <a:p>
            <a:pPr marL="0" indent="0" algn="r">
              <a:lnSpc>
                <a:spcPct val="120000"/>
              </a:lnSpc>
              <a:buNone/>
            </a:pPr>
            <a:r>
              <a:rPr lang="ar-SA" sz="2400" b="1" dirty="0">
                <a:solidFill>
                  <a:schemeClr val="accent1"/>
                </a:solidFill>
                <a:latin typeface="Adobe Arabic" panose="02040503050201020203" pitchFamily="18" charset="-78"/>
                <a:cs typeface="Adobe Arabic" panose="02040503050201020203" pitchFamily="18" charset="-78"/>
              </a:rPr>
              <a:t>ان الأفكار الرئيسية لهذه النظرية التي وضع أساسها ماركس وانجلوس ووضع قواعد تطبيقها لينين </a:t>
            </a:r>
            <a:r>
              <a:rPr lang="ar-SA" sz="2400" b="1" dirty="0" err="1">
                <a:solidFill>
                  <a:schemeClr val="accent1"/>
                </a:solidFill>
                <a:latin typeface="Adobe Arabic" panose="02040503050201020203" pitchFamily="18" charset="-78"/>
                <a:cs typeface="Adobe Arabic" panose="02040503050201020203" pitchFamily="18" charset="-78"/>
              </a:rPr>
              <a:t>واستالين</a:t>
            </a:r>
            <a:r>
              <a:rPr lang="ar-SA" sz="2400" b="1" dirty="0">
                <a:solidFill>
                  <a:schemeClr val="accent1"/>
                </a:solidFill>
                <a:latin typeface="Adobe Arabic" panose="02040503050201020203" pitchFamily="18" charset="-78"/>
                <a:cs typeface="Adobe Arabic" panose="02040503050201020203" pitchFamily="18" charset="-78"/>
              </a:rPr>
              <a:t> يمكن إيجازها </a:t>
            </a:r>
            <a:r>
              <a:rPr lang="ar-SA" sz="2400" b="1" dirty="0" smtClean="0">
                <a:solidFill>
                  <a:schemeClr val="accent1"/>
                </a:solidFill>
                <a:latin typeface="Adobe Arabic" panose="02040503050201020203" pitchFamily="18" charset="-78"/>
                <a:cs typeface="Adobe Arabic" panose="02040503050201020203" pitchFamily="18" charset="-78"/>
              </a:rPr>
              <a:t>في:</a:t>
            </a:r>
          </a:p>
          <a:p>
            <a:pPr marL="0" indent="0" algn="r">
              <a:lnSpc>
                <a:spcPct val="120000"/>
              </a:lnSpc>
              <a:buNone/>
            </a:pPr>
            <a:r>
              <a:rPr lang="ar-SA" sz="2400" dirty="0" smtClean="0">
                <a:latin typeface="Adobe Arabic" panose="02040503050201020203" pitchFamily="18" charset="-78"/>
                <a:cs typeface="Adobe Arabic" panose="02040503050201020203" pitchFamily="18" charset="-78"/>
              </a:rPr>
              <a:t> </a:t>
            </a:r>
            <a:r>
              <a:rPr lang="ar-SA" sz="2400" dirty="0">
                <a:latin typeface="Adobe Arabic" panose="02040503050201020203" pitchFamily="18" charset="-78"/>
                <a:cs typeface="Adobe Arabic" panose="02040503050201020203" pitchFamily="18" charset="-78"/>
              </a:rPr>
              <a:t>ان </a:t>
            </a:r>
            <a:r>
              <a:rPr lang="ar-SA" sz="2400" b="1" u="sng" dirty="0">
                <a:solidFill>
                  <a:schemeClr val="accent2"/>
                </a:solidFill>
                <a:latin typeface="Adobe Arabic" panose="02040503050201020203" pitchFamily="18" charset="-78"/>
                <a:cs typeface="Adobe Arabic" panose="02040503050201020203" pitchFamily="18" charset="-78"/>
              </a:rPr>
              <a:t>الطبقة العاملة هي التي تمتلك سلطة في أي مجتمع اشتراكي </a:t>
            </a:r>
            <a:r>
              <a:rPr lang="ar-SA" sz="2400" dirty="0">
                <a:latin typeface="Adobe Arabic" panose="02040503050201020203" pitchFamily="18" charset="-78"/>
                <a:cs typeface="Adobe Arabic" panose="02040503050201020203" pitchFamily="18" charset="-78"/>
              </a:rPr>
              <a:t>، وحتى تحتفظ هذه الطبقة بالسلطة والقوة فإنها لابد ان تسيطر على وسائل الإنتاج الفكري التي يشكل الإعلام الجزء الأكبر منها، لهذا يجب ان تخضع وسائل الإعلام لسيطرة </a:t>
            </a:r>
            <a:r>
              <a:rPr lang="ar-SA" sz="2400" dirty="0" smtClean="0">
                <a:latin typeface="Adobe Arabic" panose="02040503050201020203" pitchFamily="18" charset="-78"/>
                <a:cs typeface="Adobe Arabic" panose="02040503050201020203" pitchFamily="18" charset="-78"/>
              </a:rPr>
              <a:t>هذه الطبقة </a:t>
            </a:r>
            <a:r>
              <a:rPr lang="ar-SA" sz="2400" dirty="0">
                <a:latin typeface="Adobe Arabic" panose="02040503050201020203" pitchFamily="18" charset="-78"/>
                <a:cs typeface="Adobe Arabic" panose="02040503050201020203" pitchFamily="18" charset="-78"/>
              </a:rPr>
              <a:t>العاملة وهم في الأساس الحزب </a:t>
            </a:r>
            <a:r>
              <a:rPr lang="ar-SA" sz="2400" dirty="0" smtClean="0">
                <a:latin typeface="Adobe Arabic" panose="02040503050201020203" pitchFamily="18" charset="-78"/>
                <a:cs typeface="Adobe Arabic" panose="02040503050201020203" pitchFamily="18" charset="-78"/>
              </a:rPr>
              <a:t>الشيوعي.</a:t>
            </a:r>
            <a:endParaRPr lang="en-US" sz="2400" dirty="0">
              <a:latin typeface="Adobe Arabic" panose="02040503050201020203" pitchFamily="18" charset="-78"/>
              <a:cs typeface="Adobe Arabic" panose="02040503050201020203" pitchFamily="18" charset="-78"/>
            </a:endParaRPr>
          </a:p>
          <a:p>
            <a:pPr marL="0" indent="0" algn="r">
              <a:lnSpc>
                <a:spcPct val="120000"/>
              </a:lnSpc>
              <a:buNone/>
            </a:pPr>
            <a:endParaRPr lang="ar-SA" sz="2400" dirty="0"/>
          </a:p>
        </p:txBody>
      </p:sp>
    </p:spTree>
    <p:extLst>
      <p:ext uri="{BB962C8B-B14F-4D97-AF65-F5344CB8AC3E}">
        <p14:creationId xmlns:p14="http://schemas.microsoft.com/office/powerpoint/2010/main" val="4204097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793922" y="-238898"/>
            <a:ext cx="7543800" cy="1188720"/>
          </a:xfrm>
        </p:spPr>
        <p:txBody>
          <a:bodyPr/>
          <a:lstStyle/>
          <a:p>
            <a:pPr algn="ctr"/>
            <a:r>
              <a:rPr lang="ar-SA" b="1" dirty="0">
                <a:solidFill>
                  <a:schemeClr val="accent1"/>
                </a:solidFill>
                <a:ea typeface="Times New Roman" panose="02020603050405020304" pitchFamily="18" charset="0"/>
              </a:rPr>
              <a:t>أهم خصائص </a:t>
            </a:r>
            <a:r>
              <a:rPr lang="ar-SA" b="1" dirty="0" smtClean="0">
                <a:solidFill>
                  <a:schemeClr val="accent1"/>
                </a:solidFill>
                <a:ea typeface="Times New Roman" panose="02020603050405020304" pitchFamily="18" charset="0"/>
              </a:rPr>
              <a:t>الإعلامية للنظرية الشيوعية</a:t>
            </a:r>
            <a:endParaRPr lang="ar-SA" b="1" dirty="0">
              <a:solidFill>
                <a:schemeClr val="accent1"/>
              </a:solidFill>
            </a:endParaRPr>
          </a:p>
        </p:txBody>
      </p:sp>
      <p:sp>
        <p:nvSpPr>
          <p:cNvPr id="3" name="عنصر نائب للمحتوى 2"/>
          <p:cNvSpPr>
            <a:spLocks noGrp="1"/>
          </p:cNvSpPr>
          <p:nvPr>
            <p:ph idx="1"/>
          </p:nvPr>
        </p:nvSpPr>
        <p:spPr>
          <a:xfrm>
            <a:off x="364782" y="1105587"/>
            <a:ext cx="8286750" cy="5181600"/>
          </a:xfrm>
        </p:spPr>
        <p:txBody>
          <a:bodyPr>
            <a:noAutofit/>
          </a:bodyPr>
          <a:lstStyle/>
          <a:p>
            <a:pPr marL="0" indent="0" algn="r">
              <a:lnSpc>
                <a:spcPct val="120000"/>
              </a:lnSpc>
              <a:buNone/>
            </a:pPr>
            <a:r>
              <a:rPr lang="ar-SA" sz="2400" b="1" u="sng" dirty="0" smtClean="0">
                <a:solidFill>
                  <a:schemeClr val="accent2"/>
                </a:solidFill>
                <a:latin typeface="Adobe Arabic" panose="02040503050201020203" pitchFamily="18" charset="-78"/>
                <a:cs typeface="Adobe Arabic" panose="02040503050201020203" pitchFamily="18" charset="-78"/>
              </a:rPr>
              <a:t>الملكية</a:t>
            </a:r>
            <a:r>
              <a:rPr lang="ar-SA" sz="2400" b="1" u="sng" dirty="0">
                <a:solidFill>
                  <a:schemeClr val="accent2"/>
                </a:solidFill>
                <a:latin typeface="Adobe Arabic" panose="02040503050201020203" pitchFamily="18" charset="-78"/>
                <a:cs typeface="Adobe Arabic" panose="02040503050201020203" pitchFamily="18" charset="-78"/>
              </a:rPr>
              <a:t>: </a:t>
            </a:r>
            <a:r>
              <a:rPr lang="ar-SA" sz="2400" dirty="0">
                <a:latin typeface="Adobe Arabic" panose="02040503050201020203" pitchFamily="18" charset="-78"/>
                <a:cs typeface="Adobe Arabic" panose="02040503050201020203" pitchFamily="18" charset="-78"/>
              </a:rPr>
              <a:t>فهي عامة وتامة للدولة، وبالتالي يُسمح فقط للحزب الشيوعي، والحكومة التي يسيطر عليها هذا الحزب، والمنظمات العامة الموجهة بوساطة الحزب، كالنقابات، امتلاك وسائل الإعلام وتشغيلها</a:t>
            </a:r>
            <a:r>
              <a:rPr lang="en-US" sz="2400" dirty="0" smtClean="0">
                <a:latin typeface="Adobe Arabic" panose="02040503050201020203" pitchFamily="18" charset="-78"/>
                <a:cs typeface="Adobe Arabic" panose="02040503050201020203" pitchFamily="18" charset="-78"/>
              </a:rPr>
              <a:t>.</a:t>
            </a:r>
            <a:endParaRPr lang="en-US" sz="2400" dirty="0">
              <a:latin typeface="Adobe Arabic" panose="02040503050201020203" pitchFamily="18" charset="-78"/>
              <a:cs typeface="Adobe Arabic" panose="02040503050201020203" pitchFamily="18" charset="-78"/>
            </a:endParaRPr>
          </a:p>
          <a:p>
            <a:pPr marL="0" indent="0" algn="r">
              <a:lnSpc>
                <a:spcPct val="120000"/>
              </a:lnSpc>
              <a:buNone/>
            </a:pPr>
            <a:r>
              <a:rPr lang="ar-SA" sz="2400" b="1" u="sng" dirty="0" smtClean="0">
                <a:solidFill>
                  <a:schemeClr val="accent2"/>
                </a:solidFill>
                <a:latin typeface="Adobe Arabic" panose="02040503050201020203" pitchFamily="18" charset="-78"/>
                <a:cs typeface="Adobe Arabic" panose="02040503050201020203" pitchFamily="18" charset="-78"/>
              </a:rPr>
              <a:t>الرقابة</a:t>
            </a:r>
            <a:r>
              <a:rPr lang="ar-SA" sz="2400" b="1" u="sng" dirty="0">
                <a:solidFill>
                  <a:schemeClr val="accent2"/>
                </a:solidFill>
                <a:latin typeface="Adobe Arabic" panose="02040503050201020203" pitchFamily="18" charset="-78"/>
                <a:cs typeface="Adobe Arabic" panose="02040503050201020203" pitchFamily="18" charset="-78"/>
              </a:rPr>
              <a:t>: </a:t>
            </a:r>
            <a:r>
              <a:rPr lang="ar-SA" sz="2400" dirty="0">
                <a:latin typeface="Adobe Arabic" panose="02040503050201020203" pitchFamily="18" charset="-78"/>
                <a:cs typeface="Adobe Arabic" panose="02040503050201020203" pitchFamily="18" charset="-78"/>
              </a:rPr>
              <a:t>وهي رقابة كلية من قبل الحزب الحاكم، حتى الصحف والمجلات والمراسلين ووكالات الأنباء الأجنبية، فتمارس عليها رقابة شديدة</a:t>
            </a:r>
            <a:r>
              <a:rPr lang="en-US" sz="2400" dirty="0" smtClean="0">
                <a:latin typeface="Adobe Arabic" panose="02040503050201020203" pitchFamily="18" charset="-78"/>
                <a:cs typeface="Adobe Arabic" panose="02040503050201020203" pitchFamily="18" charset="-78"/>
              </a:rPr>
              <a:t>.</a:t>
            </a:r>
            <a:endParaRPr lang="en-US" sz="2400" dirty="0">
              <a:latin typeface="Adobe Arabic" panose="02040503050201020203" pitchFamily="18" charset="-78"/>
              <a:cs typeface="Adobe Arabic" panose="02040503050201020203" pitchFamily="18" charset="-78"/>
            </a:endParaRPr>
          </a:p>
          <a:p>
            <a:pPr marL="0" indent="0" algn="r">
              <a:lnSpc>
                <a:spcPct val="120000"/>
              </a:lnSpc>
              <a:buNone/>
            </a:pPr>
            <a:r>
              <a:rPr lang="ar-SA" sz="2400" b="1" u="sng" dirty="0" smtClean="0">
                <a:solidFill>
                  <a:schemeClr val="accent2"/>
                </a:solidFill>
                <a:latin typeface="Adobe Arabic" panose="02040503050201020203" pitchFamily="18" charset="-78"/>
                <a:cs typeface="Adobe Arabic" panose="02040503050201020203" pitchFamily="18" charset="-78"/>
              </a:rPr>
              <a:t>النقد</a:t>
            </a:r>
            <a:r>
              <a:rPr lang="ar-SA" sz="2400" b="1" u="sng" dirty="0">
                <a:solidFill>
                  <a:schemeClr val="accent2"/>
                </a:solidFill>
                <a:latin typeface="Adobe Arabic" panose="02040503050201020203" pitchFamily="18" charset="-78"/>
                <a:cs typeface="Adobe Arabic" panose="02040503050201020203" pitchFamily="18" charset="-78"/>
              </a:rPr>
              <a:t>: </a:t>
            </a:r>
            <a:r>
              <a:rPr lang="ar-SA" sz="2400" dirty="0">
                <a:latin typeface="Adobe Arabic" panose="02040503050201020203" pitchFamily="18" charset="-78"/>
                <a:cs typeface="Adobe Arabic" panose="02040503050201020203" pitchFamily="18" charset="-78"/>
              </a:rPr>
              <a:t>يُمنع نقد الحكومة أو الحزب، ويُسمح بنقد البرامج التنفيذية فحسب</a:t>
            </a:r>
            <a:r>
              <a:rPr lang="en-US" sz="2400" dirty="0" smtClean="0">
                <a:latin typeface="Adobe Arabic" panose="02040503050201020203" pitchFamily="18" charset="-78"/>
                <a:cs typeface="Adobe Arabic" panose="02040503050201020203" pitchFamily="18" charset="-78"/>
              </a:rPr>
              <a:t>.</a:t>
            </a:r>
            <a:endParaRPr lang="en-US" sz="2400" dirty="0">
              <a:latin typeface="Adobe Arabic" panose="02040503050201020203" pitchFamily="18" charset="-78"/>
              <a:cs typeface="Adobe Arabic" panose="02040503050201020203" pitchFamily="18" charset="-78"/>
            </a:endParaRPr>
          </a:p>
          <a:p>
            <a:pPr marL="0" indent="0" algn="r">
              <a:lnSpc>
                <a:spcPct val="120000"/>
              </a:lnSpc>
              <a:buNone/>
            </a:pPr>
            <a:r>
              <a:rPr lang="en-US" sz="2400" dirty="0">
                <a:latin typeface="Adobe Arabic" panose="02040503050201020203" pitchFamily="18" charset="-78"/>
                <a:cs typeface="Adobe Arabic" panose="02040503050201020203" pitchFamily="18" charset="-78"/>
              </a:rPr>
              <a:t/>
            </a:r>
            <a:br>
              <a:rPr lang="en-US" sz="2400" dirty="0">
                <a:latin typeface="Adobe Arabic" panose="02040503050201020203" pitchFamily="18" charset="-78"/>
                <a:cs typeface="Adobe Arabic" panose="02040503050201020203" pitchFamily="18" charset="-78"/>
              </a:rPr>
            </a:br>
            <a:endParaRPr lang="ar-SA" sz="2400" dirty="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177490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a:solidFill>
                  <a:schemeClr val="accent1"/>
                </a:solidFill>
                <a:ea typeface="Times New Roman" panose="02020603050405020304" pitchFamily="18" charset="0"/>
              </a:rPr>
              <a:t>أهم خصائص الإعلامية للنظرية الشيوعية</a:t>
            </a:r>
            <a:endParaRPr lang="ar-SA" dirty="0"/>
          </a:p>
        </p:txBody>
      </p:sp>
      <p:sp>
        <p:nvSpPr>
          <p:cNvPr id="3" name="عنصر نائب للمحتوى 2"/>
          <p:cNvSpPr>
            <a:spLocks noGrp="1"/>
          </p:cNvSpPr>
          <p:nvPr>
            <p:ph idx="1"/>
          </p:nvPr>
        </p:nvSpPr>
        <p:spPr/>
        <p:txBody>
          <a:bodyPr/>
          <a:lstStyle/>
          <a:p>
            <a:pPr lvl="0" algn="r">
              <a:lnSpc>
                <a:spcPct val="120000"/>
              </a:lnSpc>
              <a:buClr>
                <a:srgbClr val="D680A5"/>
              </a:buClr>
            </a:pPr>
            <a:r>
              <a:rPr lang="ar-SA" sz="3200" b="1" u="sng" dirty="0">
                <a:solidFill>
                  <a:schemeClr val="accent2"/>
                </a:solidFill>
                <a:latin typeface="Adobe Arabic" panose="02040503050201020203" pitchFamily="18" charset="-78"/>
                <a:cs typeface="Adobe Arabic" panose="02040503050201020203" pitchFamily="18" charset="-78"/>
              </a:rPr>
              <a:t>التوجيه والترويج: </a:t>
            </a:r>
            <a:r>
              <a:rPr lang="ar-SA" sz="3200" dirty="0">
                <a:solidFill>
                  <a:srgbClr val="595959"/>
                </a:solidFill>
                <a:latin typeface="Adobe Arabic" panose="02040503050201020203" pitchFamily="18" charset="-78"/>
                <a:cs typeface="Adobe Arabic" panose="02040503050201020203" pitchFamily="18" charset="-78"/>
              </a:rPr>
              <a:t>أي أن يكون الدور الأهم لوسائل الإعلام: ترويج أفكار الدولة ومبادئها التي تستند عليها، وترتكز إليها</a:t>
            </a:r>
            <a:r>
              <a:rPr lang="en-US" sz="3200" dirty="0" smtClean="0">
                <a:solidFill>
                  <a:srgbClr val="595959"/>
                </a:solidFill>
                <a:latin typeface="Adobe Arabic" panose="02040503050201020203" pitchFamily="18" charset="-78"/>
                <a:cs typeface="Adobe Arabic" panose="02040503050201020203" pitchFamily="18" charset="-78"/>
              </a:rPr>
              <a:t>.</a:t>
            </a:r>
          </a:p>
          <a:p>
            <a:pPr lvl="0" algn="r">
              <a:lnSpc>
                <a:spcPct val="120000"/>
              </a:lnSpc>
              <a:buClr>
                <a:srgbClr val="D680A5"/>
              </a:buClr>
            </a:pPr>
            <a:r>
              <a:rPr lang="ar-SA" sz="3200" b="1" u="sng" dirty="0" smtClean="0">
                <a:solidFill>
                  <a:schemeClr val="accent2"/>
                </a:solidFill>
                <a:latin typeface="Adobe Arabic" panose="02040503050201020203" pitchFamily="18" charset="-78"/>
                <a:cs typeface="Adobe Arabic" panose="02040503050201020203" pitchFamily="18" charset="-78"/>
              </a:rPr>
              <a:t>الحرية</a:t>
            </a:r>
            <a:r>
              <a:rPr lang="ar-SA" sz="3200" b="1" u="sng" dirty="0">
                <a:solidFill>
                  <a:schemeClr val="accent2"/>
                </a:solidFill>
                <a:latin typeface="Adobe Arabic" panose="02040503050201020203" pitchFamily="18" charset="-78"/>
                <a:cs typeface="Adobe Arabic" panose="02040503050201020203" pitchFamily="18" charset="-78"/>
              </a:rPr>
              <a:t>: </a:t>
            </a:r>
            <a:r>
              <a:rPr lang="ar-SA" sz="3200" dirty="0">
                <a:solidFill>
                  <a:srgbClr val="595959"/>
                </a:solidFill>
                <a:latin typeface="Adobe Arabic" panose="02040503050201020203" pitchFamily="18" charset="-78"/>
                <a:cs typeface="Adobe Arabic" panose="02040503050201020203" pitchFamily="18" charset="-78"/>
              </a:rPr>
              <a:t>يرى أنصار هذه النظرية أن وسائل الإعلام تتمتع بالحرية الكاملة وتمارس نظاماً حرّاً ومسؤولاً في الوقت ذاته، لأن الطبقة العاملة تتمتع بامتيازات استخدامها في التعبير عن الخط الحقيقي، للوصول بنجاحٍ إلى الأهداف التي ترسمها الدولة لصالح الطبقة العاملة</a:t>
            </a:r>
            <a:r>
              <a:rPr lang="en-US" sz="3200" dirty="0">
                <a:solidFill>
                  <a:srgbClr val="595959"/>
                </a:solidFill>
                <a:latin typeface="Adobe Arabic" panose="02040503050201020203" pitchFamily="18" charset="-78"/>
                <a:cs typeface="Adobe Arabic" panose="02040503050201020203" pitchFamily="18" charset="-78"/>
              </a:rPr>
              <a:t>.</a:t>
            </a:r>
            <a:endParaRPr lang="ar-SA" dirty="0"/>
          </a:p>
        </p:txBody>
      </p:sp>
    </p:spTree>
    <p:extLst>
      <p:ext uri="{BB962C8B-B14F-4D97-AF65-F5344CB8AC3E}">
        <p14:creationId xmlns:p14="http://schemas.microsoft.com/office/powerpoint/2010/main" val="419058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dirty="0" smtClean="0"/>
              <a:t>نموذج </a:t>
            </a:r>
            <a:endParaRPr lang="ar-SA" dirty="0"/>
          </a:p>
        </p:txBody>
      </p:sp>
      <p:sp>
        <p:nvSpPr>
          <p:cNvPr id="3" name="عنصر نائب للمحتوى 2"/>
          <p:cNvSpPr>
            <a:spLocks noGrp="1"/>
          </p:cNvSpPr>
          <p:nvPr>
            <p:ph idx="1"/>
          </p:nvPr>
        </p:nvSpPr>
        <p:spPr/>
        <p:txBody>
          <a:bodyPr/>
          <a:lstStyle/>
          <a:p>
            <a:pPr marL="0" indent="0" algn="r">
              <a:buNone/>
            </a:pPr>
            <a:r>
              <a:rPr lang="ar-SA" b="1" dirty="0">
                <a:solidFill>
                  <a:srgbClr val="CF3E00"/>
                </a:solidFill>
              </a:rPr>
              <a:t>كوريا الشمالية</a:t>
            </a:r>
          </a:p>
          <a:p>
            <a:pPr marL="0" indent="0" algn="r">
              <a:buNone/>
            </a:pPr>
            <a:r>
              <a:rPr lang="ar-SA" dirty="0"/>
              <a:t>حيث تملك الحكومة جميع وسائل الإعلام المحلية وتسيطر على كل منافذ الوصول للمعلومات عبر وسائل الإعلام الأجنبية، وينبغي على الراغبين في ممارسة </a:t>
            </a:r>
            <a:r>
              <a:rPr lang="ar-SA" u="sng" dirty="0"/>
              <a:t>مهنة الصحافة الانتماء لحزب العمال الحاكم.</a:t>
            </a:r>
          </a:p>
          <a:p>
            <a:pPr marL="0" indent="0" algn="r">
              <a:buNone/>
            </a:pPr>
            <a:endParaRPr lang="ar-SA" u="sng" dirty="0"/>
          </a:p>
          <a:p>
            <a:pPr marL="0" indent="0" algn="r">
              <a:buNone/>
            </a:pPr>
            <a:endParaRPr lang="ar-SA" u="sng" dirty="0"/>
          </a:p>
          <a:p>
            <a:pPr marL="0" indent="0" algn="r">
              <a:buNone/>
            </a:pPr>
            <a:endParaRPr lang="ar-SA" u="sng" dirty="0"/>
          </a:p>
          <a:p>
            <a:pPr marL="0" indent="0" algn="r">
              <a:buNone/>
            </a:pPr>
            <a:endParaRPr lang="ar-SA" u="sng" dirty="0"/>
          </a:p>
          <a:p>
            <a:pPr marL="0" indent="0" algn="r">
              <a:buNone/>
            </a:pPr>
            <a:endParaRPr lang="ar-SA" u="sng" dirty="0"/>
          </a:p>
          <a:p>
            <a:endParaRPr lang="ar-SA"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4509120"/>
            <a:ext cx="2524125" cy="1819275"/>
          </a:xfrm>
          <a:prstGeom prst="rect">
            <a:avLst/>
          </a:prstGeom>
        </p:spPr>
      </p:pic>
    </p:spTree>
    <p:extLst>
      <p:ext uri="{BB962C8B-B14F-4D97-AF65-F5344CB8AC3E}">
        <p14:creationId xmlns:p14="http://schemas.microsoft.com/office/powerpoint/2010/main" val="886173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305800" cy="5623520"/>
          </a:xfrm>
          <a:noFill/>
          <a:ln>
            <a:noFill/>
          </a:ln>
        </p:spPr>
        <p:style>
          <a:lnRef idx="1">
            <a:schemeClr val="accent2"/>
          </a:lnRef>
          <a:fillRef idx="3">
            <a:schemeClr val="accent2"/>
          </a:fillRef>
          <a:effectRef idx="2">
            <a:schemeClr val="accent2"/>
          </a:effectRef>
          <a:fontRef idx="minor">
            <a:schemeClr val="lt1"/>
          </a:fontRef>
        </p:style>
        <p:txBody>
          <a:bodyPr>
            <a:normAutofit fontScale="77500" lnSpcReduction="20000"/>
          </a:bodyPr>
          <a:lstStyle/>
          <a:p>
            <a:pPr algn="r">
              <a:lnSpc>
                <a:spcPct val="160000"/>
              </a:lnSpc>
            </a:pPr>
            <a:r>
              <a:rPr lang="ar-SA" sz="3600" dirty="0" smtClean="0">
                <a:solidFill>
                  <a:schemeClr val="tx1">
                    <a:lumMod val="75000"/>
                    <a:lumOff val="25000"/>
                  </a:schemeClr>
                </a:solidFill>
                <a:latin typeface="Adobe Arabic" panose="02040503050201020203" pitchFamily="18" charset="-78"/>
                <a:cs typeface="Adobe Arabic" panose="02040503050201020203" pitchFamily="18" charset="-78"/>
              </a:rPr>
              <a:t>قبل أن نتطرق إلى أبرز نظريات الإعلام, لابد من التأكيد على أن أول من وضع أسس فلسفة نظريات الإعلام أو معايير نظريات الإعلام كلاً من (</a:t>
            </a:r>
            <a:r>
              <a:rPr lang="ar-SA" sz="3600" dirty="0" err="1" smtClean="0">
                <a:solidFill>
                  <a:schemeClr val="tx1">
                    <a:lumMod val="75000"/>
                    <a:lumOff val="25000"/>
                  </a:schemeClr>
                </a:solidFill>
                <a:latin typeface="Adobe Arabic" panose="02040503050201020203" pitchFamily="18" charset="-78"/>
                <a:cs typeface="Adobe Arabic" panose="02040503050201020203" pitchFamily="18" charset="-78"/>
              </a:rPr>
              <a:t>سبيرت</a:t>
            </a:r>
            <a:r>
              <a:rPr lang="ar-SA" sz="3600" dirty="0" smtClean="0">
                <a:solidFill>
                  <a:schemeClr val="tx1">
                    <a:lumMod val="75000"/>
                    <a:lumOff val="25000"/>
                  </a:schemeClr>
                </a:solidFill>
                <a:latin typeface="Adobe Arabic" panose="02040503050201020203" pitchFamily="18" charset="-78"/>
                <a:cs typeface="Adobe Arabic" panose="02040503050201020203" pitchFamily="18" charset="-78"/>
              </a:rPr>
              <a:t> </a:t>
            </a:r>
            <a:r>
              <a:rPr lang="ar-SA" sz="3600" dirty="0" err="1" smtClean="0">
                <a:solidFill>
                  <a:schemeClr val="tx1">
                    <a:lumMod val="75000"/>
                    <a:lumOff val="25000"/>
                  </a:schemeClr>
                </a:solidFill>
                <a:latin typeface="Adobe Arabic" panose="02040503050201020203" pitchFamily="18" charset="-78"/>
                <a:cs typeface="Adobe Arabic" panose="02040503050201020203" pitchFamily="18" charset="-78"/>
              </a:rPr>
              <a:t>وبيترسون</a:t>
            </a:r>
            <a:r>
              <a:rPr lang="ar-SA" sz="3600" dirty="0" smtClean="0">
                <a:solidFill>
                  <a:schemeClr val="tx1">
                    <a:lumMod val="75000"/>
                    <a:lumOff val="25000"/>
                  </a:schemeClr>
                </a:solidFill>
                <a:latin typeface="Adobe Arabic" panose="02040503050201020203" pitchFamily="18" charset="-78"/>
                <a:cs typeface="Adobe Arabic" panose="02040503050201020203" pitchFamily="18" charset="-78"/>
              </a:rPr>
              <a:t> </a:t>
            </a:r>
            <a:r>
              <a:rPr lang="ar-SA" sz="3600" dirty="0" err="1" smtClean="0">
                <a:solidFill>
                  <a:schemeClr val="tx1">
                    <a:lumMod val="75000"/>
                    <a:lumOff val="25000"/>
                  </a:schemeClr>
                </a:solidFill>
                <a:latin typeface="Adobe Arabic" panose="02040503050201020203" pitchFamily="18" charset="-78"/>
                <a:cs typeface="Adobe Arabic" panose="02040503050201020203" pitchFamily="18" charset="-78"/>
              </a:rPr>
              <a:t>وشرام</a:t>
            </a:r>
            <a:r>
              <a:rPr lang="ar-SA" sz="3600" dirty="0" smtClean="0">
                <a:solidFill>
                  <a:schemeClr val="tx1">
                    <a:lumMod val="75000"/>
                    <a:lumOff val="25000"/>
                  </a:schemeClr>
                </a:solidFill>
                <a:latin typeface="Adobe Arabic" panose="02040503050201020203" pitchFamily="18" charset="-78"/>
                <a:cs typeface="Adobe Arabic" panose="02040503050201020203" pitchFamily="18" charset="-78"/>
              </a:rPr>
              <a:t>)، وذلك في عام 1956م حيث قدموا نموذجاً للنظريات الإعلامية </a:t>
            </a:r>
            <a:r>
              <a:rPr lang="ar-SA" sz="3600" u="sng" dirty="0" smtClean="0">
                <a:solidFill>
                  <a:schemeClr val="tx1">
                    <a:lumMod val="75000"/>
                    <a:lumOff val="25000"/>
                  </a:schemeClr>
                </a:solidFill>
                <a:latin typeface="Adobe Arabic" panose="02040503050201020203" pitchFamily="18" charset="-78"/>
                <a:cs typeface="Adobe Arabic" panose="02040503050201020203" pitchFamily="18" charset="-78"/>
              </a:rPr>
              <a:t>اشتمل على:</a:t>
            </a:r>
            <a:endParaRPr lang="en-US" sz="3600" u="sng" dirty="0" smtClean="0">
              <a:solidFill>
                <a:schemeClr val="tx1">
                  <a:lumMod val="75000"/>
                  <a:lumOff val="25000"/>
                </a:schemeClr>
              </a:solidFill>
              <a:latin typeface="Adobe Arabic" panose="02040503050201020203" pitchFamily="18" charset="-78"/>
              <a:cs typeface="Adobe Arabic" panose="02040503050201020203" pitchFamily="18" charset="-78"/>
            </a:endParaRPr>
          </a:p>
          <a:p>
            <a:pPr lvl="0" algn="r">
              <a:lnSpc>
                <a:spcPct val="160000"/>
              </a:lnSpc>
            </a:pPr>
            <a:r>
              <a:rPr lang="ar-SA" sz="3600" dirty="0" smtClean="0">
                <a:solidFill>
                  <a:srgbClr val="0070C0"/>
                </a:solidFill>
                <a:latin typeface="Adobe Arabic" panose="02040503050201020203" pitchFamily="18" charset="-78"/>
                <a:cs typeface="Adobe Arabic" panose="02040503050201020203" pitchFamily="18" charset="-78"/>
              </a:rPr>
              <a:t>النظرية السٌلطة.</a:t>
            </a:r>
            <a:endParaRPr lang="en-US" sz="3600" dirty="0" smtClean="0">
              <a:solidFill>
                <a:srgbClr val="0070C0"/>
              </a:solidFill>
              <a:latin typeface="Adobe Arabic" panose="02040503050201020203" pitchFamily="18" charset="-78"/>
              <a:cs typeface="Adobe Arabic" panose="02040503050201020203" pitchFamily="18" charset="-78"/>
            </a:endParaRPr>
          </a:p>
          <a:p>
            <a:pPr lvl="0" algn="r">
              <a:lnSpc>
                <a:spcPct val="160000"/>
              </a:lnSpc>
            </a:pPr>
            <a:r>
              <a:rPr lang="ar-SA" sz="3600" dirty="0" smtClean="0">
                <a:solidFill>
                  <a:srgbClr val="0070C0"/>
                </a:solidFill>
                <a:latin typeface="Adobe Arabic" panose="02040503050201020203" pitchFamily="18" charset="-78"/>
                <a:cs typeface="Adobe Arabic" panose="02040503050201020203" pitchFamily="18" charset="-78"/>
              </a:rPr>
              <a:t>نظرية الحرية أو التحريرية.</a:t>
            </a:r>
            <a:endParaRPr lang="en-US" sz="3600" dirty="0" smtClean="0">
              <a:solidFill>
                <a:srgbClr val="0070C0"/>
              </a:solidFill>
              <a:latin typeface="Adobe Arabic" panose="02040503050201020203" pitchFamily="18" charset="-78"/>
              <a:cs typeface="Adobe Arabic" panose="02040503050201020203" pitchFamily="18" charset="-78"/>
            </a:endParaRPr>
          </a:p>
          <a:p>
            <a:pPr lvl="0" algn="r">
              <a:lnSpc>
                <a:spcPct val="160000"/>
              </a:lnSpc>
            </a:pPr>
            <a:r>
              <a:rPr lang="ar-SA" sz="3600" dirty="0" smtClean="0">
                <a:solidFill>
                  <a:srgbClr val="0070C0"/>
                </a:solidFill>
                <a:latin typeface="Adobe Arabic" panose="02040503050201020203" pitchFamily="18" charset="-78"/>
                <a:cs typeface="Adobe Arabic" panose="02040503050201020203" pitchFamily="18" charset="-78"/>
              </a:rPr>
              <a:t>النظرية الشيوعية.</a:t>
            </a:r>
            <a:endParaRPr lang="en-US" sz="3600" dirty="0" smtClean="0">
              <a:solidFill>
                <a:srgbClr val="0070C0"/>
              </a:solidFill>
              <a:latin typeface="Adobe Arabic" panose="02040503050201020203" pitchFamily="18" charset="-78"/>
              <a:cs typeface="Adobe Arabic" panose="02040503050201020203" pitchFamily="18" charset="-78"/>
            </a:endParaRPr>
          </a:p>
          <a:p>
            <a:pPr lvl="0" algn="r">
              <a:lnSpc>
                <a:spcPct val="160000"/>
              </a:lnSpc>
            </a:pPr>
            <a:r>
              <a:rPr lang="ar-SA" sz="3600" dirty="0" smtClean="0">
                <a:solidFill>
                  <a:srgbClr val="0070C0"/>
                </a:solidFill>
                <a:latin typeface="Adobe Arabic" panose="02040503050201020203" pitchFamily="18" charset="-78"/>
                <a:cs typeface="Adobe Arabic" panose="02040503050201020203" pitchFamily="18" charset="-78"/>
              </a:rPr>
              <a:t>نظرية المسؤولية الاجتماعية.</a:t>
            </a:r>
            <a:endParaRPr lang="en-US" sz="3600" dirty="0" smtClean="0">
              <a:solidFill>
                <a:srgbClr val="0070C0"/>
              </a:solidFill>
              <a:latin typeface="Adobe Arabic" panose="02040503050201020203" pitchFamily="18" charset="-78"/>
              <a:cs typeface="Adobe Arabic" panose="02040503050201020203" pitchFamily="18" charset="-78"/>
            </a:endParaRPr>
          </a:p>
          <a:p>
            <a:pPr algn="r">
              <a:lnSpc>
                <a:spcPct val="160000"/>
              </a:lnSpc>
            </a:pPr>
            <a:endParaRPr lang="ar-SA"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314450" y="305118"/>
            <a:ext cx="7543800" cy="1188720"/>
          </a:xfrm>
        </p:spPr>
        <p:txBody>
          <a:bodyPr/>
          <a:lstStyle/>
          <a:p>
            <a:r>
              <a:rPr lang="ar-SA" b="1" dirty="0">
                <a:solidFill>
                  <a:schemeClr val="accent5"/>
                </a:solidFill>
              </a:rPr>
              <a:t>أبرز نظريات الإعلام</a:t>
            </a:r>
            <a:endParaRPr lang="ar-SA" dirty="0"/>
          </a:p>
        </p:txBody>
      </p:sp>
      <p:sp>
        <p:nvSpPr>
          <p:cNvPr id="3" name="عنصر نائب للمحتوى 2"/>
          <p:cNvSpPr>
            <a:spLocks noGrp="1"/>
          </p:cNvSpPr>
          <p:nvPr>
            <p:ph sz="half" idx="1"/>
          </p:nvPr>
        </p:nvSpPr>
        <p:spPr>
          <a:xfrm>
            <a:off x="5762625" y="1790700"/>
            <a:ext cx="3190875" cy="4271963"/>
          </a:xfrm>
        </p:spPr>
        <p:txBody>
          <a:bodyPr>
            <a:normAutofit/>
          </a:bodyPr>
          <a:lstStyle/>
          <a:p>
            <a:pPr algn="just"/>
            <a:r>
              <a:rPr lang="ar-SA" sz="2800" dirty="0">
                <a:solidFill>
                  <a:schemeClr val="bg1">
                    <a:lumMod val="50000"/>
                  </a:schemeClr>
                </a:solidFill>
                <a:latin typeface="Adobe Arabic" panose="02040503050201020203" pitchFamily="18" charset="-78"/>
                <a:cs typeface="Adobe Arabic" panose="02040503050201020203" pitchFamily="18" charset="-78"/>
              </a:rPr>
              <a:t>في عام </a:t>
            </a:r>
            <a:r>
              <a:rPr lang="ar-SA" sz="2800" dirty="0" smtClean="0">
                <a:solidFill>
                  <a:schemeClr val="bg1">
                    <a:lumMod val="50000"/>
                  </a:schemeClr>
                </a:solidFill>
                <a:latin typeface="Adobe Arabic" panose="02040503050201020203" pitchFamily="18" charset="-78"/>
                <a:cs typeface="Adobe Arabic" panose="02040503050201020203" pitchFamily="18" charset="-78"/>
              </a:rPr>
              <a:t>1956م حيث قدم كلا من (</a:t>
            </a:r>
            <a:r>
              <a:rPr lang="ar-SA" sz="2800" dirty="0" err="1" smtClean="0">
                <a:solidFill>
                  <a:schemeClr val="bg1">
                    <a:lumMod val="50000"/>
                  </a:schemeClr>
                </a:solidFill>
                <a:latin typeface="Adobe Arabic" panose="02040503050201020203" pitchFamily="18" charset="-78"/>
                <a:cs typeface="Adobe Arabic" panose="02040503050201020203" pitchFamily="18" charset="-78"/>
              </a:rPr>
              <a:t>سبيرت</a:t>
            </a:r>
            <a:r>
              <a:rPr lang="ar-SA" sz="2800" dirty="0" smtClean="0">
                <a:solidFill>
                  <a:schemeClr val="bg1">
                    <a:lumMod val="50000"/>
                  </a:schemeClr>
                </a:solidFill>
                <a:latin typeface="Adobe Arabic" panose="02040503050201020203" pitchFamily="18" charset="-78"/>
                <a:cs typeface="Adobe Arabic" panose="02040503050201020203" pitchFamily="18" charset="-78"/>
              </a:rPr>
              <a:t> </a:t>
            </a:r>
            <a:r>
              <a:rPr lang="ar-SA" sz="2800" dirty="0" err="1" smtClean="0">
                <a:solidFill>
                  <a:schemeClr val="bg1">
                    <a:lumMod val="50000"/>
                  </a:schemeClr>
                </a:solidFill>
                <a:latin typeface="Adobe Arabic" panose="02040503050201020203" pitchFamily="18" charset="-78"/>
                <a:cs typeface="Adobe Arabic" panose="02040503050201020203" pitchFamily="18" charset="-78"/>
              </a:rPr>
              <a:t>وبيترسون</a:t>
            </a:r>
            <a:r>
              <a:rPr lang="ar-SA" sz="2800" dirty="0">
                <a:solidFill>
                  <a:schemeClr val="bg1">
                    <a:lumMod val="50000"/>
                  </a:schemeClr>
                </a:solidFill>
                <a:latin typeface="Adobe Arabic" panose="02040503050201020203" pitchFamily="18" charset="-78"/>
                <a:cs typeface="Adobe Arabic" panose="02040503050201020203" pitchFamily="18" charset="-78"/>
              </a:rPr>
              <a:t> </a:t>
            </a:r>
            <a:r>
              <a:rPr lang="ar-SA" sz="2800" dirty="0" err="1" smtClean="0">
                <a:solidFill>
                  <a:schemeClr val="bg1">
                    <a:lumMod val="50000"/>
                  </a:schemeClr>
                </a:solidFill>
                <a:latin typeface="Adobe Arabic" panose="02040503050201020203" pitchFamily="18" charset="-78"/>
                <a:cs typeface="Adobe Arabic" panose="02040503050201020203" pitchFamily="18" charset="-78"/>
              </a:rPr>
              <a:t>وشرام</a:t>
            </a:r>
            <a:r>
              <a:rPr lang="ar-SA" sz="2800" dirty="0" smtClean="0">
                <a:solidFill>
                  <a:schemeClr val="bg1">
                    <a:lumMod val="50000"/>
                  </a:schemeClr>
                </a:solidFill>
                <a:latin typeface="Adobe Arabic" panose="02040503050201020203" pitchFamily="18" charset="-78"/>
                <a:cs typeface="Adobe Arabic" panose="02040503050201020203" pitchFamily="18" charset="-78"/>
              </a:rPr>
              <a:t>) نموذجاً </a:t>
            </a:r>
            <a:r>
              <a:rPr lang="ar-SA" sz="2800" dirty="0">
                <a:solidFill>
                  <a:schemeClr val="bg1">
                    <a:lumMod val="50000"/>
                  </a:schemeClr>
                </a:solidFill>
                <a:latin typeface="Adobe Arabic" panose="02040503050201020203" pitchFamily="18" charset="-78"/>
                <a:cs typeface="Adobe Arabic" panose="02040503050201020203" pitchFamily="18" charset="-78"/>
              </a:rPr>
              <a:t>للنظريات الإعلامية </a:t>
            </a:r>
            <a:r>
              <a:rPr lang="ar-SA" sz="2800" dirty="0" smtClean="0">
                <a:solidFill>
                  <a:schemeClr val="bg1">
                    <a:lumMod val="50000"/>
                  </a:schemeClr>
                </a:solidFill>
                <a:latin typeface="Adobe Arabic" panose="02040503050201020203" pitchFamily="18" charset="-78"/>
                <a:cs typeface="Adobe Arabic" panose="02040503050201020203" pitchFamily="18" charset="-78"/>
              </a:rPr>
              <a:t>اشتمل على:</a:t>
            </a:r>
            <a:endParaRPr lang="ar-SA" sz="2800" dirty="0">
              <a:latin typeface="Adobe Arabic" panose="02040503050201020203" pitchFamily="18" charset="-78"/>
              <a:cs typeface="Adobe Arabic" panose="02040503050201020203" pitchFamily="18" charset="-78"/>
            </a:endParaRPr>
          </a:p>
        </p:txBody>
      </p:sp>
      <p:graphicFrame>
        <p:nvGraphicFramePr>
          <p:cNvPr id="5" name="عنصر نائب للمحتوى 4" descr="متداخل شعاعي"/>
          <p:cNvGraphicFramePr>
            <a:graphicFrameLocks noGrp="1"/>
          </p:cNvGraphicFramePr>
          <p:nvPr>
            <p:ph sz="half" idx="2"/>
            <p:extLst>
              <p:ext uri="{D42A27DB-BD31-4B8C-83A1-F6EECF244321}">
                <p14:modId xmlns:p14="http://schemas.microsoft.com/office/powerpoint/2010/main" val="632813049"/>
              </p:ext>
            </p:extLst>
          </p:nvPr>
        </p:nvGraphicFramePr>
        <p:xfrm>
          <a:off x="228600" y="1484784"/>
          <a:ext cx="4991100" cy="51192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994834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grpId="0" nodeType="clickEffect">
                                  <p:stCondLst>
                                    <p:cond delay="0"/>
                                  </p:stCondLst>
                                  <p:childTnLst>
                                    <p:set>
                                      <p:cBhvr>
                                        <p:cTn id="13" dur="1" fill="hold">
                                          <p:stCondLst>
                                            <p:cond delay="0"/>
                                          </p:stCondLst>
                                        </p:cTn>
                                        <p:tgtEl>
                                          <p:spTgt spid="5">
                                            <p:graphicEl>
                                              <a:dgm id="{D4E6F5B5-CA2C-475F-A4B6-5AB59CD1A7CA}"/>
                                            </p:graphicEl>
                                          </p:spTgt>
                                        </p:tgtEl>
                                        <p:attrNameLst>
                                          <p:attrName>style.visibility</p:attrName>
                                        </p:attrNameLst>
                                      </p:cBhvr>
                                      <p:to>
                                        <p:strVal val="visible"/>
                                      </p:to>
                                    </p:set>
                                    <p:animEffect transition="in" filter="wheel(1)">
                                      <p:cBhvr>
                                        <p:cTn id="14" dur="2000"/>
                                        <p:tgtEl>
                                          <p:spTgt spid="5">
                                            <p:graphicEl>
                                              <a:dgm id="{D4E6F5B5-CA2C-475F-A4B6-5AB59CD1A7CA}"/>
                                            </p:graphic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grpId="0" nodeType="clickEffect">
                                  <p:stCondLst>
                                    <p:cond delay="0"/>
                                  </p:stCondLst>
                                  <p:childTnLst>
                                    <p:set>
                                      <p:cBhvr>
                                        <p:cTn id="18" dur="1" fill="hold">
                                          <p:stCondLst>
                                            <p:cond delay="0"/>
                                          </p:stCondLst>
                                        </p:cTn>
                                        <p:tgtEl>
                                          <p:spTgt spid="5">
                                            <p:graphicEl>
                                              <a:dgm id="{E7BFA9EE-B858-4016-80BA-575963560F75}"/>
                                            </p:graphicEl>
                                          </p:spTgt>
                                        </p:tgtEl>
                                        <p:attrNameLst>
                                          <p:attrName>style.visibility</p:attrName>
                                        </p:attrNameLst>
                                      </p:cBhvr>
                                      <p:to>
                                        <p:strVal val="visible"/>
                                      </p:to>
                                    </p:set>
                                    <p:animEffect transition="in" filter="wheel(1)">
                                      <p:cBhvr>
                                        <p:cTn id="19" dur="2000"/>
                                        <p:tgtEl>
                                          <p:spTgt spid="5">
                                            <p:graphicEl>
                                              <a:dgm id="{E7BFA9EE-B858-4016-80BA-575963560F75}"/>
                                            </p:graphicEl>
                                          </p:spTgt>
                                        </p:tgtEl>
                                      </p:cBhvr>
                                    </p:animEffect>
                                  </p:childTnLst>
                                </p:cTn>
                              </p:par>
                            </p:childTnLst>
                          </p:cTn>
                        </p:par>
                      </p:childTnLst>
                    </p:cTn>
                  </p:par>
                  <p:par>
                    <p:cTn id="20" fill="hold">
                      <p:stCondLst>
                        <p:cond delay="indefinite"/>
                      </p:stCondLst>
                      <p:childTnLst>
                        <p:par>
                          <p:cTn id="21" fill="hold">
                            <p:stCondLst>
                              <p:cond delay="0"/>
                            </p:stCondLst>
                            <p:childTnLst>
                              <p:par>
                                <p:cTn id="22" presetID="21" presetClass="entr" presetSubtype="1" fill="hold" grpId="0" nodeType="clickEffect">
                                  <p:stCondLst>
                                    <p:cond delay="0"/>
                                  </p:stCondLst>
                                  <p:childTnLst>
                                    <p:set>
                                      <p:cBhvr>
                                        <p:cTn id="23" dur="1" fill="hold">
                                          <p:stCondLst>
                                            <p:cond delay="0"/>
                                          </p:stCondLst>
                                        </p:cTn>
                                        <p:tgtEl>
                                          <p:spTgt spid="5">
                                            <p:graphicEl>
                                              <a:dgm id="{3255F1BD-E04A-41BF-B64D-B06E6D0468D8}"/>
                                            </p:graphicEl>
                                          </p:spTgt>
                                        </p:tgtEl>
                                        <p:attrNameLst>
                                          <p:attrName>style.visibility</p:attrName>
                                        </p:attrNameLst>
                                      </p:cBhvr>
                                      <p:to>
                                        <p:strVal val="visible"/>
                                      </p:to>
                                    </p:set>
                                    <p:animEffect transition="in" filter="wheel(1)">
                                      <p:cBhvr>
                                        <p:cTn id="24" dur="2000"/>
                                        <p:tgtEl>
                                          <p:spTgt spid="5">
                                            <p:graphicEl>
                                              <a:dgm id="{3255F1BD-E04A-41BF-B64D-B06E6D0468D8}"/>
                                            </p:graphicEl>
                                          </p:spTgt>
                                        </p:tgtEl>
                                      </p:cBhvr>
                                    </p:animEffect>
                                  </p:childTnLst>
                                </p:cTn>
                              </p:par>
                            </p:childTnLst>
                          </p:cTn>
                        </p:par>
                      </p:childTnLst>
                    </p:cTn>
                  </p:par>
                  <p:par>
                    <p:cTn id="25" fill="hold">
                      <p:stCondLst>
                        <p:cond delay="indefinite"/>
                      </p:stCondLst>
                      <p:childTnLst>
                        <p:par>
                          <p:cTn id="26" fill="hold">
                            <p:stCondLst>
                              <p:cond delay="0"/>
                            </p:stCondLst>
                            <p:childTnLst>
                              <p:par>
                                <p:cTn id="27" presetID="21" presetClass="entr" presetSubtype="1" fill="hold" grpId="0" nodeType="clickEffect">
                                  <p:stCondLst>
                                    <p:cond delay="0"/>
                                  </p:stCondLst>
                                  <p:childTnLst>
                                    <p:set>
                                      <p:cBhvr>
                                        <p:cTn id="28" dur="1" fill="hold">
                                          <p:stCondLst>
                                            <p:cond delay="0"/>
                                          </p:stCondLst>
                                        </p:cTn>
                                        <p:tgtEl>
                                          <p:spTgt spid="5">
                                            <p:graphicEl>
                                              <a:dgm id="{BCC6AE36-1AA5-4143-A95B-3979139E867E}"/>
                                            </p:graphicEl>
                                          </p:spTgt>
                                        </p:tgtEl>
                                        <p:attrNameLst>
                                          <p:attrName>style.visibility</p:attrName>
                                        </p:attrNameLst>
                                      </p:cBhvr>
                                      <p:to>
                                        <p:strVal val="visible"/>
                                      </p:to>
                                    </p:set>
                                    <p:animEffect transition="in" filter="wheel(1)">
                                      <p:cBhvr>
                                        <p:cTn id="29" dur="2000"/>
                                        <p:tgtEl>
                                          <p:spTgt spid="5">
                                            <p:graphicEl>
                                              <a:dgm id="{BCC6AE36-1AA5-4143-A95B-3979139E867E}"/>
                                            </p:graphicEl>
                                          </p:spTgt>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1" fill="hold" grpId="0" nodeType="clickEffect">
                                  <p:stCondLst>
                                    <p:cond delay="0"/>
                                  </p:stCondLst>
                                  <p:childTnLst>
                                    <p:set>
                                      <p:cBhvr>
                                        <p:cTn id="33" dur="1" fill="hold">
                                          <p:stCondLst>
                                            <p:cond delay="0"/>
                                          </p:stCondLst>
                                        </p:cTn>
                                        <p:tgtEl>
                                          <p:spTgt spid="5">
                                            <p:graphicEl>
                                              <a:dgm id="{E0DEE663-04E6-49D6-A3C7-F8FB5F8BE33B}"/>
                                            </p:graphicEl>
                                          </p:spTgt>
                                        </p:tgtEl>
                                        <p:attrNameLst>
                                          <p:attrName>style.visibility</p:attrName>
                                        </p:attrNameLst>
                                      </p:cBhvr>
                                      <p:to>
                                        <p:strVal val="visible"/>
                                      </p:to>
                                    </p:set>
                                    <p:animEffect transition="in" filter="wheel(1)">
                                      <p:cBhvr>
                                        <p:cTn id="34" dur="2000"/>
                                        <p:tgtEl>
                                          <p:spTgt spid="5">
                                            <p:graphicEl>
                                              <a:dgm id="{E0DEE663-04E6-49D6-A3C7-F8FB5F8BE33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Graphic spid="5"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19100" y="260648"/>
            <a:ext cx="8305800" cy="1219200"/>
          </a:xfrm>
        </p:spPr>
        <p:txBody>
          <a:bodyPr>
            <a:normAutofit fontScale="90000"/>
          </a:bodyPr>
          <a:lstStyle/>
          <a:p>
            <a:pPr algn="ctr"/>
            <a:r>
              <a:rPr lang="ar-SA" sz="4000" b="1" u="sng" dirty="0">
                <a:solidFill>
                  <a:srgbClr val="C00000"/>
                </a:solidFill>
                <a:latin typeface="Adobe Arabic" panose="02040503050201020203" pitchFamily="18" charset="-78"/>
                <a:cs typeface="Adobe Arabic" panose="02040503050201020203" pitchFamily="18" charset="-78"/>
              </a:rPr>
              <a:t>نظرية السلطة</a:t>
            </a:r>
            <a:r>
              <a:rPr lang="en-US" sz="4000" b="1" u="sng" dirty="0" smtClean="0">
                <a:solidFill>
                  <a:srgbClr val="C00000"/>
                </a:solidFill>
                <a:latin typeface="Adobe Arabic" panose="02040503050201020203" pitchFamily="18" charset="-78"/>
                <a:cs typeface="Adobe Arabic" panose="02040503050201020203" pitchFamily="18" charset="-78"/>
              </a:rPr>
              <a:t/>
            </a:r>
            <a:br>
              <a:rPr lang="en-US" sz="4000" b="1" u="sng" dirty="0" smtClean="0">
                <a:solidFill>
                  <a:srgbClr val="C00000"/>
                </a:solidFill>
                <a:latin typeface="Adobe Arabic" panose="02040503050201020203" pitchFamily="18" charset="-78"/>
                <a:cs typeface="Adobe Arabic" panose="02040503050201020203" pitchFamily="18" charset="-78"/>
              </a:rPr>
            </a:br>
            <a:endParaRPr lang="ar-SA" sz="4000" u="sng" dirty="0">
              <a:solidFill>
                <a:srgbClr val="C00000"/>
              </a:solidFill>
              <a:latin typeface="Adobe Arabic" panose="02040503050201020203" pitchFamily="18" charset="-78"/>
              <a:cs typeface="Adobe Arabic" panose="02040503050201020203" pitchFamily="18" charset="-78"/>
            </a:endParaRPr>
          </a:p>
        </p:txBody>
      </p:sp>
      <p:sp>
        <p:nvSpPr>
          <p:cNvPr id="3" name="عنصر نائب للمحتوى 2"/>
          <p:cNvSpPr>
            <a:spLocks noGrp="1"/>
          </p:cNvSpPr>
          <p:nvPr>
            <p:ph idx="1"/>
          </p:nvPr>
        </p:nvSpPr>
        <p:spPr>
          <a:xfrm>
            <a:off x="323528" y="1196752"/>
            <a:ext cx="8568952" cy="5256584"/>
          </a:xfrm>
        </p:spPr>
        <p:txBody>
          <a:bodyPr>
            <a:normAutofit lnSpcReduction="10000"/>
          </a:bodyPr>
          <a:lstStyle/>
          <a:p>
            <a:pPr marL="0" indent="0" algn="r">
              <a:lnSpc>
                <a:spcPct val="150000"/>
              </a:lnSpc>
              <a:buNone/>
            </a:pPr>
            <a:r>
              <a:rPr lang="ar-SA" sz="2800" dirty="0" smtClean="0">
                <a:solidFill>
                  <a:srgbClr val="000000"/>
                </a:solidFill>
                <a:latin typeface="Adobe Arabic" panose="02040503050201020203" pitchFamily="18" charset="-78"/>
                <a:cs typeface="Adobe Arabic" panose="02040503050201020203" pitchFamily="18" charset="-78"/>
              </a:rPr>
              <a:t>* نشأت هذه النظرية في </a:t>
            </a:r>
            <a:r>
              <a:rPr lang="ar-SA" sz="2800" b="1" dirty="0" smtClean="0">
                <a:solidFill>
                  <a:srgbClr val="C00000"/>
                </a:solidFill>
                <a:latin typeface="Adobe Arabic" panose="02040503050201020203" pitchFamily="18" charset="-78"/>
                <a:cs typeface="Adobe Arabic" panose="02040503050201020203" pitchFamily="18" charset="-78"/>
              </a:rPr>
              <a:t>القرون الوسطى</a:t>
            </a:r>
            <a:r>
              <a:rPr lang="ar-SA" sz="2800" dirty="0" smtClean="0">
                <a:solidFill>
                  <a:srgbClr val="000000"/>
                </a:solidFill>
                <a:latin typeface="Adobe Arabic" panose="02040503050201020203" pitchFamily="18" charset="-78"/>
                <a:cs typeface="Adobe Arabic" panose="02040503050201020203" pitchFamily="18" charset="-78"/>
              </a:rPr>
              <a:t>، وذلك بعد ظهور الصحافة كوسيلة إعلامية في المجتمعات الأوربية. </a:t>
            </a:r>
          </a:p>
          <a:p>
            <a:pPr marL="0" indent="0" algn="r">
              <a:lnSpc>
                <a:spcPct val="150000"/>
              </a:lnSpc>
              <a:buNone/>
            </a:pPr>
            <a:r>
              <a:rPr lang="ar-SA" sz="2800" dirty="0" smtClean="0">
                <a:solidFill>
                  <a:srgbClr val="000000"/>
                </a:solidFill>
                <a:latin typeface="Adobe Arabic" panose="02040503050201020203" pitchFamily="18" charset="-78"/>
                <a:cs typeface="Adobe Arabic" panose="02040503050201020203" pitchFamily="18" charset="-78"/>
              </a:rPr>
              <a:t>*يعتبر </a:t>
            </a:r>
            <a:r>
              <a:rPr lang="ar-SA" sz="2800" b="1" dirty="0" smtClean="0">
                <a:solidFill>
                  <a:srgbClr val="C00000"/>
                </a:solidFill>
                <a:latin typeface="Adobe Arabic" panose="02040503050201020203" pitchFamily="18" charset="-78"/>
                <a:cs typeface="Adobe Arabic" panose="02040503050201020203" pitchFamily="18" charset="-78"/>
              </a:rPr>
              <a:t>النظام السلطوي </a:t>
            </a:r>
            <a:r>
              <a:rPr lang="ar-SA" sz="2800" dirty="0" smtClean="0">
                <a:solidFill>
                  <a:srgbClr val="000000"/>
                </a:solidFill>
                <a:latin typeface="Adobe Arabic" panose="02040503050201020203" pitchFamily="18" charset="-78"/>
                <a:cs typeface="Adobe Arabic" panose="02040503050201020203" pitchFamily="18" charset="-78"/>
              </a:rPr>
              <a:t>من أقدم الأنظمة الصحفية التي تهدف إلى وضع العراقيل والقيود أمام الصحفيين والناشرين اثناء ممارسة دورهم الصحفي، وقد استمر هذا النظام </a:t>
            </a:r>
            <a:r>
              <a:rPr lang="ar-SA" sz="2800" dirty="0" smtClean="0">
                <a:solidFill>
                  <a:srgbClr val="CF3E00"/>
                </a:solidFill>
                <a:latin typeface="Adobe Arabic" panose="02040503050201020203" pitchFamily="18" charset="-78"/>
                <a:cs typeface="Adobe Arabic" panose="02040503050201020203" pitchFamily="18" charset="-78"/>
              </a:rPr>
              <a:t>قرنين كاملين </a:t>
            </a:r>
            <a:r>
              <a:rPr lang="ar-SA" sz="2800" dirty="0" smtClean="0">
                <a:solidFill>
                  <a:srgbClr val="000000"/>
                </a:solidFill>
                <a:latin typeface="Adobe Arabic" panose="02040503050201020203" pitchFamily="18" charset="-78"/>
                <a:cs typeface="Adobe Arabic" panose="02040503050201020203" pitchFamily="18" charset="-78"/>
              </a:rPr>
              <a:t>حتى قامت الثورة الفرنسية.</a:t>
            </a:r>
          </a:p>
          <a:p>
            <a:pPr marL="0" indent="0" algn="r">
              <a:lnSpc>
                <a:spcPct val="150000"/>
              </a:lnSpc>
              <a:buNone/>
            </a:pPr>
            <a:r>
              <a:rPr lang="ar-SA" sz="2800" dirty="0" smtClean="0"/>
              <a:t>*وتعمل هذه النظرية على </a:t>
            </a:r>
            <a:r>
              <a:rPr lang="ar-SA" sz="2800" u="sng" dirty="0" smtClean="0">
                <a:solidFill>
                  <a:srgbClr val="CF3E00"/>
                </a:solidFill>
              </a:rPr>
              <a:t>الدفاع</a:t>
            </a:r>
            <a:r>
              <a:rPr lang="ar-SA" sz="2800" dirty="0" smtClean="0">
                <a:solidFill>
                  <a:srgbClr val="CF3E00"/>
                </a:solidFill>
              </a:rPr>
              <a:t> عن السلطة</a:t>
            </a:r>
            <a:r>
              <a:rPr lang="ar-SA" sz="2800" dirty="0" smtClean="0"/>
              <a:t>، ويتم احتكار تصاريح وسائل الإعلام، بحيث تقوم الحكومة على مراقبة ما يتم نشره، كما تمنع وسائل الإعلام من نقد السلطة الحاكمة والوزراء وموظفي الحكومة.</a:t>
            </a:r>
            <a:endParaRPr lang="ar-SA" sz="2800" dirty="0">
              <a:solidFill>
                <a:srgbClr val="000000"/>
              </a:solidFill>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9006261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0648"/>
            <a:ext cx="8305800" cy="1219200"/>
          </a:xfrm>
        </p:spPr>
        <p:txBody>
          <a:bodyPr>
            <a:normAutofit/>
          </a:bodyPr>
          <a:lstStyle/>
          <a:p>
            <a:pPr algn="ctr"/>
            <a:r>
              <a:rPr lang="ar-SA" sz="4000" b="1" u="sng" dirty="0" smtClean="0">
                <a:solidFill>
                  <a:srgbClr val="C00000"/>
                </a:solidFill>
                <a:latin typeface="Adobe Arabic" panose="02040503050201020203" pitchFamily="18" charset="-78"/>
                <a:cs typeface="Adobe Arabic" panose="02040503050201020203" pitchFamily="18" charset="-78"/>
              </a:rPr>
              <a:t>حرية الإعلام في ظل نظرية السلطة</a:t>
            </a:r>
            <a:endParaRPr lang="ar-SA" sz="4000" b="1" u="sng" dirty="0">
              <a:solidFill>
                <a:srgbClr val="C00000"/>
              </a:solidFill>
              <a:latin typeface="Adobe Arabic" panose="02040503050201020203" pitchFamily="18" charset="-78"/>
              <a:cs typeface="Adobe Arabic" panose="02040503050201020203" pitchFamily="18" charset="-78"/>
            </a:endParaRPr>
          </a:p>
        </p:txBody>
      </p:sp>
      <p:sp>
        <p:nvSpPr>
          <p:cNvPr id="3" name="عنصر نائب للمحتوى 2"/>
          <p:cNvSpPr>
            <a:spLocks noGrp="1"/>
          </p:cNvSpPr>
          <p:nvPr>
            <p:ph idx="1"/>
          </p:nvPr>
        </p:nvSpPr>
        <p:spPr>
          <a:xfrm>
            <a:off x="323528" y="1905000"/>
            <a:ext cx="8439472" cy="4267200"/>
          </a:xfrm>
        </p:spPr>
        <p:txBody>
          <a:bodyPr>
            <a:normAutofit/>
          </a:bodyPr>
          <a:lstStyle/>
          <a:p>
            <a:pPr marL="0" indent="0" algn="r">
              <a:buNone/>
            </a:pPr>
            <a:r>
              <a:rPr lang="ar-SA" sz="3600" dirty="0" smtClean="0">
                <a:solidFill>
                  <a:srgbClr val="000000"/>
                </a:solidFill>
                <a:latin typeface="Adobe Arabic" panose="02040503050201020203" pitchFamily="18" charset="-78"/>
                <a:cs typeface="Adobe Arabic" panose="02040503050201020203" pitchFamily="18" charset="-78"/>
              </a:rPr>
              <a:t>لم تكن الصحافة والإعلام موجودة على الأرض بالمعنى المعاصر والسبب ان الحكومات وضعت جُل جهدها للوقوف في وجه الصحافة، حيث اعتبرت ان الإعلام لا ينبغي أن يتصرف به أي فرد .</a:t>
            </a:r>
            <a:r>
              <a:rPr lang="ar-SA" sz="3600" dirty="0" smtClean="0"/>
              <a:t>وتم وضع </a:t>
            </a:r>
            <a:r>
              <a:rPr lang="ar-SA" sz="3600" dirty="0"/>
              <a:t>قائمة من العقوبات تتراوح </a:t>
            </a:r>
            <a:r>
              <a:rPr lang="ar-SA" sz="3600" dirty="0" smtClean="0"/>
              <a:t>شدّتها </a:t>
            </a:r>
            <a:r>
              <a:rPr lang="ar-SA" sz="3600" dirty="0"/>
              <a:t>بين السجن والإعدام لكل من خالف </a:t>
            </a:r>
            <a:r>
              <a:rPr lang="ar-SA" sz="3600" dirty="0" smtClean="0"/>
              <a:t>الإجراءات</a:t>
            </a:r>
            <a:r>
              <a:rPr lang="ar-SA" sz="3600" dirty="0" smtClean="0">
                <a:solidFill>
                  <a:srgbClr val="000000"/>
                </a:solidFill>
                <a:latin typeface="Adobe Arabic" panose="02040503050201020203" pitchFamily="18" charset="-78"/>
                <a:cs typeface="Adobe Arabic" panose="02040503050201020203" pitchFamily="18" charset="-78"/>
              </a:rPr>
              <a:t>.</a:t>
            </a:r>
            <a:endParaRPr lang="ar-SA" sz="3600" dirty="0">
              <a:solidFill>
                <a:srgbClr val="000000"/>
              </a:solidFill>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343259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0" y="260648"/>
            <a:ext cx="8928992" cy="1219200"/>
          </a:xfrm>
        </p:spPr>
        <p:txBody>
          <a:bodyPr>
            <a:normAutofit fontScale="90000"/>
          </a:bodyPr>
          <a:lstStyle/>
          <a:p>
            <a:pPr algn="ctr"/>
            <a:r>
              <a:rPr lang="ar-SA" sz="4000" b="1" dirty="0" smtClean="0">
                <a:solidFill>
                  <a:srgbClr val="C75102"/>
                </a:solidFill>
                <a:latin typeface="Adobe Arabic" panose="02040503050201020203" pitchFamily="18" charset="-78"/>
                <a:cs typeface="Adobe Arabic" panose="02040503050201020203" pitchFamily="18" charset="-78"/>
              </a:rPr>
              <a:t>القيود التي فرضتها نظرية السلطة على الصحافة والإعلام </a:t>
            </a:r>
            <a:endParaRPr lang="ar-SA" sz="4000" b="1" dirty="0">
              <a:solidFill>
                <a:srgbClr val="C75102"/>
              </a:solidFill>
              <a:latin typeface="Adobe Arabic" panose="02040503050201020203" pitchFamily="18" charset="-78"/>
              <a:cs typeface="Adobe Arabic" panose="02040503050201020203" pitchFamily="18" charset="-78"/>
            </a:endParaRPr>
          </a:p>
        </p:txBody>
      </p:sp>
      <p:sp>
        <p:nvSpPr>
          <p:cNvPr id="3" name="عنصر نائب للمحتوى 2"/>
          <p:cNvSpPr>
            <a:spLocks noGrp="1"/>
          </p:cNvSpPr>
          <p:nvPr>
            <p:ph idx="1"/>
          </p:nvPr>
        </p:nvSpPr>
        <p:spPr>
          <a:xfrm>
            <a:off x="311596" y="1628800"/>
            <a:ext cx="8305800" cy="4267200"/>
          </a:xfrm>
        </p:spPr>
        <p:txBody>
          <a:bodyPr/>
          <a:lstStyle/>
          <a:p>
            <a:pPr marL="0" indent="0" algn="r">
              <a:buNone/>
            </a:pPr>
            <a:r>
              <a:rPr lang="ar-SA" sz="4000" b="1" dirty="0" smtClean="0">
                <a:solidFill>
                  <a:srgbClr val="003366"/>
                </a:solidFill>
                <a:latin typeface="Adobe Arabic" panose="02040503050201020203" pitchFamily="18" charset="-78"/>
                <a:cs typeface="Adobe Arabic" panose="02040503050201020203" pitchFamily="18" charset="-78"/>
              </a:rPr>
              <a:t>قيود الترخيص.</a:t>
            </a:r>
          </a:p>
          <a:p>
            <a:pPr marL="0" indent="0" algn="r">
              <a:buNone/>
            </a:pPr>
            <a:r>
              <a:rPr lang="ar-SA" sz="4000" b="1" dirty="0" smtClean="0">
                <a:solidFill>
                  <a:srgbClr val="003366"/>
                </a:solidFill>
                <a:latin typeface="Adobe Arabic" panose="02040503050201020203" pitchFamily="18" charset="-78"/>
                <a:cs typeface="Adobe Arabic" panose="02040503050201020203" pitchFamily="18" charset="-78"/>
              </a:rPr>
              <a:t>قيود الرقابة.</a:t>
            </a:r>
          </a:p>
          <a:p>
            <a:pPr marL="0" indent="0" algn="r">
              <a:buNone/>
            </a:pPr>
            <a:r>
              <a:rPr lang="ar-SA" sz="4000" b="1" dirty="0" smtClean="0">
                <a:solidFill>
                  <a:srgbClr val="003366"/>
                </a:solidFill>
                <a:latin typeface="Adobe Arabic" panose="02040503050201020203" pitchFamily="18" charset="-78"/>
                <a:cs typeface="Adobe Arabic" panose="02040503050201020203" pitchFamily="18" charset="-78"/>
              </a:rPr>
              <a:t>قيد المحاكمات.</a:t>
            </a:r>
          </a:p>
          <a:p>
            <a:pPr marL="0" indent="0" algn="r">
              <a:buNone/>
            </a:pPr>
            <a:r>
              <a:rPr lang="ar-SA" sz="4000" b="1" dirty="0" smtClean="0">
                <a:solidFill>
                  <a:srgbClr val="003366"/>
                </a:solidFill>
                <a:latin typeface="Adobe Arabic" panose="02040503050201020203" pitchFamily="18" charset="-78"/>
                <a:cs typeface="Adobe Arabic" panose="02040503050201020203" pitchFamily="18" charset="-78"/>
              </a:rPr>
              <a:t>قيد الضرائب.</a:t>
            </a:r>
          </a:p>
          <a:p>
            <a:pPr marL="0" indent="0" algn="r">
              <a:buNone/>
            </a:pPr>
            <a:r>
              <a:rPr lang="ar-SA" sz="4000" b="1" dirty="0" smtClean="0">
                <a:solidFill>
                  <a:srgbClr val="003366"/>
                </a:solidFill>
                <a:latin typeface="Adobe Arabic" panose="02040503050201020203" pitchFamily="18" charset="-78"/>
                <a:cs typeface="Adobe Arabic" panose="02040503050201020203" pitchFamily="18" charset="-78"/>
              </a:rPr>
              <a:t>قيد الأموال السرية.</a:t>
            </a:r>
          </a:p>
          <a:p>
            <a:pPr marL="0" indent="0" algn="r">
              <a:buNone/>
            </a:pPr>
            <a:endParaRPr lang="ar-SA" dirty="0">
              <a:solidFill>
                <a:srgbClr val="000000"/>
              </a:solidFill>
            </a:endParaRPr>
          </a:p>
        </p:txBody>
      </p:sp>
    </p:spTree>
    <p:extLst>
      <p:ext uri="{BB962C8B-B14F-4D97-AF65-F5344CB8AC3E}">
        <p14:creationId xmlns:p14="http://schemas.microsoft.com/office/powerpoint/2010/main" val="3455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solidFill>
                  <a:srgbClr val="C75102"/>
                </a:solidFill>
              </a:rPr>
              <a:t>قيود الترخيص</a:t>
            </a:r>
            <a:endParaRPr lang="ar-SA" b="1" dirty="0">
              <a:solidFill>
                <a:srgbClr val="C75102"/>
              </a:solidFill>
            </a:endParaRPr>
          </a:p>
        </p:txBody>
      </p:sp>
      <p:sp>
        <p:nvSpPr>
          <p:cNvPr id="3" name="عنصر نائب للمحتوى 2"/>
          <p:cNvSpPr>
            <a:spLocks noGrp="1"/>
          </p:cNvSpPr>
          <p:nvPr>
            <p:ph idx="1"/>
          </p:nvPr>
        </p:nvSpPr>
        <p:spPr/>
        <p:txBody>
          <a:bodyPr>
            <a:normAutofit/>
          </a:bodyPr>
          <a:lstStyle/>
          <a:p>
            <a:pPr marL="0" indent="0" algn="r">
              <a:buNone/>
            </a:pPr>
            <a:r>
              <a:rPr lang="ar-SA" sz="3600" dirty="0" smtClean="0">
                <a:solidFill>
                  <a:srgbClr val="000000"/>
                </a:solidFill>
                <a:latin typeface="Adobe Arabic" panose="02040503050201020203" pitchFamily="18" charset="-78"/>
                <a:cs typeface="Adobe Arabic" panose="02040503050201020203" pitchFamily="18" charset="-78"/>
              </a:rPr>
              <a:t>كانت الحكومات آنذاك لا تمنح التراخيص إلا لأشخاص معيين معروفين بولائهم المطلق للسلطة.</a:t>
            </a:r>
            <a:endParaRPr lang="ar-SA" sz="3600" dirty="0">
              <a:solidFill>
                <a:srgbClr val="000000"/>
              </a:solidFill>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308667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b="1" dirty="0" smtClean="0">
                <a:solidFill>
                  <a:srgbClr val="C75102"/>
                </a:solidFill>
              </a:rPr>
              <a:t>قيود الرقابة</a:t>
            </a:r>
            <a:endParaRPr lang="ar-SA" b="1" dirty="0">
              <a:solidFill>
                <a:srgbClr val="C75102"/>
              </a:solidFill>
            </a:endParaRPr>
          </a:p>
        </p:txBody>
      </p:sp>
      <p:sp>
        <p:nvSpPr>
          <p:cNvPr id="3" name="عنصر نائب للمحتوى 2"/>
          <p:cNvSpPr>
            <a:spLocks noGrp="1"/>
          </p:cNvSpPr>
          <p:nvPr>
            <p:ph idx="1"/>
          </p:nvPr>
        </p:nvSpPr>
        <p:spPr/>
        <p:txBody>
          <a:bodyPr>
            <a:normAutofit/>
          </a:bodyPr>
          <a:lstStyle/>
          <a:p>
            <a:pPr marL="0" indent="0" algn="r">
              <a:lnSpc>
                <a:spcPct val="150000"/>
              </a:lnSpc>
              <a:buNone/>
            </a:pPr>
            <a:r>
              <a:rPr lang="ar-SA" sz="2800" dirty="0" smtClean="0">
                <a:solidFill>
                  <a:srgbClr val="000000"/>
                </a:solidFill>
                <a:latin typeface="Adobe Arabic" panose="02040503050201020203" pitchFamily="18" charset="-78"/>
                <a:cs typeface="Adobe Arabic" panose="02040503050201020203" pitchFamily="18" charset="-78"/>
              </a:rPr>
              <a:t>ظهرت نتيجة </a:t>
            </a:r>
            <a:r>
              <a:rPr lang="ar-SA" sz="2800" dirty="0" smtClean="0">
                <a:solidFill>
                  <a:srgbClr val="CF3E00"/>
                </a:solidFill>
                <a:latin typeface="Adobe Arabic" panose="02040503050201020203" pitchFamily="18" charset="-78"/>
                <a:cs typeface="Adobe Arabic" panose="02040503050201020203" pitchFamily="18" charset="-78"/>
              </a:rPr>
              <a:t>لفشل قيود التراخيص </a:t>
            </a:r>
            <a:r>
              <a:rPr lang="ar-SA" sz="2800" dirty="0" smtClean="0">
                <a:solidFill>
                  <a:srgbClr val="000000"/>
                </a:solidFill>
                <a:latin typeface="Adobe Arabic" panose="02040503050201020203" pitchFamily="18" charset="-78"/>
                <a:cs typeface="Adobe Arabic" panose="02040503050201020203" pitchFamily="18" charset="-78"/>
              </a:rPr>
              <a:t>في تحديد اتجاه الإعلام حيث ظهر الكثير من الصحفيين والناشرين الذين تمردوا على السياسة العليا، ولذلك لجئت السلطات الحاكمة إلى فرض الرقابة وتم نشر </a:t>
            </a:r>
            <a:r>
              <a:rPr lang="ar-SA" sz="2800" dirty="0" smtClean="0">
                <a:solidFill>
                  <a:srgbClr val="CF3E00"/>
                </a:solidFill>
                <a:latin typeface="Adobe Arabic" panose="02040503050201020203" pitchFamily="18" charset="-78"/>
                <a:cs typeface="Adobe Arabic" panose="02040503050201020203" pitchFamily="18" charset="-78"/>
              </a:rPr>
              <a:t>ممثلين</a:t>
            </a:r>
            <a:r>
              <a:rPr lang="ar-SA" sz="2800" dirty="0" smtClean="0">
                <a:solidFill>
                  <a:srgbClr val="000000"/>
                </a:solidFill>
                <a:latin typeface="Adobe Arabic" panose="02040503050201020203" pitchFamily="18" charset="-78"/>
                <a:cs typeface="Adobe Arabic" panose="02040503050201020203" pitchFamily="18" charset="-78"/>
              </a:rPr>
              <a:t> لها يدققون في النشر الخاص بكل صحيفة وقد نجحت هذه الطريقة في القرن </a:t>
            </a:r>
            <a:r>
              <a:rPr lang="ar-SA" sz="2800" dirty="0" smtClean="0">
                <a:solidFill>
                  <a:srgbClr val="CF3E00"/>
                </a:solidFill>
                <a:latin typeface="Adobe Arabic" panose="02040503050201020203" pitchFamily="18" charset="-78"/>
                <a:cs typeface="Adobe Arabic" panose="02040503050201020203" pitchFamily="18" charset="-78"/>
              </a:rPr>
              <a:t>السادس عشر </a:t>
            </a:r>
            <a:r>
              <a:rPr lang="ar-SA" sz="2800" dirty="0" smtClean="0">
                <a:solidFill>
                  <a:srgbClr val="000000"/>
                </a:solidFill>
                <a:latin typeface="Adobe Arabic" panose="02040503050201020203" pitchFamily="18" charset="-78"/>
                <a:cs typeface="Adobe Arabic" panose="02040503050201020203" pitchFamily="18" charset="-78"/>
              </a:rPr>
              <a:t>بسبب عدد المطبوعات المحدود، لكنها فشلت في القرن </a:t>
            </a:r>
            <a:r>
              <a:rPr lang="ar-SA" sz="2800" dirty="0" smtClean="0">
                <a:solidFill>
                  <a:srgbClr val="CF3E00"/>
                </a:solidFill>
                <a:latin typeface="Adobe Arabic" panose="02040503050201020203" pitchFamily="18" charset="-78"/>
                <a:cs typeface="Adobe Arabic" panose="02040503050201020203" pitchFamily="18" charset="-78"/>
              </a:rPr>
              <a:t>السابع عشر </a:t>
            </a:r>
            <a:r>
              <a:rPr lang="ar-SA" sz="2800" dirty="0" smtClean="0">
                <a:solidFill>
                  <a:srgbClr val="000000"/>
                </a:solidFill>
                <a:latin typeface="Adobe Arabic" panose="02040503050201020203" pitchFamily="18" charset="-78"/>
                <a:cs typeface="Adobe Arabic" panose="02040503050201020203" pitchFamily="18" charset="-78"/>
              </a:rPr>
              <a:t>بسبب كثرة المطبوعات.</a:t>
            </a:r>
            <a:endParaRPr lang="ar-SA" sz="2800" dirty="0">
              <a:solidFill>
                <a:srgbClr val="000000"/>
              </a:solidFill>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42946036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607</TotalTime>
  <Words>1133</Words>
  <Application>Microsoft Office PowerPoint</Application>
  <PresentationFormat>عرض على الشاشة (3:4)‏</PresentationFormat>
  <Paragraphs>90</Paragraphs>
  <Slides>24</Slides>
  <Notes>1</Notes>
  <HiddenSlides>0</HiddenSlides>
  <MMClips>0</MMClips>
  <ScaleCrop>false</ScaleCrop>
  <HeadingPairs>
    <vt:vector size="4" baseType="variant">
      <vt:variant>
        <vt:lpstr>نسق</vt:lpstr>
      </vt:variant>
      <vt:variant>
        <vt:i4>1</vt:i4>
      </vt:variant>
      <vt:variant>
        <vt:lpstr>عناوين الشرائح</vt:lpstr>
      </vt:variant>
      <vt:variant>
        <vt:i4>24</vt:i4>
      </vt:variant>
    </vt:vector>
  </HeadingPairs>
  <TitlesOfParts>
    <vt:vector size="25" baseType="lpstr">
      <vt:lpstr>تدفق</vt:lpstr>
      <vt:lpstr>      قوانين الإعلام وأخلاقياته</vt:lpstr>
      <vt:lpstr>أضواء على النظريات</vt:lpstr>
      <vt:lpstr>عرض تقديمي في PowerPoint</vt:lpstr>
      <vt:lpstr>أبرز نظريات الإعلام</vt:lpstr>
      <vt:lpstr>نظرية السلطة </vt:lpstr>
      <vt:lpstr>حرية الإعلام في ظل نظرية السلطة</vt:lpstr>
      <vt:lpstr>القيود التي فرضتها نظرية السلطة على الصحافة والإعلام </vt:lpstr>
      <vt:lpstr>قيود الترخيص</vt:lpstr>
      <vt:lpstr>قيود الرقابة</vt:lpstr>
      <vt:lpstr>قيد المحاكمات</vt:lpstr>
      <vt:lpstr>نماذج </vt:lpstr>
      <vt:lpstr>نظرية الحرية  </vt:lpstr>
      <vt:lpstr>مفهوم نظرية الحرية</vt:lpstr>
      <vt:lpstr>المبادئ الأساسية لنظرية الحرية</vt:lpstr>
      <vt:lpstr>عرض تقديمي في PowerPoint</vt:lpstr>
      <vt:lpstr>نموذج سلبي للحرية الغير مسئولة </vt:lpstr>
      <vt:lpstr>   نظرية المسؤولية الاجتماعية</vt:lpstr>
      <vt:lpstr>    أسباب ظهور نظرية المسؤولية الاجتماعية</vt:lpstr>
      <vt:lpstr>أهم مبادئ نظرية المسؤولية الاجتماعية</vt:lpstr>
      <vt:lpstr>  يمكن تلخيص نظرية المسؤولية الاجتماعية فيما يلي:</vt:lpstr>
      <vt:lpstr>النظرية الشيوعية</vt:lpstr>
      <vt:lpstr>أهم خصائص الإعلامية للنظرية الشيوعية</vt:lpstr>
      <vt:lpstr>أهم خصائص الإعلامية للنظرية الشيوعية</vt:lpstr>
      <vt:lpstr>نموذج </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User</dc:creator>
  <cp:lastModifiedBy>Nada Nasser Alahmari</cp:lastModifiedBy>
  <cp:revision>109</cp:revision>
  <dcterms:created xsi:type="dcterms:W3CDTF">2014-02-27T12:39:25Z</dcterms:created>
  <dcterms:modified xsi:type="dcterms:W3CDTF">2015-09-09T09:58:57Z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TC010721531025</vt:lpwstr>
  </property>
</Properties>
</file>