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74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3" d="100"/>
          <a:sy n="83" d="100"/>
        </p:scale>
        <p:origin x="54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0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07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6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650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285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306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ar-SA"/>
              <a:t>حرر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1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4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4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4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71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55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l" defTabSz="914400" rtl="1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70872" y="4802909"/>
            <a:ext cx="7772400" cy="3883178"/>
          </a:xfrm>
        </p:spPr>
        <p:txBody>
          <a:bodyPr>
            <a:normAutofit/>
          </a:bodyPr>
          <a:lstStyle/>
          <a:p>
            <a:pPr algn="ctr"/>
            <a:r>
              <a:rPr lang="ar-EG" b="1" dirty="0">
                <a:solidFill>
                  <a:srgbClr val="7030A0"/>
                </a:solidFill>
              </a:rPr>
              <a:t>تسويق الخدمات والمنتجات المصرفية</a:t>
            </a:r>
            <a:br>
              <a:rPr lang="ar-SA" b="1" dirty="0">
                <a:solidFill>
                  <a:srgbClr val="7030A0"/>
                </a:solidFill>
              </a:rPr>
            </a:br>
            <a:br>
              <a:rPr lang="ar-SA" b="1" dirty="0">
                <a:solidFill>
                  <a:srgbClr val="7030A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80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6659" y="1472684"/>
            <a:ext cx="34948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3200" b="1" u="sng" dirty="0">
                <a:solidFill>
                  <a:srgbClr val="7030A0"/>
                </a:solidFill>
              </a:rPr>
              <a:t>طبيعة النشاط التسويقي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1231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6575" y="1774328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نشاط مثير :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ar-SA" sz="3200" dirty="0"/>
              <a:t>التسويق نشاط دائم البحث والتنقيب في مشكلاتنا اليومية المرتبطة بحاجياتنا</a:t>
            </a:r>
            <a:r>
              <a:rPr lang="ar-SA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23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275" y="1367135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3200" b="1" dirty="0">
                <a:solidFill>
                  <a:srgbClr val="FF0000"/>
                </a:solidFill>
              </a:rPr>
              <a:t>نشاط مركب:</a:t>
            </a:r>
            <a:br>
              <a:rPr lang="en-US" sz="3200" dirty="0"/>
            </a:br>
            <a:r>
              <a:rPr lang="ar-SA" sz="3200" dirty="0"/>
              <a:t>يشمل سلوك المستهلك وعاداته، وتقاليده وطرق استهلاكه، وأحاسيسه...إلخ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06247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7325" y="3105835"/>
            <a:ext cx="768667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>
                <a:solidFill>
                  <a:srgbClr val="FF0000"/>
                </a:solidFill>
              </a:rPr>
              <a:t>نشاط موجه:</a:t>
            </a:r>
            <a:br>
              <a:rPr lang="en-US" sz="2800" dirty="0"/>
            </a:br>
            <a:r>
              <a:rPr lang="ar-SA" sz="2800" dirty="0"/>
              <a:t>للمؤسسات المختلفة (الربحية منها ، و غير ربحية)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8200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113" y="2967335"/>
            <a:ext cx="82438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800" b="1" dirty="0">
                <a:solidFill>
                  <a:srgbClr val="FF0000"/>
                </a:solidFill>
              </a:rPr>
              <a:t>نشاط متغير ومتكيف :</a:t>
            </a:r>
            <a:br>
              <a:rPr lang="en-US" sz="2800" dirty="0"/>
            </a:br>
            <a:r>
              <a:rPr lang="ar-SA" sz="2800" dirty="0"/>
              <a:t> يتسم بالديناميكية والسرعة (لا يسمح بتجاوز الوقت) ويتماشى دائما مع التغيرات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1787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5850" y="1997839"/>
            <a:ext cx="805815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dirty="0"/>
              <a:t>تحتل إدارة التسويق مكانا بارزا في الهيكل التنظيمي للمنظمة الاقتصادية , و يرجع ذلك لحاجتها المتزايدة إلى القيام بدراسات وتحليل السوق, ومعرفة ردود أفعال الزبائن والمنافسين ..., ويزداد الاهتمام بإدارة التسويق كلما كبرت المنظمة , وازداد إنتاجها, واتسع سوقها, وقد تشرف بعض المنظمات بنفسها على تنظيم و مراقبة مبيعاتها أو تسند عملية التوزيع إلى مؤسسات متخصصة, و يتوقف الاختيار بين الأسلوبين على عدة عوامل من أهمها : طبيعة نشاط المنظمة ، المقدرة المالية , والمقدرة التنظيمية وحجم الإنتاج ومدى تنوعه , وحجم السوق وعدد العملاء...إلخ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992902" y="1208365"/>
            <a:ext cx="43909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b="1" u="sng" dirty="0">
                <a:solidFill>
                  <a:srgbClr val="7030A0"/>
                </a:solidFill>
              </a:rPr>
              <a:t>تنظيم إدارة التسويق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994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2988" y="2690336"/>
            <a:ext cx="81010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dirty="0">
                <a:solidFill>
                  <a:srgbClr val="FF0000"/>
                </a:solidFill>
              </a:rPr>
              <a:t>يقصد بتنظيم إدارة التسويق : </a:t>
            </a:r>
            <a:r>
              <a:rPr lang="ar-SA" sz="2400" dirty="0"/>
              <a:t>تقسيمها إلى عدة إدارات فرعية وأقسام ووظائف, وتحديد واجبات ومهام كل منها ، وكذلك سلطاتها ومسؤولياتها ، وعلاقتها بالأجزاء الأخرى في كل المنظمة, وأيضاً تحديد مؤهلات الأشخاص الذين يقومون بأداء هذه الوظائف والمسؤوليات...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8063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00175" y="2627650"/>
            <a:ext cx="78724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dirty="0"/>
              <a:t>إن التعاون الفعال بين إدارات المنظمة, يعتبر من العوامل الأساسية في نجاحها, ومن أهم الإدارات في المنظمة التي ترتبط بإدارة التسويق :</a:t>
            </a:r>
            <a:endParaRPr lang="en-US" sz="2400" dirty="0"/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اداره الإنتاج 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اداره المشتريات </a:t>
            </a:r>
          </a:p>
          <a:p>
            <a:pPr algn="ctr"/>
            <a:r>
              <a:rPr lang="ar-SA" sz="2400" dirty="0" err="1">
                <a:solidFill>
                  <a:srgbClr val="FF0000"/>
                </a:solidFill>
              </a:rPr>
              <a:t>الاداره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2400" dirty="0" err="1">
                <a:solidFill>
                  <a:srgbClr val="FF0000"/>
                </a:solidFill>
              </a:rPr>
              <a:t>الماليه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ar-SA" sz="2400" dirty="0">
                <a:solidFill>
                  <a:srgbClr val="FF0000"/>
                </a:solidFill>
              </a:rPr>
              <a:t>اداره التصدير </a:t>
            </a:r>
          </a:p>
        </p:txBody>
      </p:sp>
      <p:sp>
        <p:nvSpPr>
          <p:cNvPr id="3" name="Rectangle 2"/>
          <p:cNvSpPr/>
          <p:nvPr/>
        </p:nvSpPr>
        <p:spPr>
          <a:xfrm>
            <a:off x="3778351" y="1372671"/>
            <a:ext cx="437812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b="1" u="sng" dirty="0">
                <a:solidFill>
                  <a:srgbClr val="7030A0"/>
                </a:solidFill>
              </a:rPr>
              <a:t>علاقات إدارة التسويق بالإدارات الأخرى: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8773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rtl="1"/>
            <a:r>
              <a:rPr lang="ar-SA" sz="2400" dirty="0"/>
              <a:t>التنظيم الداخلي حسب الوظائف</a:t>
            </a:r>
            <a:endParaRPr lang="en-US" sz="2400" dirty="0"/>
          </a:p>
          <a:p>
            <a:pPr lvl="0" algn="ctr" rtl="1"/>
            <a:r>
              <a:rPr lang="ar-SA" sz="2400" dirty="0"/>
              <a:t>التنظيم حسب نوع السلعة أو الخدمة المباعة</a:t>
            </a:r>
            <a:endParaRPr lang="en-US" sz="2400" dirty="0"/>
          </a:p>
          <a:p>
            <a:pPr lvl="0" algn="ctr" rtl="1"/>
            <a:r>
              <a:rPr lang="ar-SA" sz="2400" dirty="0"/>
              <a:t>التنظيم حسب نوع عملية العملاء و الزبائن</a:t>
            </a:r>
            <a:endParaRPr lang="en-US" sz="2400" dirty="0"/>
          </a:p>
          <a:p>
            <a:pPr lvl="0" algn="ctr" rtl="1"/>
            <a:r>
              <a:rPr lang="ar-SA" sz="2400" dirty="0"/>
              <a:t>التنظيم حسب المناطق الجغرافية</a:t>
            </a:r>
            <a:endParaRPr lang="en-US" sz="2400" dirty="0"/>
          </a:p>
          <a:p>
            <a:pPr lvl="0" algn="ctr" rtl="1"/>
            <a:r>
              <a:rPr lang="ar-SA" sz="2400" dirty="0"/>
              <a:t>التنظيم المركب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92881" y="1622703"/>
            <a:ext cx="106330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3200" b="1" u="sng" dirty="0">
                <a:solidFill>
                  <a:srgbClr val="7030A0"/>
                </a:solidFill>
              </a:rPr>
              <a:t>الأسس العلمية للتنظيم الداخلي لإدارة التسويق: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8704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1859340"/>
            <a:ext cx="6096000" cy="3477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000" dirty="0"/>
              <a:t>الشراء</a:t>
            </a:r>
          </a:p>
          <a:p>
            <a:pPr algn="ctr"/>
            <a:r>
              <a:rPr lang="ar-SA" sz="2000" dirty="0"/>
              <a:t>البيع </a:t>
            </a:r>
          </a:p>
          <a:p>
            <a:pPr algn="ctr"/>
            <a:r>
              <a:rPr lang="ar-SA" sz="2000"/>
              <a:t>الاعلان </a:t>
            </a:r>
            <a:r>
              <a:rPr lang="ar-SA" sz="2000" dirty="0"/>
              <a:t>و الترويج</a:t>
            </a:r>
          </a:p>
          <a:p>
            <a:pPr algn="ctr"/>
            <a:r>
              <a:rPr lang="ar-SA" sz="2000" dirty="0"/>
              <a:t>بحوث التسويق</a:t>
            </a:r>
          </a:p>
          <a:p>
            <a:pPr algn="ctr"/>
            <a:r>
              <a:rPr lang="ar-SA" sz="2000" dirty="0"/>
              <a:t>النقل</a:t>
            </a:r>
          </a:p>
          <a:p>
            <a:pPr algn="ctr"/>
            <a:r>
              <a:rPr lang="ar-SA" sz="2000" dirty="0"/>
              <a:t>التوصيف و التنميط</a:t>
            </a:r>
          </a:p>
          <a:p>
            <a:pPr algn="ctr"/>
            <a:r>
              <a:rPr lang="ar-SA" sz="2000" dirty="0"/>
              <a:t>التغليق</a:t>
            </a:r>
          </a:p>
          <a:p>
            <a:pPr algn="ctr"/>
            <a:r>
              <a:rPr lang="ar-SA" sz="2000" dirty="0"/>
              <a:t>التصغير</a:t>
            </a:r>
          </a:p>
          <a:p>
            <a:pPr algn="ctr"/>
            <a:r>
              <a:rPr lang="ar-SA" sz="2000" dirty="0"/>
              <a:t>التسعير</a:t>
            </a:r>
          </a:p>
          <a:p>
            <a:pPr algn="ctr"/>
            <a:r>
              <a:rPr lang="ar-SA" sz="2000" dirty="0"/>
              <a:t>التمويل </a:t>
            </a:r>
          </a:p>
          <a:p>
            <a:pPr algn="ctr"/>
            <a:r>
              <a:rPr lang="ar-SA" sz="2000" dirty="0"/>
              <a:t>تجنب المخاطر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4175625" y="958334"/>
            <a:ext cx="34115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u="sng" dirty="0">
                <a:solidFill>
                  <a:srgbClr val="7030A0"/>
                </a:solidFill>
              </a:rPr>
              <a:t>وظائف التسويق: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4604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35375" y="522564"/>
            <a:ext cx="43091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u="sng" dirty="0">
                <a:solidFill>
                  <a:srgbClr val="7030A0"/>
                </a:solidFill>
              </a:rPr>
              <a:t>مفهوم وأهمية وطبيعة التسويق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835944" y="1582341"/>
            <a:ext cx="730805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000" dirty="0"/>
              <a:t>تؤدي المنشآت على اختلاف أنواعها وأهدافها وظيفتين رئيستين هما : إنتاج السلع والخدمات والأفكار أو ما يطلق عليه " المنتجات " ومن ثم تسويقها . وينطبق هذا الكلام على جميع المؤسسات سواءً الكبيرة منها أم الصغيرة ، الربحية منها أو غير الربحية ، ومن هنا يمكن القول بأن الإنتاج والتسويق هما جوهر الحياة الاقتصادية في أي مجتمع ، فالإنتاج هو العملية التي يتم من خلالها تحويل المواد الأولية إلى " منتج" تام الصنع وجاهز للاستهلاك أو الاستخدام في حين أن التسويق هو الذي يُعنى بجميع الحاجات والرغبات ضمن الموارد المتاحة سعياً وراء تحقيق أهدافه سواءً الربحية منها أم غير الربحية . ويوماً بعد يوم أصبح السوق ذا توجه عالمي مع أداء الإنتاج والتسويق لوظائفها واختراقهما الحدود المحلية والإقليمية إلى مجال أرحب وأوسع وهو السوق العالمي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1491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49166" y="915471"/>
            <a:ext cx="32287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SA" sz="3200" b="1" u="sng" dirty="0">
                <a:solidFill>
                  <a:srgbClr val="7030A0"/>
                </a:solidFill>
              </a:rPr>
              <a:t>مفهوم</a:t>
            </a:r>
            <a:r>
              <a:rPr lang="ar-SA" sz="3200" b="1" u="sng" dirty="0"/>
              <a:t> </a:t>
            </a:r>
            <a:r>
              <a:rPr lang="ar-SA" sz="3200" b="1" u="sng" dirty="0">
                <a:solidFill>
                  <a:srgbClr val="7030A0"/>
                </a:solidFill>
              </a:rPr>
              <a:t>التسويق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048000" y="310583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800" dirty="0"/>
              <a:t>تختلف تعاريف التسويق حسب وجهة كل نظر ويعود ذلك الاختلاف لنوع الفهم الذي يراه كل رجل تسويق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878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83643" y="1917204"/>
            <a:ext cx="6096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800" dirty="0">
                <a:solidFill>
                  <a:srgbClr val="7030A0"/>
                </a:solidFill>
              </a:rPr>
              <a:t>يعرف فيليب </a:t>
            </a:r>
            <a:r>
              <a:rPr lang="ar-SA" sz="2800" dirty="0" err="1">
                <a:solidFill>
                  <a:srgbClr val="7030A0"/>
                </a:solidFill>
              </a:rPr>
              <a:t>كوتلر</a:t>
            </a:r>
            <a:r>
              <a:rPr lang="ar-SA" sz="2800" dirty="0">
                <a:solidFill>
                  <a:srgbClr val="7030A0"/>
                </a:solidFill>
              </a:rPr>
              <a:t> التسويق بأنه </a:t>
            </a:r>
            <a:r>
              <a:rPr lang="ar-SA" sz="2800" dirty="0"/>
              <a:t>" عملية إدارية اجتماعية يحصل بموجبـها الأفراد والمجـموعات على ما يحتاجون، ويتم تحقيق ذلك من خلال إنتاج وتبادل المنتـجات ذات القيـمة مع الآخرين".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1325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031" y="1574304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3200" dirty="0">
                <a:solidFill>
                  <a:srgbClr val="7030A0"/>
                </a:solidFill>
              </a:rPr>
              <a:t>وعرفت جمعية التسويق الأمريكية</a:t>
            </a:r>
          </a:p>
          <a:p>
            <a:pPr algn="ctr"/>
            <a:r>
              <a:rPr lang="ar-SA" sz="3200" dirty="0">
                <a:solidFill>
                  <a:srgbClr val="7030A0"/>
                </a:solidFill>
              </a:rPr>
              <a:t> </a:t>
            </a:r>
            <a:r>
              <a:rPr lang="en-US" sz="3200" dirty="0"/>
              <a:t>American Marketing Association</a:t>
            </a:r>
            <a:r>
              <a:rPr lang="ar-SA" sz="3200" dirty="0"/>
              <a:t> التسويق بأنه  " أداء أنشطة الأعمال التي تعني بتدفق السلع والخدمات من المنتج إلى المستهلك أو المستعمل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103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1415980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ar-SA" sz="2400" dirty="0">
                <a:solidFill>
                  <a:srgbClr val="7030A0"/>
                </a:solidFill>
              </a:rPr>
              <a:t>ويعرف التسويق وفقا للمدخل الحديث بأنه </a:t>
            </a:r>
            <a:r>
              <a:rPr lang="ar-SA" sz="2400" dirty="0"/>
              <a:t>" نشاط يهدف إلى إقامة علاقة مستمرة ومربحة مع المستهلكين وعدة أطراف أخرى، وكذلك الحفاظ عليها وتدعيمها بشكل يؤدي إلى تحقيق كل الأطراف لأهدافهم ، وتتحقق هذه العلاقة من خلال القيام بعمليات المبادلة التي تراعي صالح الطرفين ، والوفاء بالوعود التي يقطعها كل الأطراف على أنفسهم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7233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6311" y="3530084"/>
            <a:ext cx="87448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SA" sz="2000" b="1" dirty="0">
                <a:solidFill>
                  <a:srgbClr val="7030A0"/>
                </a:solidFill>
              </a:rPr>
              <a:t>المنفعة الشكلية : </a:t>
            </a:r>
            <a:r>
              <a:rPr lang="ar-SA" sz="2000" dirty="0"/>
              <a:t>تحويل عوامل الإنتاج لسلع كاملة مرغوب فيها متماشية والموضة أو الحاجات المتغيرة.</a:t>
            </a:r>
            <a:endParaRPr lang="en-US" sz="2000" dirty="0"/>
          </a:p>
          <a:p>
            <a:pPr lvl="0" algn="just" rtl="1"/>
            <a:r>
              <a:rPr lang="ar-SA" sz="2000" b="1" dirty="0">
                <a:solidFill>
                  <a:srgbClr val="7030A0"/>
                </a:solidFill>
              </a:rPr>
              <a:t>المنفعة الزمانية </a:t>
            </a:r>
            <a:r>
              <a:rPr lang="ar-SA" sz="2000" b="1" dirty="0"/>
              <a:t>: </a:t>
            </a:r>
            <a:r>
              <a:rPr lang="ar-SA" sz="2000" dirty="0"/>
              <a:t>توفير السلع والخدمات في الوقت والزمان الذي يحتاج المستهلكون فيه إليها.</a:t>
            </a:r>
            <a:endParaRPr lang="en-US" sz="2000" dirty="0"/>
          </a:p>
          <a:p>
            <a:pPr lvl="0" algn="just" rtl="1"/>
            <a:r>
              <a:rPr lang="ar-SA" sz="2000" b="1" dirty="0">
                <a:solidFill>
                  <a:srgbClr val="7030A0"/>
                </a:solidFill>
              </a:rPr>
              <a:t>المنفعة المكانية </a:t>
            </a:r>
            <a:r>
              <a:rPr lang="ar-SA" sz="2000" b="1" dirty="0"/>
              <a:t>: </a:t>
            </a:r>
            <a:r>
              <a:rPr lang="ar-SA" sz="2000" dirty="0"/>
              <a:t>توفير السلع والخدمات التي يحتاج إليها المستهلكون في المكان المناسب.</a:t>
            </a:r>
            <a:endParaRPr lang="en-US" sz="2000" dirty="0"/>
          </a:p>
          <a:p>
            <a:pPr lvl="0" algn="just" rtl="1"/>
            <a:r>
              <a:rPr lang="ar-SA" sz="2000" b="1" dirty="0">
                <a:solidFill>
                  <a:srgbClr val="7030A0"/>
                </a:solidFill>
              </a:rPr>
              <a:t>المنفعة </a:t>
            </a:r>
            <a:r>
              <a:rPr lang="ar-SA" sz="2000" b="1" dirty="0" err="1">
                <a:solidFill>
                  <a:srgbClr val="7030A0"/>
                </a:solidFill>
              </a:rPr>
              <a:t>الحيازية</a:t>
            </a:r>
            <a:r>
              <a:rPr lang="ar-SA" sz="2000" b="1" dirty="0">
                <a:solidFill>
                  <a:srgbClr val="7030A0"/>
                </a:solidFill>
              </a:rPr>
              <a:t> </a:t>
            </a:r>
            <a:r>
              <a:rPr lang="ar-SA" sz="2000" b="1" dirty="0"/>
              <a:t>: </a:t>
            </a:r>
            <a:r>
              <a:rPr lang="ar-SA" sz="2000" dirty="0"/>
              <a:t>تعني نقل ملكية السلع إلى المستهلك الأخير والصناعي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5492655" y="1429822"/>
            <a:ext cx="3046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u="sng" dirty="0">
                <a:solidFill>
                  <a:srgbClr val="7030A0"/>
                </a:solidFill>
              </a:rPr>
              <a:t>منافع التسويق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5050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8943" y="2258497"/>
            <a:ext cx="637052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dirty="0">
                <a:solidFill>
                  <a:srgbClr val="FF0000"/>
                </a:solidFill>
              </a:rPr>
              <a:t>للتسويق أهمية بالغة لا تقتصر على مجرد إيصال السلعة أو تقديم الخدمات إلى المستهلكين النهائيين أو الصناعيين فقط بل هذه الأهمية تمتد لتصل إلى: </a:t>
            </a:r>
            <a:endParaRPr lang="en-US" sz="2000" dirty="0">
              <a:solidFill>
                <a:srgbClr val="FF0000"/>
              </a:solidFill>
            </a:endParaRPr>
          </a:p>
          <a:p>
            <a:pPr algn="ctr"/>
            <a:endParaRPr lang="en-US" sz="2000" dirty="0"/>
          </a:p>
          <a:p>
            <a:pPr algn="ctr"/>
            <a:r>
              <a:rPr lang="ar-SA" sz="2000" dirty="0"/>
              <a:t> خلق المنفعة الشكلية للسلع </a:t>
            </a:r>
            <a:endParaRPr lang="en-US" sz="2000" dirty="0"/>
          </a:p>
          <a:p>
            <a:pPr algn="ctr"/>
            <a:r>
              <a:rPr lang="ar-SA" sz="2000" dirty="0"/>
              <a:t>مواجهة منافسة الشركات الأجنبية </a:t>
            </a:r>
            <a:endParaRPr lang="en-US" sz="2000" dirty="0"/>
          </a:p>
          <a:p>
            <a:pPr algn="ctr"/>
            <a:r>
              <a:rPr lang="ar-SA" sz="2000" dirty="0"/>
              <a:t>الدخول إلى الأسواق الدولية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5794852" y="1272659"/>
            <a:ext cx="34179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3200" b="1" u="sng" dirty="0">
                <a:solidFill>
                  <a:srgbClr val="7030A0"/>
                </a:solidFill>
              </a:rPr>
              <a:t>أهمية التسويق :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5703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ar-SA" sz="2400" dirty="0"/>
              <a:t>-   تحريك الطلب الساكن لدى فئة من العملاء المرتقبين بالتعرف على حاجاتهم واتجاهاتهم </a:t>
            </a:r>
            <a:endParaRPr lang="en-US" sz="2400" dirty="0"/>
          </a:p>
          <a:p>
            <a:pPr algn="r" rtl="1"/>
            <a:r>
              <a:rPr lang="ar-SA" sz="2400" dirty="0"/>
              <a:t>-   تشجيع العملاء وتحفيزهم أو إغرائهم لبدء استخدام سلع معينة أو الاستفادة من خدمات معينة.</a:t>
            </a:r>
            <a:endParaRPr lang="en-US" sz="2400" dirty="0"/>
          </a:p>
          <a:p>
            <a:pPr algn="r" rtl="1"/>
            <a:r>
              <a:rPr lang="ar-SA" sz="2400" dirty="0"/>
              <a:t>-   حماية الطلب الحالي الذي ترضى عنه المنظمة والمحافظة على مستواه لمواجهة أي تغيرات.</a:t>
            </a:r>
            <a:endParaRPr lang="en-US" sz="2400" dirty="0"/>
          </a:p>
          <a:p>
            <a:pPr algn="r" rtl="1"/>
            <a:r>
              <a:rPr lang="ar-SA" sz="2400" dirty="0"/>
              <a:t>-   ترشيد وتقويم سلوك المستهلكين.</a:t>
            </a:r>
            <a:endParaRPr lang="en-US" sz="2400" dirty="0"/>
          </a:p>
          <a:p>
            <a:pPr algn="r" rtl="1"/>
            <a:r>
              <a:rPr lang="ar-SA" sz="2400" dirty="0"/>
              <a:t>-   توجيه اتجاهات وسلوك الأفراد لخلق طلب إيجابي جديد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771776" y="1136928"/>
            <a:ext cx="671512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3200" b="1" u="sng" dirty="0">
                <a:solidFill>
                  <a:srgbClr val="7030A0"/>
                </a:solidFill>
              </a:rPr>
              <a:t>الأدوار الرئيسة لوظيفة التسويق بالمنظمة </a:t>
            </a:r>
            <a:r>
              <a:rPr lang="ar-SA" b="1" u="sng" dirty="0">
                <a:solidFill>
                  <a:srgbClr val="7030A0"/>
                </a:solidFill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918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كامل">
  <a:themeElements>
    <a:clrScheme name="تكامل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تكامل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تكامل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87</TotalTime>
  <Words>667</Words>
  <Application>Microsoft Office PowerPoint</Application>
  <PresentationFormat>شاشة عريضة</PresentationFormat>
  <Paragraphs>58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3" baseType="lpstr">
      <vt:lpstr>Tw Cen MT</vt:lpstr>
      <vt:lpstr>Tw Cen MT Condensed</vt:lpstr>
      <vt:lpstr>Wingdings 3</vt:lpstr>
      <vt:lpstr>تكامل</vt:lpstr>
      <vt:lpstr>تسويق الخدمات والمنتجات المصرفية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تسويق الخدمات والمنتجات المصرفية</dc:title>
  <dc:creator>nuha alnumair</dc:creator>
  <cp:lastModifiedBy>mahasin hussein</cp:lastModifiedBy>
  <cp:revision>10</cp:revision>
  <dcterms:created xsi:type="dcterms:W3CDTF">2017-09-30T13:07:11Z</dcterms:created>
  <dcterms:modified xsi:type="dcterms:W3CDTF">2019-01-21T08:12:14Z</dcterms:modified>
</cp:coreProperties>
</file>