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notesMasterIdLst>
    <p:notesMasterId r:id="rId27"/>
  </p:notesMasterIdLst>
  <p:sldIdLst>
    <p:sldId id="256" r:id="rId2"/>
    <p:sldId id="303" r:id="rId3"/>
    <p:sldId id="288" r:id="rId4"/>
    <p:sldId id="289" r:id="rId5"/>
    <p:sldId id="290" r:id="rId6"/>
    <p:sldId id="304" r:id="rId7"/>
    <p:sldId id="305" r:id="rId8"/>
    <p:sldId id="286" r:id="rId9"/>
    <p:sldId id="285" r:id="rId10"/>
    <p:sldId id="291" r:id="rId11"/>
    <p:sldId id="292" r:id="rId12"/>
    <p:sldId id="271" r:id="rId13"/>
    <p:sldId id="276" r:id="rId14"/>
    <p:sldId id="273" r:id="rId15"/>
    <p:sldId id="274" r:id="rId16"/>
    <p:sldId id="296" r:id="rId17"/>
    <p:sldId id="293" r:id="rId18"/>
    <p:sldId id="298" r:id="rId19"/>
    <p:sldId id="299" r:id="rId20"/>
    <p:sldId id="300" r:id="rId21"/>
    <p:sldId id="301" r:id="rId22"/>
    <p:sldId id="302" r:id="rId23"/>
    <p:sldId id="294" r:id="rId24"/>
    <p:sldId id="297" r:id="rId25"/>
    <p:sldId id="306"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نمط ذو سمات 2 - تميي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نمط ذو سمات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45" autoAdjust="0"/>
    <p:restoredTop sz="94667" autoAdjust="0"/>
  </p:normalViewPr>
  <p:slideViewPr>
    <p:cSldViewPr>
      <p:cViewPr>
        <p:scale>
          <a:sx n="77" d="100"/>
          <a:sy n="77" d="100"/>
        </p:scale>
        <p:origin x="-1140" y="-72"/>
      </p:cViewPr>
      <p:guideLst>
        <p:guide orient="horz" pos="2160"/>
        <p:guide pos="2880"/>
      </p:guideLst>
    </p:cSldViewPr>
  </p:slideViewPr>
  <p:outlineViewPr>
    <p:cViewPr>
      <p:scale>
        <a:sx n="33" d="100"/>
        <a:sy n="33" d="100"/>
      </p:scale>
      <p:origin x="114" y="2373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26650-DA8D-4C5B-95AE-39F0A9EBC069}" type="doc">
      <dgm:prSet loTypeId="urn:microsoft.com/office/officeart/2005/8/layout/process1" loCatId="process" qsTypeId="urn:microsoft.com/office/officeart/2005/8/quickstyle/simple5" qsCatId="simple" csTypeId="urn:microsoft.com/office/officeart/2005/8/colors/accent3_2" csCatId="accent3" phldr="1"/>
      <dgm:spPr/>
    </dgm:pt>
    <dgm:pt modelId="{86B29105-8D26-4EC5-B9E5-98CA048211BE}">
      <dgm:prSet phldrT="[نص]"/>
      <dgm:spPr/>
      <dgm:t>
        <a:bodyPr/>
        <a:lstStyle/>
        <a:p>
          <a:pPr rtl="1"/>
          <a:r>
            <a:rPr lang="ar-SA"/>
            <a:t>المستقبل (المتعلم)</a:t>
          </a:r>
        </a:p>
      </dgm:t>
    </dgm:pt>
    <dgm:pt modelId="{D5DD9855-7983-4379-AA6F-331F11B4ADCD}" type="parTrans" cxnId="{E4372C45-77C0-43F6-AA22-AEA73A5B648F}">
      <dgm:prSet/>
      <dgm:spPr/>
      <dgm:t>
        <a:bodyPr/>
        <a:lstStyle/>
        <a:p>
          <a:pPr rtl="1"/>
          <a:endParaRPr lang="ar-SA"/>
        </a:p>
      </dgm:t>
    </dgm:pt>
    <dgm:pt modelId="{6201E988-2195-4855-9368-598BD6233207}" type="sibTrans" cxnId="{E4372C45-77C0-43F6-AA22-AEA73A5B648F}">
      <dgm:prSet/>
      <dgm:spPr/>
      <dgm:t>
        <a:bodyPr/>
        <a:lstStyle/>
        <a:p>
          <a:pPr rtl="1"/>
          <a:endParaRPr lang="ar-SA"/>
        </a:p>
      </dgm:t>
    </dgm:pt>
    <dgm:pt modelId="{9516BA79-3434-452F-8059-BC7A03820B11}">
      <dgm:prSet phldrT="[نص]"/>
      <dgm:spPr/>
      <dgm:t>
        <a:bodyPr/>
        <a:lstStyle/>
        <a:p>
          <a:pPr rtl="1"/>
          <a:r>
            <a:rPr lang="ar-SA"/>
            <a:t>المرسل (المعلم)</a:t>
          </a:r>
        </a:p>
      </dgm:t>
    </dgm:pt>
    <dgm:pt modelId="{843894EC-8AED-4B01-B6CE-737CF1E0A2CE}" type="parTrans" cxnId="{0E2F24F2-4DB2-405F-A722-7A87654B771F}">
      <dgm:prSet/>
      <dgm:spPr/>
      <dgm:t>
        <a:bodyPr/>
        <a:lstStyle/>
        <a:p>
          <a:pPr rtl="1"/>
          <a:endParaRPr lang="ar-SA"/>
        </a:p>
      </dgm:t>
    </dgm:pt>
    <dgm:pt modelId="{C0BA91CD-C971-4057-940C-B841C2BD10AD}" type="sibTrans" cxnId="{0E2F24F2-4DB2-405F-A722-7A87654B771F}">
      <dgm:prSet/>
      <dgm:spPr/>
      <dgm:t>
        <a:bodyPr/>
        <a:lstStyle/>
        <a:p>
          <a:pPr rtl="1"/>
          <a:endParaRPr lang="ar-SA"/>
        </a:p>
      </dgm:t>
    </dgm:pt>
    <dgm:pt modelId="{1443C0A7-8141-4BF8-953E-46E7915B49F4}" type="pres">
      <dgm:prSet presAssocID="{E5026650-DA8D-4C5B-95AE-39F0A9EBC069}" presName="Name0" presStyleCnt="0">
        <dgm:presLayoutVars>
          <dgm:dir/>
          <dgm:resizeHandles val="exact"/>
        </dgm:presLayoutVars>
      </dgm:prSet>
      <dgm:spPr/>
    </dgm:pt>
    <dgm:pt modelId="{D4DD7357-8CD7-445F-B527-37329EEE999B}" type="pres">
      <dgm:prSet presAssocID="{86B29105-8D26-4EC5-B9E5-98CA048211BE}" presName="node" presStyleLbl="node1" presStyleIdx="0" presStyleCnt="2" custScaleX="37200">
        <dgm:presLayoutVars>
          <dgm:bulletEnabled val="1"/>
        </dgm:presLayoutVars>
      </dgm:prSet>
      <dgm:spPr/>
      <dgm:t>
        <a:bodyPr/>
        <a:lstStyle/>
        <a:p>
          <a:pPr rtl="1"/>
          <a:endParaRPr lang="ar-SA"/>
        </a:p>
      </dgm:t>
    </dgm:pt>
    <dgm:pt modelId="{F08D6B3B-8713-44BB-8B4A-FA7A489D8007}" type="pres">
      <dgm:prSet presAssocID="{6201E988-2195-4855-9368-598BD6233207}" presName="sibTrans" presStyleLbl="sibTrans2D1" presStyleIdx="0" presStyleCnt="1" custAng="10800000" custScaleX="157131"/>
      <dgm:spPr/>
      <dgm:t>
        <a:bodyPr/>
        <a:lstStyle/>
        <a:p>
          <a:pPr rtl="1"/>
          <a:endParaRPr lang="ar-SA"/>
        </a:p>
      </dgm:t>
    </dgm:pt>
    <dgm:pt modelId="{10760127-F8DA-4F32-97B2-B9F604C0ECD7}" type="pres">
      <dgm:prSet presAssocID="{6201E988-2195-4855-9368-598BD6233207}" presName="connectorText" presStyleLbl="sibTrans2D1" presStyleIdx="0" presStyleCnt="1"/>
      <dgm:spPr/>
      <dgm:t>
        <a:bodyPr/>
        <a:lstStyle/>
        <a:p>
          <a:pPr rtl="1"/>
          <a:endParaRPr lang="ar-SA"/>
        </a:p>
      </dgm:t>
    </dgm:pt>
    <dgm:pt modelId="{5DA827F5-DAD8-4D9C-8C8D-750C90FBC39A}" type="pres">
      <dgm:prSet presAssocID="{9516BA79-3434-452F-8059-BC7A03820B11}" presName="node" presStyleLbl="node1" presStyleIdx="1" presStyleCnt="2" custScaleX="34890" custLinFactNeighborX="135">
        <dgm:presLayoutVars>
          <dgm:bulletEnabled val="1"/>
        </dgm:presLayoutVars>
      </dgm:prSet>
      <dgm:spPr/>
      <dgm:t>
        <a:bodyPr/>
        <a:lstStyle/>
        <a:p>
          <a:pPr rtl="1"/>
          <a:endParaRPr lang="ar-SA"/>
        </a:p>
      </dgm:t>
    </dgm:pt>
  </dgm:ptLst>
  <dgm:cxnLst>
    <dgm:cxn modelId="{0E2F24F2-4DB2-405F-A722-7A87654B771F}" srcId="{E5026650-DA8D-4C5B-95AE-39F0A9EBC069}" destId="{9516BA79-3434-452F-8059-BC7A03820B11}" srcOrd="1" destOrd="0" parTransId="{843894EC-8AED-4B01-B6CE-737CF1E0A2CE}" sibTransId="{C0BA91CD-C971-4057-940C-B841C2BD10AD}"/>
    <dgm:cxn modelId="{CF37D65B-E906-4018-AB21-C48B8032F899}" type="presOf" srcId="{E5026650-DA8D-4C5B-95AE-39F0A9EBC069}" destId="{1443C0A7-8141-4BF8-953E-46E7915B49F4}" srcOrd="0" destOrd="0" presId="urn:microsoft.com/office/officeart/2005/8/layout/process1"/>
    <dgm:cxn modelId="{0E2F56B0-BA7B-4169-88CE-DBA15E20F6E9}" type="presOf" srcId="{6201E988-2195-4855-9368-598BD6233207}" destId="{10760127-F8DA-4F32-97B2-B9F604C0ECD7}" srcOrd="1" destOrd="0" presId="urn:microsoft.com/office/officeart/2005/8/layout/process1"/>
    <dgm:cxn modelId="{E4372C45-77C0-43F6-AA22-AEA73A5B648F}" srcId="{E5026650-DA8D-4C5B-95AE-39F0A9EBC069}" destId="{86B29105-8D26-4EC5-B9E5-98CA048211BE}" srcOrd="0" destOrd="0" parTransId="{D5DD9855-7983-4379-AA6F-331F11B4ADCD}" sibTransId="{6201E988-2195-4855-9368-598BD6233207}"/>
    <dgm:cxn modelId="{935DD46B-E345-4F8D-98E8-1699E8B40ABD}" type="presOf" srcId="{6201E988-2195-4855-9368-598BD6233207}" destId="{F08D6B3B-8713-44BB-8B4A-FA7A489D8007}" srcOrd="0" destOrd="0" presId="urn:microsoft.com/office/officeart/2005/8/layout/process1"/>
    <dgm:cxn modelId="{6E401405-F6DF-4EBC-9E3E-76AF62D4B0B1}" type="presOf" srcId="{9516BA79-3434-452F-8059-BC7A03820B11}" destId="{5DA827F5-DAD8-4D9C-8C8D-750C90FBC39A}" srcOrd="0" destOrd="0" presId="urn:microsoft.com/office/officeart/2005/8/layout/process1"/>
    <dgm:cxn modelId="{C4993A71-4AC3-42A7-B41A-4EFFA7762DF4}" type="presOf" srcId="{86B29105-8D26-4EC5-B9E5-98CA048211BE}" destId="{D4DD7357-8CD7-445F-B527-37329EEE999B}" srcOrd="0" destOrd="0" presId="urn:microsoft.com/office/officeart/2005/8/layout/process1"/>
    <dgm:cxn modelId="{B8CC29DD-4535-4483-89CD-27AC428550E8}" type="presParOf" srcId="{1443C0A7-8141-4BF8-953E-46E7915B49F4}" destId="{D4DD7357-8CD7-445F-B527-37329EEE999B}" srcOrd="0" destOrd="0" presId="urn:microsoft.com/office/officeart/2005/8/layout/process1"/>
    <dgm:cxn modelId="{6A24A864-7011-4508-888A-C193711A6D20}" type="presParOf" srcId="{1443C0A7-8141-4BF8-953E-46E7915B49F4}" destId="{F08D6B3B-8713-44BB-8B4A-FA7A489D8007}" srcOrd="1" destOrd="0" presId="urn:microsoft.com/office/officeart/2005/8/layout/process1"/>
    <dgm:cxn modelId="{DD28E709-5652-4B93-9267-BD5D45DD7910}" type="presParOf" srcId="{F08D6B3B-8713-44BB-8B4A-FA7A489D8007}" destId="{10760127-F8DA-4F32-97B2-B9F604C0ECD7}" srcOrd="0" destOrd="0" presId="urn:microsoft.com/office/officeart/2005/8/layout/process1"/>
    <dgm:cxn modelId="{8663AE99-25F5-46D6-B5D9-EDCEDE376C2A}" type="presParOf" srcId="{1443C0A7-8141-4BF8-953E-46E7915B49F4}" destId="{5DA827F5-DAD8-4D9C-8C8D-750C90FBC39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26650-DA8D-4C5B-95AE-39F0A9EBC069}" type="doc">
      <dgm:prSet loTypeId="urn:microsoft.com/office/officeart/2005/8/layout/process1" loCatId="process" qsTypeId="urn:microsoft.com/office/officeart/2005/8/quickstyle/simple5" qsCatId="simple" csTypeId="urn:microsoft.com/office/officeart/2005/8/colors/accent3_2" csCatId="accent3" phldr="1"/>
      <dgm:spPr/>
    </dgm:pt>
    <dgm:pt modelId="{86B29105-8D26-4EC5-B9E5-98CA048211BE}">
      <dgm:prSet phldrT="[نص]"/>
      <dgm:spPr/>
      <dgm:t>
        <a:bodyPr/>
        <a:lstStyle/>
        <a:p>
          <a:pPr rtl="1"/>
          <a:r>
            <a:rPr lang="ar-SA" dirty="0"/>
            <a:t>المستقبل (المتعلم)</a:t>
          </a:r>
        </a:p>
      </dgm:t>
    </dgm:pt>
    <dgm:pt modelId="{D5DD9855-7983-4379-AA6F-331F11B4ADCD}" type="parTrans" cxnId="{E4372C45-77C0-43F6-AA22-AEA73A5B648F}">
      <dgm:prSet/>
      <dgm:spPr/>
      <dgm:t>
        <a:bodyPr/>
        <a:lstStyle/>
        <a:p>
          <a:pPr rtl="1"/>
          <a:endParaRPr lang="ar-SA"/>
        </a:p>
      </dgm:t>
    </dgm:pt>
    <dgm:pt modelId="{6201E988-2195-4855-9368-598BD6233207}" type="sibTrans" cxnId="{E4372C45-77C0-43F6-AA22-AEA73A5B648F}">
      <dgm:prSet/>
      <dgm:spPr/>
      <dgm:t>
        <a:bodyPr/>
        <a:lstStyle/>
        <a:p>
          <a:pPr rtl="1"/>
          <a:endParaRPr lang="ar-SA"/>
        </a:p>
      </dgm:t>
    </dgm:pt>
    <dgm:pt modelId="{9516BA79-3434-452F-8059-BC7A03820B11}">
      <dgm:prSet phldrT="[نص]"/>
      <dgm:spPr/>
      <dgm:t>
        <a:bodyPr/>
        <a:lstStyle/>
        <a:p>
          <a:pPr rtl="1"/>
          <a:r>
            <a:rPr lang="ar-SA" dirty="0"/>
            <a:t>المرسل (المعلم)</a:t>
          </a:r>
        </a:p>
      </dgm:t>
    </dgm:pt>
    <dgm:pt modelId="{843894EC-8AED-4B01-B6CE-737CF1E0A2CE}" type="parTrans" cxnId="{0E2F24F2-4DB2-405F-A722-7A87654B771F}">
      <dgm:prSet/>
      <dgm:spPr/>
      <dgm:t>
        <a:bodyPr/>
        <a:lstStyle/>
        <a:p>
          <a:pPr rtl="1"/>
          <a:endParaRPr lang="ar-SA"/>
        </a:p>
      </dgm:t>
    </dgm:pt>
    <dgm:pt modelId="{C0BA91CD-C971-4057-940C-B841C2BD10AD}" type="sibTrans" cxnId="{0E2F24F2-4DB2-405F-A722-7A87654B771F}">
      <dgm:prSet/>
      <dgm:spPr/>
      <dgm:t>
        <a:bodyPr/>
        <a:lstStyle/>
        <a:p>
          <a:pPr rtl="1"/>
          <a:endParaRPr lang="ar-SA"/>
        </a:p>
      </dgm:t>
    </dgm:pt>
    <dgm:pt modelId="{1443C0A7-8141-4BF8-953E-46E7915B49F4}" type="pres">
      <dgm:prSet presAssocID="{E5026650-DA8D-4C5B-95AE-39F0A9EBC069}" presName="Name0" presStyleCnt="0">
        <dgm:presLayoutVars>
          <dgm:dir/>
          <dgm:resizeHandles val="exact"/>
        </dgm:presLayoutVars>
      </dgm:prSet>
      <dgm:spPr/>
    </dgm:pt>
    <dgm:pt modelId="{D4DD7357-8CD7-445F-B527-37329EEE999B}" type="pres">
      <dgm:prSet presAssocID="{86B29105-8D26-4EC5-B9E5-98CA048211BE}" presName="node" presStyleLbl="node1" presStyleIdx="0" presStyleCnt="2" custScaleX="37200">
        <dgm:presLayoutVars>
          <dgm:bulletEnabled val="1"/>
        </dgm:presLayoutVars>
      </dgm:prSet>
      <dgm:spPr/>
      <dgm:t>
        <a:bodyPr/>
        <a:lstStyle/>
        <a:p>
          <a:pPr rtl="1"/>
          <a:endParaRPr lang="ar-SA"/>
        </a:p>
      </dgm:t>
    </dgm:pt>
    <dgm:pt modelId="{F08D6B3B-8713-44BB-8B4A-FA7A489D8007}" type="pres">
      <dgm:prSet presAssocID="{6201E988-2195-4855-9368-598BD6233207}" presName="sibTrans" presStyleLbl="sibTrans2D1" presStyleIdx="0" presStyleCnt="1" custAng="10800000" custScaleX="157131"/>
      <dgm:spPr/>
      <dgm:t>
        <a:bodyPr/>
        <a:lstStyle/>
        <a:p>
          <a:pPr rtl="1"/>
          <a:endParaRPr lang="ar-SA"/>
        </a:p>
      </dgm:t>
    </dgm:pt>
    <dgm:pt modelId="{10760127-F8DA-4F32-97B2-B9F604C0ECD7}" type="pres">
      <dgm:prSet presAssocID="{6201E988-2195-4855-9368-598BD6233207}" presName="connectorText" presStyleLbl="sibTrans2D1" presStyleIdx="0" presStyleCnt="1"/>
      <dgm:spPr/>
      <dgm:t>
        <a:bodyPr/>
        <a:lstStyle/>
        <a:p>
          <a:pPr rtl="1"/>
          <a:endParaRPr lang="ar-SA"/>
        </a:p>
      </dgm:t>
    </dgm:pt>
    <dgm:pt modelId="{5DA827F5-DAD8-4D9C-8C8D-750C90FBC39A}" type="pres">
      <dgm:prSet presAssocID="{9516BA79-3434-452F-8059-BC7A03820B11}" presName="node" presStyleLbl="node1" presStyleIdx="1" presStyleCnt="2" custScaleX="34890" custLinFactNeighborX="135">
        <dgm:presLayoutVars>
          <dgm:bulletEnabled val="1"/>
        </dgm:presLayoutVars>
      </dgm:prSet>
      <dgm:spPr/>
      <dgm:t>
        <a:bodyPr/>
        <a:lstStyle/>
        <a:p>
          <a:pPr rtl="1"/>
          <a:endParaRPr lang="ar-SA"/>
        </a:p>
      </dgm:t>
    </dgm:pt>
  </dgm:ptLst>
  <dgm:cxnLst>
    <dgm:cxn modelId="{C7FFD489-B165-4AF5-BE9B-85E447B1F580}" type="presOf" srcId="{E5026650-DA8D-4C5B-95AE-39F0A9EBC069}" destId="{1443C0A7-8141-4BF8-953E-46E7915B49F4}" srcOrd="0" destOrd="0" presId="urn:microsoft.com/office/officeart/2005/8/layout/process1"/>
    <dgm:cxn modelId="{9A662D95-717D-4451-9123-0E2FD8C58FAD}" type="presOf" srcId="{86B29105-8D26-4EC5-B9E5-98CA048211BE}" destId="{D4DD7357-8CD7-445F-B527-37329EEE999B}" srcOrd="0" destOrd="0" presId="urn:microsoft.com/office/officeart/2005/8/layout/process1"/>
    <dgm:cxn modelId="{E4372C45-77C0-43F6-AA22-AEA73A5B648F}" srcId="{E5026650-DA8D-4C5B-95AE-39F0A9EBC069}" destId="{86B29105-8D26-4EC5-B9E5-98CA048211BE}" srcOrd="0" destOrd="0" parTransId="{D5DD9855-7983-4379-AA6F-331F11B4ADCD}" sibTransId="{6201E988-2195-4855-9368-598BD6233207}"/>
    <dgm:cxn modelId="{0E2F24F2-4DB2-405F-A722-7A87654B771F}" srcId="{E5026650-DA8D-4C5B-95AE-39F0A9EBC069}" destId="{9516BA79-3434-452F-8059-BC7A03820B11}" srcOrd="1" destOrd="0" parTransId="{843894EC-8AED-4B01-B6CE-737CF1E0A2CE}" sibTransId="{C0BA91CD-C971-4057-940C-B841C2BD10AD}"/>
    <dgm:cxn modelId="{77E58F7B-817E-4CD3-AB9D-3820E711B4CC}" type="presOf" srcId="{6201E988-2195-4855-9368-598BD6233207}" destId="{F08D6B3B-8713-44BB-8B4A-FA7A489D8007}" srcOrd="0" destOrd="0" presId="urn:microsoft.com/office/officeart/2005/8/layout/process1"/>
    <dgm:cxn modelId="{86FA3E21-3320-402C-BC7D-11CD47E7BDB4}" type="presOf" srcId="{9516BA79-3434-452F-8059-BC7A03820B11}" destId="{5DA827F5-DAD8-4D9C-8C8D-750C90FBC39A}" srcOrd="0" destOrd="0" presId="urn:microsoft.com/office/officeart/2005/8/layout/process1"/>
    <dgm:cxn modelId="{66048AF0-DA3A-4103-A6B3-F2C224EE9619}" type="presOf" srcId="{6201E988-2195-4855-9368-598BD6233207}" destId="{10760127-F8DA-4F32-97B2-B9F604C0ECD7}" srcOrd="1" destOrd="0" presId="urn:microsoft.com/office/officeart/2005/8/layout/process1"/>
    <dgm:cxn modelId="{216A710D-911D-439F-B3A6-B56C61B2E158}" type="presParOf" srcId="{1443C0A7-8141-4BF8-953E-46E7915B49F4}" destId="{D4DD7357-8CD7-445F-B527-37329EEE999B}" srcOrd="0" destOrd="0" presId="urn:microsoft.com/office/officeart/2005/8/layout/process1"/>
    <dgm:cxn modelId="{1A48E49D-F840-4EDC-B171-626DA416A5A6}" type="presParOf" srcId="{1443C0A7-8141-4BF8-953E-46E7915B49F4}" destId="{F08D6B3B-8713-44BB-8B4A-FA7A489D8007}" srcOrd="1" destOrd="0" presId="urn:microsoft.com/office/officeart/2005/8/layout/process1"/>
    <dgm:cxn modelId="{6713A76B-4BC7-4BB4-9624-A3F1CECA7A5D}" type="presParOf" srcId="{F08D6B3B-8713-44BB-8B4A-FA7A489D8007}" destId="{10760127-F8DA-4F32-97B2-B9F604C0ECD7}" srcOrd="0" destOrd="0" presId="urn:microsoft.com/office/officeart/2005/8/layout/process1"/>
    <dgm:cxn modelId="{ADCCA67E-23FA-4BB1-AADF-D351F76E41F2}" type="presParOf" srcId="{1443C0A7-8141-4BF8-953E-46E7915B49F4}" destId="{5DA827F5-DAD8-4D9C-8C8D-750C90FBC39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8BD26-E289-42B5-AC66-457C6B52B941}" type="doc">
      <dgm:prSet loTypeId="urn:microsoft.com/office/officeart/2005/8/layout/venn2" loCatId="relationship" qsTypeId="urn:microsoft.com/office/officeart/2005/8/quickstyle/3d2" qsCatId="3D" csTypeId="urn:microsoft.com/office/officeart/2005/8/colors/colorful3" csCatId="colorful" phldr="1"/>
      <dgm:spPr/>
      <dgm:t>
        <a:bodyPr/>
        <a:lstStyle/>
        <a:p>
          <a:pPr rtl="1"/>
          <a:endParaRPr lang="ar-SA"/>
        </a:p>
      </dgm:t>
    </dgm:pt>
    <dgm:pt modelId="{331C8A02-89B5-4E25-AC29-FEB47BBC4BB5}">
      <dgm:prSet phldrT="[Text]" custT="1"/>
      <dgm:spPr/>
      <dgm:t>
        <a:bodyPr/>
        <a:lstStyle/>
        <a:p>
          <a:pPr algn="ctr" rtl="1"/>
          <a:r>
            <a:rPr lang="ar-SA" sz="1400" b="1" dirty="0" smtClean="0">
              <a:solidFill>
                <a:schemeClr val="tx1">
                  <a:lumMod val="95000"/>
                  <a:lumOff val="5000"/>
                </a:schemeClr>
              </a:solidFill>
            </a:rPr>
            <a:t>التعليم</a:t>
          </a:r>
          <a:endParaRPr lang="ar-SA" sz="1400" b="1" dirty="0">
            <a:solidFill>
              <a:schemeClr val="tx1">
                <a:lumMod val="95000"/>
                <a:lumOff val="5000"/>
              </a:schemeClr>
            </a:solidFill>
          </a:endParaRPr>
        </a:p>
      </dgm:t>
    </dgm:pt>
    <dgm:pt modelId="{88CE01F4-01B2-473E-A4C9-5B759FB6A666}" type="parTrans" cxnId="{F040A48A-873E-471D-AEF7-31124DB0C6D6}">
      <dgm:prSet/>
      <dgm:spPr/>
      <dgm:t>
        <a:bodyPr/>
        <a:lstStyle/>
        <a:p>
          <a:pPr algn="ctr" rtl="1"/>
          <a:endParaRPr lang="ar-SA"/>
        </a:p>
      </dgm:t>
    </dgm:pt>
    <dgm:pt modelId="{2B23FE67-801B-4BDB-820E-E7D73980DF96}" type="sibTrans" cxnId="{F040A48A-873E-471D-AEF7-31124DB0C6D6}">
      <dgm:prSet/>
      <dgm:spPr/>
      <dgm:t>
        <a:bodyPr/>
        <a:lstStyle/>
        <a:p>
          <a:pPr algn="ctr" rtl="1"/>
          <a:endParaRPr lang="ar-SA"/>
        </a:p>
      </dgm:t>
    </dgm:pt>
    <dgm:pt modelId="{562C1646-9DED-4BD1-BA85-50D4D3AAA99D}">
      <dgm:prSet phldrT="[Text]" custT="1"/>
      <dgm:spPr/>
      <dgm:t>
        <a:bodyPr/>
        <a:lstStyle/>
        <a:p>
          <a:pPr algn="ctr" rtl="1"/>
          <a:r>
            <a:rPr lang="ar-SA" sz="1400" b="1" dirty="0" smtClean="0">
              <a:solidFill>
                <a:schemeClr val="tx1">
                  <a:lumMod val="95000"/>
                  <a:lumOff val="5000"/>
                </a:schemeClr>
              </a:solidFill>
            </a:rPr>
            <a:t>التلقين</a:t>
          </a:r>
          <a:endParaRPr lang="ar-SA" sz="1400" b="1" dirty="0">
            <a:solidFill>
              <a:schemeClr val="tx1">
                <a:lumMod val="95000"/>
                <a:lumOff val="5000"/>
              </a:schemeClr>
            </a:solidFill>
          </a:endParaRPr>
        </a:p>
      </dgm:t>
    </dgm:pt>
    <dgm:pt modelId="{669E1FC6-6D64-4D3F-9945-0F50454F0782}" type="parTrans" cxnId="{6FCB87A1-B3BE-4414-BEAB-AD53F55B496C}">
      <dgm:prSet/>
      <dgm:spPr/>
      <dgm:t>
        <a:bodyPr/>
        <a:lstStyle/>
        <a:p>
          <a:pPr algn="ctr" rtl="1"/>
          <a:endParaRPr lang="ar-SA"/>
        </a:p>
      </dgm:t>
    </dgm:pt>
    <dgm:pt modelId="{0256872D-31A3-4D37-9D82-2700D855F8BE}" type="sibTrans" cxnId="{6FCB87A1-B3BE-4414-BEAB-AD53F55B496C}">
      <dgm:prSet/>
      <dgm:spPr/>
      <dgm:t>
        <a:bodyPr/>
        <a:lstStyle/>
        <a:p>
          <a:pPr algn="ctr" rtl="1"/>
          <a:endParaRPr lang="ar-SA"/>
        </a:p>
      </dgm:t>
    </dgm:pt>
    <dgm:pt modelId="{996487BB-7575-4E3B-A039-BDB848BA6B5E}">
      <dgm:prSet custT="1"/>
      <dgm:spPr/>
      <dgm:t>
        <a:bodyPr/>
        <a:lstStyle/>
        <a:p>
          <a:pPr algn="ctr" rtl="1"/>
          <a:r>
            <a:rPr lang="ar-SA" sz="1400" b="1" dirty="0" smtClean="0">
              <a:solidFill>
                <a:schemeClr val="tx1">
                  <a:lumMod val="95000"/>
                  <a:lumOff val="5000"/>
                </a:schemeClr>
              </a:solidFill>
            </a:rPr>
            <a:t>التعلم</a:t>
          </a:r>
          <a:endParaRPr lang="ar-SA" sz="1400" b="1" dirty="0">
            <a:solidFill>
              <a:schemeClr val="tx1">
                <a:lumMod val="95000"/>
                <a:lumOff val="5000"/>
              </a:schemeClr>
            </a:solidFill>
          </a:endParaRPr>
        </a:p>
      </dgm:t>
    </dgm:pt>
    <dgm:pt modelId="{05CFE1DC-340D-4A23-9C55-29DBE3338171}" type="parTrans" cxnId="{C2860790-8C55-478C-B323-5E1382018469}">
      <dgm:prSet/>
      <dgm:spPr/>
      <dgm:t>
        <a:bodyPr/>
        <a:lstStyle/>
        <a:p>
          <a:pPr algn="ctr" rtl="1"/>
          <a:endParaRPr lang="ar-SA"/>
        </a:p>
      </dgm:t>
    </dgm:pt>
    <dgm:pt modelId="{428B5433-7954-4681-BFB9-48EB153D224C}" type="sibTrans" cxnId="{C2860790-8C55-478C-B323-5E1382018469}">
      <dgm:prSet/>
      <dgm:spPr/>
      <dgm:t>
        <a:bodyPr/>
        <a:lstStyle/>
        <a:p>
          <a:pPr algn="ctr" rtl="1"/>
          <a:endParaRPr lang="ar-SA"/>
        </a:p>
      </dgm:t>
    </dgm:pt>
    <dgm:pt modelId="{14CBAE59-E6EB-436F-81EC-9B7386B80A36}" type="pres">
      <dgm:prSet presAssocID="{AB68BD26-E289-42B5-AC66-457C6B52B941}" presName="Name0" presStyleCnt="0">
        <dgm:presLayoutVars>
          <dgm:chMax val="7"/>
          <dgm:resizeHandles val="exact"/>
        </dgm:presLayoutVars>
      </dgm:prSet>
      <dgm:spPr/>
      <dgm:t>
        <a:bodyPr/>
        <a:lstStyle/>
        <a:p>
          <a:pPr rtl="1"/>
          <a:endParaRPr lang="ar-SA"/>
        </a:p>
      </dgm:t>
    </dgm:pt>
    <dgm:pt modelId="{A0D1518C-E62F-420B-AEBE-EC7F5F232F0A}" type="pres">
      <dgm:prSet presAssocID="{AB68BD26-E289-42B5-AC66-457C6B52B941}" presName="comp1" presStyleCnt="0"/>
      <dgm:spPr/>
      <dgm:t>
        <a:bodyPr/>
        <a:lstStyle/>
        <a:p>
          <a:pPr rtl="1"/>
          <a:endParaRPr lang="ar-SA"/>
        </a:p>
      </dgm:t>
    </dgm:pt>
    <dgm:pt modelId="{2F80C923-6A1D-4215-93A2-B7AB19124C64}" type="pres">
      <dgm:prSet presAssocID="{AB68BD26-E289-42B5-AC66-457C6B52B941}" presName="circle1" presStyleLbl="node1" presStyleIdx="0" presStyleCnt="3" custLinFactY="63525" custLinFactNeighborX="-820" custLinFactNeighborY="100000"/>
      <dgm:spPr/>
      <dgm:t>
        <a:bodyPr/>
        <a:lstStyle/>
        <a:p>
          <a:pPr rtl="1"/>
          <a:endParaRPr lang="ar-SA"/>
        </a:p>
      </dgm:t>
    </dgm:pt>
    <dgm:pt modelId="{4AF12CA1-81E0-4F1B-ABFD-505110E7D7A9}" type="pres">
      <dgm:prSet presAssocID="{AB68BD26-E289-42B5-AC66-457C6B52B941}" presName="c1text" presStyleLbl="node1" presStyleIdx="0" presStyleCnt="3">
        <dgm:presLayoutVars>
          <dgm:bulletEnabled val="1"/>
        </dgm:presLayoutVars>
      </dgm:prSet>
      <dgm:spPr/>
      <dgm:t>
        <a:bodyPr/>
        <a:lstStyle/>
        <a:p>
          <a:pPr rtl="1"/>
          <a:endParaRPr lang="ar-SA"/>
        </a:p>
      </dgm:t>
    </dgm:pt>
    <dgm:pt modelId="{63F0931F-423C-4A30-B5C5-F30138F93423}" type="pres">
      <dgm:prSet presAssocID="{AB68BD26-E289-42B5-AC66-457C6B52B941}" presName="comp2" presStyleCnt="0"/>
      <dgm:spPr/>
      <dgm:t>
        <a:bodyPr/>
        <a:lstStyle/>
        <a:p>
          <a:pPr rtl="1"/>
          <a:endParaRPr lang="ar-SA"/>
        </a:p>
      </dgm:t>
    </dgm:pt>
    <dgm:pt modelId="{CB213463-FD70-476E-A6E3-2F3B09143C7B}" type="pres">
      <dgm:prSet presAssocID="{AB68BD26-E289-42B5-AC66-457C6B52B941}" presName="circle2" presStyleLbl="node1" presStyleIdx="1" presStyleCnt="3"/>
      <dgm:spPr/>
      <dgm:t>
        <a:bodyPr/>
        <a:lstStyle/>
        <a:p>
          <a:pPr rtl="1"/>
          <a:endParaRPr lang="ar-SA"/>
        </a:p>
      </dgm:t>
    </dgm:pt>
    <dgm:pt modelId="{CD97D17B-86D2-46BC-9905-A3FF6D1C18E7}" type="pres">
      <dgm:prSet presAssocID="{AB68BD26-E289-42B5-AC66-457C6B52B941}" presName="c2text" presStyleLbl="node1" presStyleIdx="1" presStyleCnt="3">
        <dgm:presLayoutVars>
          <dgm:bulletEnabled val="1"/>
        </dgm:presLayoutVars>
      </dgm:prSet>
      <dgm:spPr/>
      <dgm:t>
        <a:bodyPr/>
        <a:lstStyle/>
        <a:p>
          <a:pPr rtl="1"/>
          <a:endParaRPr lang="ar-SA"/>
        </a:p>
      </dgm:t>
    </dgm:pt>
    <dgm:pt modelId="{57D0C62B-2116-4A6D-B6BF-7FDCB4F26D54}" type="pres">
      <dgm:prSet presAssocID="{AB68BD26-E289-42B5-AC66-457C6B52B941}" presName="comp3" presStyleCnt="0"/>
      <dgm:spPr/>
      <dgm:t>
        <a:bodyPr/>
        <a:lstStyle/>
        <a:p>
          <a:pPr rtl="1"/>
          <a:endParaRPr lang="ar-SA"/>
        </a:p>
      </dgm:t>
    </dgm:pt>
    <dgm:pt modelId="{441569B3-79B7-4266-A18F-60577DA367D0}" type="pres">
      <dgm:prSet presAssocID="{AB68BD26-E289-42B5-AC66-457C6B52B941}" presName="circle3" presStyleLbl="node1" presStyleIdx="2" presStyleCnt="3"/>
      <dgm:spPr/>
      <dgm:t>
        <a:bodyPr/>
        <a:lstStyle/>
        <a:p>
          <a:pPr rtl="1"/>
          <a:endParaRPr lang="ar-SA"/>
        </a:p>
      </dgm:t>
    </dgm:pt>
    <dgm:pt modelId="{EA0B6175-1A86-4595-9AE7-C4AF68920A79}" type="pres">
      <dgm:prSet presAssocID="{AB68BD26-E289-42B5-AC66-457C6B52B941}" presName="c3text" presStyleLbl="node1" presStyleIdx="2" presStyleCnt="3">
        <dgm:presLayoutVars>
          <dgm:bulletEnabled val="1"/>
        </dgm:presLayoutVars>
      </dgm:prSet>
      <dgm:spPr/>
      <dgm:t>
        <a:bodyPr/>
        <a:lstStyle/>
        <a:p>
          <a:pPr rtl="1"/>
          <a:endParaRPr lang="ar-SA"/>
        </a:p>
      </dgm:t>
    </dgm:pt>
  </dgm:ptLst>
  <dgm:cxnLst>
    <dgm:cxn modelId="{CA0C1975-A6C5-4C40-BFF6-7E960B31EA8D}" type="presOf" srcId="{996487BB-7575-4E3B-A039-BDB848BA6B5E}" destId="{2F80C923-6A1D-4215-93A2-B7AB19124C64}" srcOrd="0" destOrd="0" presId="urn:microsoft.com/office/officeart/2005/8/layout/venn2"/>
    <dgm:cxn modelId="{1B99B366-6B3D-42F0-9B3F-006C1E706C1D}" type="presOf" srcId="{996487BB-7575-4E3B-A039-BDB848BA6B5E}" destId="{4AF12CA1-81E0-4F1B-ABFD-505110E7D7A9}" srcOrd="1" destOrd="0" presId="urn:microsoft.com/office/officeart/2005/8/layout/venn2"/>
    <dgm:cxn modelId="{C2860790-8C55-478C-B323-5E1382018469}" srcId="{AB68BD26-E289-42B5-AC66-457C6B52B941}" destId="{996487BB-7575-4E3B-A039-BDB848BA6B5E}" srcOrd="0" destOrd="0" parTransId="{05CFE1DC-340D-4A23-9C55-29DBE3338171}" sibTransId="{428B5433-7954-4681-BFB9-48EB153D224C}"/>
    <dgm:cxn modelId="{E7D92686-DD73-4E0B-98C0-6F5DA3045C57}" type="presOf" srcId="{562C1646-9DED-4BD1-BA85-50D4D3AAA99D}" destId="{EA0B6175-1A86-4595-9AE7-C4AF68920A79}" srcOrd="1" destOrd="0" presId="urn:microsoft.com/office/officeart/2005/8/layout/venn2"/>
    <dgm:cxn modelId="{068CDB7B-5A39-427A-9882-E4EF04C9B4C3}" type="presOf" srcId="{AB68BD26-E289-42B5-AC66-457C6B52B941}" destId="{14CBAE59-E6EB-436F-81EC-9B7386B80A36}" srcOrd="0" destOrd="0" presId="urn:microsoft.com/office/officeart/2005/8/layout/venn2"/>
    <dgm:cxn modelId="{1DB71227-1CD2-439F-A97A-135C3E2F7D01}" type="presOf" srcId="{331C8A02-89B5-4E25-AC29-FEB47BBC4BB5}" destId="{CD97D17B-86D2-46BC-9905-A3FF6D1C18E7}" srcOrd="1" destOrd="0" presId="urn:microsoft.com/office/officeart/2005/8/layout/venn2"/>
    <dgm:cxn modelId="{6FCB87A1-B3BE-4414-BEAB-AD53F55B496C}" srcId="{AB68BD26-E289-42B5-AC66-457C6B52B941}" destId="{562C1646-9DED-4BD1-BA85-50D4D3AAA99D}" srcOrd="2" destOrd="0" parTransId="{669E1FC6-6D64-4D3F-9945-0F50454F0782}" sibTransId="{0256872D-31A3-4D37-9D82-2700D855F8BE}"/>
    <dgm:cxn modelId="{754797D2-2025-4E14-A320-F42477E63178}" type="presOf" srcId="{562C1646-9DED-4BD1-BA85-50D4D3AAA99D}" destId="{441569B3-79B7-4266-A18F-60577DA367D0}" srcOrd="0" destOrd="0" presId="urn:microsoft.com/office/officeart/2005/8/layout/venn2"/>
    <dgm:cxn modelId="{6F18975D-77A7-4C5F-96F6-BF98C0A1C47C}" type="presOf" srcId="{331C8A02-89B5-4E25-AC29-FEB47BBC4BB5}" destId="{CB213463-FD70-476E-A6E3-2F3B09143C7B}" srcOrd="0" destOrd="0" presId="urn:microsoft.com/office/officeart/2005/8/layout/venn2"/>
    <dgm:cxn modelId="{F040A48A-873E-471D-AEF7-31124DB0C6D6}" srcId="{AB68BD26-E289-42B5-AC66-457C6B52B941}" destId="{331C8A02-89B5-4E25-AC29-FEB47BBC4BB5}" srcOrd="1" destOrd="0" parTransId="{88CE01F4-01B2-473E-A4C9-5B759FB6A666}" sibTransId="{2B23FE67-801B-4BDB-820E-E7D73980DF96}"/>
    <dgm:cxn modelId="{8ECA53CF-69E3-472B-8D9A-FD26950C173C}" type="presParOf" srcId="{14CBAE59-E6EB-436F-81EC-9B7386B80A36}" destId="{A0D1518C-E62F-420B-AEBE-EC7F5F232F0A}" srcOrd="0" destOrd="0" presId="urn:microsoft.com/office/officeart/2005/8/layout/venn2"/>
    <dgm:cxn modelId="{C01DCEAE-DEBE-4494-A5D5-D2C033579877}" type="presParOf" srcId="{A0D1518C-E62F-420B-AEBE-EC7F5F232F0A}" destId="{2F80C923-6A1D-4215-93A2-B7AB19124C64}" srcOrd="0" destOrd="0" presId="urn:microsoft.com/office/officeart/2005/8/layout/venn2"/>
    <dgm:cxn modelId="{819D12C1-D34C-4E8F-9DF3-04E8DD540C42}" type="presParOf" srcId="{A0D1518C-E62F-420B-AEBE-EC7F5F232F0A}" destId="{4AF12CA1-81E0-4F1B-ABFD-505110E7D7A9}" srcOrd="1" destOrd="0" presId="urn:microsoft.com/office/officeart/2005/8/layout/venn2"/>
    <dgm:cxn modelId="{597AF8BB-C0C9-4FB0-B4A0-1D9DA01CF0D5}" type="presParOf" srcId="{14CBAE59-E6EB-436F-81EC-9B7386B80A36}" destId="{63F0931F-423C-4A30-B5C5-F30138F93423}" srcOrd="1" destOrd="0" presId="urn:microsoft.com/office/officeart/2005/8/layout/venn2"/>
    <dgm:cxn modelId="{857025DA-603B-483F-960E-064341417F53}" type="presParOf" srcId="{63F0931F-423C-4A30-B5C5-F30138F93423}" destId="{CB213463-FD70-476E-A6E3-2F3B09143C7B}" srcOrd="0" destOrd="0" presId="urn:microsoft.com/office/officeart/2005/8/layout/venn2"/>
    <dgm:cxn modelId="{FA857B6D-BDB0-4315-AD94-B48D317FBA7F}" type="presParOf" srcId="{63F0931F-423C-4A30-B5C5-F30138F93423}" destId="{CD97D17B-86D2-46BC-9905-A3FF6D1C18E7}" srcOrd="1" destOrd="0" presId="urn:microsoft.com/office/officeart/2005/8/layout/venn2"/>
    <dgm:cxn modelId="{B8A89879-7B97-4943-9DC4-1D77CA6259A0}" type="presParOf" srcId="{14CBAE59-E6EB-436F-81EC-9B7386B80A36}" destId="{57D0C62B-2116-4A6D-B6BF-7FDCB4F26D54}" srcOrd="2" destOrd="0" presId="urn:microsoft.com/office/officeart/2005/8/layout/venn2"/>
    <dgm:cxn modelId="{D5486C08-739C-4598-BA41-07BA498D3554}" type="presParOf" srcId="{57D0C62B-2116-4A6D-B6BF-7FDCB4F26D54}" destId="{441569B3-79B7-4266-A18F-60577DA367D0}" srcOrd="0" destOrd="0" presId="urn:microsoft.com/office/officeart/2005/8/layout/venn2"/>
    <dgm:cxn modelId="{43A2971E-7ADD-4AA2-8E31-049FD620B11D}" type="presParOf" srcId="{57D0C62B-2116-4A6D-B6BF-7FDCB4F26D54}" destId="{EA0B6175-1A86-4595-9AE7-C4AF68920A7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D7357-8CD7-445F-B527-37329EEE999B}">
      <dsp:nvSpPr>
        <dsp:cNvPr id="0" name=""/>
        <dsp:cNvSpPr/>
      </dsp:nvSpPr>
      <dsp:spPr>
        <a:xfrm>
          <a:off x="2178" y="0"/>
          <a:ext cx="2393119" cy="1071571"/>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kern="1200"/>
            <a:t>المستقبل (المتعلم)</a:t>
          </a:r>
        </a:p>
      </dsp:txBody>
      <dsp:txXfrm>
        <a:off x="33563" y="31385"/>
        <a:ext cx="2330349" cy="1008801"/>
      </dsp:txXfrm>
    </dsp:sp>
    <dsp:sp modelId="{F08D6B3B-8713-44BB-8B4A-FA7A489D8007}">
      <dsp:nvSpPr>
        <dsp:cNvPr id="0" name=""/>
        <dsp:cNvSpPr/>
      </dsp:nvSpPr>
      <dsp:spPr>
        <a:xfrm rot="10800000">
          <a:off x="2649242" y="0"/>
          <a:ext cx="2144799" cy="1071571"/>
        </a:xfrm>
        <a:prstGeom prst="rightArrow">
          <a:avLst>
            <a:gd name="adj1" fmla="val 60000"/>
            <a:gd name="adj2" fmla="val 50000"/>
          </a:avLst>
        </a:prstGeom>
        <a:solidFill>
          <a:schemeClr val="accent3">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p>
      </dsp:txBody>
      <dsp:txXfrm>
        <a:off x="2970713" y="214314"/>
        <a:ext cx="1823328" cy="642943"/>
      </dsp:txXfrm>
    </dsp:sp>
    <dsp:sp modelId="{5DA827F5-DAD8-4D9C-8C8D-750C90FBC39A}">
      <dsp:nvSpPr>
        <dsp:cNvPr id="0" name=""/>
        <dsp:cNvSpPr/>
      </dsp:nvSpPr>
      <dsp:spPr>
        <a:xfrm>
          <a:off x="4970723" y="0"/>
          <a:ext cx="2244514" cy="1071571"/>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kern="1200"/>
            <a:t>المرسل (المعلم)</a:t>
          </a:r>
        </a:p>
      </dsp:txBody>
      <dsp:txXfrm>
        <a:off x="5002108" y="31385"/>
        <a:ext cx="2181744" cy="1008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D7357-8CD7-445F-B527-37329EEE999B}">
      <dsp:nvSpPr>
        <dsp:cNvPr id="0" name=""/>
        <dsp:cNvSpPr/>
      </dsp:nvSpPr>
      <dsp:spPr>
        <a:xfrm>
          <a:off x="2178" y="0"/>
          <a:ext cx="2393119" cy="1143008"/>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SA" sz="3100" kern="1200" dirty="0"/>
            <a:t>المستقبل (المتعلم)</a:t>
          </a:r>
        </a:p>
      </dsp:txBody>
      <dsp:txXfrm>
        <a:off x="35656" y="33478"/>
        <a:ext cx="2326163" cy="1076052"/>
      </dsp:txXfrm>
    </dsp:sp>
    <dsp:sp modelId="{F08D6B3B-8713-44BB-8B4A-FA7A489D8007}">
      <dsp:nvSpPr>
        <dsp:cNvPr id="0" name=""/>
        <dsp:cNvSpPr/>
      </dsp:nvSpPr>
      <dsp:spPr>
        <a:xfrm rot="10800000">
          <a:off x="2649242" y="0"/>
          <a:ext cx="2144799" cy="1143008"/>
        </a:xfrm>
        <a:prstGeom prst="rightArrow">
          <a:avLst>
            <a:gd name="adj1" fmla="val 60000"/>
            <a:gd name="adj2" fmla="val 50000"/>
          </a:avLst>
        </a:prstGeom>
        <a:solidFill>
          <a:schemeClr val="accent3">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a:off x="2992144" y="228602"/>
        <a:ext cx="1801897" cy="685804"/>
      </dsp:txXfrm>
    </dsp:sp>
    <dsp:sp modelId="{5DA827F5-DAD8-4D9C-8C8D-750C90FBC39A}">
      <dsp:nvSpPr>
        <dsp:cNvPr id="0" name=""/>
        <dsp:cNvSpPr/>
      </dsp:nvSpPr>
      <dsp:spPr>
        <a:xfrm>
          <a:off x="4970723" y="0"/>
          <a:ext cx="2244514" cy="1143008"/>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SA" sz="3100" kern="1200" dirty="0"/>
            <a:t>المرسل (المعلم)</a:t>
          </a:r>
        </a:p>
      </dsp:txBody>
      <dsp:txXfrm>
        <a:off x="5004201" y="33478"/>
        <a:ext cx="2177558" cy="1076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C923-6A1D-4215-93A2-B7AB19124C64}">
      <dsp:nvSpPr>
        <dsp:cNvPr id="0" name=""/>
        <dsp:cNvSpPr/>
      </dsp:nvSpPr>
      <dsp:spPr>
        <a:xfrm>
          <a:off x="6429" y="0"/>
          <a:ext cx="3571900" cy="3571900"/>
        </a:xfrm>
        <a:prstGeom prst="ellipse">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1">
                  <a:lumMod val="95000"/>
                  <a:lumOff val="5000"/>
                </a:schemeClr>
              </a:solidFill>
            </a:rPr>
            <a:t>التعلم</a:t>
          </a:r>
          <a:endParaRPr lang="ar-SA" sz="1400" b="1" kern="1200" dirty="0">
            <a:solidFill>
              <a:schemeClr val="tx1">
                <a:lumMod val="95000"/>
                <a:lumOff val="5000"/>
              </a:schemeClr>
            </a:solidFill>
          </a:endParaRPr>
        </a:p>
      </dsp:txBody>
      <dsp:txXfrm>
        <a:off x="1168189" y="178594"/>
        <a:ext cx="1248379" cy="535785"/>
      </dsp:txXfrm>
    </dsp:sp>
    <dsp:sp modelId="{CB213463-FD70-476E-A6E3-2F3B09143C7B}">
      <dsp:nvSpPr>
        <dsp:cNvPr id="0" name=""/>
        <dsp:cNvSpPr/>
      </dsp:nvSpPr>
      <dsp:spPr>
        <a:xfrm>
          <a:off x="482206" y="892974"/>
          <a:ext cx="2678925" cy="2678925"/>
        </a:xfrm>
        <a:prstGeom prst="ellipse">
          <a:avLst/>
        </a:prstGeom>
        <a:solidFill>
          <a:schemeClr val="accent3">
            <a:hueOff val="5625132"/>
            <a:satOff val="-8440"/>
            <a:lumOff val="-1373"/>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1">
                  <a:lumMod val="95000"/>
                  <a:lumOff val="5000"/>
                </a:schemeClr>
              </a:solidFill>
            </a:rPr>
            <a:t>التعليم</a:t>
          </a:r>
          <a:endParaRPr lang="ar-SA" sz="1400" b="1" kern="1200" dirty="0">
            <a:solidFill>
              <a:schemeClr val="tx1">
                <a:lumMod val="95000"/>
                <a:lumOff val="5000"/>
              </a:schemeClr>
            </a:solidFill>
          </a:endParaRPr>
        </a:p>
      </dsp:txBody>
      <dsp:txXfrm>
        <a:off x="1197479" y="1060407"/>
        <a:ext cx="1248379" cy="502298"/>
      </dsp:txXfrm>
    </dsp:sp>
    <dsp:sp modelId="{441569B3-79B7-4266-A18F-60577DA367D0}">
      <dsp:nvSpPr>
        <dsp:cNvPr id="0" name=""/>
        <dsp:cNvSpPr/>
      </dsp:nvSpPr>
      <dsp:spPr>
        <a:xfrm>
          <a:off x="928694" y="1785950"/>
          <a:ext cx="1785950" cy="1785950"/>
        </a:xfrm>
        <a:prstGeom prst="ellipse">
          <a:avLst/>
        </a:prstGeom>
        <a:solidFill>
          <a:schemeClr val="accent3">
            <a:hueOff val="11250264"/>
            <a:satOff val="-16880"/>
            <a:lumOff val="-2745"/>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1">
                  <a:lumMod val="95000"/>
                  <a:lumOff val="5000"/>
                </a:schemeClr>
              </a:solidFill>
            </a:rPr>
            <a:t>التلقين</a:t>
          </a:r>
          <a:endParaRPr lang="ar-SA" sz="1400" b="1" kern="1200" dirty="0">
            <a:solidFill>
              <a:schemeClr val="tx1">
                <a:lumMod val="95000"/>
                <a:lumOff val="5000"/>
              </a:schemeClr>
            </a:solidFill>
          </a:endParaRPr>
        </a:p>
      </dsp:txBody>
      <dsp:txXfrm>
        <a:off x="1190240" y="2232437"/>
        <a:ext cx="1262857" cy="8929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DC7E40-FC74-4ADE-B436-077B370922F3}" type="datetimeFigureOut">
              <a:rPr lang="ar-SA" smtClean="0"/>
              <a:pPr/>
              <a:t>01/01/38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4E9586D-FFC4-4468-A09F-84402FC8303E}" type="slidenum">
              <a:rPr lang="ar-SA" smtClean="0"/>
              <a:pPr/>
              <a:t>‹#›</a:t>
            </a:fld>
            <a:endParaRPr lang="ar-SA"/>
          </a:p>
        </p:txBody>
      </p:sp>
    </p:spTree>
    <p:extLst>
      <p:ext uri="{BB962C8B-B14F-4D97-AF65-F5344CB8AC3E}">
        <p14:creationId xmlns:p14="http://schemas.microsoft.com/office/powerpoint/2010/main" val="15879440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12</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13</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14</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15</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16</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17</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18</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19</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20</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21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AE"/>
          </a:p>
        </p:txBody>
      </p:sp>
      <p:sp>
        <p:nvSpPr>
          <p:cNvPr id="4" name="Slide Number Placeholder 3"/>
          <p:cNvSpPr>
            <a:spLocks noGrp="1"/>
          </p:cNvSpPr>
          <p:nvPr>
            <p:ph type="sldNum" sz="quarter" idx="10"/>
          </p:nvPr>
        </p:nvSpPr>
        <p:spPr/>
        <p:txBody>
          <a:bodyPr/>
          <a:lstStyle/>
          <a:p>
            <a:fld id="{04E9586D-FFC4-4468-A09F-84402FC8303E}"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22</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23</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24</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3</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8</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9</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10</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4E9586D-FFC4-4468-A09F-84402FC8303E}" type="slidenum">
              <a:rPr lang="ar-SA" smtClean="0"/>
              <a:pPr/>
              <a:t>11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43975CC-E1D9-4628-8EFC-F48735B58F4A}" type="datetimeFigureOut">
              <a:rPr lang="ar-SA" smtClean="0"/>
              <a:pPr/>
              <a:t>01/01/38</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43166B-C9A1-4BC9-9366-4AC7ED01FDE3}" type="slidenum">
              <a:rPr lang="ar-SA" smtClean="0"/>
              <a:pPr/>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3975CC-E1D9-4628-8EFC-F48735B58F4A}" type="datetimeFigureOut">
              <a:rPr lang="ar-SA" smtClean="0"/>
              <a:pPr/>
              <a:t>01/01/38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3166B-C9A1-4BC9-9366-4AC7ED01FDE3}"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A43166B-C9A1-4BC9-9366-4AC7ED01FDE3}" type="slidenum">
              <a:rPr lang="ar-SA" smtClean="0"/>
              <a:pPr/>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3975CC-E1D9-4628-8EFC-F48735B58F4A}" type="datetimeFigureOut">
              <a:rPr lang="ar-SA" smtClean="0"/>
              <a:pPr/>
              <a:t>01/01/38</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43975CC-E1D9-4628-8EFC-F48735B58F4A}" type="datetimeFigureOut">
              <a:rPr lang="ar-SA" smtClean="0"/>
              <a:pPr/>
              <a:t>01/01/38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0A43166B-C9A1-4BC9-9366-4AC7ED01FDE3}" type="slidenum">
              <a:rPr lang="ar-SA" smtClean="0"/>
              <a:pPr/>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A43975CC-E1D9-4628-8EFC-F48735B58F4A}" type="datetimeFigureOut">
              <a:rPr lang="ar-SA" smtClean="0"/>
              <a:pPr/>
              <a:t>01/01/38</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43166B-C9A1-4BC9-9366-4AC7ED01FDE3}" type="slidenum">
              <a:rPr lang="ar-SA" smtClean="0"/>
              <a:pPr/>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43975CC-E1D9-4628-8EFC-F48735B58F4A}" type="datetimeFigureOut">
              <a:rPr lang="ar-SA" smtClean="0"/>
              <a:pPr/>
              <a:t>01/01/38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43166B-C9A1-4BC9-9366-4AC7ED01FDE3}" type="slidenum">
              <a:rPr lang="ar-SA" smtClean="0"/>
              <a:pPr/>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43975CC-E1D9-4628-8EFC-F48735B58F4A}" type="datetimeFigureOut">
              <a:rPr lang="ar-SA" smtClean="0"/>
              <a:pPr/>
              <a:t>01/01/38</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A43166B-C9A1-4BC9-9366-4AC7ED01FDE3}" type="slidenum">
              <a:rPr lang="ar-SA" smtClean="0"/>
              <a:pPr/>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3975CC-E1D9-4628-8EFC-F48735B58F4A}" type="datetimeFigureOut">
              <a:rPr lang="ar-SA" smtClean="0"/>
              <a:pPr/>
              <a:t>01/01/38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0A43166B-C9A1-4BC9-9366-4AC7ED01FDE3}"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43975CC-E1D9-4628-8EFC-F48735B58F4A}" type="datetimeFigureOut">
              <a:rPr lang="ar-SA" smtClean="0"/>
              <a:pPr/>
              <a:t>01/01/38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A43166B-C9A1-4BC9-9366-4AC7ED01FDE3}"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A43166B-C9A1-4BC9-9366-4AC7ED01FDE3}" type="slidenum">
              <a:rPr lang="ar-SA" smtClean="0"/>
              <a:pPr/>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43975CC-E1D9-4628-8EFC-F48735B58F4A}" type="datetimeFigureOut">
              <a:rPr lang="ar-SA" smtClean="0"/>
              <a:pPr/>
              <a:t>01/01/38</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A43166B-C9A1-4BC9-9366-4AC7ED01FDE3}" type="slidenum">
              <a:rPr lang="ar-SA" smtClean="0"/>
              <a:pPr/>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43975CC-E1D9-4628-8EFC-F48735B58F4A}" type="datetimeFigureOut">
              <a:rPr lang="ar-SA" smtClean="0"/>
              <a:pPr/>
              <a:t>01/01/38</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43975CC-E1D9-4628-8EFC-F48735B58F4A}" type="datetimeFigureOut">
              <a:rPr lang="ar-SA" smtClean="0"/>
              <a:pPr/>
              <a:t>01/01/38</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A43166B-C9A1-4BC9-9366-4AC7ED01FDE3}" type="slidenum">
              <a:rPr lang="ar-SA" smtClean="0"/>
              <a:pPr/>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zoom/>
  </p:transition>
  <p:timing>
    <p:tnLst>
      <p:par>
        <p:cTn id="1" dur="indefinite" restart="never" nodeType="tmRoot"/>
      </p:par>
    </p:tnLst>
  </p:timing>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hayma.com/yousry/Science%20Teaching%20for%20Beginners%20Lect%203.htm" TargetMode="External"/><Relationship Id="rId2" Type="http://schemas.openxmlformats.org/officeDocument/2006/relationships/hyperlink" Target="https://skytop11.wordpress.com/2010/02/10/%D8%A7%D9%84%D8%AA%D8%B1%D8%A8%D9%8A%D8%A9-%D8%A7%D9%88%D9%84%D8%A7-%D8%A7%D9%85-%D8%A7%D9%84%D8%AA%D8%B9%D9%84%D9%8A%D9%85/"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95536" y="332656"/>
            <a:ext cx="8458200" cy="3500462"/>
          </a:xfrm>
        </p:spPr>
        <p:txBody>
          <a:bodyPr>
            <a:normAutofit/>
          </a:bodyPr>
          <a:lstStyle/>
          <a:p>
            <a:pPr algn="ctr"/>
            <a:r>
              <a:rPr lang="ar-SA" sz="5400" dirty="0" smtClean="0">
                <a:solidFill>
                  <a:schemeClr val="accent3">
                    <a:shade val="75000"/>
                  </a:schemeClr>
                </a:solidFill>
                <a:latin typeface="Sakkal Majalla" pitchFamily="2" charset="-78"/>
                <a:ea typeface="+mj-ea"/>
                <a:cs typeface="Sakkal Majalla" pitchFamily="2" charset="-78"/>
              </a:rPr>
              <a:t>المحاضرة الأولى</a:t>
            </a:r>
            <a:r>
              <a:rPr lang="ar-SA" sz="4800" b="1" dirty="0" smtClean="0">
                <a:latin typeface="Arial" pitchFamily="34" charset="0"/>
                <a:cs typeface="Arial" pitchFamily="34" charset="0"/>
              </a:rPr>
              <a:t> </a:t>
            </a:r>
            <a:endParaRPr lang="en-US" sz="4800" b="1" dirty="0" smtClean="0">
              <a:latin typeface="Arial" pitchFamily="34" charset="0"/>
              <a:cs typeface="Arial" pitchFamily="34" charset="0"/>
            </a:endParaRPr>
          </a:p>
          <a:p>
            <a:pPr algn="ctr"/>
            <a:r>
              <a:rPr lang="ar-SA" sz="3600" spc="0" dirty="0" smtClean="0">
                <a:solidFill>
                  <a:schemeClr val="tx2">
                    <a:lumMod val="50000"/>
                  </a:schemeClr>
                </a:solidFill>
                <a:latin typeface="Sakkal Majalla" pitchFamily="2" charset="-78"/>
                <a:cs typeface="Sakkal Majalla" pitchFamily="2" charset="-78"/>
              </a:rPr>
              <a:t>مفهوم التدريس والفرق بين التعلم والتعليم والتلقين + أركان عملية التدريس</a:t>
            </a:r>
            <a:endParaRPr lang="en-US" sz="3600" spc="0" dirty="0">
              <a:solidFill>
                <a:schemeClr val="tx2">
                  <a:lumMod val="50000"/>
                </a:schemeClr>
              </a:solidFill>
              <a:latin typeface="Sakkal Majalla" pitchFamily="2" charset="-78"/>
              <a:cs typeface="Sakkal Majalla" pitchFamily="2" charset="-78"/>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b="1" dirty="0" smtClean="0">
                <a:latin typeface="Arial" pitchFamily="34" charset="0"/>
                <a:cs typeface="Arial" pitchFamily="34" charset="0"/>
              </a:rPr>
              <a:t>التدريس عملية اتصالية قد تكون ذات اتجاه واحد</a:t>
            </a:r>
            <a:r>
              <a:rPr lang="ar-SA" sz="3600" b="1" u="sng" dirty="0" smtClean="0">
                <a:latin typeface="Arial" pitchFamily="34" charset="0"/>
                <a:cs typeface="Arial" pitchFamily="34" charset="0"/>
              </a:rPr>
              <a:t>:</a:t>
            </a:r>
            <a:endParaRPr lang="ar-SA" sz="3600" b="1" dirty="0">
              <a:latin typeface="Arial" pitchFamily="34" charset="0"/>
              <a:cs typeface="Arial" pitchFamily="34" charset="0"/>
            </a:endParaRPr>
          </a:p>
        </p:txBody>
      </p:sp>
      <p:graphicFrame>
        <p:nvGraphicFramePr>
          <p:cNvPr id="4" name="عنصر نائب للمحتوى 3"/>
          <p:cNvGraphicFramePr>
            <a:graphicFrameLocks noGrp="1"/>
          </p:cNvGraphicFramePr>
          <p:nvPr>
            <p:ph sz="quarter" idx="1"/>
          </p:nvPr>
        </p:nvGraphicFramePr>
        <p:xfrm>
          <a:off x="1142976" y="2714620"/>
          <a:ext cx="7215238" cy="1071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AutoShape 2"/>
          <p:cNvSpPr>
            <a:spLocks noChangeArrowheads="1"/>
          </p:cNvSpPr>
          <p:nvPr/>
        </p:nvSpPr>
        <p:spPr bwMode="auto">
          <a:xfrm>
            <a:off x="4357686" y="1785926"/>
            <a:ext cx="1428760" cy="90011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رسالة (المحتوى)</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b="1" dirty="0" smtClean="0">
                <a:latin typeface="Arial" pitchFamily="34" charset="0"/>
                <a:cs typeface="Arial" pitchFamily="34" charset="0"/>
              </a:rPr>
              <a:t>التدريس عملية اتصالية قد تكون ذات اتجاهين</a:t>
            </a:r>
            <a:r>
              <a:rPr lang="ar-SA" sz="3600" b="1" u="sng" dirty="0" smtClean="0">
                <a:latin typeface="Arial" pitchFamily="34" charset="0"/>
                <a:cs typeface="Arial" pitchFamily="34" charset="0"/>
              </a:rPr>
              <a:t>:</a:t>
            </a:r>
            <a:endParaRPr lang="ar-SA" sz="3600" b="1" dirty="0">
              <a:latin typeface="Arial" pitchFamily="34" charset="0"/>
              <a:cs typeface="Arial" pitchFamily="34" charset="0"/>
            </a:endParaRPr>
          </a:p>
        </p:txBody>
      </p:sp>
      <p:graphicFrame>
        <p:nvGraphicFramePr>
          <p:cNvPr id="4" name="عنصر نائب للمحتوى 3"/>
          <p:cNvGraphicFramePr>
            <a:graphicFrameLocks noGrp="1"/>
          </p:cNvGraphicFramePr>
          <p:nvPr>
            <p:ph sz="quarter" idx="1"/>
          </p:nvPr>
        </p:nvGraphicFramePr>
        <p:xfrm>
          <a:off x="1142976" y="2714620"/>
          <a:ext cx="7215238" cy="114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AutoShape 2"/>
          <p:cNvSpPr>
            <a:spLocks noChangeArrowheads="1"/>
          </p:cNvSpPr>
          <p:nvPr/>
        </p:nvSpPr>
        <p:spPr bwMode="auto">
          <a:xfrm>
            <a:off x="4357686" y="1785926"/>
            <a:ext cx="1428760" cy="90011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رسالة (المحتوى)</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سهم إلى اليمين 6"/>
          <p:cNvSpPr/>
          <p:nvPr/>
        </p:nvSpPr>
        <p:spPr>
          <a:xfrm>
            <a:off x="4143372" y="3786190"/>
            <a:ext cx="2143140" cy="1214446"/>
          </a:xfrm>
          <a:prstGeom prst="righ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8" name="AutoShape 2"/>
          <p:cNvSpPr>
            <a:spLocks noChangeArrowheads="1"/>
          </p:cNvSpPr>
          <p:nvPr/>
        </p:nvSpPr>
        <p:spPr bwMode="auto">
          <a:xfrm>
            <a:off x="4214810" y="4929198"/>
            <a:ext cx="1428760" cy="90011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تغذية راجعة</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b="1" dirty="0" smtClean="0">
                <a:latin typeface="Arial" pitchFamily="34" charset="0"/>
                <a:cs typeface="Arial" pitchFamily="34" charset="0"/>
              </a:rPr>
              <a:t>تعريف التعلم:</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a:xfrm>
            <a:off x="304800" y="1928802"/>
            <a:ext cx="8686800" cy="4151323"/>
          </a:xfrm>
        </p:spPr>
        <p:txBody>
          <a:bodyPr>
            <a:normAutofit/>
          </a:bodyPr>
          <a:lstStyle/>
          <a:p>
            <a:pPr>
              <a:buFont typeface="Wingdings" pitchFamily="2" charset="2"/>
              <a:buChar char="v"/>
            </a:pPr>
            <a:r>
              <a:rPr lang="ar-SA" sz="3600" b="1" dirty="0" smtClean="0">
                <a:latin typeface="Sakkal Majalla" pitchFamily="2" charset="-78"/>
                <a:cs typeface="Sakkal Majalla" pitchFamily="2" charset="-78"/>
              </a:rPr>
              <a:t>اكتساب المتعلم للخبرة , وهو نشاط يقوم به المتعلم ذاتيا يتفاعل به مع المعلومات المقدمة له حتى يتم ربطها وتنظيمها ذهنيا لتتحول إلى خبرة.</a:t>
            </a:r>
            <a:endParaRPr lang="en-US" sz="3600" b="1" dirty="0" smtClean="0">
              <a:latin typeface="Sakkal Majalla" pitchFamily="2" charset="-78"/>
              <a:cs typeface="Sakkal Majalla" pitchFamily="2" charset="-78"/>
            </a:endParaRPr>
          </a:p>
          <a:p>
            <a:pPr>
              <a:buNone/>
            </a:pPr>
            <a:endParaRPr lang="ar-SA" sz="3600" b="1" dirty="0">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89040"/>
            <a:ext cx="2304256" cy="20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smtClean="0">
                <a:latin typeface="Arial" pitchFamily="34" charset="0"/>
                <a:cs typeface="Arial" pitchFamily="34" charset="0"/>
              </a:rPr>
              <a:t>الفرق بين التدريس والتعلم </a:t>
            </a:r>
            <a:r>
              <a:rPr lang="ar-SA" sz="3600" b="1" dirty="0" smtClean="0">
                <a:latin typeface="Arial" pitchFamily="34" charset="0"/>
                <a:cs typeface="Arial" pitchFamily="34" charset="0"/>
              </a:rPr>
              <a:t>:</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a:xfrm>
            <a:off x="304800" y="1643050"/>
            <a:ext cx="8686800" cy="5072098"/>
          </a:xfrm>
        </p:spPr>
        <p:txBody>
          <a:bodyPr>
            <a:normAutofit/>
          </a:bodyPr>
          <a:lstStyle/>
          <a:p>
            <a:pPr>
              <a:buFont typeface="Wingdings" pitchFamily="2" charset="2"/>
              <a:buChar char="v"/>
            </a:pPr>
            <a:r>
              <a:rPr lang="ar-SA" sz="3600" b="1" dirty="0" smtClean="0">
                <a:latin typeface="Sakkal Majalla" pitchFamily="2" charset="-78"/>
                <a:cs typeface="Sakkal Majalla" pitchFamily="2" charset="-78"/>
              </a:rPr>
              <a:t>التدريس وسيلة اتصال وتفاهم بين طرفين. </a:t>
            </a:r>
          </a:p>
          <a:p>
            <a:pPr>
              <a:buFont typeface="Wingdings" pitchFamily="2" charset="2"/>
              <a:buChar char="v"/>
            </a:pPr>
            <a:r>
              <a:rPr lang="ar-SA" sz="3600" b="1" dirty="0" smtClean="0">
                <a:latin typeface="Sakkal Majalla" pitchFamily="2" charset="-78"/>
                <a:cs typeface="Sakkal Majalla" pitchFamily="2" charset="-78"/>
              </a:rPr>
              <a:t>والتدريس يتم بوعي وبتعمد وبناء على تخطيط مسبق .</a:t>
            </a:r>
          </a:p>
          <a:p>
            <a:pPr>
              <a:buFont typeface="Wingdings" pitchFamily="2" charset="2"/>
              <a:buChar char="v"/>
            </a:pPr>
            <a:r>
              <a:rPr lang="ar-SA" sz="3600" b="1" dirty="0" smtClean="0">
                <a:latin typeface="Sakkal Majalla" pitchFamily="2" charset="-78"/>
                <a:cs typeface="Sakkal Majalla" pitchFamily="2" charset="-78"/>
              </a:rPr>
              <a:t>لابد من وجود مرسل ومستقبل بطريقة معينة , وعن طريق وسيط معين.</a:t>
            </a:r>
          </a:p>
          <a:p>
            <a:pPr>
              <a:buFont typeface="Wingdings" pitchFamily="2" charset="2"/>
              <a:buChar char="v"/>
            </a:pPr>
            <a:r>
              <a:rPr lang="ar-SA" sz="3600" b="1" dirty="0" smtClean="0">
                <a:latin typeface="Sakkal Majalla" pitchFamily="2" charset="-78"/>
                <a:cs typeface="Sakkal Majalla" pitchFamily="2" charset="-78"/>
              </a:rPr>
              <a:t>أما التعلم فيحدث نتيجة التأثر بالظروف الخارجية, ودون تخطيط مسبق أو وسيط مساعد.</a:t>
            </a:r>
          </a:p>
          <a:p>
            <a:pPr>
              <a:buNone/>
            </a:pPr>
            <a:r>
              <a:rPr lang="ar-SA" sz="3600" b="1" dirty="0" smtClean="0">
                <a:latin typeface="Arial" pitchFamily="34" charset="0"/>
                <a:cs typeface="Arial" pitchFamily="34" charset="0"/>
              </a:rPr>
              <a:t/>
            </a:r>
            <a:br>
              <a:rPr lang="ar-SA" sz="3600" b="1" dirty="0" smtClean="0">
                <a:latin typeface="Arial" pitchFamily="34" charset="0"/>
                <a:cs typeface="Arial" pitchFamily="34" charset="0"/>
              </a:rPr>
            </a:br>
            <a:endParaRPr lang="ar-SA" sz="3600" b="1" dirty="0">
              <a:latin typeface="Arial" pitchFamily="34" charset="0"/>
              <a:cs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20688"/>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smtClean="0">
                <a:latin typeface="Arial" pitchFamily="34" charset="0"/>
                <a:cs typeface="Arial" pitchFamily="34" charset="0"/>
              </a:rPr>
              <a:t>تعريف التعليم:</a:t>
            </a:r>
            <a:endParaRPr lang="en-US" sz="3600" b="1" dirty="0">
              <a:latin typeface="Arial" pitchFamily="34" charset="0"/>
              <a:cs typeface="Arial" pitchFamily="34" charset="0"/>
            </a:endParaRPr>
          </a:p>
        </p:txBody>
      </p:sp>
      <p:sp>
        <p:nvSpPr>
          <p:cNvPr id="3" name="عنصر نائب للمحتوى 2"/>
          <p:cNvSpPr>
            <a:spLocks noGrp="1"/>
          </p:cNvSpPr>
          <p:nvPr>
            <p:ph sz="quarter" idx="1"/>
          </p:nvPr>
        </p:nvSpPr>
        <p:spPr/>
        <p:txBody>
          <a:bodyPr>
            <a:normAutofit/>
          </a:bodyPr>
          <a:lstStyle/>
          <a:p>
            <a:endParaRPr lang="ar-SA" sz="3600" b="1" dirty="0" smtClean="0">
              <a:latin typeface="Arial" pitchFamily="34" charset="0"/>
              <a:cs typeface="Arial" pitchFamily="34" charset="0"/>
            </a:endParaRPr>
          </a:p>
          <a:p>
            <a:pPr>
              <a:buFont typeface="Wingdings" pitchFamily="2" charset="2"/>
              <a:buChar char="v"/>
            </a:pPr>
            <a:r>
              <a:rPr lang="ar-SA" sz="3600" b="1" dirty="0" smtClean="0">
                <a:latin typeface="Sakkal Majalla" pitchFamily="2" charset="-78"/>
                <a:cs typeface="Sakkal Majalla" pitchFamily="2" charset="-78"/>
              </a:rPr>
              <a:t>مجموعة من الأنشطة التي تستهدف تحقيق التعلم , يتشارك </a:t>
            </a:r>
            <a:r>
              <a:rPr lang="ar-SA" sz="3600" b="1" dirty="0" err="1" smtClean="0">
                <a:latin typeface="Sakkal Majalla" pitchFamily="2" charset="-78"/>
                <a:cs typeface="Sakkal Majalla" pitchFamily="2" charset="-78"/>
              </a:rPr>
              <a:t>بها</a:t>
            </a:r>
            <a:r>
              <a:rPr lang="ar-SA" sz="3600" b="1" dirty="0" smtClean="0">
                <a:latin typeface="Sakkal Majalla" pitchFamily="2" charset="-78"/>
                <a:cs typeface="Sakkal Majalla" pitchFamily="2" charset="-78"/>
              </a:rPr>
              <a:t> كل من المعلم والمتعلم.</a:t>
            </a:r>
            <a:endParaRPr lang="en-US" sz="3600" b="1" dirty="0" smtClean="0">
              <a:latin typeface="Sakkal Majalla" pitchFamily="2" charset="-78"/>
              <a:cs typeface="Sakkal Majalla" pitchFamily="2" charset="-78"/>
            </a:endParaRPr>
          </a:p>
          <a:p>
            <a:endParaRPr lang="ar-SA" sz="3600" b="1" dirty="0">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21088"/>
            <a:ext cx="3312368" cy="16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smtClean="0">
                <a:latin typeface="Arial" pitchFamily="34" charset="0"/>
                <a:cs typeface="Arial" pitchFamily="34" charset="0"/>
              </a:rPr>
              <a:t>تعريف التلقين:</a:t>
            </a:r>
            <a:endParaRPr lang="en-US" sz="3600" b="1" dirty="0">
              <a:latin typeface="Arial" pitchFamily="34" charset="0"/>
              <a:cs typeface="Arial" pitchFamily="34" charset="0"/>
            </a:endParaRPr>
          </a:p>
        </p:txBody>
      </p:sp>
      <p:sp>
        <p:nvSpPr>
          <p:cNvPr id="3" name="عنصر نائب للمحتوى 2"/>
          <p:cNvSpPr>
            <a:spLocks noGrp="1"/>
          </p:cNvSpPr>
          <p:nvPr>
            <p:ph sz="quarter" idx="1"/>
          </p:nvPr>
        </p:nvSpPr>
        <p:spPr/>
        <p:txBody>
          <a:bodyPr>
            <a:normAutofit/>
          </a:bodyPr>
          <a:lstStyle/>
          <a:p>
            <a:endParaRPr lang="ar-SA" sz="3600" b="1" dirty="0" smtClean="0">
              <a:latin typeface="Arial" pitchFamily="34" charset="0"/>
              <a:cs typeface="Arial" pitchFamily="34" charset="0"/>
            </a:endParaRPr>
          </a:p>
          <a:p>
            <a:pPr>
              <a:buFont typeface="Wingdings" pitchFamily="2" charset="2"/>
              <a:buChar char="v"/>
            </a:pPr>
            <a:r>
              <a:rPr lang="ar-SA" sz="3600" b="1" dirty="0" smtClean="0">
                <a:latin typeface="Sakkal Majalla" pitchFamily="2" charset="-78"/>
                <a:cs typeface="Sakkal Majalla" pitchFamily="2" charset="-78"/>
              </a:rPr>
              <a:t>كل ما يوصله المعلم لطلابه من نتائج دون التأكد من مدى فهمهم واستيعابهم له, والتركيز على الإلقاء دون التطبيق.</a:t>
            </a:r>
            <a:endParaRPr lang="en-US" sz="3600" b="1" dirty="0" smtClean="0">
              <a:latin typeface="Sakkal Majalla" pitchFamily="2" charset="-78"/>
              <a:cs typeface="Sakkal Majalla" pitchFamily="2" charset="-78"/>
            </a:endParaRPr>
          </a:p>
          <a:p>
            <a:pPr>
              <a:buNone/>
            </a:pPr>
            <a:endParaRPr lang="ar-SA" sz="3600" b="1" dirty="0">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429000"/>
            <a:ext cx="2043113"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b="1" dirty="0" smtClean="0">
                <a:latin typeface="Arial" pitchFamily="34" charset="0"/>
                <a:cs typeface="Arial" pitchFamily="34" charset="0"/>
              </a:rPr>
              <a:t>عملية التدريس ممكن أن تأخذ ثلاثة أشكال</a:t>
            </a:r>
            <a:r>
              <a:rPr lang="ar-SA" sz="3600" b="1" dirty="0" smtClean="0">
                <a:latin typeface="Arial" pitchFamily="34" charset="0"/>
                <a:cs typeface="Arial" pitchFamily="34" charset="0"/>
              </a:rPr>
              <a:t> :</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p:txBody>
          <a:bodyPr>
            <a:normAutofit/>
          </a:bodyPr>
          <a:lstStyle/>
          <a:p>
            <a:pPr lvl="0">
              <a:buNone/>
            </a:pPr>
            <a:endParaRPr lang="ar-SA" sz="3600" b="1" dirty="0" smtClean="0">
              <a:latin typeface="Arial" pitchFamily="34" charset="0"/>
              <a:cs typeface="Arial" pitchFamily="34" charset="0"/>
            </a:endParaRPr>
          </a:p>
          <a:p>
            <a:pPr lvl="0">
              <a:buNone/>
            </a:pPr>
            <a:endParaRPr lang="ar-SA" sz="3600" b="1" dirty="0" smtClean="0">
              <a:latin typeface="Arial" pitchFamily="34" charset="0"/>
              <a:cs typeface="Arial" pitchFamily="34" charset="0"/>
            </a:endParaRPr>
          </a:p>
          <a:p>
            <a:pPr lvl="0">
              <a:buNone/>
            </a:pPr>
            <a:endParaRPr lang="ar-SA" sz="3600" b="1" dirty="0" smtClean="0">
              <a:latin typeface="Arial" pitchFamily="34" charset="0"/>
              <a:cs typeface="Arial" pitchFamily="34" charset="0"/>
            </a:endParaRPr>
          </a:p>
          <a:p>
            <a:pPr lvl="0">
              <a:buNone/>
            </a:pPr>
            <a:endParaRPr lang="ar-SA" sz="3600" b="1" dirty="0" smtClean="0">
              <a:latin typeface="Arial" pitchFamily="34" charset="0"/>
              <a:cs typeface="Arial" pitchFamily="34" charset="0"/>
            </a:endParaRPr>
          </a:p>
          <a:p>
            <a:pPr lvl="0">
              <a:buNone/>
            </a:pPr>
            <a:endParaRPr lang="ar-SA" sz="3600" b="1" dirty="0" smtClean="0">
              <a:latin typeface="Arial" pitchFamily="34" charset="0"/>
              <a:cs typeface="Arial" pitchFamily="34" charset="0"/>
            </a:endParaRPr>
          </a:p>
          <a:p>
            <a:pPr lvl="0">
              <a:buNone/>
            </a:pPr>
            <a:endParaRPr lang="ar-SA" sz="3600" b="1" dirty="0" smtClean="0">
              <a:latin typeface="Arial" pitchFamily="34" charset="0"/>
              <a:cs typeface="Arial" pitchFamily="34" charset="0"/>
            </a:endParaRPr>
          </a:p>
          <a:p>
            <a:pPr lvl="0" algn="ctr">
              <a:buNone/>
            </a:pPr>
            <a:r>
              <a:rPr lang="ar-SA" sz="2800" b="1" dirty="0" smtClean="0">
                <a:latin typeface="Arial" pitchFamily="34" charset="0"/>
                <a:cs typeface="Arial" pitchFamily="34" charset="0"/>
              </a:rPr>
              <a:t>شكل (1)</a:t>
            </a:r>
            <a:endParaRPr lang="ar-SA" sz="2800" b="1" dirty="0">
              <a:latin typeface="Arial" pitchFamily="34" charset="0"/>
              <a:cs typeface="Arial" pitchFamily="34" charset="0"/>
            </a:endParaRPr>
          </a:p>
        </p:txBody>
      </p:sp>
      <p:graphicFrame>
        <p:nvGraphicFramePr>
          <p:cNvPr id="4" name="Diagram 1"/>
          <p:cNvGraphicFramePr/>
          <p:nvPr/>
        </p:nvGraphicFramePr>
        <p:xfrm>
          <a:off x="2643174" y="1714488"/>
          <a:ext cx="3643338"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b="1" dirty="0" smtClean="0">
                <a:latin typeface="Arial" pitchFamily="34" charset="0"/>
                <a:cs typeface="Arial" pitchFamily="34" charset="0"/>
              </a:rPr>
              <a:t>الفرق بين التعلم والتعليم والتلقين:</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a:xfrm>
            <a:off x="304800" y="1916832"/>
            <a:ext cx="8686800" cy="4155373"/>
          </a:xfrm>
        </p:spPr>
        <p:txBody>
          <a:bodyPr>
            <a:noAutofit/>
          </a:bodyPr>
          <a:lstStyle/>
          <a:p>
            <a:pPr>
              <a:buFont typeface="Wingdings" pitchFamily="2" charset="2"/>
              <a:buChar char="v"/>
            </a:pPr>
            <a:r>
              <a:rPr lang="ar-SA" sz="3600" b="1" dirty="0" smtClean="0">
                <a:latin typeface="Sakkal Majalla" pitchFamily="2" charset="-78"/>
                <a:cs typeface="Sakkal Majalla" pitchFamily="2" charset="-78"/>
              </a:rPr>
              <a:t>أولا: إذا كان المتعلم سلبيا في العملية التعليمية (تلقين)</a:t>
            </a:r>
          </a:p>
          <a:p>
            <a:pPr>
              <a:buFont typeface="Wingdings" pitchFamily="2" charset="2"/>
              <a:buChar char="v"/>
            </a:pPr>
            <a:r>
              <a:rPr lang="ar-SA" sz="3600" b="1" dirty="0" smtClean="0">
                <a:latin typeface="Sakkal Majalla" pitchFamily="2" charset="-78"/>
                <a:cs typeface="Sakkal Majalla" pitchFamily="2" charset="-78"/>
              </a:rPr>
              <a:t>ثانيا :إذا كان المتعلم أكثر فاعلية ونشاطا مع المعلم(تعليم)</a:t>
            </a:r>
          </a:p>
          <a:p>
            <a:pPr>
              <a:buFont typeface="Wingdings" pitchFamily="2" charset="2"/>
              <a:buChar char="v"/>
            </a:pPr>
            <a:r>
              <a:rPr lang="ar-SA" sz="3600" b="1" dirty="0" smtClean="0">
                <a:latin typeface="Sakkal Majalla" pitchFamily="2" charset="-78"/>
                <a:cs typeface="Sakkal Majalla" pitchFamily="2" charset="-78"/>
              </a:rPr>
              <a:t>ثالثا : إذا قام المتعلم بالنشاط ذاتيا, وتوصل للمعلومة بنفسه (تعلم)</a:t>
            </a:r>
            <a:endParaRPr lang="en-US" sz="3600" b="1" dirty="0" smtClean="0">
              <a:latin typeface="Sakkal Majalla" pitchFamily="2" charset="-78"/>
              <a:cs typeface="Sakkal Majalla" pitchFamily="2" charset="-78"/>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000" b="1" dirty="0" smtClean="0">
                <a:latin typeface="Arial" pitchFamily="34" charset="0"/>
                <a:cs typeface="Arial" pitchFamily="34" charset="0"/>
              </a:rPr>
              <a:t>من صور التلقين </a:t>
            </a:r>
            <a:r>
              <a:rPr lang="ar-SA" sz="4000" b="1" smtClean="0">
                <a:latin typeface="Arial" pitchFamily="34" charset="0"/>
                <a:cs typeface="Arial" pitchFamily="34" charset="0"/>
              </a:rPr>
              <a:t>في مدارسنا: </a:t>
            </a:r>
            <a:endParaRPr lang="ar-SA" sz="4000" b="1" dirty="0">
              <a:latin typeface="Arial" pitchFamily="34" charset="0"/>
              <a:cs typeface="Arial" pitchFamily="34" charset="0"/>
            </a:endParaRPr>
          </a:p>
        </p:txBody>
      </p:sp>
      <p:pic>
        <p:nvPicPr>
          <p:cNvPr id="4" name="Content Placeholder 3" descr="تلقين.jpg"/>
          <p:cNvPicPr>
            <a:picLocks noGrp="1" noChangeAspect="1"/>
          </p:cNvPicPr>
          <p:nvPr>
            <p:ph sz="quarter" idx="1"/>
          </p:nvPr>
        </p:nvPicPr>
        <p:blipFill>
          <a:blip r:embed="rId3" cstate="print"/>
          <a:stretch>
            <a:fillRect/>
          </a:stretch>
        </p:blipFill>
        <p:spPr>
          <a:xfrm>
            <a:off x="1187624" y="1772816"/>
            <a:ext cx="6624736" cy="3704456"/>
          </a:xfrm>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480"/>
            <a:ext cx="8686800" cy="857256"/>
          </a:xfrm>
        </p:spPr>
        <p:txBody>
          <a:bodyPr>
            <a:normAutofit fontScale="90000"/>
          </a:bodyPr>
          <a:lstStyle/>
          <a:p>
            <a:pPr lvl="0" algn="r"/>
            <a:r>
              <a:rPr lang="ar-SA" b="1" dirty="0" smtClean="0">
                <a:latin typeface="Arial" pitchFamily="34" charset="0"/>
                <a:cs typeface="Arial" pitchFamily="34" charset="0"/>
              </a:rPr>
              <a:t>الفرق بين التعلم والتعليم والتلقين</a:t>
            </a:r>
            <a:r>
              <a:rPr lang="ar-SA" b="1" u="sng" dirty="0" smtClean="0">
                <a:latin typeface="Arial" pitchFamily="34" charset="0"/>
                <a:cs typeface="Arial" pitchFamily="34" charset="0"/>
              </a:rPr>
              <a:t>:</a:t>
            </a:r>
            <a:r>
              <a:rPr lang="ar-SA" dirty="0" smtClean="0">
                <a:latin typeface="Arial" pitchFamily="34" charset="0"/>
                <a:cs typeface="Arial" pitchFamily="34" charset="0"/>
              </a:rPr>
              <a:t/>
            </a:r>
            <a:br>
              <a:rPr lang="ar-SA" dirty="0" smtClean="0">
                <a:latin typeface="Arial" pitchFamily="34" charset="0"/>
                <a:cs typeface="Arial" pitchFamily="34" charset="0"/>
              </a:rPr>
            </a:br>
            <a:endParaRPr lang="ar-SA" dirty="0"/>
          </a:p>
        </p:txBody>
      </p:sp>
      <p:sp>
        <p:nvSpPr>
          <p:cNvPr id="3" name="Content Placeholder 2"/>
          <p:cNvSpPr>
            <a:spLocks noGrp="1"/>
          </p:cNvSpPr>
          <p:nvPr>
            <p:ph sz="quarter" idx="1"/>
          </p:nvPr>
        </p:nvSpPr>
        <p:spPr/>
        <p:txBody>
          <a:bodyPr/>
          <a:lstStyle/>
          <a:p>
            <a:endParaRPr lang="ar-SA" dirty="0"/>
          </a:p>
        </p:txBody>
      </p:sp>
      <p:sp>
        <p:nvSpPr>
          <p:cNvPr id="4" name="عنوان 1"/>
          <p:cNvSpPr txBox="1">
            <a:spLocks/>
          </p:cNvSpPr>
          <p:nvPr/>
        </p:nvSpPr>
        <p:spPr>
          <a:xfrm>
            <a:off x="304800" y="457200"/>
            <a:ext cx="8686800" cy="838200"/>
          </a:xfrm>
          <a:prstGeom prst="rect">
            <a:avLst/>
          </a:prstGeom>
        </p:spPr>
        <p:txBody>
          <a:bodyPr vert="horz" anchor="ct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ar-SA" sz="40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endParaRPr>
          </a:p>
        </p:txBody>
      </p:sp>
      <p:graphicFrame>
        <p:nvGraphicFramePr>
          <p:cNvPr id="5" name="عنصر نائب للمحتوى 3"/>
          <p:cNvGraphicFramePr>
            <a:graphicFrameLocks/>
          </p:cNvGraphicFramePr>
          <p:nvPr>
            <p:extLst>
              <p:ext uri="{D42A27DB-BD31-4B8C-83A1-F6EECF244321}">
                <p14:modId xmlns:p14="http://schemas.microsoft.com/office/powerpoint/2010/main" val="978229996"/>
              </p:ext>
            </p:extLst>
          </p:nvPr>
        </p:nvGraphicFramePr>
        <p:xfrm>
          <a:off x="571472" y="1556793"/>
          <a:ext cx="8286808" cy="4897336"/>
        </p:xfrm>
        <a:graphic>
          <a:graphicData uri="http://schemas.openxmlformats.org/drawingml/2006/table">
            <a:tbl>
              <a:tblPr rtl="1" firstRow="1" bandRow="1">
                <a:tableStyleId>{69C7853C-536D-4A76-A0AE-DD22124D55A5}</a:tableStyleId>
              </a:tblPr>
              <a:tblGrid>
                <a:gridCol w="1543889"/>
                <a:gridCol w="2599515"/>
                <a:gridCol w="2071702"/>
                <a:gridCol w="2071702"/>
              </a:tblGrid>
              <a:tr h="508216">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أوجه المقارنة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التلقين</a:t>
                      </a:r>
                      <a:endParaRPr lang="en-US" sz="2000" b="0" dirty="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a:solidFill>
                            <a:srgbClr val="000000"/>
                          </a:solidFill>
                          <a:latin typeface="Times New Roman"/>
                          <a:ea typeface="Times New Roman"/>
                          <a:cs typeface="Times New Roman"/>
                        </a:rPr>
                        <a:t>التعليم</a:t>
                      </a:r>
                      <a:endParaRPr lang="en-US" sz="2000" b="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التعلم</a:t>
                      </a:r>
                      <a:endParaRPr lang="en-US" sz="2000" b="0" dirty="0">
                        <a:solidFill>
                          <a:srgbClr val="000000"/>
                        </a:solidFill>
                        <a:latin typeface="Times New Roman"/>
                        <a:ea typeface="Times New Roman"/>
                      </a:endParaRPr>
                    </a:p>
                  </a:txBody>
                  <a:tcPr marL="68580" marR="68580" marT="0" marB="0"/>
                </a:tc>
              </a:tr>
              <a:tr h="998471">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الهدف</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a:p>
                  </a:txBody>
                  <a:tcPr marL="68580" marR="68580" marT="0" marB="0"/>
                </a:tc>
              </a:tr>
              <a:tr h="998471">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a:p>
                  </a:txBody>
                  <a:tcPr marL="68580" marR="68580" marT="0" marB="0"/>
                </a:tc>
              </a:tr>
              <a:tr h="998471">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المتعلم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a:p>
                  </a:txBody>
                  <a:tcPr marL="68580" marR="68580" marT="0" marB="0"/>
                </a:tc>
              </a:tr>
              <a:tr h="998471">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دور الخبرات والمواد الدراسية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dirty="0"/>
                    </a:p>
                  </a:txBody>
                  <a:tcPr marL="68580" marR="68580" marT="0" marB="0"/>
                </a:tc>
              </a:tr>
            </a:tbl>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latin typeface="Arial" pitchFamily="34" charset="0"/>
                <a:cs typeface="Arial" pitchFamily="34" charset="0"/>
              </a:rPr>
              <a:t>سنتعرف في هذه المحاضرة على:</a:t>
            </a:r>
            <a:endParaRPr lang="ar-AE" b="1"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v"/>
            </a:pPr>
            <a:r>
              <a:rPr lang="ar-SA" dirty="0" smtClean="0"/>
              <a:t> </a:t>
            </a:r>
            <a:r>
              <a:rPr lang="ar-SA" sz="3600" b="1" cap="all" dirty="0" smtClean="0">
                <a:solidFill>
                  <a:schemeClr val="tx2">
                    <a:lumMod val="50000"/>
                  </a:schemeClr>
                </a:solidFill>
                <a:latin typeface="Sakkal Majalla" pitchFamily="2" charset="-78"/>
                <a:cs typeface="Sakkal Majalla" pitchFamily="2" charset="-78"/>
              </a:rPr>
              <a:t>مفهوم التربية والتعليم والفرق بينهما.</a:t>
            </a:r>
          </a:p>
          <a:p>
            <a:pPr>
              <a:buFont typeface="Wingdings" pitchFamily="2" charset="2"/>
              <a:buChar char="v"/>
            </a:pPr>
            <a:r>
              <a:rPr lang="ar-SA" sz="3600" b="1" cap="all" dirty="0" smtClean="0">
                <a:solidFill>
                  <a:schemeClr val="tx2">
                    <a:lumMod val="50000"/>
                  </a:schemeClr>
                </a:solidFill>
                <a:latin typeface="Sakkal Majalla" pitchFamily="2" charset="-78"/>
                <a:cs typeface="Sakkal Majalla" pitchFamily="2" charset="-78"/>
              </a:rPr>
              <a:t> تعريف كل من : </a:t>
            </a:r>
          </a:p>
          <a:p>
            <a:pPr>
              <a:buNone/>
            </a:pPr>
            <a:r>
              <a:rPr lang="ar-SA" sz="3600" b="1" cap="all" dirty="0" smtClean="0">
                <a:solidFill>
                  <a:schemeClr val="tx2">
                    <a:lumMod val="50000"/>
                  </a:schemeClr>
                </a:solidFill>
                <a:latin typeface="Sakkal Majalla" pitchFamily="2" charset="-78"/>
                <a:cs typeface="Sakkal Majalla" pitchFamily="2" charset="-78"/>
              </a:rPr>
              <a:t>التربية, التدريس</a:t>
            </a:r>
          </a:p>
          <a:p>
            <a:pPr>
              <a:buNone/>
            </a:pPr>
            <a:r>
              <a:rPr lang="ar-SA" sz="3600" b="1" cap="all" dirty="0" smtClean="0">
                <a:solidFill>
                  <a:schemeClr val="tx2">
                    <a:lumMod val="50000"/>
                  </a:schemeClr>
                </a:solidFill>
                <a:latin typeface="Sakkal Majalla" pitchFamily="2" charset="-78"/>
                <a:cs typeface="Sakkal Majalla" pitchFamily="2" charset="-78"/>
              </a:rPr>
              <a:t>الفرق بين : التعليم, التعلم, التلقين. </a:t>
            </a:r>
          </a:p>
          <a:p>
            <a:pPr>
              <a:buFont typeface="Wingdings" pitchFamily="2" charset="2"/>
              <a:buChar char="v"/>
            </a:pPr>
            <a:r>
              <a:rPr lang="ar-SA" sz="3600" b="1" cap="all" dirty="0" smtClean="0">
                <a:solidFill>
                  <a:schemeClr val="tx2">
                    <a:lumMod val="50000"/>
                  </a:schemeClr>
                </a:solidFill>
                <a:latin typeface="Sakkal Majalla" pitchFamily="2" charset="-78"/>
                <a:cs typeface="Sakkal Majalla" pitchFamily="2" charset="-78"/>
              </a:rPr>
              <a:t> أركان عملية التدريس.</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2375"/>
            <a:ext cx="19748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noGrp="1"/>
          </p:cNvSpPr>
          <p:nvPr>
            <p:ph type="title"/>
          </p:nvPr>
        </p:nvSpPr>
        <p:spPr>
          <a:xfrm>
            <a:off x="304800" y="357166"/>
            <a:ext cx="8686800" cy="785818"/>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rPr>
              <a:t>الفرق بين التعلم والتعليم والتلقين</a:t>
            </a:r>
            <a:r>
              <a:rPr kumimoji="0" lang="ar-SA" sz="4000" b="1"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rPr>
              <a:t>:</a:t>
            </a:r>
          </a:p>
        </p:txBody>
      </p:sp>
      <p:sp>
        <p:nvSpPr>
          <p:cNvPr id="3" name="Content Placeholder 2"/>
          <p:cNvSpPr>
            <a:spLocks noGrp="1"/>
          </p:cNvSpPr>
          <p:nvPr>
            <p:ph sz="quarter" idx="1"/>
          </p:nvPr>
        </p:nvSpPr>
        <p:spPr/>
        <p:txBody>
          <a:bodyPr/>
          <a:lstStyle/>
          <a:p>
            <a:endParaRPr lang="ar-SA" dirty="0"/>
          </a:p>
        </p:txBody>
      </p:sp>
      <p:graphicFrame>
        <p:nvGraphicFramePr>
          <p:cNvPr id="5" name="عنصر نائب للمحتوى 3"/>
          <p:cNvGraphicFramePr>
            <a:graphicFrameLocks/>
          </p:cNvGraphicFramePr>
          <p:nvPr>
            <p:extLst>
              <p:ext uri="{D42A27DB-BD31-4B8C-83A1-F6EECF244321}">
                <p14:modId xmlns:p14="http://schemas.microsoft.com/office/powerpoint/2010/main" val="1270799390"/>
              </p:ext>
            </p:extLst>
          </p:nvPr>
        </p:nvGraphicFramePr>
        <p:xfrm>
          <a:off x="251520" y="1556792"/>
          <a:ext cx="8686800" cy="4363720"/>
        </p:xfrm>
        <a:graphic>
          <a:graphicData uri="http://schemas.openxmlformats.org/drawingml/2006/table">
            <a:tbl>
              <a:tblPr rtl="1" firstRow="1" bandRow="1">
                <a:tableStyleId>{69C7853C-536D-4A76-A0AE-DD22124D55A5}</a:tableStyleId>
              </a:tblPr>
              <a:tblGrid>
                <a:gridCol w="1618410"/>
                <a:gridCol w="2724990"/>
                <a:gridCol w="2171700"/>
                <a:gridCol w="2171700"/>
              </a:tblGrid>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أوجه المقارنة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التلقين</a:t>
                      </a:r>
                      <a:endParaRPr lang="en-US" sz="2000" b="0" dirty="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a:solidFill>
                            <a:srgbClr val="000000"/>
                          </a:solidFill>
                          <a:latin typeface="Times New Roman"/>
                          <a:ea typeface="Times New Roman"/>
                          <a:cs typeface="Times New Roman"/>
                        </a:rPr>
                        <a:t>التعليم</a:t>
                      </a:r>
                      <a:endParaRPr lang="en-US" sz="2000" b="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a:solidFill>
                            <a:srgbClr val="000000"/>
                          </a:solidFill>
                          <a:latin typeface="Times New Roman"/>
                          <a:ea typeface="Times New Roman"/>
                          <a:cs typeface="Times New Roman"/>
                        </a:rPr>
                        <a:t>التعلم</a:t>
                      </a:r>
                      <a:endParaRPr lang="en-US" sz="2000" b="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الهدف</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حشو عقول الطلبة بالمعلومات التي يعرضها المعلم</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مساعدة الطلاب للوصول للخبرة</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توصل الطلبة للخبرة ذاتيا </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a:p>
                  </a:txBody>
                  <a:tcPr marL="68580" marR="68580" marT="0" marB="0"/>
                </a:tc>
              </a:tr>
              <a:tr h="370840">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المتعلم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دور الخبرات والمواد الدراسية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dirty="0"/>
                    </a:p>
                  </a:txBody>
                  <a:tcPr marL="68580" marR="68580" marT="0" marB="0"/>
                </a:tc>
              </a:tr>
            </a:tbl>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latin typeface="Arial" pitchFamily="34" charset="0"/>
                <a:cs typeface="Arial" pitchFamily="34" charset="0"/>
              </a:rPr>
              <a:t>الفرق بين التعلم والتعليم والتلقين</a:t>
            </a:r>
            <a:r>
              <a:rPr lang="ar-SA" b="1" u="sng" dirty="0" smtClean="0">
                <a:latin typeface="Arial" pitchFamily="34" charset="0"/>
                <a:cs typeface="Arial" pitchFamily="34" charset="0"/>
              </a:rPr>
              <a:t>:</a:t>
            </a:r>
            <a:endParaRPr lang="ar-SA" dirty="0">
              <a:latin typeface="Arial" pitchFamily="34" charset="0"/>
              <a:cs typeface="Arial" pitchFamily="34" charset="0"/>
            </a:endParaRPr>
          </a:p>
        </p:txBody>
      </p:sp>
      <p:sp>
        <p:nvSpPr>
          <p:cNvPr id="3" name="Content Placeholder 2"/>
          <p:cNvSpPr>
            <a:spLocks noGrp="1"/>
          </p:cNvSpPr>
          <p:nvPr>
            <p:ph sz="quarter" idx="1"/>
          </p:nvPr>
        </p:nvSpPr>
        <p:spPr/>
        <p:txBody>
          <a:bodyPr/>
          <a:lstStyle/>
          <a:p>
            <a:endParaRPr lang="ar-SA" dirty="0"/>
          </a:p>
        </p:txBody>
      </p:sp>
      <p:sp>
        <p:nvSpPr>
          <p:cNvPr id="4" name="عنوان 1"/>
          <p:cNvSpPr txBox="1">
            <a:spLocks/>
          </p:cNvSpPr>
          <p:nvPr/>
        </p:nvSpPr>
        <p:spPr>
          <a:xfrm>
            <a:off x="304800" y="457200"/>
            <a:ext cx="8686800" cy="838200"/>
          </a:xfrm>
          <a:prstGeom prst="rect">
            <a:avLst/>
          </a:prstGeom>
        </p:spPr>
        <p:txBody>
          <a:bodyPr vert="horz" anchor="ct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ar-SA"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graphicFrame>
        <p:nvGraphicFramePr>
          <p:cNvPr id="5" name="عنصر نائب للمحتوى 3"/>
          <p:cNvGraphicFramePr>
            <a:graphicFrameLocks/>
          </p:cNvGraphicFramePr>
          <p:nvPr/>
        </p:nvGraphicFramePr>
        <p:xfrm>
          <a:off x="214282" y="1643050"/>
          <a:ext cx="8686800" cy="3967480"/>
        </p:xfrm>
        <a:graphic>
          <a:graphicData uri="http://schemas.openxmlformats.org/drawingml/2006/table">
            <a:tbl>
              <a:tblPr rtl="1" firstRow="1" bandRow="1">
                <a:tableStyleId>{69C7853C-536D-4A76-A0AE-DD22124D55A5}</a:tableStyleId>
              </a:tblPr>
              <a:tblGrid>
                <a:gridCol w="1618410"/>
                <a:gridCol w="2724990"/>
                <a:gridCol w="2171700"/>
                <a:gridCol w="2171700"/>
              </a:tblGrid>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أوجه المقارنة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التلقين</a:t>
                      </a:r>
                      <a:endParaRPr lang="en-US" sz="2000" b="0" dirty="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التعليم</a:t>
                      </a:r>
                      <a:endParaRPr lang="en-US" sz="2000" b="0" dirty="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a:solidFill>
                            <a:srgbClr val="000000"/>
                          </a:solidFill>
                          <a:latin typeface="Times New Roman"/>
                          <a:ea typeface="Times New Roman"/>
                          <a:cs typeface="Times New Roman"/>
                        </a:rPr>
                        <a:t>التعلم</a:t>
                      </a:r>
                      <a:endParaRPr lang="en-US" sz="2000" b="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الهدف</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حشو عقول </a:t>
                      </a:r>
                      <a:r>
                        <a:rPr lang="ar-SA" sz="2000" b="0" dirty="0" smtClean="0">
                          <a:solidFill>
                            <a:srgbClr val="000000"/>
                          </a:solidFill>
                          <a:latin typeface="Times New Roman"/>
                          <a:ea typeface="Times New Roman"/>
                          <a:cs typeface="Times New Roman"/>
                        </a:rPr>
                        <a:t>الطلاب</a:t>
                      </a:r>
                      <a:r>
                        <a:rPr lang="ar-SA" sz="2000" b="0" baseline="0" dirty="0" smtClean="0">
                          <a:solidFill>
                            <a:srgbClr val="000000"/>
                          </a:solidFill>
                          <a:latin typeface="Times New Roman"/>
                          <a:ea typeface="Times New Roman"/>
                          <a:cs typeface="Times New Roman"/>
                        </a:rPr>
                        <a:t> </a:t>
                      </a:r>
                      <a:r>
                        <a:rPr lang="ar-SA" sz="2000" b="0" dirty="0" smtClean="0">
                          <a:solidFill>
                            <a:srgbClr val="000000"/>
                          </a:solidFill>
                          <a:latin typeface="Times New Roman"/>
                          <a:ea typeface="Times New Roman"/>
                          <a:cs typeface="Times New Roman"/>
                        </a:rPr>
                        <a:t>بالمعلومات</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مساعدة الطلاب للوصول للخبرة</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توصل </a:t>
                      </a:r>
                      <a:r>
                        <a:rPr lang="ar-SA" sz="2000" b="0" dirty="0" smtClean="0">
                          <a:solidFill>
                            <a:srgbClr val="000000"/>
                          </a:solidFill>
                          <a:latin typeface="Times New Roman"/>
                          <a:ea typeface="Times New Roman"/>
                          <a:cs typeface="Times New Roman"/>
                        </a:rPr>
                        <a:t>الطلاب </a:t>
                      </a:r>
                      <a:r>
                        <a:rPr lang="ar-SA" sz="2000" b="0" dirty="0">
                          <a:solidFill>
                            <a:srgbClr val="000000"/>
                          </a:solidFill>
                          <a:latin typeface="Times New Roman"/>
                          <a:ea typeface="Times New Roman"/>
                          <a:cs typeface="Times New Roman"/>
                        </a:rPr>
                        <a:t>للخبرة ذاتيا </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 ملقي, محاضر , ملقن حتى دون توضيح</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مناقش </a:t>
                      </a:r>
                      <a:r>
                        <a:rPr lang="ar-SA" sz="2000" b="0" dirty="0" smtClean="0">
                          <a:solidFill>
                            <a:srgbClr val="000000"/>
                          </a:solidFill>
                          <a:latin typeface="Times New Roman"/>
                          <a:ea typeface="Times New Roman"/>
                          <a:cs typeface="Times New Roman"/>
                        </a:rPr>
                        <a:t>,محاور للوصول </a:t>
                      </a:r>
                      <a:r>
                        <a:rPr lang="ar-SA" sz="2000" b="0" dirty="0">
                          <a:solidFill>
                            <a:srgbClr val="000000"/>
                          </a:solidFill>
                          <a:latin typeface="Times New Roman"/>
                          <a:ea typeface="Times New Roman"/>
                          <a:cs typeface="Times New Roman"/>
                        </a:rPr>
                        <a:t>للمعلومة</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مشرف, مثير للتفكير, معد للبيئة التعليمية</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المتعلم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دور الخبرات والمواد الدراسية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dirty="0"/>
                    </a:p>
                  </a:txBody>
                  <a:tcPr marL="68580" marR="68580" marT="0" marB="0"/>
                </a:tc>
              </a:tr>
            </a:tbl>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latin typeface="Arial" pitchFamily="34" charset="0"/>
                <a:cs typeface="Arial" pitchFamily="34" charset="0"/>
              </a:rPr>
              <a:t>الفرق بين التعلم والتعليم والتلقين</a:t>
            </a:r>
            <a:endParaRPr lang="ar-SA" dirty="0"/>
          </a:p>
        </p:txBody>
      </p:sp>
      <p:sp>
        <p:nvSpPr>
          <p:cNvPr id="3" name="Content Placeholder 2"/>
          <p:cNvSpPr>
            <a:spLocks noGrp="1"/>
          </p:cNvSpPr>
          <p:nvPr>
            <p:ph sz="quarter" idx="1"/>
          </p:nvPr>
        </p:nvSpPr>
        <p:spPr/>
        <p:txBody>
          <a:bodyPr/>
          <a:lstStyle/>
          <a:p>
            <a:endParaRPr lang="ar-SA"/>
          </a:p>
        </p:txBody>
      </p:sp>
      <p:sp>
        <p:nvSpPr>
          <p:cNvPr id="4" name="عنوان 1"/>
          <p:cNvSpPr txBox="1">
            <a:spLocks/>
          </p:cNvSpPr>
          <p:nvPr/>
        </p:nvSpPr>
        <p:spPr>
          <a:xfrm>
            <a:off x="304800" y="457200"/>
            <a:ext cx="8686800" cy="838200"/>
          </a:xfrm>
          <a:prstGeom prst="rect">
            <a:avLst/>
          </a:prstGeom>
        </p:spPr>
        <p:txBody>
          <a:bodyPr vert="horz" anchor="ct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ar-SA"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graphicFrame>
        <p:nvGraphicFramePr>
          <p:cNvPr id="5" name="عنصر نائب للمحتوى 3"/>
          <p:cNvGraphicFramePr>
            <a:graphicFrameLocks/>
          </p:cNvGraphicFramePr>
          <p:nvPr/>
        </p:nvGraphicFramePr>
        <p:xfrm>
          <a:off x="214282" y="1571612"/>
          <a:ext cx="8686800" cy="3921760"/>
        </p:xfrm>
        <a:graphic>
          <a:graphicData uri="http://schemas.openxmlformats.org/drawingml/2006/table">
            <a:tbl>
              <a:tblPr rtl="1" firstRow="1" bandRow="1">
                <a:tableStyleId>{69C7853C-536D-4A76-A0AE-DD22124D55A5}</a:tableStyleId>
              </a:tblPr>
              <a:tblGrid>
                <a:gridCol w="1618410"/>
                <a:gridCol w="2724990"/>
                <a:gridCol w="2171700"/>
                <a:gridCol w="2171700"/>
              </a:tblGrid>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أوجه المقارنة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التلقين</a:t>
                      </a:r>
                      <a:endParaRPr lang="en-US" sz="2000" b="0" dirty="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التعليم</a:t>
                      </a:r>
                      <a:endParaRPr lang="en-US" sz="2000" b="0" dirty="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a:solidFill>
                            <a:srgbClr val="000000"/>
                          </a:solidFill>
                          <a:latin typeface="Times New Roman"/>
                          <a:ea typeface="Times New Roman"/>
                          <a:cs typeface="Times New Roman"/>
                        </a:rPr>
                        <a:t>التعلم</a:t>
                      </a:r>
                      <a:endParaRPr lang="en-US" sz="2000" b="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الهدف</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حشو عقول </a:t>
                      </a:r>
                      <a:r>
                        <a:rPr lang="ar-SA" sz="2000" b="0" dirty="0" smtClean="0">
                          <a:solidFill>
                            <a:srgbClr val="000000"/>
                          </a:solidFill>
                          <a:latin typeface="Times New Roman"/>
                          <a:ea typeface="Times New Roman"/>
                          <a:cs typeface="Times New Roman"/>
                        </a:rPr>
                        <a:t>الطلاب بالمعلومات</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مساعدة الطلاب للوصول للخبرة</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توصل </a:t>
                      </a:r>
                      <a:r>
                        <a:rPr lang="ar-SA" sz="2000" b="0" dirty="0" smtClean="0">
                          <a:solidFill>
                            <a:srgbClr val="000000"/>
                          </a:solidFill>
                          <a:latin typeface="Times New Roman"/>
                          <a:ea typeface="Times New Roman"/>
                          <a:cs typeface="Times New Roman"/>
                        </a:rPr>
                        <a:t>الطلاب </a:t>
                      </a:r>
                      <a:r>
                        <a:rPr lang="ar-SA" sz="2000" b="0" dirty="0">
                          <a:solidFill>
                            <a:srgbClr val="000000"/>
                          </a:solidFill>
                          <a:latin typeface="Times New Roman"/>
                          <a:ea typeface="Times New Roman"/>
                          <a:cs typeface="Times New Roman"/>
                        </a:rPr>
                        <a:t>للخبرة ذاتيا </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 ملقي, محاضر , ملقن حتى دون توضيح</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مناقش, محاور</a:t>
                      </a:r>
                      <a:r>
                        <a:rPr lang="ar-SA" sz="2000" b="0" baseline="0" dirty="0" smtClean="0">
                          <a:solidFill>
                            <a:srgbClr val="000000"/>
                          </a:solidFill>
                          <a:latin typeface="Times New Roman"/>
                          <a:ea typeface="Times New Roman"/>
                          <a:cs typeface="Times New Roman"/>
                        </a:rPr>
                        <a:t> </a:t>
                      </a:r>
                      <a:r>
                        <a:rPr lang="ar-SA" sz="2000" b="0" dirty="0" smtClean="0">
                          <a:solidFill>
                            <a:srgbClr val="000000"/>
                          </a:solidFill>
                          <a:latin typeface="Times New Roman"/>
                          <a:ea typeface="Times New Roman"/>
                          <a:cs typeface="Times New Roman"/>
                        </a:rPr>
                        <a:t>للوصول </a:t>
                      </a:r>
                      <a:r>
                        <a:rPr lang="ar-SA" sz="2000" b="0" dirty="0">
                          <a:solidFill>
                            <a:srgbClr val="000000"/>
                          </a:solidFill>
                          <a:latin typeface="Times New Roman"/>
                          <a:ea typeface="Times New Roman"/>
                          <a:cs typeface="Times New Roman"/>
                        </a:rPr>
                        <a:t>للمعلومة</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مشرف, مثير للتفكير, معد للبيئة التعليمية</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المتعلم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سلبي , متلقي , </a:t>
                      </a:r>
                      <a:r>
                        <a:rPr lang="ar-SA" sz="2000" b="0" dirty="0" smtClean="0">
                          <a:solidFill>
                            <a:srgbClr val="000000"/>
                          </a:solidFill>
                          <a:latin typeface="Times New Roman"/>
                          <a:ea typeface="Times New Roman"/>
                          <a:cs typeface="Times New Roman"/>
                        </a:rPr>
                        <a:t>مستمع.</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 نشيط،</a:t>
                      </a:r>
                      <a:r>
                        <a:rPr lang="ar-SA" sz="2000" b="0" baseline="0" dirty="0" smtClean="0">
                          <a:solidFill>
                            <a:srgbClr val="000000"/>
                          </a:solidFill>
                          <a:latin typeface="Times New Roman"/>
                          <a:ea typeface="Times New Roman"/>
                          <a:cs typeface="Times New Roman"/>
                        </a:rPr>
                        <a:t> </a:t>
                      </a:r>
                      <a:r>
                        <a:rPr lang="ar-SA" sz="2000" b="0" dirty="0" smtClean="0">
                          <a:solidFill>
                            <a:srgbClr val="000000"/>
                          </a:solidFill>
                          <a:latin typeface="Times New Roman"/>
                          <a:ea typeface="Times New Roman"/>
                          <a:cs typeface="Times New Roman"/>
                        </a:rPr>
                        <a:t>مشارك, متفاعل </a:t>
                      </a:r>
                      <a:r>
                        <a:rPr lang="ar-SA" sz="2000" b="0" dirty="0">
                          <a:solidFill>
                            <a:srgbClr val="000000"/>
                          </a:solidFill>
                          <a:latin typeface="Times New Roman"/>
                          <a:ea typeface="Times New Roman"/>
                          <a:cs typeface="Times New Roman"/>
                        </a:rPr>
                        <a:t>مع المعلم للوصول للمعلومة</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مبادر,مفكر ،متفاعل </a:t>
                      </a:r>
                      <a:r>
                        <a:rPr lang="ar-SA" sz="2000" b="0" dirty="0">
                          <a:solidFill>
                            <a:srgbClr val="000000"/>
                          </a:solidFill>
                          <a:latin typeface="Times New Roman"/>
                          <a:ea typeface="Times New Roman"/>
                          <a:cs typeface="Times New Roman"/>
                        </a:rPr>
                        <a:t>مع </a:t>
                      </a:r>
                      <a:r>
                        <a:rPr lang="ar-SA" sz="2000" b="0" dirty="0" smtClean="0">
                          <a:solidFill>
                            <a:srgbClr val="000000"/>
                          </a:solidFill>
                          <a:latin typeface="Times New Roman"/>
                          <a:ea typeface="Times New Roman"/>
                          <a:cs typeface="Times New Roman"/>
                        </a:rPr>
                        <a:t>المنهج, </a:t>
                      </a:r>
                      <a:r>
                        <a:rPr lang="ar-SA" sz="2000" b="0" dirty="0">
                          <a:solidFill>
                            <a:srgbClr val="000000"/>
                          </a:solidFill>
                          <a:latin typeface="Times New Roman"/>
                          <a:ea typeface="Times New Roman"/>
                          <a:cs typeface="Times New Roman"/>
                        </a:rPr>
                        <a:t>معتمد على نفسه.</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دور الخبرات والمواد الدراسية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endParaRPr lang="ar-SA" dirty="0" smtClean="0"/>
                    </a:p>
                    <a:p>
                      <a:endParaRPr lang="ar-SA" dirty="0" smtClean="0"/>
                    </a:p>
                    <a:p>
                      <a:endParaRPr lang="ar-SA" dirty="0" smtClean="0"/>
                    </a:p>
                    <a:p>
                      <a:endParaRPr lang="ar-SA" dirty="0"/>
                    </a:p>
                  </a:txBody>
                  <a:tcPr marL="68580" marR="68580" marT="0" marB="0"/>
                </a:tc>
                <a:tc>
                  <a:txBody>
                    <a:bodyPr/>
                    <a:lstStyle/>
                    <a:p>
                      <a:endParaRPr lang="ar-SA"/>
                    </a:p>
                  </a:txBody>
                  <a:tcPr marL="68580" marR="68580" marT="0" marB="0"/>
                </a:tc>
                <a:tc>
                  <a:txBody>
                    <a:bodyPr/>
                    <a:lstStyle/>
                    <a:p>
                      <a:endParaRPr lang="ar-SA" dirty="0"/>
                    </a:p>
                  </a:txBody>
                  <a:tcPr marL="68580" marR="68580" marT="0" marB="0"/>
                </a:tc>
              </a:tr>
            </a:tbl>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b="1" dirty="0" smtClean="0">
                <a:latin typeface="Arial" pitchFamily="34" charset="0"/>
                <a:cs typeface="Arial" pitchFamily="34" charset="0"/>
              </a:rPr>
              <a:t>الفرق بين التعلم والتعليم والتلقين</a:t>
            </a:r>
            <a:r>
              <a:rPr lang="ar-SA" sz="3600" b="1" u="sng" dirty="0" smtClean="0">
                <a:latin typeface="Arial" pitchFamily="34" charset="0"/>
                <a:cs typeface="Arial" pitchFamily="34" charset="0"/>
              </a:rPr>
              <a:t>:</a:t>
            </a:r>
            <a:endParaRPr lang="ar-SA" sz="3600" b="1" dirty="0">
              <a:latin typeface="Arial" pitchFamily="34" charset="0"/>
              <a:cs typeface="Arial" pitchFamily="34" charset="0"/>
            </a:endParaRPr>
          </a:p>
        </p:txBody>
      </p:sp>
      <p:graphicFrame>
        <p:nvGraphicFramePr>
          <p:cNvPr id="4" name="عنصر نائب للمحتوى 3"/>
          <p:cNvGraphicFramePr>
            <a:graphicFrameLocks noGrp="1"/>
          </p:cNvGraphicFramePr>
          <p:nvPr>
            <p:ph sz="quarter" idx="1"/>
          </p:nvPr>
        </p:nvGraphicFramePr>
        <p:xfrm>
          <a:off x="214282" y="1285860"/>
          <a:ext cx="8686800" cy="4927600"/>
        </p:xfrm>
        <a:graphic>
          <a:graphicData uri="http://schemas.openxmlformats.org/drawingml/2006/table">
            <a:tbl>
              <a:tblPr rtl="1" firstRow="1" bandRow="1">
                <a:tableStyleId>{69C7853C-536D-4A76-A0AE-DD22124D55A5}</a:tableStyleId>
              </a:tblPr>
              <a:tblGrid>
                <a:gridCol w="1618410"/>
                <a:gridCol w="2306698"/>
                <a:gridCol w="2319994"/>
                <a:gridCol w="2441698"/>
              </a:tblGrid>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أوجه المقارنة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dirty="0">
                          <a:solidFill>
                            <a:srgbClr val="000000"/>
                          </a:solidFill>
                          <a:latin typeface="Times New Roman"/>
                          <a:ea typeface="Times New Roman"/>
                          <a:cs typeface="Times New Roman"/>
                        </a:rPr>
                        <a:t>التلقين</a:t>
                      </a:r>
                      <a:endParaRPr lang="en-US" sz="2000" b="0" dirty="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a:solidFill>
                            <a:srgbClr val="000000"/>
                          </a:solidFill>
                          <a:latin typeface="Times New Roman"/>
                          <a:ea typeface="Times New Roman"/>
                          <a:cs typeface="Times New Roman"/>
                        </a:rPr>
                        <a:t>التعليم</a:t>
                      </a:r>
                      <a:endParaRPr lang="en-US" sz="2000" b="0">
                        <a:solidFill>
                          <a:srgbClr val="000000"/>
                        </a:solidFill>
                        <a:latin typeface="Times New Roman"/>
                        <a:ea typeface="Times New Roman"/>
                      </a:endParaRPr>
                    </a:p>
                  </a:txBody>
                  <a:tcPr marL="68580" marR="68580" marT="0" marB="0"/>
                </a:tc>
                <a:tc>
                  <a:txBody>
                    <a:bodyPr/>
                    <a:lstStyle/>
                    <a:p>
                      <a:pPr algn="ctr" rtl="1">
                        <a:lnSpc>
                          <a:spcPct val="115000"/>
                        </a:lnSpc>
                        <a:spcAft>
                          <a:spcPts val="0"/>
                        </a:spcAft>
                      </a:pPr>
                      <a:r>
                        <a:rPr lang="ar-SA" sz="2000" b="0">
                          <a:solidFill>
                            <a:srgbClr val="000000"/>
                          </a:solidFill>
                          <a:latin typeface="Times New Roman"/>
                          <a:ea typeface="Times New Roman"/>
                          <a:cs typeface="Times New Roman"/>
                        </a:rPr>
                        <a:t>التعلم</a:t>
                      </a:r>
                      <a:endParaRPr lang="en-US" sz="2000" b="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الهدف</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حشو عقول </a:t>
                      </a:r>
                      <a:r>
                        <a:rPr lang="ar-SA" sz="2000" b="0" dirty="0" smtClean="0">
                          <a:solidFill>
                            <a:srgbClr val="000000"/>
                          </a:solidFill>
                          <a:latin typeface="Times New Roman"/>
                          <a:ea typeface="Times New Roman"/>
                          <a:cs typeface="Times New Roman"/>
                        </a:rPr>
                        <a:t>الطلاب بالمعلومات</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مساعدة الطلاب للوصول </a:t>
                      </a:r>
                      <a:r>
                        <a:rPr lang="ar-SA" sz="2000" b="0" dirty="0" smtClean="0">
                          <a:solidFill>
                            <a:srgbClr val="000000"/>
                          </a:solidFill>
                          <a:latin typeface="Times New Roman"/>
                          <a:ea typeface="Times New Roman"/>
                          <a:cs typeface="Times New Roman"/>
                        </a:rPr>
                        <a:t>للخبرة</a:t>
                      </a:r>
                    </a:p>
                    <a:p>
                      <a:pPr algn="r" rtl="1">
                        <a:lnSpc>
                          <a:spcPct val="115000"/>
                        </a:lnSpc>
                        <a:spcAft>
                          <a:spcPts val="0"/>
                        </a:spcAft>
                      </a:pP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توصل </a:t>
                      </a:r>
                      <a:r>
                        <a:rPr lang="ar-SA" sz="2000" b="0" dirty="0" smtClean="0">
                          <a:solidFill>
                            <a:srgbClr val="000000"/>
                          </a:solidFill>
                          <a:latin typeface="Times New Roman"/>
                          <a:ea typeface="Times New Roman"/>
                          <a:cs typeface="Times New Roman"/>
                        </a:rPr>
                        <a:t>الطلاب </a:t>
                      </a:r>
                      <a:r>
                        <a:rPr lang="ar-SA" sz="2000" b="0" dirty="0">
                          <a:solidFill>
                            <a:srgbClr val="000000"/>
                          </a:solidFill>
                          <a:latin typeface="Times New Roman"/>
                          <a:ea typeface="Times New Roman"/>
                          <a:cs typeface="Times New Roman"/>
                        </a:rPr>
                        <a:t>للخبرة ذاتيا </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دور المعلم</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 ملقي, محاضر , ملقن حتى دون </a:t>
                      </a:r>
                      <a:r>
                        <a:rPr lang="ar-SA" sz="2000" b="0" dirty="0" smtClean="0">
                          <a:solidFill>
                            <a:srgbClr val="000000"/>
                          </a:solidFill>
                          <a:latin typeface="Times New Roman"/>
                          <a:ea typeface="Times New Roman"/>
                          <a:cs typeface="Times New Roman"/>
                        </a:rPr>
                        <a:t>توضيح</a:t>
                      </a:r>
                    </a:p>
                    <a:p>
                      <a:pPr algn="r" rtl="1">
                        <a:lnSpc>
                          <a:spcPct val="115000"/>
                        </a:lnSpc>
                        <a:spcAft>
                          <a:spcPts val="0"/>
                        </a:spcAft>
                      </a:pP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مناقش </a:t>
                      </a:r>
                      <a:r>
                        <a:rPr lang="ar-SA" sz="2000" b="0" dirty="0" smtClean="0">
                          <a:solidFill>
                            <a:srgbClr val="000000"/>
                          </a:solidFill>
                          <a:latin typeface="Times New Roman"/>
                          <a:ea typeface="Times New Roman"/>
                          <a:cs typeface="Times New Roman"/>
                        </a:rPr>
                        <a:t>,محاورللوصول </a:t>
                      </a:r>
                      <a:r>
                        <a:rPr lang="ar-SA" sz="2000" b="0" dirty="0">
                          <a:solidFill>
                            <a:srgbClr val="000000"/>
                          </a:solidFill>
                          <a:latin typeface="Times New Roman"/>
                          <a:ea typeface="Times New Roman"/>
                          <a:cs typeface="Times New Roman"/>
                        </a:rPr>
                        <a:t>للمعلومة</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a:solidFill>
                            <a:srgbClr val="000000"/>
                          </a:solidFill>
                          <a:latin typeface="Times New Roman"/>
                          <a:ea typeface="Times New Roman"/>
                          <a:cs typeface="Times New Roman"/>
                        </a:rPr>
                        <a:t>مشرف, مثير للتفكير, معد للبيئة التعليمية</a:t>
                      </a:r>
                      <a:endParaRPr lang="en-US" sz="2000" b="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a:solidFill>
                            <a:schemeClr val="tx1">
                              <a:lumMod val="95000"/>
                              <a:lumOff val="5000"/>
                            </a:schemeClr>
                          </a:solidFill>
                          <a:latin typeface="Times New Roman"/>
                          <a:ea typeface="Times New Roman"/>
                          <a:cs typeface="Times New Roman"/>
                        </a:rPr>
                        <a:t>دور المتعلم</a:t>
                      </a:r>
                      <a:endParaRPr lang="en-US" sz="2000" b="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a:solidFill>
                            <a:srgbClr val="000000"/>
                          </a:solidFill>
                          <a:latin typeface="Times New Roman"/>
                          <a:ea typeface="Times New Roman"/>
                          <a:cs typeface="Times New Roman"/>
                        </a:rPr>
                        <a:t>سلبي , متلقي , </a:t>
                      </a:r>
                      <a:r>
                        <a:rPr lang="ar-SA" sz="2000" b="0" dirty="0" smtClean="0">
                          <a:solidFill>
                            <a:srgbClr val="000000"/>
                          </a:solidFill>
                          <a:latin typeface="Times New Roman"/>
                          <a:ea typeface="Times New Roman"/>
                          <a:cs typeface="Times New Roman"/>
                        </a:rPr>
                        <a:t>مستمع</a:t>
                      </a:r>
                    </a:p>
                    <a:p>
                      <a:pPr algn="r" rtl="1">
                        <a:lnSpc>
                          <a:spcPct val="115000"/>
                        </a:lnSpc>
                        <a:spcAft>
                          <a:spcPts val="0"/>
                        </a:spcAft>
                      </a:pP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نشيط،</a:t>
                      </a:r>
                      <a:r>
                        <a:rPr lang="ar-SA" sz="2000" b="0" baseline="0" dirty="0" smtClean="0">
                          <a:solidFill>
                            <a:srgbClr val="000000"/>
                          </a:solidFill>
                          <a:latin typeface="Times New Roman"/>
                          <a:ea typeface="Times New Roman"/>
                          <a:cs typeface="Times New Roman"/>
                        </a:rPr>
                        <a:t> </a:t>
                      </a:r>
                      <a:r>
                        <a:rPr lang="ar-SA" sz="2000" b="0" dirty="0" smtClean="0">
                          <a:solidFill>
                            <a:srgbClr val="000000"/>
                          </a:solidFill>
                          <a:latin typeface="Times New Roman"/>
                          <a:ea typeface="Times New Roman"/>
                          <a:cs typeface="Times New Roman"/>
                        </a:rPr>
                        <a:t>مشارك, متفاعل مع المعلم للوصول للمعلومة</a:t>
                      </a:r>
                    </a:p>
                    <a:p>
                      <a:pPr algn="r" rtl="1">
                        <a:lnSpc>
                          <a:spcPct val="115000"/>
                        </a:lnSpc>
                        <a:spcAft>
                          <a:spcPts val="0"/>
                        </a:spcAft>
                      </a:pP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مبادر,مفكر ،متفاعل مع المنهج, معتمد على نفسه.</a:t>
                      </a:r>
                      <a:endParaRPr lang="en-US" sz="2000" b="0" dirty="0">
                        <a:solidFill>
                          <a:srgbClr val="000000"/>
                        </a:solidFill>
                        <a:latin typeface="Times New Roman"/>
                        <a:ea typeface="Times New Roman"/>
                      </a:endParaRPr>
                    </a:p>
                  </a:txBody>
                  <a:tcPr marL="68580" marR="68580" marT="0" marB="0"/>
                </a:tc>
              </a:tr>
              <a:tr h="370840">
                <a:tc>
                  <a:txBody>
                    <a:bodyPr/>
                    <a:lstStyle/>
                    <a:p>
                      <a:pPr algn="ctr" rtl="1">
                        <a:lnSpc>
                          <a:spcPct val="115000"/>
                        </a:lnSpc>
                        <a:spcAft>
                          <a:spcPts val="0"/>
                        </a:spcAft>
                      </a:pPr>
                      <a:r>
                        <a:rPr lang="ar-SA" sz="2000" b="0" dirty="0">
                          <a:solidFill>
                            <a:schemeClr val="tx1">
                              <a:lumMod val="95000"/>
                              <a:lumOff val="5000"/>
                            </a:schemeClr>
                          </a:solidFill>
                          <a:latin typeface="Times New Roman"/>
                          <a:ea typeface="Times New Roman"/>
                          <a:cs typeface="Times New Roman"/>
                        </a:rPr>
                        <a:t>دور الخبرات والمواد الدراسية</a:t>
                      </a:r>
                      <a:endParaRPr lang="en-US" sz="2000" b="0" dirty="0">
                        <a:solidFill>
                          <a:schemeClr val="tx1">
                            <a:lumMod val="95000"/>
                            <a:lumOff val="5000"/>
                          </a:schemeClr>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التدريب </a:t>
                      </a:r>
                      <a:r>
                        <a:rPr lang="ar-SA" sz="2000" b="0" dirty="0">
                          <a:solidFill>
                            <a:srgbClr val="000000"/>
                          </a:solidFill>
                          <a:latin typeface="Times New Roman"/>
                          <a:ea typeface="Times New Roman"/>
                          <a:cs typeface="Times New Roman"/>
                        </a:rPr>
                        <a:t>على التكرار الآلي </a:t>
                      </a:r>
                      <a:r>
                        <a:rPr lang="ar-SA" sz="2000" b="0" dirty="0" smtClean="0">
                          <a:solidFill>
                            <a:srgbClr val="000000"/>
                          </a:solidFill>
                          <a:latin typeface="Times New Roman"/>
                          <a:ea typeface="Times New Roman"/>
                          <a:cs typeface="Times New Roman"/>
                        </a:rPr>
                        <a:t>والحفظ.</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التدريب </a:t>
                      </a:r>
                      <a:r>
                        <a:rPr lang="ar-SA" sz="2000" b="0" dirty="0">
                          <a:solidFill>
                            <a:srgbClr val="000000"/>
                          </a:solidFill>
                          <a:latin typeface="Times New Roman"/>
                          <a:ea typeface="Times New Roman"/>
                          <a:cs typeface="Times New Roman"/>
                        </a:rPr>
                        <a:t>على الفهم والاستيعاب. </a:t>
                      </a:r>
                      <a:endParaRPr lang="en-US" sz="2000" b="0" dirty="0">
                        <a:solidFill>
                          <a:srgbClr val="000000"/>
                        </a:solidFill>
                        <a:latin typeface="Times New Roman"/>
                        <a:ea typeface="Times New Roman"/>
                      </a:endParaRPr>
                    </a:p>
                  </a:txBody>
                  <a:tcPr marL="68580" marR="68580" marT="0" marB="0"/>
                </a:tc>
                <a:tc>
                  <a:txBody>
                    <a:bodyPr/>
                    <a:lstStyle/>
                    <a:p>
                      <a:pPr algn="r" rtl="1">
                        <a:lnSpc>
                          <a:spcPct val="115000"/>
                        </a:lnSpc>
                        <a:spcAft>
                          <a:spcPts val="0"/>
                        </a:spcAft>
                      </a:pPr>
                      <a:r>
                        <a:rPr lang="ar-SA" sz="2000" b="0" dirty="0" smtClean="0">
                          <a:solidFill>
                            <a:srgbClr val="000000"/>
                          </a:solidFill>
                          <a:latin typeface="Times New Roman"/>
                          <a:ea typeface="Times New Roman"/>
                          <a:cs typeface="Times New Roman"/>
                        </a:rPr>
                        <a:t>تطوير </a:t>
                      </a:r>
                      <a:r>
                        <a:rPr lang="ar-SA" sz="2000" b="0" dirty="0">
                          <a:solidFill>
                            <a:srgbClr val="000000"/>
                          </a:solidFill>
                          <a:latin typeface="Times New Roman"/>
                          <a:ea typeface="Times New Roman"/>
                          <a:cs typeface="Times New Roman"/>
                        </a:rPr>
                        <a:t>أساليب </a:t>
                      </a:r>
                      <a:r>
                        <a:rPr lang="ar-SA" sz="2000" b="0" dirty="0" smtClean="0">
                          <a:solidFill>
                            <a:srgbClr val="000000"/>
                          </a:solidFill>
                          <a:latin typeface="Times New Roman"/>
                          <a:ea typeface="Times New Roman"/>
                          <a:cs typeface="Times New Roman"/>
                        </a:rPr>
                        <a:t>التفكير، </a:t>
                      </a:r>
                      <a:r>
                        <a:rPr lang="ar-SA" sz="2000" b="0" dirty="0">
                          <a:solidFill>
                            <a:srgbClr val="000000"/>
                          </a:solidFill>
                          <a:latin typeface="Times New Roman"/>
                          <a:ea typeface="Times New Roman"/>
                          <a:cs typeface="Times New Roman"/>
                        </a:rPr>
                        <a:t>ومواقع لتجريب </a:t>
                      </a:r>
                      <a:r>
                        <a:rPr lang="ar-SA" sz="2000" b="0" dirty="0" smtClean="0">
                          <a:solidFill>
                            <a:srgbClr val="000000"/>
                          </a:solidFill>
                          <a:latin typeface="Times New Roman"/>
                          <a:ea typeface="Times New Roman"/>
                          <a:cs typeface="Times New Roman"/>
                        </a:rPr>
                        <a:t>الافكار,</a:t>
                      </a:r>
                      <a:r>
                        <a:rPr lang="ar-SA" sz="2000" b="0" baseline="0" dirty="0" smtClean="0">
                          <a:solidFill>
                            <a:srgbClr val="000000"/>
                          </a:solidFill>
                          <a:latin typeface="Times New Roman"/>
                          <a:ea typeface="Times New Roman"/>
                          <a:cs typeface="Times New Roman"/>
                        </a:rPr>
                        <a:t> </a:t>
                      </a:r>
                      <a:r>
                        <a:rPr lang="ar-SA" sz="2000" b="0" dirty="0" smtClean="0">
                          <a:solidFill>
                            <a:srgbClr val="000000"/>
                          </a:solidFill>
                          <a:latin typeface="Times New Roman"/>
                          <a:ea typeface="Times New Roman"/>
                          <a:cs typeface="Times New Roman"/>
                        </a:rPr>
                        <a:t>وأداة</a:t>
                      </a:r>
                      <a:r>
                        <a:rPr lang="ar-SA" sz="2000" b="0" baseline="0" dirty="0" smtClean="0">
                          <a:solidFill>
                            <a:srgbClr val="000000"/>
                          </a:solidFill>
                          <a:latin typeface="Times New Roman"/>
                          <a:ea typeface="Times New Roman"/>
                          <a:cs typeface="Times New Roman"/>
                        </a:rPr>
                        <a:t> للتعلم</a:t>
                      </a:r>
                      <a:r>
                        <a:rPr lang="en-US" sz="2000" b="0" dirty="0" smtClean="0">
                          <a:solidFill>
                            <a:srgbClr val="000000"/>
                          </a:solidFill>
                          <a:latin typeface="Times New Roman"/>
                          <a:ea typeface="Times New Roman"/>
                          <a:cs typeface="Times New Roman"/>
                        </a:rPr>
                        <a:t>.</a:t>
                      </a:r>
                      <a:endParaRPr lang="ar-SA" sz="2000" b="0" dirty="0" smtClean="0">
                        <a:solidFill>
                          <a:srgbClr val="000000"/>
                        </a:solidFill>
                        <a:latin typeface="Times New Roman"/>
                        <a:ea typeface="Times New Roman"/>
                        <a:cs typeface="Times New Roman"/>
                      </a:endParaRPr>
                    </a:p>
                    <a:p>
                      <a:pPr algn="r" rtl="1">
                        <a:lnSpc>
                          <a:spcPct val="115000"/>
                        </a:lnSpc>
                        <a:spcAft>
                          <a:spcPts val="0"/>
                        </a:spcAft>
                      </a:pPr>
                      <a:endParaRPr lang="en-US" sz="2000" b="0" dirty="0">
                        <a:solidFill>
                          <a:srgbClr val="000000"/>
                        </a:solidFill>
                        <a:latin typeface="Times New Roman"/>
                        <a:ea typeface="Times New Roman"/>
                      </a:endParaRPr>
                    </a:p>
                  </a:txBody>
                  <a:tcPr marL="68580" marR="68580" marT="0" marB="0"/>
                </a:tc>
              </a:tr>
            </a:tbl>
          </a:graphicData>
        </a:graphic>
      </p:graphicFrame>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000" b="1" smtClean="0">
                <a:latin typeface="Arial" pitchFamily="34" charset="0"/>
                <a:cs typeface="Arial" pitchFamily="34" charset="0"/>
              </a:rPr>
              <a:t>النشاط:</a:t>
            </a:r>
            <a:endParaRPr lang="ar-SA" sz="4000" b="1" dirty="0">
              <a:latin typeface="Arial" pitchFamily="34" charset="0"/>
              <a:cs typeface="Arial" pitchFamily="34" charset="0"/>
            </a:endParaRPr>
          </a:p>
        </p:txBody>
      </p:sp>
      <p:sp>
        <p:nvSpPr>
          <p:cNvPr id="3" name="Content Placeholder 2"/>
          <p:cNvSpPr>
            <a:spLocks noGrp="1"/>
          </p:cNvSpPr>
          <p:nvPr>
            <p:ph sz="quarter" idx="1"/>
          </p:nvPr>
        </p:nvSpPr>
        <p:spPr>
          <a:xfrm>
            <a:off x="304800" y="1554162"/>
            <a:ext cx="8686800" cy="4946672"/>
          </a:xfrm>
        </p:spPr>
        <p:txBody>
          <a:bodyPr>
            <a:noAutofit/>
          </a:bodyPr>
          <a:lstStyle/>
          <a:p>
            <a:pPr lvl="0">
              <a:buFont typeface="Wingdings" pitchFamily="2" charset="2"/>
              <a:buChar char="v"/>
            </a:pPr>
            <a:r>
              <a:rPr lang="ar-SA" sz="3600" b="1" dirty="0" smtClean="0">
                <a:latin typeface="Sakkal Majalla" pitchFamily="2" charset="-78"/>
                <a:cs typeface="Sakkal Majalla" pitchFamily="2" charset="-78"/>
              </a:rPr>
              <a:t>  </a:t>
            </a:r>
            <a:r>
              <a:rPr lang="ar-SA" sz="3200" b="1" dirty="0" smtClean="0">
                <a:latin typeface="Sakkal Majalla" pitchFamily="2" charset="-78"/>
                <a:cs typeface="Sakkal Majalla" pitchFamily="2" charset="-78"/>
              </a:rPr>
              <a:t>بقراءة التعاريف السابقة للتدريس اقترحي تعريفاً شاملاَ بإسلوبك ؟</a:t>
            </a:r>
            <a:endParaRPr lang="en-US" sz="3200" b="1" dirty="0" smtClean="0">
              <a:latin typeface="Sakkal Majalla" pitchFamily="2" charset="-78"/>
              <a:cs typeface="Sakkal Majalla" pitchFamily="2" charset="-78"/>
            </a:endParaRPr>
          </a:p>
          <a:p>
            <a:pPr lvl="0">
              <a:buFont typeface="Wingdings" pitchFamily="2" charset="2"/>
              <a:buChar char="v"/>
            </a:pPr>
            <a:r>
              <a:rPr lang="ar-SA" sz="3200" b="1" dirty="0" smtClean="0">
                <a:latin typeface="Sakkal Majalla" pitchFamily="2" charset="-78"/>
                <a:cs typeface="Sakkal Majalla" pitchFamily="2" charset="-78"/>
              </a:rPr>
              <a:t>أمامك مجموعة من النشاطات داخل عملية التدريس حددي بعلامة (×) نوعها تعلم أو تعليم أو تلقين كما في المثال الأول مع توضيح السبب:</a:t>
            </a:r>
          </a:p>
          <a:p>
            <a:pPr lvl="0">
              <a:buFont typeface="Wingdings" pitchFamily="2" charset="2"/>
              <a:buChar char="v"/>
            </a:pPr>
            <a:r>
              <a:rPr lang="ar-SA" sz="3200" b="1" dirty="0" smtClean="0">
                <a:latin typeface="Sakkal Majalla" pitchFamily="2" charset="-78"/>
                <a:cs typeface="Sakkal Majalla" pitchFamily="2" charset="-78"/>
              </a:rPr>
              <a:t> كوني قراءة وافية للمحاضرة القادمة:</a:t>
            </a:r>
          </a:p>
          <a:p>
            <a:pPr lvl="0">
              <a:buNone/>
            </a:pPr>
            <a:r>
              <a:rPr lang="ar-SA" sz="3200" b="1" dirty="0" smtClean="0">
                <a:latin typeface="Sakkal Majalla" pitchFamily="2" charset="-78"/>
                <a:cs typeface="Sakkal Majalla" pitchFamily="2" charset="-78"/>
              </a:rPr>
              <a:t>1- عرفي المنهج؟</a:t>
            </a:r>
          </a:p>
          <a:p>
            <a:pPr lvl="0">
              <a:buNone/>
            </a:pPr>
            <a:r>
              <a:rPr lang="ar-SA" sz="3200" b="1" dirty="0" smtClean="0">
                <a:latin typeface="Sakkal Majalla" pitchFamily="2" charset="-78"/>
                <a:cs typeface="Sakkal Majalla" pitchFamily="2" charset="-78"/>
              </a:rPr>
              <a:t>2- فرقي بين المنهج قديما وحديثا؟</a:t>
            </a:r>
            <a:endParaRPr lang="en-US" sz="3200" b="1" dirty="0" smtClean="0">
              <a:latin typeface="Sakkal Majalla" pitchFamily="2" charset="-78"/>
              <a:cs typeface="Sakkal Majalla" pitchFamily="2" charset="-7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221087"/>
            <a:ext cx="2736304"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المراجع</a:t>
            </a:r>
            <a:endParaRPr lang="ar-SA" dirty="0"/>
          </a:p>
        </p:txBody>
      </p:sp>
      <p:sp>
        <p:nvSpPr>
          <p:cNvPr id="3" name="Content Placeholder 2"/>
          <p:cNvSpPr>
            <a:spLocks noGrp="1"/>
          </p:cNvSpPr>
          <p:nvPr>
            <p:ph sz="quarter" idx="1"/>
          </p:nvPr>
        </p:nvSpPr>
        <p:spPr/>
        <p:txBody>
          <a:bodyPr>
            <a:normAutofit/>
          </a:bodyPr>
          <a:lstStyle/>
          <a:p>
            <a:r>
              <a:rPr lang="ar-SA" dirty="0" smtClean="0"/>
              <a:t>قراءات في التربية وعلم النفس</a:t>
            </a:r>
          </a:p>
          <a:p>
            <a:pPr marL="0" indent="0">
              <a:buNone/>
            </a:pPr>
            <a:r>
              <a:rPr lang="en-US" sz="1800" u="sng" dirty="0">
                <a:solidFill>
                  <a:srgbClr val="000000"/>
                </a:solidFill>
                <a:latin typeface="Perpetua"/>
                <a:hlinkClick r:id="rId2"/>
              </a:rPr>
              <a:t>https://skytop11.wordpress.com/2010/02/10/%D8%A7%D9%84%D8%AA%D8%B1%D8%A8%D9%8A%D8%A9-%D8%A7%D9%88%D9%84%D8%A7-%D8%A7%D9%85-%D8%A7%D9%84%D8%AA%D8%B9%D9%84%D9%8A%D9%85/</a:t>
            </a:r>
            <a:r>
              <a:rPr lang="ar-SA" sz="1800" u="sng" dirty="0">
                <a:solidFill>
                  <a:srgbClr val="000000"/>
                </a:solidFill>
                <a:latin typeface="Perpetua"/>
              </a:rPr>
              <a:t> </a:t>
            </a:r>
          </a:p>
          <a:p>
            <a:pPr marL="0" indent="0">
              <a:buNone/>
            </a:pPr>
            <a:endParaRPr lang="ar-SA" sz="1200" dirty="0" smtClean="0"/>
          </a:p>
          <a:p>
            <a:pPr marL="342900" lvl="0" indent="-342900">
              <a:buFont typeface="Symbol"/>
              <a:buChar char=""/>
            </a:pPr>
            <a:r>
              <a:rPr lang="ar-SA" sz="2400" dirty="0">
                <a:solidFill>
                  <a:srgbClr val="000000"/>
                </a:solidFill>
                <a:latin typeface="Perpetua"/>
              </a:rPr>
              <a:t>زيتون، حسن. (2004). </a:t>
            </a:r>
            <a:r>
              <a:rPr lang="ar-SA" sz="2400" b="1" dirty="0">
                <a:solidFill>
                  <a:srgbClr val="000000"/>
                </a:solidFill>
                <a:latin typeface="Perpetua"/>
              </a:rPr>
              <a:t>التدريس رؤية في طبيعة المفهوم.</a:t>
            </a:r>
            <a:r>
              <a:rPr lang="ar-SA" sz="2400" dirty="0">
                <a:solidFill>
                  <a:srgbClr val="000000"/>
                </a:solidFill>
                <a:latin typeface="Perpetua"/>
              </a:rPr>
              <a:t> عالم الكتب:القاهرة.</a:t>
            </a:r>
            <a:endParaRPr lang="en-US" sz="2400" dirty="0">
              <a:latin typeface="Times New Roman"/>
              <a:ea typeface="Times New Roman"/>
            </a:endParaRPr>
          </a:p>
          <a:p>
            <a:pPr marL="342900" lvl="0" indent="-342900">
              <a:buFont typeface="Symbol"/>
              <a:buChar char=""/>
            </a:pPr>
            <a:r>
              <a:rPr lang="ar-SA" sz="2400" dirty="0">
                <a:solidFill>
                  <a:srgbClr val="000000"/>
                </a:solidFill>
                <a:latin typeface="Perpetua"/>
              </a:rPr>
              <a:t>محمود، صلاح الدين عرفة.(2011). </a:t>
            </a:r>
            <a:r>
              <a:rPr lang="ar-SA" sz="2400" b="1" dirty="0">
                <a:solidFill>
                  <a:srgbClr val="000000"/>
                </a:solidFill>
                <a:latin typeface="Perpetua"/>
              </a:rPr>
              <a:t>تعليم وتعلم مهارات التدريس في عصر المعلومات</a:t>
            </a:r>
            <a:r>
              <a:rPr lang="ar-SA" sz="2400" dirty="0">
                <a:solidFill>
                  <a:srgbClr val="000000"/>
                </a:solidFill>
                <a:latin typeface="Perpetua"/>
              </a:rPr>
              <a:t>. عالم الكتب: القاهرة.</a:t>
            </a:r>
            <a:endParaRPr lang="en-US" sz="2400" dirty="0">
              <a:latin typeface="Times New Roman"/>
              <a:ea typeface="Times New Roman"/>
            </a:endParaRPr>
          </a:p>
          <a:p>
            <a:pPr marL="342900" lvl="0" indent="-342900">
              <a:buFont typeface="Symbol"/>
              <a:buChar char=""/>
            </a:pPr>
            <a:r>
              <a:rPr lang="ar-SA" sz="2400" dirty="0">
                <a:solidFill>
                  <a:srgbClr val="000000"/>
                </a:solidFill>
                <a:latin typeface="Perpetua"/>
              </a:rPr>
              <a:t>السيد، يسري مصطفى . (2012). </a:t>
            </a:r>
            <a:r>
              <a:rPr lang="ar-SA" sz="2400" b="1" dirty="0">
                <a:solidFill>
                  <a:srgbClr val="000000"/>
                </a:solidFill>
                <a:latin typeface="Perpetua"/>
              </a:rPr>
              <a:t>تعليم العلوم : نظرة شمولية</a:t>
            </a:r>
            <a:r>
              <a:rPr lang="ar-SA" sz="2400" dirty="0">
                <a:solidFill>
                  <a:srgbClr val="000000"/>
                </a:solidFill>
                <a:latin typeface="Perpetua"/>
              </a:rPr>
              <a:t>. مسترجع بتاريخ 10/ 9/ </a:t>
            </a:r>
            <a:r>
              <a:rPr lang="ar-SA" sz="2400" dirty="0" smtClean="0">
                <a:solidFill>
                  <a:srgbClr val="000000"/>
                </a:solidFill>
                <a:latin typeface="Perpetua"/>
              </a:rPr>
              <a:t>2015على </a:t>
            </a:r>
            <a:r>
              <a:rPr lang="ar-SA" sz="2400" dirty="0">
                <a:solidFill>
                  <a:srgbClr val="000000"/>
                </a:solidFill>
                <a:latin typeface="Perpetua"/>
              </a:rPr>
              <a:t>الرابط </a:t>
            </a:r>
            <a:r>
              <a:rPr lang="en-US" sz="1800" u="sng" dirty="0">
                <a:solidFill>
                  <a:srgbClr val="000000"/>
                </a:solidFill>
                <a:latin typeface="Perpetua"/>
                <a:hlinkClick r:id="rId3"/>
              </a:rPr>
              <a:t>http://www.khayma.com/yousry/Science%20Teaching%20for%20Beginners%20Lect%203.htm</a:t>
            </a:r>
            <a:endParaRPr lang="en-US" sz="1800" dirty="0">
              <a:latin typeface="Times New Roman"/>
              <a:ea typeface="Times New Roman"/>
            </a:endParaRPr>
          </a:p>
          <a:p>
            <a:pPr marL="0" indent="0">
              <a:buNone/>
            </a:pPr>
            <a:endParaRPr lang="ar-SA"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
            <a:ext cx="1772816"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758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smtClean="0">
                <a:latin typeface="Arial" pitchFamily="34" charset="0"/>
                <a:cs typeface="Arial" pitchFamily="34" charset="0"/>
              </a:rPr>
              <a:t>مفهوم التربية والتعليم:</a:t>
            </a:r>
            <a:endParaRPr lang="ar-SA" sz="3600" b="1" dirty="0">
              <a:latin typeface="Arial" pitchFamily="34" charset="0"/>
              <a:cs typeface="Arial" pitchFamily="34" charset="0"/>
            </a:endParaRPr>
          </a:p>
        </p:txBody>
      </p:sp>
      <p:sp>
        <p:nvSpPr>
          <p:cNvPr id="6" name="شكل بيضاوي 5"/>
          <p:cNvSpPr/>
          <p:nvPr/>
        </p:nvSpPr>
        <p:spPr>
          <a:xfrm>
            <a:off x="1928794" y="1571612"/>
            <a:ext cx="4643470" cy="4214842"/>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SA"/>
          </a:p>
        </p:txBody>
      </p:sp>
      <p:sp>
        <p:nvSpPr>
          <p:cNvPr id="7" name="شكل بيضاوي 6"/>
          <p:cNvSpPr/>
          <p:nvPr/>
        </p:nvSpPr>
        <p:spPr>
          <a:xfrm>
            <a:off x="3071802" y="2643182"/>
            <a:ext cx="2500330" cy="214314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tx1"/>
                </a:solidFill>
              </a:rPr>
              <a:t>التعليم</a:t>
            </a:r>
            <a:endParaRPr lang="ar-SA" sz="2400" b="1" dirty="0">
              <a:solidFill>
                <a:schemeClr val="tx1"/>
              </a:solidFill>
            </a:endParaRPr>
          </a:p>
        </p:txBody>
      </p:sp>
      <p:sp>
        <p:nvSpPr>
          <p:cNvPr id="8" name="مربع نص 7"/>
          <p:cNvSpPr txBox="1"/>
          <p:nvPr/>
        </p:nvSpPr>
        <p:spPr>
          <a:xfrm>
            <a:off x="2928926" y="1857364"/>
            <a:ext cx="2143140" cy="523220"/>
          </a:xfrm>
          <a:prstGeom prst="rect">
            <a:avLst/>
          </a:prstGeom>
          <a:noFill/>
        </p:spPr>
        <p:txBody>
          <a:bodyPr wrap="square" rtlCol="1">
            <a:spAutoFit/>
          </a:bodyPr>
          <a:lstStyle/>
          <a:p>
            <a:r>
              <a:rPr lang="ar-SA" sz="2800" b="1" dirty="0" smtClean="0"/>
              <a:t>التربية</a:t>
            </a:r>
            <a:endParaRPr lang="ar-SA" sz="2800" b="1" dirty="0"/>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smtClean="0">
                <a:latin typeface="Arial" pitchFamily="34" charset="0"/>
                <a:cs typeface="Arial" pitchFamily="34" charset="0"/>
              </a:rPr>
              <a:t>مفهوم التربية والتعليم:</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p:txBody>
          <a:bodyPr>
            <a:normAutofit/>
          </a:bodyPr>
          <a:lstStyle/>
          <a:p>
            <a:pPr>
              <a:buFont typeface="Wingdings" pitchFamily="2" charset="2"/>
              <a:buChar char="v"/>
            </a:pPr>
            <a:r>
              <a:rPr lang="ar-SA" sz="3600" b="1" cap="all" dirty="0" smtClean="0">
                <a:solidFill>
                  <a:schemeClr val="tx2">
                    <a:lumMod val="50000"/>
                  </a:schemeClr>
                </a:solidFill>
                <a:latin typeface="Sakkal Majalla" pitchFamily="2" charset="-78"/>
                <a:cs typeface="Sakkal Majalla" pitchFamily="2" charset="-78"/>
              </a:rPr>
              <a:t>التربية والتعليم ليستا كلمتين مترادفتين </a:t>
            </a:r>
          </a:p>
          <a:p>
            <a:pPr>
              <a:buFont typeface="Wingdings" pitchFamily="2" charset="2"/>
              <a:buChar char="v"/>
            </a:pPr>
            <a:r>
              <a:rPr lang="ar-SA" sz="3600" b="1" cap="all" dirty="0" smtClean="0">
                <a:solidFill>
                  <a:schemeClr val="tx2">
                    <a:lumMod val="50000"/>
                  </a:schemeClr>
                </a:solidFill>
                <a:latin typeface="Sakkal Majalla" pitchFamily="2" charset="-78"/>
                <a:cs typeface="Sakkal Majalla" pitchFamily="2" charset="-78"/>
              </a:rPr>
              <a:t>بينهما عموم وخصوص .</a:t>
            </a:r>
          </a:p>
          <a:p>
            <a:pPr>
              <a:buFont typeface="Wingdings" pitchFamily="2" charset="2"/>
              <a:buChar char="v"/>
            </a:pPr>
            <a:r>
              <a:rPr lang="ar-SA" sz="3600" b="1" cap="all" dirty="0" smtClean="0">
                <a:solidFill>
                  <a:schemeClr val="tx2">
                    <a:lumMod val="50000"/>
                  </a:schemeClr>
                </a:solidFill>
                <a:latin typeface="Sakkal Majalla" pitchFamily="2" charset="-78"/>
                <a:cs typeface="Sakkal Majalla" pitchFamily="2" charset="-78"/>
              </a:rPr>
              <a:t> فالتربية أشمل من التعليم الذي هو جزء من التربية</a:t>
            </a:r>
          </a:p>
          <a:p>
            <a:pPr>
              <a:buFont typeface="Wingdings" pitchFamily="2" charset="2"/>
              <a:buChar char="v"/>
            </a:pPr>
            <a:r>
              <a:rPr lang="ar-SA" sz="3600" b="1" cap="all" dirty="0" smtClean="0">
                <a:solidFill>
                  <a:schemeClr val="tx2">
                    <a:lumMod val="50000"/>
                  </a:schemeClr>
                </a:solidFill>
                <a:latin typeface="Sakkal Majalla" pitchFamily="2" charset="-78"/>
                <a:cs typeface="Sakkal Majalla" pitchFamily="2" charset="-78"/>
              </a:rPr>
              <a:t>وبينما يكون التعليم محدودا بما يقدمه المعلم من معلومات ومهارات واتجاهات داخل الفصل </a:t>
            </a:r>
          </a:p>
          <a:p>
            <a:pPr>
              <a:buFont typeface="Wingdings" pitchFamily="2" charset="2"/>
              <a:buChar char="v"/>
            </a:pPr>
            <a:r>
              <a:rPr lang="ar-SA" sz="3600" b="1" cap="all" dirty="0" smtClean="0">
                <a:solidFill>
                  <a:schemeClr val="tx2">
                    <a:lumMod val="50000"/>
                  </a:schemeClr>
                </a:solidFill>
                <a:latin typeface="Sakkal Majalla" pitchFamily="2" charset="-78"/>
                <a:cs typeface="Sakkal Majalla" pitchFamily="2" charset="-78"/>
              </a:rPr>
              <a:t> فإن التربية تأخذ مكانها داخل الفصل وخارجه ويقوم بها المعلم وغير المعلم.</a:t>
            </a:r>
            <a:endParaRPr lang="en-US" sz="3600" b="1" cap="all" dirty="0" smtClean="0">
              <a:solidFill>
                <a:schemeClr val="tx2">
                  <a:lumMod val="50000"/>
                </a:schemeClr>
              </a:solidFill>
              <a:latin typeface="Sakkal Majalla" pitchFamily="2" charset="-78"/>
              <a:cs typeface="Sakkal Majalla" pitchFamily="2" charset="-78"/>
            </a:endParaRPr>
          </a:p>
          <a:p>
            <a:pPr>
              <a:buNone/>
            </a:pPr>
            <a:endParaRPr lang="ar-SA" sz="3600" b="1" dirty="0">
              <a:latin typeface="Arial" pitchFamily="34" charset="0"/>
              <a:cs typeface="Arial"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smtClean="0">
                <a:latin typeface="Arial" pitchFamily="34" charset="0"/>
                <a:cs typeface="Arial" pitchFamily="34" charset="0"/>
              </a:rPr>
              <a:t>تعريف التربية:</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p:txBody>
          <a:bodyPr>
            <a:normAutofit/>
          </a:bodyPr>
          <a:lstStyle/>
          <a:p>
            <a:pPr>
              <a:buFont typeface="Wingdings" pitchFamily="2" charset="2"/>
              <a:buChar char="v"/>
            </a:pPr>
            <a:r>
              <a:rPr lang="ar-SA" sz="3200" b="1" cap="all" dirty="0" smtClean="0">
                <a:solidFill>
                  <a:schemeClr val="tx2">
                    <a:lumMod val="50000"/>
                  </a:schemeClr>
                </a:solidFill>
                <a:latin typeface="Sakkal Majalla" pitchFamily="2" charset="-78"/>
                <a:cs typeface="Sakkal Majalla" pitchFamily="2" charset="-78"/>
              </a:rPr>
              <a:t>هي مجموعة العمليات التي </a:t>
            </a:r>
            <a:r>
              <a:rPr lang="ar-SA" sz="3200" b="1" cap="all" dirty="0" err="1" smtClean="0">
                <a:solidFill>
                  <a:schemeClr val="tx2">
                    <a:lumMod val="50000"/>
                  </a:schemeClr>
                </a:solidFill>
                <a:latin typeface="Sakkal Majalla" pitchFamily="2" charset="-78"/>
                <a:cs typeface="Sakkal Majalla" pitchFamily="2" charset="-78"/>
              </a:rPr>
              <a:t>بها</a:t>
            </a:r>
            <a:r>
              <a:rPr lang="ar-SA" sz="3200" b="1" cap="all" dirty="0" smtClean="0">
                <a:solidFill>
                  <a:schemeClr val="tx2">
                    <a:lumMod val="50000"/>
                  </a:schemeClr>
                </a:solidFill>
                <a:latin typeface="Sakkal Majalla" pitchFamily="2" charset="-78"/>
                <a:cs typeface="Sakkal Majalla" pitchFamily="2" charset="-78"/>
              </a:rPr>
              <a:t> يستطيع المجتمع أن ينقل معارفه وأهدافه المكتسبة ليحافظ على بقائه، وتعني في الوقت نفسه التجدد المستمر لهذا التراث وأيضا للأفراد الذين يحملونه. فهي عملية نمو وليست لها غاية إلا المزيد من النمو، </a:t>
            </a:r>
            <a:r>
              <a:rPr lang="ar-SA" sz="3200" b="1" cap="all" dirty="0" smtClean="0">
                <a:solidFill>
                  <a:srgbClr val="FF0000"/>
                </a:solidFill>
                <a:latin typeface="Sakkal Majalla" pitchFamily="2" charset="-78"/>
                <a:cs typeface="Sakkal Majalla" pitchFamily="2" charset="-78"/>
              </a:rPr>
              <a:t>إنها الحياة نفسها بنموها وتجددها</a:t>
            </a:r>
            <a:endParaRPr lang="ar-SA" sz="3200" b="1" cap="all" dirty="0">
              <a:solidFill>
                <a:srgbClr val="FF0000"/>
              </a:solidFill>
              <a:latin typeface="Sakkal Majalla" pitchFamily="2" charset="-78"/>
              <a:cs typeface="Sakkal Majalla" pitchFamily="2" charset="-7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61048"/>
            <a:ext cx="3456384" cy="216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t>التربية كعملية </a:t>
            </a:r>
          </a:p>
        </p:txBody>
      </p:sp>
      <p:sp>
        <p:nvSpPr>
          <p:cNvPr id="3" name="Content Placeholder 2"/>
          <p:cNvSpPr>
            <a:spLocks noGrp="1"/>
          </p:cNvSpPr>
          <p:nvPr>
            <p:ph sz="quarter" idx="1"/>
          </p:nvPr>
        </p:nvSpPr>
        <p:spPr/>
        <p:txBody>
          <a:bodyPr/>
          <a:lstStyle/>
          <a:p>
            <a:r>
              <a:rPr lang="ar-SA" sz="2800" dirty="0" smtClean="0"/>
              <a:t>تعتبر </a:t>
            </a:r>
            <a:r>
              <a:rPr lang="ar-SA" sz="2800" dirty="0"/>
              <a:t>التربية عملية مجتمعية تعمل على تنمية جوانب الشخصية الإنسانية من كافة النواحي وتتم هذه العملية من خلال وسائط معينة تنقسم إلى قسمين هما </a:t>
            </a:r>
          </a:p>
          <a:p>
            <a:r>
              <a:rPr lang="ar-SA" sz="2800" dirty="0"/>
              <a:t>أ. وسائط نظامية: </a:t>
            </a:r>
            <a:endParaRPr lang="ar-SA" sz="2800" dirty="0" smtClean="0"/>
          </a:p>
          <a:p>
            <a:pPr marL="0" indent="0">
              <a:buNone/>
            </a:pPr>
            <a:r>
              <a:rPr lang="ar-SA" sz="2800" dirty="0" smtClean="0"/>
              <a:t>كالمدرسة </a:t>
            </a:r>
            <a:r>
              <a:rPr lang="ar-SA" sz="2800" dirty="0"/>
              <a:t>، الجامعة ، المعهد.</a:t>
            </a:r>
          </a:p>
          <a:p>
            <a:r>
              <a:rPr lang="ar-SA" sz="2800" dirty="0"/>
              <a:t>ب. وسائط غير نظامية: </a:t>
            </a:r>
            <a:endParaRPr lang="ar-SA" sz="2800" dirty="0" smtClean="0"/>
          </a:p>
          <a:p>
            <a:pPr marL="0" indent="0">
              <a:buNone/>
            </a:pPr>
            <a:r>
              <a:rPr lang="ar-SA" sz="2800" dirty="0" smtClean="0"/>
              <a:t>كالشارع </a:t>
            </a:r>
            <a:r>
              <a:rPr lang="ar-SA" sz="2800" dirty="0"/>
              <a:t>، المسجد ، الأصدقاء ، وسائل الإعلام</a:t>
            </a:r>
          </a:p>
        </p:txBody>
      </p:sp>
    </p:spTree>
    <p:extLst>
      <p:ext uri="{BB962C8B-B14F-4D97-AF65-F5344CB8AC3E}">
        <p14:creationId xmlns:p14="http://schemas.microsoft.com/office/powerpoint/2010/main" val="41468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
            </a:r>
            <a:br>
              <a:rPr lang="ar-SA" dirty="0"/>
            </a:br>
            <a:r>
              <a:rPr lang="ar-SA" dirty="0"/>
              <a:t>التربية كمجال معرفي منظم:</a:t>
            </a:r>
          </a:p>
        </p:txBody>
      </p:sp>
      <p:sp>
        <p:nvSpPr>
          <p:cNvPr id="3" name="Content Placeholder 2"/>
          <p:cNvSpPr>
            <a:spLocks noGrp="1"/>
          </p:cNvSpPr>
          <p:nvPr>
            <p:ph sz="quarter" idx="1"/>
          </p:nvPr>
        </p:nvSpPr>
        <p:spPr/>
        <p:txBody>
          <a:bodyPr/>
          <a:lstStyle/>
          <a:p>
            <a:r>
              <a:rPr lang="ar-SA" dirty="0" smtClean="0"/>
              <a:t>هو </a:t>
            </a:r>
            <a:r>
              <a:rPr lang="ar-SA" dirty="0"/>
              <a:t>العلم الذي يدرس الظواهر التربوية بشكل عام دراسة تعتمد على الوصف والتحليل كما تعتمد على التشخيص والتجريب بقصد استخلاص المبادئ والقوانين لمساعدة المربين على فهم تلك الظواهر والتحكم فيها وتوجيهها لقيامهم بمهامهم في تنشئة الأفراد على أحسن وجه</a:t>
            </a:r>
            <a:r>
              <a:rPr lang="ar-SA" dirty="0" smtClean="0"/>
              <a:t>.</a:t>
            </a:r>
          </a:p>
          <a:p>
            <a:endParaRPr lang="ar-SA" dirty="0"/>
          </a:p>
          <a:p>
            <a:r>
              <a:rPr lang="ar-SA" dirty="0" smtClean="0"/>
              <a:t>كما </a:t>
            </a:r>
            <a:r>
              <a:rPr lang="ar-SA" dirty="0"/>
              <a:t>يمكن تعريف التربية بأنها: علم تطبيقي يوظف المبادئ و القوانين عن علوم أخرى مثل (علم النفس ، علم الاجتماع ،... الخ ) لصالح تنمية الشخصية الانسانية بكافة جوانبها.</a:t>
            </a:r>
          </a:p>
          <a:p>
            <a:endParaRPr lang="ar-SA" dirty="0"/>
          </a:p>
        </p:txBody>
      </p:sp>
    </p:spTree>
    <p:extLst>
      <p:ext uri="{BB962C8B-B14F-4D97-AF65-F5344CB8AC3E}">
        <p14:creationId xmlns:p14="http://schemas.microsoft.com/office/powerpoint/2010/main" val="36475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b="1" dirty="0" smtClean="0">
                <a:latin typeface="Arial" pitchFamily="34" charset="0"/>
                <a:cs typeface="Arial" pitchFamily="34" charset="0"/>
              </a:rPr>
              <a:t>تعريف التدريس</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a:xfrm>
            <a:off x="304800" y="1412776"/>
            <a:ext cx="8686800" cy="5040560"/>
          </a:xfrm>
        </p:spPr>
        <p:txBody>
          <a:bodyPr>
            <a:normAutofit lnSpcReduction="10000"/>
          </a:bodyPr>
          <a:lstStyle/>
          <a:p>
            <a:r>
              <a:rPr lang="ar-SA" sz="2800" b="1" cap="all" dirty="0" smtClean="0">
                <a:solidFill>
                  <a:schemeClr val="tx2">
                    <a:lumMod val="50000"/>
                  </a:schemeClr>
                </a:solidFill>
                <a:latin typeface="Sakkal Majalla" pitchFamily="2" charset="-78"/>
                <a:cs typeface="Sakkal Majalla" pitchFamily="2" charset="-78"/>
              </a:rPr>
              <a:t>عرفه المنوفي ويحيى :</a:t>
            </a:r>
          </a:p>
          <a:p>
            <a:pPr>
              <a:buNone/>
            </a:pPr>
            <a:r>
              <a:rPr lang="ar-SA" sz="2800" b="1" cap="all" dirty="0" smtClean="0">
                <a:solidFill>
                  <a:schemeClr val="tx2">
                    <a:lumMod val="50000"/>
                  </a:schemeClr>
                </a:solidFill>
                <a:latin typeface="Sakkal Majalla" pitchFamily="2" charset="-78"/>
                <a:cs typeface="Sakkal Majalla" pitchFamily="2" charset="-78"/>
              </a:rPr>
              <a:t>سلسلة منظمة من الأفعال يديرها المعلم ويسهم فيها المتعلمون نظرياً وعلمياً ليتحقق لهم التعليم .</a:t>
            </a:r>
          </a:p>
          <a:p>
            <a:pPr>
              <a:buNone/>
            </a:pPr>
            <a:endParaRPr lang="ar-SA" sz="2800" b="1" cap="all" dirty="0" smtClean="0">
              <a:solidFill>
                <a:schemeClr val="tx2">
                  <a:lumMod val="50000"/>
                </a:schemeClr>
              </a:solidFill>
              <a:latin typeface="Sakkal Majalla" pitchFamily="2" charset="-78"/>
              <a:cs typeface="Sakkal Majalla" pitchFamily="2" charset="-78"/>
            </a:endParaRPr>
          </a:p>
          <a:p>
            <a:r>
              <a:rPr lang="ar-SA" sz="2800" b="1" cap="all" dirty="0" smtClean="0">
                <a:solidFill>
                  <a:schemeClr val="tx2">
                    <a:lumMod val="50000"/>
                  </a:schemeClr>
                </a:solidFill>
                <a:latin typeface="Sakkal Majalla" pitchFamily="2" charset="-78"/>
                <a:cs typeface="Sakkal Majalla" pitchFamily="2" charset="-78"/>
              </a:rPr>
              <a:t>عرف </a:t>
            </a:r>
            <a:r>
              <a:rPr lang="ar-SA" sz="2800" b="1" cap="all" dirty="0">
                <a:solidFill>
                  <a:schemeClr val="tx2">
                    <a:lumMod val="50000"/>
                  </a:schemeClr>
                </a:solidFill>
                <a:latin typeface="Sakkal Majalla" pitchFamily="2" charset="-78"/>
                <a:cs typeface="Sakkal Majalla" pitchFamily="2" charset="-78"/>
              </a:rPr>
              <a:t>غانم التدريس على أنه " هو تلك العملية التي يقوم بها المدرس بدور المرشد والمدرس والمعد للبيئة التعليمية وللمواد وللخبرات التعليمية التي يكون فيها المتعلم حيويا" ونشطا" وفاعلا" </a:t>
            </a:r>
            <a:endParaRPr lang="ar-SA" sz="2800" b="1" cap="all" dirty="0" smtClean="0">
              <a:solidFill>
                <a:schemeClr val="tx2">
                  <a:lumMod val="50000"/>
                </a:schemeClr>
              </a:solidFill>
              <a:latin typeface="Sakkal Majalla" pitchFamily="2" charset="-78"/>
              <a:cs typeface="Sakkal Majalla" pitchFamily="2" charset="-78"/>
            </a:endParaRPr>
          </a:p>
          <a:p>
            <a:endParaRPr lang="ar-SA" sz="2800" b="1" cap="all" dirty="0">
              <a:solidFill>
                <a:schemeClr val="tx2">
                  <a:lumMod val="50000"/>
                </a:schemeClr>
              </a:solidFill>
              <a:latin typeface="Sakkal Majalla" pitchFamily="2" charset="-78"/>
              <a:cs typeface="Sakkal Majalla" pitchFamily="2" charset="-78"/>
            </a:endParaRPr>
          </a:p>
          <a:p>
            <a:r>
              <a:rPr lang="ar-SA" sz="2800" b="1" cap="all" dirty="0">
                <a:solidFill>
                  <a:schemeClr val="tx2">
                    <a:lumMod val="50000"/>
                  </a:schemeClr>
                </a:solidFill>
                <a:latin typeface="Sakkal Majalla" pitchFamily="2" charset="-78"/>
                <a:cs typeface="Sakkal Majalla" pitchFamily="2" charset="-78"/>
              </a:rPr>
              <a:t>عرفته كوجك " عملية متعمدة لتشكيل بيئة الفرد بصورة تمكنه من أن يتعلم القيام بسلوك محدد أو الإشتراك في سلوك معين , وذلك تحت شروط محددة أو كإستجابة لظروف محددة </a:t>
            </a:r>
          </a:p>
          <a:p>
            <a:endParaRPr lang="ar-SA" sz="2800" b="1" cap="all" dirty="0" smtClean="0">
              <a:solidFill>
                <a:schemeClr val="tx2">
                  <a:lumMod val="50000"/>
                </a:schemeClr>
              </a:solidFill>
              <a:latin typeface="Sakkal Majalla" pitchFamily="2" charset="-78"/>
              <a:cs typeface="Sakkal Majalla" pitchFamily="2" charset="-78"/>
            </a:endParaRPr>
          </a:p>
          <a:p>
            <a:endParaRPr lang="ar-SA" sz="2400" b="1" cap="all" dirty="0">
              <a:solidFill>
                <a:schemeClr val="tx2">
                  <a:lumMod val="50000"/>
                </a:schemeClr>
              </a:solidFill>
              <a:latin typeface="Sakkal Majalla" pitchFamily="2" charset="-78"/>
              <a:cs typeface="Sakkal Majalla" pitchFamily="2" charset="-78"/>
            </a:endParaRPr>
          </a:p>
          <a:p>
            <a:pPr>
              <a:buNone/>
            </a:pPr>
            <a:endParaRPr lang="ar-SA" sz="2400" b="1" cap="all" dirty="0">
              <a:solidFill>
                <a:schemeClr val="tx2">
                  <a:lumMod val="50000"/>
                </a:schemeClr>
              </a:solidFill>
              <a:latin typeface="Sakkal Majalla" pitchFamily="2" charset="-78"/>
              <a:cs typeface="Sakkal Majalla" pitchFamily="2" charset="-7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08488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14290"/>
            <a:ext cx="8686800" cy="910454"/>
          </a:xfrm>
        </p:spPr>
        <p:txBody>
          <a:bodyPr/>
          <a:lstStyle/>
          <a:p>
            <a:pPr algn="r"/>
            <a:r>
              <a:rPr lang="ar-SA" sz="3600" b="1" dirty="0" smtClean="0">
                <a:latin typeface="Arial" pitchFamily="34" charset="0"/>
                <a:cs typeface="Arial" pitchFamily="34" charset="0"/>
              </a:rPr>
              <a:t>أركان عملية </a:t>
            </a:r>
            <a:r>
              <a:rPr lang="ar-JO" sz="3600" b="1" dirty="0" smtClean="0">
                <a:latin typeface="Arial" pitchFamily="34" charset="0"/>
                <a:cs typeface="Arial" pitchFamily="34" charset="0"/>
              </a:rPr>
              <a:t>التدريس:</a:t>
            </a:r>
            <a:endParaRPr lang="ar-SA" sz="3600" b="1" dirty="0">
              <a:latin typeface="Arial" pitchFamily="34" charset="0"/>
              <a:cs typeface="Arial" pitchFamily="34" charset="0"/>
            </a:endParaRPr>
          </a:p>
        </p:txBody>
      </p:sp>
      <p:sp>
        <p:nvSpPr>
          <p:cNvPr id="3" name="عنصر نائب للمحتوى 2"/>
          <p:cNvSpPr>
            <a:spLocks noGrp="1"/>
          </p:cNvSpPr>
          <p:nvPr>
            <p:ph sz="quarter" idx="1"/>
          </p:nvPr>
        </p:nvSpPr>
        <p:spPr>
          <a:xfrm>
            <a:off x="304800" y="1554162"/>
            <a:ext cx="8686800" cy="3747045"/>
          </a:xfrm>
        </p:spPr>
        <p:txBody>
          <a:bodyPr>
            <a:normAutofit/>
          </a:bodyPr>
          <a:lstStyle/>
          <a:p>
            <a:pPr>
              <a:buNone/>
            </a:pPr>
            <a:r>
              <a:rPr lang="ar-SA" sz="2800" b="1" dirty="0" smtClean="0">
                <a:latin typeface="Arial" pitchFamily="34" charset="0"/>
                <a:cs typeface="Arial" pitchFamily="34" charset="0"/>
              </a:rPr>
              <a:t>1</a:t>
            </a:r>
            <a:r>
              <a:rPr lang="ar-SA" sz="2800" b="1" cap="all" dirty="0" smtClean="0">
                <a:solidFill>
                  <a:schemeClr val="tx2">
                    <a:lumMod val="50000"/>
                  </a:schemeClr>
                </a:solidFill>
                <a:latin typeface="Sakkal Majalla" pitchFamily="2" charset="-78"/>
                <a:cs typeface="Sakkal Majalla" pitchFamily="2" charset="-78"/>
              </a:rPr>
              <a:t>)</a:t>
            </a:r>
            <a:r>
              <a:rPr lang="ar-JO" sz="2800" b="1" cap="all" dirty="0" smtClean="0">
                <a:solidFill>
                  <a:schemeClr val="tx2">
                    <a:lumMod val="50000"/>
                  </a:schemeClr>
                </a:solidFill>
                <a:latin typeface="Sakkal Majalla" pitchFamily="2" charset="-78"/>
                <a:cs typeface="Sakkal Majalla" pitchFamily="2" charset="-78"/>
              </a:rPr>
              <a:t>المعلم</a:t>
            </a:r>
            <a:r>
              <a:rPr lang="ar-SA" sz="2800" b="1" cap="all" dirty="0" smtClean="0">
                <a:solidFill>
                  <a:schemeClr val="tx2">
                    <a:lumMod val="50000"/>
                  </a:schemeClr>
                </a:solidFill>
                <a:latin typeface="Sakkal Majalla" pitchFamily="2" charset="-78"/>
                <a:cs typeface="Sakkal Majalla" pitchFamily="2" charset="-78"/>
              </a:rPr>
              <a:t>.</a:t>
            </a:r>
          </a:p>
          <a:p>
            <a:pPr>
              <a:buNone/>
            </a:pPr>
            <a:r>
              <a:rPr lang="ar-SA" sz="2800" b="1" cap="all" dirty="0" smtClean="0">
                <a:solidFill>
                  <a:schemeClr val="tx2">
                    <a:lumMod val="50000"/>
                  </a:schemeClr>
                </a:solidFill>
                <a:latin typeface="Sakkal Majalla" pitchFamily="2" charset="-78"/>
                <a:cs typeface="Sakkal Majalla" pitchFamily="2" charset="-78"/>
              </a:rPr>
              <a:t>2)</a:t>
            </a:r>
            <a:r>
              <a:rPr lang="ar-JO" sz="2800" b="1" cap="all" dirty="0" smtClean="0">
                <a:solidFill>
                  <a:schemeClr val="tx2">
                    <a:lumMod val="50000"/>
                  </a:schemeClr>
                </a:solidFill>
                <a:latin typeface="Sakkal Majalla" pitchFamily="2" charset="-78"/>
                <a:cs typeface="Sakkal Majalla" pitchFamily="2" charset="-78"/>
              </a:rPr>
              <a:t>ال</a:t>
            </a:r>
            <a:r>
              <a:rPr lang="ar-SA" sz="2800" b="1" cap="all" dirty="0" smtClean="0">
                <a:solidFill>
                  <a:schemeClr val="tx2">
                    <a:lumMod val="50000"/>
                  </a:schemeClr>
                </a:solidFill>
                <a:latin typeface="Sakkal Majalla" pitchFamily="2" charset="-78"/>
                <a:cs typeface="Sakkal Majalla" pitchFamily="2" charset="-78"/>
              </a:rPr>
              <a:t>متعلم.</a:t>
            </a:r>
          </a:p>
          <a:p>
            <a:pPr>
              <a:buNone/>
            </a:pPr>
            <a:r>
              <a:rPr lang="ar-SA" sz="2800" b="1" cap="all" dirty="0" smtClean="0">
                <a:solidFill>
                  <a:schemeClr val="tx2">
                    <a:lumMod val="50000"/>
                  </a:schemeClr>
                </a:solidFill>
                <a:latin typeface="Sakkal Majalla" pitchFamily="2" charset="-78"/>
                <a:cs typeface="Sakkal Majalla" pitchFamily="2" charset="-78"/>
              </a:rPr>
              <a:t>3) المنهج. </a:t>
            </a:r>
            <a:r>
              <a:rPr lang="ar-JO" sz="2800" b="1" cap="all" dirty="0" smtClean="0">
                <a:solidFill>
                  <a:schemeClr val="tx2">
                    <a:lumMod val="50000"/>
                  </a:schemeClr>
                </a:solidFill>
                <a:latin typeface="Sakkal Majalla" pitchFamily="2" charset="-78"/>
                <a:cs typeface="Sakkal Majalla" pitchFamily="2" charset="-78"/>
              </a:rPr>
              <a:t> </a:t>
            </a:r>
            <a:endParaRPr lang="ar-SA" sz="2800" b="1" cap="all" dirty="0" smtClean="0">
              <a:solidFill>
                <a:schemeClr val="tx2">
                  <a:lumMod val="50000"/>
                </a:schemeClr>
              </a:solidFill>
              <a:latin typeface="Sakkal Majalla" pitchFamily="2" charset="-78"/>
              <a:cs typeface="Sakkal Majalla" pitchFamily="2" charset="-78"/>
            </a:endParaRPr>
          </a:p>
          <a:p>
            <a:pPr>
              <a:buNone/>
            </a:pPr>
            <a:r>
              <a:rPr lang="ar-SA" sz="2800" b="1" cap="all" dirty="0" smtClean="0">
                <a:solidFill>
                  <a:schemeClr val="tx2">
                    <a:lumMod val="50000"/>
                  </a:schemeClr>
                </a:solidFill>
                <a:latin typeface="Sakkal Majalla" pitchFamily="2" charset="-78"/>
                <a:cs typeface="Sakkal Majalla" pitchFamily="2" charset="-78"/>
              </a:rPr>
              <a:t>4) بيئة التعلم</a:t>
            </a:r>
            <a:r>
              <a:rPr lang="ar-SA" sz="2800" b="1" dirty="0" smtClean="0">
                <a:latin typeface="Arial" pitchFamily="34" charset="0"/>
                <a:cs typeface="Arial" pitchFamily="34" charset="0"/>
              </a:rPr>
              <a:t>.</a:t>
            </a:r>
          </a:p>
          <a:p>
            <a:pPr>
              <a:buNone/>
            </a:pPr>
            <a:endParaRPr lang="ar-SA" sz="2800" b="1" dirty="0" smtClean="0">
              <a:latin typeface="Arial" pitchFamily="34" charset="0"/>
              <a:cs typeface="Arial" pitchFamily="34" charset="0"/>
            </a:endParaRPr>
          </a:p>
          <a:p>
            <a:pPr>
              <a:buNone/>
            </a:pPr>
            <a:endParaRPr lang="ar-SA" sz="2800" b="1" dirty="0">
              <a:latin typeface="Arial" pitchFamily="34" charset="0"/>
              <a:cs typeface="Arial" pitchFamily="34" charset="0"/>
            </a:endParaRPr>
          </a:p>
          <a:p>
            <a:pPr>
              <a:buNone/>
            </a:pPr>
            <a:r>
              <a:rPr lang="ar-SA" sz="2800" b="1" dirty="0" smtClean="0">
                <a:latin typeface="Arial" pitchFamily="34" charset="0"/>
                <a:cs typeface="Arial" pitchFamily="34" charset="0"/>
              </a:rPr>
              <a:t>التدريس علم أم فن؟</a:t>
            </a:r>
            <a:endParaRPr lang="ar-SA" sz="2800" b="1" dirty="0">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838" y="2060848"/>
            <a:ext cx="4022201" cy="28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1041</Words>
  <Application>Microsoft Office PowerPoint</Application>
  <PresentationFormat>On-screen Show (4:3)</PresentationFormat>
  <Paragraphs>214</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PowerPoint Presentation</vt:lpstr>
      <vt:lpstr>سنتعرف في هذه المحاضرة على:</vt:lpstr>
      <vt:lpstr>مفهوم التربية والتعليم:</vt:lpstr>
      <vt:lpstr>مفهوم التربية والتعليم:</vt:lpstr>
      <vt:lpstr>تعريف التربية:</vt:lpstr>
      <vt:lpstr>التربية كعملية </vt:lpstr>
      <vt:lpstr> التربية كمجال معرفي منظم:</vt:lpstr>
      <vt:lpstr>تعريف التدريس</vt:lpstr>
      <vt:lpstr>أركان عملية التدريس:</vt:lpstr>
      <vt:lpstr>التدريس عملية اتصالية قد تكون ذات اتجاه واحد:</vt:lpstr>
      <vt:lpstr>التدريس عملية اتصالية قد تكون ذات اتجاهين:</vt:lpstr>
      <vt:lpstr>تعريف التعلم:</vt:lpstr>
      <vt:lpstr>الفرق بين التدريس والتعلم :</vt:lpstr>
      <vt:lpstr>تعريف التعليم:</vt:lpstr>
      <vt:lpstr>تعريف التلقين:</vt:lpstr>
      <vt:lpstr>عملية التدريس ممكن أن تأخذ ثلاثة أشكال :</vt:lpstr>
      <vt:lpstr>الفرق بين التعلم والتعليم والتلقين:</vt:lpstr>
      <vt:lpstr>من صور التلقين في مدارسنا: </vt:lpstr>
      <vt:lpstr>الفرق بين التعلم والتعليم والتلقين: </vt:lpstr>
      <vt:lpstr>الفرق بين التعلم والتعليم والتلقين:</vt:lpstr>
      <vt:lpstr>الفرق بين التعلم والتعليم والتلقين:</vt:lpstr>
      <vt:lpstr>الفرق بين التعلم والتعليم والتلقين</vt:lpstr>
      <vt:lpstr>الفرق بين التعلم والتعليم والتلقين:</vt:lpstr>
      <vt:lpstr>النشاط:</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User</cp:lastModifiedBy>
  <cp:revision>64</cp:revision>
  <dcterms:created xsi:type="dcterms:W3CDTF">2009-10-09T09:43:09Z</dcterms:created>
  <dcterms:modified xsi:type="dcterms:W3CDTF">2016-10-02T16:18:21Z</dcterms:modified>
</cp:coreProperties>
</file>