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 id="2147483744" r:id="rId2"/>
  </p:sldMasterIdLst>
  <p:sldIdLst>
    <p:sldId id="256" r:id="rId3"/>
    <p:sldId id="257" r:id="rId4"/>
    <p:sldId id="258" r:id="rId5"/>
    <p:sldId id="259" r:id="rId6"/>
    <p:sldId id="260" r:id="rId7"/>
    <p:sldId id="264" r:id="rId8"/>
    <p:sldId id="285" r:id="rId9"/>
    <p:sldId id="286" r:id="rId10"/>
    <p:sldId id="287" r:id="rId11"/>
    <p:sldId id="284" r:id="rId12"/>
    <p:sldId id="270" r:id="rId13"/>
    <p:sldId id="268" r:id="rId14"/>
    <p:sldId id="271" r:id="rId15"/>
    <p:sldId id="272" r:id="rId16"/>
    <p:sldId id="274" r:id="rId17"/>
    <p:sldId id="275" r:id="rId18"/>
    <p:sldId id="273" r:id="rId19"/>
    <p:sldId id="276" r:id="rId20"/>
    <p:sldId id="278" r:id="rId21"/>
    <p:sldId id="279" r:id="rId22"/>
    <p:sldId id="282" r:id="rId23"/>
    <p:sldId id="280" r:id="rId24"/>
    <p:sldId id="281" r:id="rId25"/>
    <p:sldId id="283"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2" d="100"/>
          <a:sy n="72" d="100"/>
        </p:scale>
        <p:origin x="-124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B75FBEC-D303-464C-882C-A7566C77845C}" type="datetimeFigureOut">
              <a:rPr lang="ar-SA" smtClean="0"/>
              <a:t>23/12/37</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FD7A55C-C2F0-4628-BFE6-7FF8AB45C363}"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B75FBEC-D303-464C-882C-A7566C77845C}" type="datetimeFigureOut">
              <a:rPr lang="ar-SA" smtClean="0"/>
              <a:t>23/12/37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FD7A55C-C2F0-4628-BFE6-7FF8AB45C363}"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B75FBEC-D303-464C-882C-A7566C77845C}" type="datetimeFigureOut">
              <a:rPr lang="ar-SA" smtClean="0"/>
              <a:t>23/12/37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FD7A55C-C2F0-4628-BFE6-7FF8AB45C363}"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B75FBEC-D303-464C-882C-A7566C77845C}" type="datetimeFigureOut">
              <a:rPr lang="ar-SA" smtClean="0"/>
              <a:t>23/12/37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220957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B75FBEC-D303-464C-882C-A7566C77845C}" type="datetimeFigureOut">
              <a:rPr lang="ar-SA" smtClean="0"/>
              <a:t>23/12/37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61712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B75FBEC-D303-464C-882C-A7566C77845C}" type="datetimeFigureOut">
              <a:rPr lang="ar-SA" smtClean="0"/>
              <a:t>23/12/37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376725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B75FBEC-D303-464C-882C-A7566C77845C}" type="datetimeFigureOut">
              <a:rPr lang="ar-SA" smtClean="0"/>
              <a:t>23/12/37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3467962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B75FBEC-D303-464C-882C-A7566C77845C}" type="datetimeFigureOut">
              <a:rPr lang="ar-SA" smtClean="0"/>
              <a:t>23/12/37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38987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B75FBEC-D303-464C-882C-A7566C77845C}" type="datetimeFigureOut">
              <a:rPr lang="ar-SA" smtClean="0"/>
              <a:t>23/12/37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1015368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75FBEC-D303-464C-882C-A7566C77845C}" type="datetimeFigureOut">
              <a:rPr lang="ar-SA" smtClean="0"/>
              <a:t>23/12/37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307322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75FBEC-D303-464C-882C-A7566C77845C}" type="datetimeFigureOut">
              <a:rPr lang="ar-SA" smtClean="0"/>
              <a:t>23/12/37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31927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B75FBEC-D303-464C-882C-A7566C77845C}" type="datetimeFigureOut">
              <a:rPr lang="ar-SA" smtClean="0"/>
              <a:t>23/12/37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FD7A55C-C2F0-4628-BFE6-7FF8AB45C363}"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B75FBEC-D303-464C-882C-A7566C77845C}" type="datetimeFigureOut">
              <a:rPr lang="ar-SA" smtClean="0"/>
              <a:t>23/12/37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966238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B75FBEC-D303-464C-882C-A7566C77845C}" type="datetimeFigureOut">
              <a:rPr lang="ar-SA" smtClean="0"/>
              <a:t>23/12/37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2287301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B75FBEC-D303-464C-882C-A7566C77845C}" type="datetimeFigureOut">
              <a:rPr lang="ar-SA" smtClean="0"/>
              <a:t>23/12/37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FD7A55C-C2F0-4628-BFE6-7FF8AB45C363}" type="slidenum">
              <a:rPr lang="ar-SA" smtClean="0"/>
              <a:t>‹#›</a:t>
            </a:fld>
            <a:endParaRPr lang="ar-SA"/>
          </a:p>
        </p:txBody>
      </p:sp>
    </p:spTree>
    <p:extLst>
      <p:ext uri="{BB962C8B-B14F-4D97-AF65-F5344CB8AC3E}">
        <p14:creationId xmlns:p14="http://schemas.microsoft.com/office/powerpoint/2010/main" val="388743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6B75FBEC-D303-464C-882C-A7566C77845C}" type="datetimeFigureOut">
              <a:rPr lang="ar-SA" smtClean="0"/>
              <a:t>23/12/37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FD7A55C-C2F0-4628-BFE6-7FF8AB45C363}"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6B75FBEC-D303-464C-882C-A7566C77845C}" type="datetimeFigureOut">
              <a:rPr lang="ar-SA" smtClean="0"/>
              <a:t>23/12/37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FD7A55C-C2F0-4628-BFE6-7FF8AB45C363}" type="slidenum">
              <a:rPr lang="ar-SA" smtClean="0"/>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6B75FBEC-D303-464C-882C-A7566C77845C}" type="datetimeFigureOut">
              <a:rPr lang="ar-SA" smtClean="0"/>
              <a:t>23/12/37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FD7A55C-C2F0-4628-BFE6-7FF8AB45C363}" type="slidenum">
              <a:rPr lang="ar-SA" smtClean="0"/>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6B75FBEC-D303-464C-882C-A7566C77845C}" type="datetimeFigureOut">
              <a:rPr lang="ar-SA" smtClean="0"/>
              <a:t>23/12/37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FD7A55C-C2F0-4628-BFE6-7FF8AB45C363}"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5FBEC-D303-464C-882C-A7566C77845C}" type="datetimeFigureOut">
              <a:rPr lang="ar-SA" smtClean="0"/>
              <a:t>23/12/37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FD7A55C-C2F0-4628-BFE6-7FF8AB45C363}"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6B75FBEC-D303-464C-882C-A7566C77845C}" type="datetimeFigureOut">
              <a:rPr lang="ar-SA" smtClean="0"/>
              <a:t>23/12/37</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5FD7A55C-C2F0-4628-BFE6-7FF8AB45C363}"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6B75FBEC-D303-464C-882C-A7566C77845C}" type="datetimeFigureOut">
              <a:rPr lang="ar-SA" smtClean="0"/>
              <a:t>23/12/37</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5FD7A55C-C2F0-4628-BFE6-7FF8AB45C363}"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B75FBEC-D303-464C-882C-A7566C77845C}" type="datetimeFigureOut">
              <a:rPr lang="ar-SA" smtClean="0"/>
              <a:t>23/12/37</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FD7A55C-C2F0-4628-BFE6-7FF8AB45C363}"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B75FBEC-D303-464C-882C-A7566C77845C}" type="datetimeFigureOut">
              <a:rPr lang="ar-SA" smtClean="0"/>
              <a:t>23/12/37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FD7A55C-C2F0-4628-BFE6-7FF8AB45C363}" type="slidenum">
              <a:rPr lang="ar-SA" smtClean="0"/>
              <a:t>‹#›</a:t>
            </a:fld>
            <a:endParaRPr lang="ar-SA"/>
          </a:p>
        </p:txBody>
      </p:sp>
    </p:spTree>
    <p:extLst>
      <p:ext uri="{BB962C8B-B14F-4D97-AF65-F5344CB8AC3E}">
        <p14:creationId xmlns:p14="http://schemas.microsoft.com/office/powerpoint/2010/main" val="35998338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340768"/>
            <a:ext cx="6120680" cy="3600400"/>
          </a:xfrm>
        </p:spPr>
        <p:txBody>
          <a:bodyPr>
            <a:normAutofit fontScale="90000"/>
          </a:bodyPr>
          <a:lstStyle/>
          <a:p>
            <a:r>
              <a:rPr lang="ar-SA" dirty="0" smtClean="0"/>
              <a:t>معالجة الكلمات والنسخ </a:t>
            </a:r>
            <a:br>
              <a:rPr lang="ar-SA" dirty="0" smtClean="0"/>
            </a:br>
            <a:r>
              <a:rPr lang="ar-SA" dirty="0" smtClean="0"/>
              <a:t>لبرنامج السكرتارية الطبية</a:t>
            </a:r>
            <a:br>
              <a:rPr lang="ar-SA" dirty="0" smtClean="0"/>
            </a:br>
            <a:r>
              <a:rPr lang="ar-SA" dirty="0" smtClean="0"/>
              <a:t/>
            </a:r>
            <a:br>
              <a:rPr lang="ar-SA" dirty="0" smtClean="0"/>
            </a:br>
            <a:r>
              <a:rPr lang="ar-SA" sz="4400" dirty="0" smtClean="0"/>
              <a:t>المحاضرة الأولى</a:t>
            </a:r>
            <a:br>
              <a:rPr lang="ar-SA" sz="4400" dirty="0" smtClean="0"/>
            </a:br>
            <a:r>
              <a:rPr lang="ar-SA" sz="2200" dirty="0">
                <a:effectLst>
                  <a:outerShdw blurRad="50000" dist="30000" dir="5400000" algn="tl" rotWithShape="0">
                    <a:srgbClr val="000000">
                      <a:alpha val="30000"/>
                    </a:srgbClr>
                  </a:outerShdw>
                </a:effectLst>
              </a:rPr>
              <a:t>مقدمه </a:t>
            </a:r>
            <a:r>
              <a:rPr lang="ar-SA" sz="2200" dirty="0" smtClean="0">
                <a:effectLst>
                  <a:outerShdw blurRad="50000" dist="30000" dir="5400000" algn="tl" rotWithShape="0">
                    <a:srgbClr val="000000">
                      <a:alpha val="30000"/>
                    </a:srgbClr>
                  </a:outerShdw>
                </a:effectLst>
              </a:rPr>
              <a:t>في الطباعة باللمس</a:t>
            </a:r>
            <a:r>
              <a:rPr lang="ar-SA" sz="2200" dirty="0">
                <a:effectLst>
                  <a:outerShdw blurRad="50000" dist="30000" dir="5400000" algn="tl" rotWithShape="0">
                    <a:srgbClr val="000000">
                      <a:alpha val="30000"/>
                    </a:srgbClr>
                  </a:outerShdw>
                </a:effectLst>
              </a:rPr>
              <a:t/>
            </a:r>
            <a:br>
              <a:rPr lang="ar-SA" sz="2200" dirty="0">
                <a:effectLst>
                  <a:outerShdw blurRad="50000" dist="30000" dir="5400000" algn="tl" rotWithShape="0">
                    <a:srgbClr val="000000">
                      <a:alpha val="30000"/>
                    </a:srgbClr>
                  </a:outerShdw>
                </a:effectLst>
              </a:rPr>
            </a:br>
            <a:r>
              <a:rPr lang="ar-SA" sz="2200" dirty="0">
                <a:effectLst>
                  <a:outerShdw blurRad="50000" dist="30000" dir="5400000" algn="tl" rotWithShape="0">
                    <a:srgbClr val="000000">
                      <a:alpha val="30000"/>
                    </a:srgbClr>
                  </a:outerShdw>
                </a:effectLst>
              </a:rPr>
              <a:t>دراسة للوحة المفاتيح باللغة العربيه </a:t>
            </a:r>
            <a:br>
              <a:rPr lang="ar-SA" sz="2200" dirty="0">
                <a:effectLst>
                  <a:outerShdw blurRad="50000" dist="30000" dir="5400000" algn="tl" rotWithShape="0">
                    <a:srgbClr val="000000">
                      <a:alpha val="30000"/>
                    </a:srgbClr>
                  </a:outerShdw>
                </a:effectLst>
              </a:rPr>
            </a:br>
            <a:r>
              <a:rPr lang="ar-SA" sz="2200" dirty="0">
                <a:effectLst>
                  <a:outerShdw blurRad="50000" dist="30000" dir="5400000" algn="tl" rotWithShape="0">
                    <a:srgbClr val="000000">
                      <a:alpha val="30000"/>
                    </a:srgbClr>
                  </a:outerShdw>
                </a:effectLst>
              </a:rPr>
              <a:t>التدريب على حروف صف الارتكاز</a:t>
            </a:r>
            <a:r>
              <a:rPr lang="ar-SA" sz="2200" dirty="0">
                <a:solidFill>
                  <a:schemeClr val="tx2">
                    <a:satMod val="130000"/>
                  </a:schemeClr>
                </a:solidFill>
                <a:effectLst>
                  <a:outerShdw blurRad="50000" dist="30000" dir="5400000" algn="tl" rotWithShape="0">
                    <a:srgbClr val="000000">
                      <a:alpha val="30000"/>
                    </a:srgbClr>
                  </a:outerShdw>
                </a:effectLst>
              </a:rPr>
              <a:t/>
            </a:r>
            <a:br>
              <a:rPr lang="ar-SA" sz="2200" dirty="0">
                <a:solidFill>
                  <a:schemeClr val="tx2">
                    <a:satMod val="130000"/>
                  </a:schemeClr>
                </a:solidFill>
                <a:effectLst>
                  <a:outerShdw blurRad="50000" dist="30000" dir="5400000" algn="tl" rotWithShape="0">
                    <a:srgbClr val="000000">
                      <a:alpha val="30000"/>
                    </a:srgbClr>
                  </a:outerShdw>
                </a:effectLst>
              </a:rPr>
            </a:br>
            <a:endParaRPr lang="ar-SA" sz="2200" dirty="0"/>
          </a:p>
        </p:txBody>
      </p:sp>
      <p:sp>
        <p:nvSpPr>
          <p:cNvPr id="3" name="Subtitle 2"/>
          <p:cNvSpPr>
            <a:spLocks noGrp="1"/>
          </p:cNvSpPr>
          <p:nvPr>
            <p:ph type="subTitle" idx="1"/>
          </p:nvPr>
        </p:nvSpPr>
        <p:spPr>
          <a:xfrm>
            <a:off x="1187624" y="5157192"/>
            <a:ext cx="4500984" cy="556474"/>
          </a:xfrm>
        </p:spPr>
        <p:txBody>
          <a:bodyPr>
            <a:normAutofit fontScale="62500" lnSpcReduction="20000"/>
          </a:bodyPr>
          <a:lstStyle/>
          <a:p>
            <a:r>
              <a:rPr lang="ar-SA" dirty="0" smtClean="0"/>
              <a:t>جمع و أعداد  </a:t>
            </a:r>
          </a:p>
          <a:p>
            <a:r>
              <a:rPr lang="ar-SA" dirty="0" smtClean="0"/>
              <a:t>أ. مشاعل المطلق     أ.أسماء العيسى </a:t>
            </a:r>
            <a:endParaRPr lang="ar-SA" dirty="0"/>
          </a:p>
        </p:txBody>
      </p:sp>
    </p:spTree>
    <p:extLst>
      <p:ext uri="{BB962C8B-B14F-4D97-AF65-F5344CB8AC3E}">
        <p14:creationId xmlns:p14="http://schemas.microsoft.com/office/powerpoint/2010/main" val="3351037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844824"/>
            <a:ext cx="6880808" cy="4119016"/>
          </a:xfrm>
        </p:spPr>
        <p:txBody>
          <a:bodyPr>
            <a:normAutofit fontScale="85000" lnSpcReduction="20000"/>
          </a:bodyPr>
          <a:lstStyle/>
          <a:p>
            <a:pPr marL="82296" indent="0">
              <a:buNone/>
            </a:pPr>
            <a:r>
              <a:rPr lang="ar-SA" sz="3200" dirty="0"/>
              <a:t>تحتوي لوحة المفاتيح على أربعة صفوف رئيسية للكتابة :</a:t>
            </a:r>
          </a:p>
          <a:p>
            <a:pPr marL="82296" indent="0">
              <a:buNone/>
            </a:pPr>
            <a:r>
              <a:rPr lang="ar-SA" sz="3200" dirty="0"/>
              <a:t/>
            </a:r>
            <a:br>
              <a:rPr lang="ar-SA" sz="3200" dirty="0"/>
            </a:br>
            <a:r>
              <a:rPr lang="ar-SA" sz="3200" b="1" dirty="0">
                <a:solidFill>
                  <a:srgbClr val="C00000"/>
                </a:solidFill>
              </a:rPr>
              <a:t>الصف الأول  </a:t>
            </a:r>
            <a:r>
              <a:rPr lang="ar-SA" sz="3200" dirty="0"/>
              <a:t>: </a:t>
            </a:r>
            <a:r>
              <a:rPr lang="ar-SA" sz="3200" dirty="0" smtClean="0"/>
              <a:t>الصف الأعلى من زر </a:t>
            </a:r>
            <a:r>
              <a:rPr lang="ar-SA" sz="3200" dirty="0"/>
              <a:t>مسافة </a:t>
            </a:r>
            <a:r>
              <a:rPr lang="ar-SA" sz="3200" dirty="0" smtClean="0"/>
              <a:t> و الأسفل </a:t>
            </a:r>
            <a:r>
              <a:rPr lang="ar-SA" sz="3200" dirty="0"/>
              <a:t>من صف </a:t>
            </a:r>
            <a:r>
              <a:rPr lang="ar-SA" sz="3200" dirty="0" smtClean="0"/>
              <a:t>الارتكاز.</a:t>
            </a:r>
            <a:endParaRPr lang="ar-SA" sz="3200" dirty="0"/>
          </a:p>
          <a:p>
            <a:pPr marL="82296" indent="0">
              <a:buNone/>
            </a:pPr>
            <a:r>
              <a:rPr lang="ar-SA" sz="3200" dirty="0"/>
              <a:t/>
            </a:r>
            <a:br>
              <a:rPr lang="ar-SA" sz="3200" dirty="0"/>
            </a:br>
            <a:r>
              <a:rPr lang="ar-SA" sz="3200" b="1" dirty="0">
                <a:solidFill>
                  <a:srgbClr val="C00000"/>
                </a:solidFill>
              </a:rPr>
              <a:t>الصف الثاني  </a:t>
            </a:r>
            <a:r>
              <a:rPr lang="ar-SA" sz="3200" dirty="0"/>
              <a:t>: </a:t>
            </a:r>
            <a:r>
              <a:rPr lang="ar-SA" sz="3200" dirty="0" smtClean="0"/>
              <a:t>صف </a:t>
            </a:r>
            <a:r>
              <a:rPr lang="ar-SA" sz="3200" dirty="0"/>
              <a:t>الارتكاز  .</a:t>
            </a:r>
            <a:br>
              <a:rPr lang="ar-SA" sz="3200" dirty="0"/>
            </a:br>
            <a:endParaRPr lang="ar-SA" sz="3200" dirty="0"/>
          </a:p>
          <a:p>
            <a:pPr marL="82296" indent="0">
              <a:buNone/>
            </a:pPr>
            <a:r>
              <a:rPr lang="ar-SA" sz="3200" b="1" dirty="0">
                <a:solidFill>
                  <a:srgbClr val="C00000"/>
                </a:solidFill>
              </a:rPr>
              <a:t>الصف الثالث  </a:t>
            </a:r>
            <a:r>
              <a:rPr lang="ar-SA" sz="3200" dirty="0"/>
              <a:t>: الصف الأعلى من صف الارتكاز .</a:t>
            </a:r>
          </a:p>
          <a:p>
            <a:pPr marL="82296" indent="0">
              <a:buNone/>
            </a:pPr>
            <a:endParaRPr lang="ar-SA" sz="3200" dirty="0"/>
          </a:p>
          <a:p>
            <a:pPr marL="82296" indent="0">
              <a:buNone/>
            </a:pPr>
            <a:r>
              <a:rPr lang="ar-SA" sz="3200" b="1" dirty="0">
                <a:solidFill>
                  <a:srgbClr val="C00000"/>
                </a:solidFill>
              </a:rPr>
              <a:t>الصف الرابع   </a:t>
            </a:r>
            <a:r>
              <a:rPr lang="ar-SA" sz="3200" dirty="0"/>
              <a:t>: </a:t>
            </a:r>
            <a:r>
              <a:rPr lang="ar-SA" sz="3200" dirty="0" smtClean="0"/>
              <a:t>صف الارقام .</a:t>
            </a:r>
            <a:r>
              <a:rPr lang="ar-SA" dirty="0"/>
              <a:t/>
            </a:r>
            <a:br>
              <a:rPr lang="ar-SA" dirty="0"/>
            </a:br>
            <a:endParaRPr lang="ar-SA" dirty="0"/>
          </a:p>
        </p:txBody>
      </p:sp>
      <p:sp>
        <p:nvSpPr>
          <p:cNvPr id="4" name="عنوان 1"/>
          <p:cNvSpPr>
            <a:spLocks noGrp="1"/>
          </p:cNvSpPr>
          <p:nvPr>
            <p:ph type="title"/>
          </p:nvPr>
        </p:nvSpPr>
        <p:spPr>
          <a:xfrm>
            <a:off x="1043608" y="620688"/>
            <a:ext cx="6965245" cy="1202485"/>
          </a:xfrm>
        </p:spPr>
        <p:txBody>
          <a:bodyPr/>
          <a:lstStyle/>
          <a:p>
            <a:pPr algn="ctr"/>
            <a:r>
              <a:rPr lang="ar-SA" u="sng" dirty="0" smtClean="0"/>
              <a:t>لوحة المفاتيح وتقسيمها </a:t>
            </a:r>
            <a:endParaRPr lang="ar-SA" u="sng" dirty="0"/>
          </a:p>
        </p:txBody>
      </p:sp>
    </p:spTree>
    <p:extLst>
      <p:ext uri="{BB962C8B-B14F-4D97-AF65-F5344CB8AC3E}">
        <p14:creationId xmlns:p14="http://schemas.microsoft.com/office/powerpoint/2010/main" val="1298037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620688"/>
            <a:ext cx="6965245" cy="1202485"/>
          </a:xfrm>
        </p:spPr>
        <p:txBody>
          <a:bodyPr/>
          <a:lstStyle/>
          <a:p>
            <a:pPr algn="ctr"/>
            <a:r>
              <a:rPr lang="ar-SA" u="sng" dirty="0" smtClean="0"/>
              <a:t>لوحة المفاتيح وتقسيمها </a:t>
            </a:r>
            <a:endParaRPr lang="ar-SA" u="sng" dirty="0"/>
          </a:p>
        </p:txBody>
      </p:sp>
      <p:sp>
        <p:nvSpPr>
          <p:cNvPr id="3" name="عنصر نائب للمحتوى 2"/>
          <p:cNvSpPr>
            <a:spLocks noGrp="1"/>
          </p:cNvSpPr>
          <p:nvPr>
            <p:ph idx="1"/>
          </p:nvPr>
        </p:nvSpPr>
        <p:spPr>
          <a:xfrm>
            <a:off x="1187624" y="1844824"/>
            <a:ext cx="6922016" cy="4680520"/>
          </a:xfrm>
        </p:spPr>
        <p:txBody>
          <a:bodyPr>
            <a:noAutofit/>
          </a:bodyPr>
          <a:lstStyle/>
          <a:p>
            <a:pPr marL="0" indent="0">
              <a:buNone/>
            </a:pPr>
            <a:r>
              <a:rPr lang="ar-SA" dirty="0" smtClean="0"/>
              <a:t>       </a:t>
            </a:r>
            <a:r>
              <a:rPr lang="ar-SA" sz="3200" dirty="0" smtClean="0"/>
              <a:t>تنقسم لوحة المفاتيح (الكيبورد) وفقاً </a:t>
            </a:r>
            <a:r>
              <a:rPr lang="ar-SA" sz="3200" dirty="0"/>
              <a:t>لتعلم الطباعة </a:t>
            </a:r>
            <a:r>
              <a:rPr lang="ar-SA" sz="3200" dirty="0" smtClean="0"/>
              <a:t>السريعة إلى </a:t>
            </a:r>
            <a:r>
              <a:rPr lang="ar-SA" sz="3200" dirty="0"/>
              <a:t>مجموعتين من </a:t>
            </a:r>
            <a:r>
              <a:rPr lang="ar-SA" sz="3200" dirty="0" smtClean="0"/>
              <a:t>الحروف :</a:t>
            </a:r>
            <a:endParaRPr lang="ar-SA" sz="3200" dirty="0"/>
          </a:p>
          <a:p>
            <a:pPr marL="457200" indent="-457200"/>
            <a:r>
              <a:rPr lang="ar-SA" sz="3200" dirty="0"/>
              <a:t>مجموعة حروف مخصصة لليد اليمنى ومجموعة حروف مخصصة لليد اليسرى </a:t>
            </a:r>
            <a:r>
              <a:rPr lang="ar-SA" sz="3200" dirty="0" smtClean="0"/>
              <a:t>.</a:t>
            </a:r>
            <a:endParaRPr lang="ar-SA" sz="3200" dirty="0"/>
          </a:p>
          <a:p>
            <a:pPr marL="457200" indent="-457200"/>
            <a:r>
              <a:rPr lang="ar-SA" sz="3200" dirty="0"/>
              <a:t>ولا يصح الضغط </a:t>
            </a:r>
            <a:r>
              <a:rPr lang="ar-SA" sz="3200" dirty="0" smtClean="0"/>
              <a:t>باأصابع اليد </a:t>
            </a:r>
            <a:r>
              <a:rPr lang="ar-SA" sz="3200" dirty="0"/>
              <a:t>اليمنى على حرف من حروف </a:t>
            </a:r>
            <a:r>
              <a:rPr lang="ar-SA" sz="3200" dirty="0" smtClean="0"/>
              <a:t>اصابع اليد </a:t>
            </a:r>
            <a:r>
              <a:rPr lang="ar-SA" sz="3200" dirty="0"/>
              <a:t>اليسرى </a:t>
            </a:r>
            <a:r>
              <a:rPr lang="ar-SA" sz="3200" dirty="0" smtClean="0"/>
              <a:t>والعكس صحيح .</a:t>
            </a:r>
          </a:p>
          <a:p>
            <a:pPr marL="0" indent="0">
              <a:buNone/>
            </a:pPr>
            <a:r>
              <a:rPr lang="ar-SA" sz="3200" dirty="0" smtClean="0"/>
              <a:t>   فما هي هذه الحروف ؟؟</a:t>
            </a:r>
            <a:r>
              <a:rPr lang="ar-SA" dirty="0"/>
              <a:t/>
            </a:r>
            <a:br>
              <a:rPr lang="ar-SA" dirty="0"/>
            </a:br>
            <a:endParaRPr lang="ar-SA" dirty="0"/>
          </a:p>
        </p:txBody>
      </p:sp>
    </p:spTree>
    <p:extLst>
      <p:ext uri="{BB962C8B-B14F-4D97-AF65-F5344CB8AC3E}">
        <p14:creationId xmlns:p14="http://schemas.microsoft.com/office/powerpoint/2010/main" val="671930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43608" y="620688"/>
            <a:ext cx="7128792" cy="5400600"/>
          </a:xfrm>
        </p:spPr>
        <p:txBody>
          <a:bodyPr>
            <a:noAutofit/>
          </a:bodyPr>
          <a:lstStyle/>
          <a:p>
            <a:pPr marL="0" indent="0">
              <a:buNone/>
            </a:pPr>
            <a:r>
              <a:rPr lang="ar-SA" sz="3200" b="1" dirty="0" smtClean="0"/>
              <a:t>1-</a:t>
            </a:r>
            <a:r>
              <a:rPr lang="ar-JO" sz="3200" b="1" dirty="0" smtClean="0"/>
              <a:t>  </a:t>
            </a:r>
            <a:r>
              <a:rPr lang="ar-JO" sz="3200" b="1" dirty="0"/>
              <a:t>صف الارتكاز</a:t>
            </a:r>
            <a:r>
              <a:rPr lang="ar-JO" sz="3200" b="1" dirty="0" smtClean="0"/>
              <a:t>:</a:t>
            </a:r>
            <a:endParaRPr lang="ar-SA" sz="3200" b="1" dirty="0" smtClean="0"/>
          </a:p>
          <a:p>
            <a:pPr marL="0" indent="0" algn="just">
              <a:buNone/>
            </a:pPr>
            <a:endParaRPr lang="en-US" sz="1600" dirty="0"/>
          </a:p>
          <a:p>
            <a:pPr marL="0" indent="0" algn="just">
              <a:buNone/>
            </a:pPr>
            <a:r>
              <a:rPr lang="ar-JO" sz="3200" dirty="0"/>
              <a:t>	يقصد بصف الارتكاز مجموعة الأحرف التي يجب أن ترتكز أصابع اليدين عليها وفي حالة الانتقال إلى أحرف أعلاها أو أسفل منها فإنه يجب العودة إلى هذه الأحرف (صف الارتكاز) لكونها بمثابة قاعدة للانطلاق منها وإليها</a:t>
            </a:r>
            <a:r>
              <a:rPr lang="ar-JO" sz="3200" dirty="0" smtClean="0"/>
              <a:t>.</a:t>
            </a:r>
            <a:endParaRPr lang="ar-SA" sz="3200" dirty="0" smtClean="0"/>
          </a:p>
          <a:p>
            <a:pPr marL="0" indent="0">
              <a:buNone/>
            </a:pPr>
            <a:endParaRPr lang="en-US" sz="1400" dirty="0"/>
          </a:p>
          <a:p>
            <a:pPr marL="0" indent="0">
              <a:buNone/>
            </a:pPr>
            <a:r>
              <a:rPr lang="ar-JO" sz="2800" dirty="0" smtClean="0"/>
              <a:t>وأحرف </a:t>
            </a:r>
            <a:r>
              <a:rPr lang="ar-JO" sz="2800" dirty="0"/>
              <a:t>صف الارتكاز </a:t>
            </a:r>
            <a:r>
              <a:rPr lang="ar-JO" sz="2800" dirty="0" smtClean="0"/>
              <a:t>هي</a:t>
            </a:r>
            <a:r>
              <a:rPr lang="ar-SA" sz="2800" dirty="0" smtClean="0"/>
              <a:t> :</a:t>
            </a:r>
          </a:p>
          <a:p>
            <a:pPr marL="0" indent="0">
              <a:buNone/>
            </a:pPr>
            <a:r>
              <a:rPr lang="ar-SA" sz="2800" dirty="0"/>
              <a:t> </a:t>
            </a:r>
            <a:r>
              <a:rPr lang="ar-SA" sz="2800" dirty="0" smtClean="0"/>
              <a:t>  العربية   </a:t>
            </a:r>
            <a:r>
              <a:rPr lang="ar-JO" sz="2800" dirty="0" smtClean="0"/>
              <a:t>: (</a:t>
            </a:r>
            <a:r>
              <a:rPr lang="ar-SA" sz="2800" dirty="0" smtClean="0"/>
              <a:t> </a:t>
            </a:r>
            <a:r>
              <a:rPr lang="ar-JO" sz="2800" dirty="0" smtClean="0"/>
              <a:t>ك </a:t>
            </a:r>
            <a:r>
              <a:rPr lang="ar-JO" sz="2800" dirty="0"/>
              <a:t>، م ، ن ، ت ، ش ، س ، ي ، ب</a:t>
            </a:r>
            <a:r>
              <a:rPr lang="ar-JO" sz="2800" dirty="0" smtClean="0"/>
              <a:t>)</a:t>
            </a:r>
            <a:endParaRPr lang="en-US" sz="2800" dirty="0"/>
          </a:p>
        </p:txBody>
      </p:sp>
    </p:spTree>
    <p:extLst>
      <p:ext uri="{BB962C8B-B14F-4D97-AF65-F5344CB8AC3E}">
        <p14:creationId xmlns:p14="http://schemas.microsoft.com/office/powerpoint/2010/main" val="1021839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476672"/>
            <a:ext cx="6965245" cy="1202485"/>
          </a:xfrm>
        </p:spPr>
        <p:txBody>
          <a:bodyPr/>
          <a:lstStyle/>
          <a:p>
            <a:pPr algn="ctr"/>
            <a:r>
              <a:rPr lang="ar-SA" dirty="0" smtClean="0"/>
              <a:t>تمرين على صف الارتكاز لليد اليمنى </a:t>
            </a:r>
            <a:endParaRPr lang="ar-SA" dirty="0"/>
          </a:p>
        </p:txBody>
      </p:sp>
      <p:sp>
        <p:nvSpPr>
          <p:cNvPr id="3" name="عنصر نائب للمحتوى 2"/>
          <p:cNvSpPr>
            <a:spLocks noGrp="1"/>
          </p:cNvSpPr>
          <p:nvPr>
            <p:ph idx="1"/>
          </p:nvPr>
        </p:nvSpPr>
        <p:spPr>
          <a:xfrm>
            <a:off x="971600" y="1628800"/>
            <a:ext cx="7272808" cy="4248472"/>
          </a:xfrm>
        </p:spPr>
        <p:txBody>
          <a:bodyPr>
            <a:noAutofit/>
          </a:bodyPr>
          <a:lstStyle/>
          <a:p>
            <a:pPr marL="457200" indent="-457200"/>
            <a:r>
              <a:rPr lang="ar-SA" sz="2800" dirty="0" smtClean="0"/>
              <a:t>ضعي </a:t>
            </a:r>
            <a:r>
              <a:rPr lang="ar-SA" sz="2800" dirty="0"/>
              <a:t>اصبع السبابة الأيمن على حرف التاء ،</a:t>
            </a:r>
            <a:r>
              <a:rPr lang="ar-SA" sz="2800" u="sng" dirty="0" smtClean="0"/>
              <a:t>ستحسي </a:t>
            </a:r>
            <a:r>
              <a:rPr lang="ar-SA" sz="2800" u="sng" dirty="0"/>
              <a:t>بوجود بروز صغير على هذا المفتاح (حرف التاء) </a:t>
            </a:r>
            <a:r>
              <a:rPr lang="ar-SA" sz="2800" u="sng" dirty="0" smtClean="0"/>
              <a:t>.</a:t>
            </a:r>
          </a:p>
          <a:p>
            <a:pPr marL="0" indent="0">
              <a:buNone/>
            </a:pPr>
            <a:endParaRPr lang="ar-SA" sz="2800" dirty="0" smtClean="0"/>
          </a:p>
          <a:p>
            <a:pPr marL="457200" indent="-457200"/>
            <a:r>
              <a:rPr lang="ar-SA" sz="2800" dirty="0" smtClean="0"/>
              <a:t>وزعي أصابع </a:t>
            </a:r>
            <a:r>
              <a:rPr lang="ar-SA" sz="2800" dirty="0"/>
              <a:t>يدك اليمنى على المفاتيح التي تلي حرف التاء بالترتيب يعني </a:t>
            </a:r>
            <a:r>
              <a:rPr lang="ar-SA" sz="2800" dirty="0" smtClean="0"/>
              <a:t>:</a:t>
            </a:r>
            <a:r>
              <a:rPr lang="ar-SA" sz="2800" dirty="0"/>
              <a:t/>
            </a:r>
            <a:br>
              <a:rPr lang="ar-SA" sz="2800" dirty="0"/>
            </a:br>
            <a:r>
              <a:rPr lang="ar-SA" sz="2800" dirty="0">
                <a:solidFill>
                  <a:srgbClr val="FF0000"/>
                </a:solidFill>
              </a:rPr>
              <a:t>السبابة</a:t>
            </a:r>
            <a:r>
              <a:rPr lang="ar-SA" sz="2800" dirty="0"/>
              <a:t> نضعها على حرف التاء .</a:t>
            </a:r>
            <a:br>
              <a:rPr lang="ar-SA" sz="2800" dirty="0"/>
            </a:br>
            <a:r>
              <a:rPr lang="ar-SA" sz="2800" dirty="0">
                <a:solidFill>
                  <a:srgbClr val="FF0000"/>
                </a:solidFill>
              </a:rPr>
              <a:t>الوسطى</a:t>
            </a:r>
            <a:r>
              <a:rPr lang="ar-SA" sz="2800" dirty="0"/>
              <a:t> نضعها على حرف النون .</a:t>
            </a:r>
            <a:br>
              <a:rPr lang="ar-SA" sz="2800" dirty="0"/>
            </a:br>
            <a:r>
              <a:rPr lang="ar-SA" sz="2800" dirty="0">
                <a:solidFill>
                  <a:srgbClr val="FF0000"/>
                </a:solidFill>
              </a:rPr>
              <a:t>البنصر</a:t>
            </a:r>
            <a:r>
              <a:rPr lang="ar-SA" sz="2800" dirty="0"/>
              <a:t> نضعه على حرف الميم .</a:t>
            </a:r>
            <a:br>
              <a:rPr lang="ar-SA" sz="2800" dirty="0"/>
            </a:br>
            <a:r>
              <a:rPr lang="ar-SA" sz="2800" dirty="0">
                <a:solidFill>
                  <a:srgbClr val="FF0000"/>
                </a:solidFill>
              </a:rPr>
              <a:t>الخنصر</a:t>
            </a:r>
            <a:r>
              <a:rPr lang="ar-SA" sz="2800" dirty="0"/>
              <a:t> نضعه على حرف الكاف </a:t>
            </a:r>
            <a:r>
              <a:rPr lang="ar-SA" sz="2800" dirty="0" smtClean="0"/>
              <a:t>.</a:t>
            </a:r>
          </a:p>
          <a:p>
            <a:pPr marL="457200" indent="-457200"/>
            <a:r>
              <a:rPr lang="ar-SA" b="1" dirty="0"/>
              <a:t/>
            </a:r>
            <a:br>
              <a:rPr lang="ar-SA" b="1" dirty="0"/>
            </a:br>
            <a:endParaRPr lang="ar-SA" dirty="0"/>
          </a:p>
        </p:txBody>
      </p:sp>
    </p:spTree>
    <p:extLst>
      <p:ext uri="{BB962C8B-B14F-4D97-AF65-F5344CB8AC3E}">
        <p14:creationId xmlns:p14="http://schemas.microsoft.com/office/powerpoint/2010/main" val="280173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27584" y="836712"/>
            <a:ext cx="7415970" cy="5400600"/>
          </a:xfrm>
        </p:spPr>
      </p:pic>
    </p:spTree>
    <p:extLst>
      <p:ext uri="{BB962C8B-B14F-4D97-AF65-F5344CB8AC3E}">
        <p14:creationId xmlns:p14="http://schemas.microsoft.com/office/powerpoint/2010/main" val="3096227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404664"/>
            <a:ext cx="6965245" cy="1202485"/>
          </a:xfrm>
        </p:spPr>
        <p:txBody>
          <a:bodyPr>
            <a:normAutofit fontScale="90000"/>
          </a:bodyPr>
          <a:lstStyle/>
          <a:p>
            <a:pPr algn="ctr"/>
            <a:r>
              <a:rPr lang="ar-SA" dirty="0" smtClean="0"/>
              <a:t>تمرين على صف الارتكاز لليد اليسرى</a:t>
            </a:r>
            <a:endParaRPr lang="ar-SA" dirty="0"/>
          </a:p>
        </p:txBody>
      </p:sp>
      <p:sp>
        <p:nvSpPr>
          <p:cNvPr id="3" name="عنصر نائب للمحتوى 2"/>
          <p:cNvSpPr>
            <a:spLocks noGrp="1"/>
          </p:cNvSpPr>
          <p:nvPr>
            <p:ph idx="1"/>
          </p:nvPr>
        </p:nvSpPr>
        <p:spPr>
          <a:xfrm>
            <a:off x="899592" y="1340768"/>
            <a:ext cx="7240848" cy="5328592"/>
          </a:xfrm>
        </p:spPr>
        <p:txBody>
          <a:bodyPr>
            <a:noAutofit/>
          </a:bodyPr>
          <a:lstStyle/>
          <a:p>
            <a:pPr marL="457200" indent="-457200" algn="just"/>
            <a:r>
              <a:rPr lang="ar-SA" dirty="0"/>
              <a:t> </a:t>
            </a:r>
            <a:r>
              <a:rPr lang="ar-SA" dirty="0" smtClean="0"/>
              <a:t> ضعي اصبع </a:t>
            </a:r>
            <a:r>
              <a:rPr lang="ar-SA" dirty="0"/>
              <a:t>السبابة على حرف الباء </a:t>
            </a:r>
            <a:r>
              <a:rPr lang="ar-SA" dirty="0" smtClean="0"/>
              <a:t>، وستلاحظي أيضا أنك </a:t>
            </a:r>
            <a:r>
              <a:rPr lang="ar-SA" sz="2400" u="sng" dirty="0" smtClean="0"/>
              <a:t>تحسي </a:t>
            </a:r>
            <a:r>
              <a:rPr lang="ar-SA" sz="2400" u="sng" dirty="0"/>
              <a:t>بوجود بروز صغير على هذا المفتاح </a:t>
            </a:r>
            <a:r>
              <a:rPr lang="ar-SA" sz="2400" u="sng" dirty="0" smtClean="0"/>
              <a:t>أيضا </a:t>
            </a:r>
            <a:r>
              <a:rPr lang="ar-SA" sz="2400" u="sng" dirty="0"/>
              <a:t>(حرف الباء</a:t>
            </a:r>
            <a:r>
              <a:rPr lang="ar-SA" sz="2400" u="sng" dirty="0" smtClean="0"/>
              <a:t>).</a:t>
            </a:r>
          </a:p>
          <a:p>
            <a:pPr marL="457200" indent="-457200"/>
            <a:r>
              <a:rPr lang="ar-SA" sz="2800" dirty="0" smtClean="0"/>
              <a:t>وزعي </a:t>
            </a:r>
            <a:r>
              <a:rPr lang="ar-SA" sz="2800" dirty="0"/>
              <a:t>أصابع يدك اليسرى على المفاتيح التي تلي حرف الباء بالترتيب يعني </a:t>
            </a:r>
            <a:r>
              <a:rPr lang="ar-SA" sz="2800" dirty="0" smtClean="0"/>
              <a:t>:</a:t>
            </a:r>
            <a:r>
              <a:rPr lang="ar-SA" dirty="0"/>
              <a:t/>
            </a:r>
            <a:br>
              <a:rPr lang="ar-SA" dirty="0"/>
            </a:br>
            <a:r>
              <a:rPr lang="ar-SA" sz="2800" dirty="0">
                <a:solidFill>
                  <a:srgbClr val="FF0000"/>
                </a:solidFill>
              </a:rPr>
              <a:t>السبابة</a:t>
            </a:r>
            <a:r>
              <a:rPr lang="ar-SA" sz="2800" dirty="0"/>
              <a:t> نضعها على حرف </a:t>
            </a:r>
            <a:r>
              <a:rPr lang="ar-SA" sz="2800" dirty="0" smtClean="0"/>
              <a:t>الباء.</a:t>
            </a:r>
            <a:r>
              <a:rPr lang="ar-SA" sz="2800" dirty="0"/>
              <a:t/>
            </a:r>
            <a:br>
              <a:rPr lang="ar-SA" sz="2800" dirty="0"/>
            </a:br>
            <a:r>
              <a:rPr lang="ar-SA" sz="2800" dirty="0">
                <a:solidFill>
                  <a:srgbClr val="FF0000"/>
                </a:solidFill>
              </a:rPr>
              <a:t>الوسطى</a:t>
            </a:r>
            <a:r>
              <a:rPr lang="ar-SA" sz="2800" dirty="0"/>
              <a:t> نضعها على حرف </a:t>
            </a:r>
            <a:r>
              <a:rPr lang="ar-SA" sz="2800" dirty="0" smtClean="0"/>
              <a:t>الياء.</a:t>
            </a:r>
            <a:r>
              <a:rPr lang="ar-SA" sz="2800" dirty="0"/>
              <a:t/>
            </a:r>
            <a:br>
              <a:rPr lang="ar-SA" sz="2800" dirty="0"/>
            </a:br>
            <a:r>
              <a:rPr lang="ar-SA" sz="2800" dirty="0">
                <a:solidFill>
                  <a:srgbClr val="FF0000"/>
                </a:solidFill>
              </a:rPr>
              <a:t>البنصر</a:t>
            </a:r>
            <a:r>
              <a:rPr lang="ar-SA" sz="2800" dirty="0"/>
              <a:t> نضعه على حرف </a:t>
            </a:r>
            <a:r>
              <a:rPr lang="ar-SA" sz="2800" dirty="0" smtClean="0"/>
              <a:t>السين.</a:t>
            </a:r>
            <a:r>
              <a:rPr lang="ar-SA" sz="2800" dirty="0"/>
              <a:t/>
            </a:r>
            <a:br>
              <a:rPr lang="ar-SA" sz="2800" dirty="0"/>
            </a:br>
            <a:r>
              <a:rPr lang="ar-SA" sz="2800" dirty="0">
                <a:solidFill>
                  <a:srgbClr val="FF0000"/>
                </a:solidFill>
              </a:rPr>
              <a:t>الخنصر</a:t>
            </a:r>
            <a:r>
              <a:rPr lang="ar-SA" sz="2800" dirty="0"/>
              <a:t> نضعه على حرف </a:t>
            </a:r>
            <a:r>
              <a:rPr lang="ar-SA" sz="2800" dirty="0" smtClean="0"/>
              <a:t>الشين .</a:t>
            </a:r>
          </a:p>
          <a:p>
            <a:pPr marL="457200" indent="-457200"/>
            <a:r>
              <a:rPr lang="ar-SA" dirty="0" smtClean="0"/>
              <a:t>مرني نفسك </a:t>
            </a:r>
            <a:r>
              <a:rPr lang="ar-SA" dirty="0"/>
              <a:t>عدة مرات على وضع يدك بهذا الترتيب بدءاً من السبابة اليسرى </a:t>
            </a:r>
            <a:r>
              <a:rPr lang="ar-SA" dirty="0" smtClean="0"/>
              <a:t>و انتهاءاً </a:t>
            </a:r>
            <a:r>
              <a:rPr lang="ar-SA" dirty="0"/>
              <a:t>بالخنصر من اليد اليسرى .</a:t>
            </a:r>
            <a:r>
              <a:rPr lang="ar-SA" sz="3600" dirty="0"/>
              <a:t/>
            </a:r>
            <a:br>
              <a:rPr lang="ar-SA" sz="3600" dirty="0"/>
            </a:br>
            <a:endParaRPr lang="ar-SA" sz="3600" dirty="0"/>
          </a:p>
        </p:txBody>
      </p:sp>
    </p:spTree>
    <p:extLst>
      <p:ext uri="{BB962C8B-B14F-4D97-AF65-F5344CB8AC3E}">
        <p14:creationId xmlns:p14="http://schemas.microsoft.com/office/powerpoint/2010/main" val="3878673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عنصر نائب للمحتوى 2"/>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15617" y="805067"/>
            <a:ext cx="6912768" cy="5370395"/>
          </a:xfrm>
        </p:spPr>
      </p:pic>
    </p:spTree>
    <p:extLst>
      <p:ext uri="{BB962C8B-B14F-4D97-AF65-F5344CB8AC3E}">
        <p14:creationId xmlns:p14="http://schemas.microsoft.com/office/powerpoint/2010/main" val="1510943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dirty="0"/>
              <a:t>ملحوظة هامة جداً </a:t>
            </a:r>
          </a:p>
        </p:txBody>
      </p:sp>
      <p:sp>
        <p:nvSpPr>
          <p:cNvPr id="3" name="عنصر نائب للمحتوى 2"/>
          <p:cNvSpPr>
            <a:spLocks noGrp="1"/>
          </p:cNvSpPr>
          <p:nvPr>
            <p:ph idx="1"/>
          </p:nvPr>
        </p:nvSpPr>
        <p:spPr>
          <a:xfrm>
            <a:off x="1115616" y="1916832"/>
            <a:ext cx="7128792" cy="4176464"/>
          </a:xfrm>
        </p:spPr>
        <p:txBody>
          <a:bodyPr>
            <a:noAutofit/>
          </a:bodyPr>
          <a:lstStyle/>
          <a:p>
            <a:pPr marL="0" indent="0">
              <a:buNone/>
            </a:pPr>
            <a:r>
              <a:rPr lang="ar-SA" sz="2800" u="sng" dirty="0" smtClean="0">
                <a:solidFill>
                  <a:srgbClr val="FF0000"/>
                </a:solidFill>
              </a:rPr>
              <a:t>أين </a:t>
            </a:r>
            <a:r>
              <a:rPr lang="ar-SA" sz="2800" u="sng" dirty="0">
                <a:solidFill>
                  <a:srgbClr val="FF0000"/>
                </a:solidFill>
              </a:rPr>
              <a:t>أضع إصبع الإبهام </a:t>
            </a:r>
            <a:r>
              <a:rPr lang="ar-SA" sz="2800" u="sng" dirty="0" smtClean="0">
                <a:solidFill>
                  <a:srgbClr val="FF0000"/>
                </a:solidFill>
              </a:rPr>
              <a:t> </a:t>
            </a:r>
            <a:r>
              <a:rPr lang="ar-SA" sz="2800" dirty="0">
                <a:solidFill>
                  <a:srgbClr val="FF0000"/>
                </a:solidFill>
              </a:rPr>
              <a:t>؟! </a:t>
            </a:r>
            <a:r>
              <a:rPr lang="ar-SA" sz="2800" dirty="0" smtClean="0">
                <a:solidFill>
                  <a:srgbClr val="FF0000"/>
                </a:solidFill>
              </a:rPr>
              <a:t> </a:t>
            </a:r>
          </a:p>
          <a:p>
            <a:r>
              <a:rPr lang="ar-SA" sz="2800" dirty="0" smtClean="0">
                <a:solidFill>
                  <a:srgbClr val="FF0000"/>
                </a:solidFill>
              </a:rPr>
              <a:t> </a:t>
            </a:r>
            <a:r>
              <a:rPr lang="ar-SA" sz="2800" dirty="0" smtClean="0"/>
              <a:t>إصبع </a:t>
            </a:r>
            <a:r>
              <a:rPr lang="ar-SA" sz="2800" dirty="0"/>
              <a:t>الإبهام في اليد اليمنى واليسرى ليس لهما وظيفة </a:t>
            </a:r>
            <a:r>
              <a:rPr lang="ar-SA" sz="2800" dirty="0" smtClean="0"/>
              <a:t>    في </a:t>
            </a:r>
            <a:r>
              <a:rPr lang="ar-SA" sz="2800" dirty="0"/>
              <a:t>الطباعة غير الضغط على المسطرة ,</a:t>
            </a:r>
            <a:r>
              <a:rPr lang="ar-SA" sz="2800" dirty="0" smtClean="0"/>
              <a:t> يعني </a:t>
            </a:r>
            <a:r>
              <a:rPr lang="ar-SA" sz="2800" dirty="0"/>
              <a:t>سيظل الإبهامان على المسطرة دوماً ،فإذا أردت أخذ مسافة بين الكلمات ستضغط على المسطرة بالإبهام </a:t>
            </a:r>
            <a:r>
              <a:rPr lang="ar-SA" sz="2800" dirty="0" smtClean="0"/>
              <a:t>.</a:t>
            </a:r>
          </a:p>
          <a:p>
            <a:pPr marL="0" indent="0">
              <a:buNone/>
            </a:pPr>
            <a:endParaRPr lang="ar-SA" sz="2800" dirty="0" smtClean="0"/>
          </a:p>
          <a:p>
            <a:r>
              <a:rPr lang="ar-SA" sz="2800" dirty="0" err="1" smtClean="0"/>
              <a:t>الإنتقال</a:t>
            </a:r>
            <a:r>
              <a:rPr lang="ar-SA" sz="2800" dirty="0" smtClean="0"/>
              <a:t> </a:t>
            </a:r>
            <a:r>
              <a:rPr lang="ar-SA" sz="2800" dirty="0"/>
              <a:t>إلى السطر التالي يتم عن طريق مفتاح  </a:t>
            </a:r>
            <a:r>
              <a:rPr lang="en-US" sz="2800" dirty="0"/>
              <a:t>Enter</a:t>
            </a:r>
            <a:r>
              <a:rPr lang="ar-SA" sz="2800" dirty="0"/>
              <a:t>   </a:t>
            </a:r>
            <a:r>
              <a:rPr lang="ar-SA" sz="2800" dirty="0" smtClean="0"/>
              <a:t>الواقع </a:t>
            </a:r>
            <a:r>
              <a:rPr lang="ar-SA" sz="2800" dirty="0"/>
              <a:t>إلى يمين مفاتيح صف </a:t>
            </a:r>
            <a:r>
              <a:rPr lang="ar-SA" sz="2800" dirty="0" err="1"/>
              <a:t>الإرتكاز</a:t>
            </a:r>
            <a:r>
              <a:rPr lang="ar-SA" sz="2800" dirty="0"/>
              <a:t> .</a:t>
            </a:r>
            <a:endParaRPr lang="en-US" sz="2800" dirty="0"/>
          </a:p>
          <a:p>
            <a:pPr marL="0" indent="0">
              <a:buNone/>
            </a:pPr>
            <a:endParaRPr lang="ar-SA" sz="2800" dirty="0"/>
          </a:p>
        </p:txBody>
      </p:sp>
    </p:spTree>
    <p:extLst>
      <p:ext uri="{BB962C8B-B14F-4D97-AF65-F5344CB8AC3E}">
        <p14:creationId xmlns:p14="http://schemas.microsoft.com/office/powerpoint/2010/main" val="3680361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692696"/>
            <a:ext cx="6768752" cy="4896544"/>
          </a:xfrm>
        </p:spPr>
        <p:txBody>
          <a:bodyPr>
            <a:noAutofit/>
          </a:bodyPr>
          <a:lstStyle/>
          <a:p>
            <a:pPr marL="0" indent="0">
              <a:buNone/>
            </a:pPr>
            <a:r>
              <a:rPr lang="ar-SA" sz="3200" b="1" u="sng" dirty="0">
                <a:latin typeface="Times New Roman" panose="02020603050405020304" pitchFamily="18" charset="0"/>
                <a:cs typeface="Times New Roman" panose="02020603050405020304" pitchFamily="18" charset="0"/>
              </a:rPr>
              <a:t>ملحوظة :</a:t>
            </a:r>
            <a:r>
              <a:rPr lang="ar-SA" sz="3200" b="1" dirty="0">
                <a:latin typeface="Times New Roman" panose="02020603050405020304" pitchFamily="18" charset="0"/>
                <a:cs typeface="Times New Roman" panose="02020603050405020304" pitchFamily="18" charset="0"/>
              </a:rPr>
              <a:t> </a:t>
            </a:r>
            <a:endParaRPr lang="ar-SA" sz="32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ar-SA" sz="2800" dirty="0">
                <a:latin typeface="Times New Roman" panose="02020603050405020304" pitchFamily="18" charset="0"/>
                <a:cs typeface="Times New Roman" panose="02020603050405020304" pitchFamily="18" charset="0"/>
              </a:rPr>
              <a:t> </a:t>
            </a:r>
            <a:r>
              <a:rPr lang="ar-SA" sz="3200" dirty="0" smtClean="0">
                <a:latin typeface="Times New Roman" panose="02020603050405020304" pitchFamily="18" charset="0"/>
                <a:cs typeface="Times New Roman" panose="02020603050405020304" pitchFamily="18" charset="0"/>
              </a:rPr>
              <a:t>يستحسن </a:t>
            </a:r>
            <a:r>
              <a:rPr lang="ar-SA" sz="3200" dirty="0">
                <a:latin typeface="Times New Roman" panose="02020603050405020304" pitchFamily="18" charset="0"/>
                <a:cs typeface="Times New Roman" panose="02020603050405020304" pitchFamily="18" charset="0"/>
              </a:rPr>
              <a:t>أن تنطق الحرف ثم تضغط على مفتاحة في الكيبورد </a:t>
            </a:r>
            <a:r>
              <a:rPr lang="ar-SA" sz="32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ar-SA" sz="3200" dirty="0">
                <a:latin typeface="Times New Roman" panose="02020603050405020304" pitchFamily="18" charset="0"/>
                <a:cs typeface="Times New Roman" panose="02020603050405020304" pitchFamily="18" charset="0"/>
              </a:rPr>
              <a:t> </a:t>
            </a:r>
            <a:r>
              <a:rPr lang="ar-SA" sz="3200" dirty="0" smtClean="0">
                <a:latin typeface="Times New Roman" panose="02020603050405020304" pitchFamily="18" charset="0"/>
                <a:cs typeface="Times New Roman" panose="02020603050405020304" pitchFamily="18" charset="0"/>
              </a:rPr>
              <a:t>لاحظ أنه </a:t>
            </a:r>
            <a:r>
              <a:rPr lang="ar-SA" sz="3200" dirty="0">
                <a:latin typeface="Times New Roman" panose="02020603050405020304" pitchFamily="18" charset="0"/>
                <a:cs typeface="Times New Roman" panose="02020603050405020304" pitchFamily="18" charset="0"/>
              </a:rPr>
              <a:t>تبقى حرفان في صف الإرتكاز لم نستخدمهما وهما حرفا (الألف </a:t>
            </a:r>
            <a:r>
              <a:rPr lang="ar-SA" sz="3200" dirty="0" smtClean="0">
                <a:latin typeface="Times New Roman" panose="02020603050405020304" pitchFamily="18" charset="0"/>
                <a:cs typeface="Times New Roman" panose="02020603050405020304" pitchFamily="18" charset="0"/>
              </a:rPr>
              <a:t>والام) و حرف الطاء .</a:t>
            </a:r>
          </a:p>
          <a:p>
            <a:pPr>
              <a:buFont typeface="Wingdings" panose="05000000000000000000" pitchFamily="2" charset="2"/>
              <a:buChar char="§"/>
            </a:pPr>
            <a:r>
              <a:rPr lang="ar-SA" sz="3200" dirty="0">
                <a:latin typeface="Times New Roman" panose="02020603050405020304" pitchFamily="18" charset="0"/>
                <a:cs typeface="Times New Roman" panose="02020603050405020304" pitchFamily="18" charset="0"/>
              </a:rPr>
              <a:t> </a:t>
            </a:r>
            <a:r>
              <a:rPr lang="ar-SA" sz="3200" dirty="0" smtClean="0">
                <a:latin typeface="Times New Roman" panose="02020603050405020304" pitchFamily="18" charset="0"/>
                <a:cs typeface="Times New Roman" panose="02020603050405020304" pitchFamily="18" charset="0"/>
              </a:rPr>
              <a:t>بعد </a:t>
            </a:r>
            <a:r>
              <a:rPr lang="ar-SA" sz="3200" dirty="0">
                <a:latin typeface="Times New Roman" panose="02020603050405020304" pitchFamily="18" charset="0"/>
                <a:cs typeface="Times New Roman" panose="02020603050405020304" pitchFamily="18" charset="0"/>
              </a:rPr>
              <a:t>أن يصبح لديك خبرة وسرعة في توزيع الأصابع سوف نعتمد في توزيع أصابعنا في المستقبل على البروزين الموجودين على حرفي (الباء والتاء) </a:t>
            </a:r>
            <a:r>
              <a:rPr lang="ar-SA" sz="3200" dirty="0" smtClean="0">
                <a:latin typeface="Times New Roman" panose="02020603050405020304" pitchFamily="18" charset="0"/>
                <a:cs typeface="Times New Roman" panose="02020603050405020304" pitchFamily="18" charset="0"/>
              </a:rPr>
              <a:t>.</a:t>
            </a:r>
            <a:r>
              <a:rPr lang="ar-SA" sz="2400" dirty="0"/>
              <a:t/>
            </a:r>
            <a:br>
              <a:rPr lang="ar-SA" sz="2400" dirty="0"/>
            </a:br>
            <a:r>
              <a:rPr lang="ar-SA" sz="2400" b="1" dirty="0"/>
              <a:t/>
            </a:r>
            <a:br>
              <a:rPr lang="ar-SA" sz="2400" b="1" dirty="0"/>
            </a:br>
            <a:endParaRPr lang="ar-SA" sz="2400" dirty="0"/>
          </a:p>
        </p:txBody>
      </p:sp>
    </p:spTree>
    <p:extLst>
      <p:ext uri="{BB962C8B-B14F-4D97-AF65-F5344CB8AC3E}">
        <p14:creationId xmlns:p14="http://schemas.microsoft.com/office/powerpoint/2010/main" val="3408703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620688"/>
            <a:ext cx="6768752" cy="1138138"/>
          </a:xfrm>
        </p:spPr>
        <p:txBody>
          <a:bodyPr>
            <a:normAutofit fontScale="90000"/>
          </a:bodyPr>
          <a:lstStyle/>
          <a:p>
            <a:pPr algn="ctr"/>
            <a:r>
              <a:rPr lang="ar-SA" b="1" dirty="0" smtClean="0">
                <a:effectLst/>
              </a:rPr>
              <a:t/>
            </a:r>
            <a:br>
              <a:rPr lang="ar-SA" b="1" dirty="0" smtClean="0">
                <a:effectLst/>
              </a:rPr>
            </a:br>
            <a:r>
              <a:rPr lang="ar-SA" b="1" u="sng" dirty="0" smtClean="0">
                <a:solidFill>
                  <a:schemeClr val="accent2">
                    <a:lumMod val="60000"/>
                    <a:lumOff val="40000"/>
                  </a:schemeClr>
                </a:solidFill>
                <a:effectLst/>
              </a:rPr>
              <a:t>حرفا </a:t>
            </a:r>
            <a:r>
              <a:rPr lang="ar-SA" b="1" u="sng" dirty="0">
                <a:solidFill>
                  <a:schemeClr val="accent2">
                    <a:lumMod val="60000"/>
                    <a:lumOff val="40000"/>
                  </a:schemeClr>
                </a:solidFill>
                <a:effectLst/>
              </a:rPr>
              <a:t>(الألف واللام</a:t>
            </a:r>
            <a:r>
              <a:rPr lang="ar-SA" b="1" u="sng" dirty="0" smtClean="0">
                <a:solidFill>
                  <a:schemeClr val="accent2">
                    <a:lumMod val="60000"/>
                    <a:lumOff val="40000"/>
                  </a:schemeClr>
                </a:solidFill>
                <a:effectLst/>
              </a:rPr>
              <a:t>)</a:t>
            </a:r>
            <a:br>
              <a:rPr lang="ar-SA" b="1" u="sng" dirty="0" smtClean="0">
                <a:solidFill>
                  <a:schemeClr val="accent2">
                    <a:lumMod val="60000"/>
                    <a:lumOff val="40000"/>
                  </a:schemeClr>
                </a:solidFill>
                <a:effectLst/>
              </a:rPr>
            </a:br>
            <a:r>
              <a:rPr lang="ar-SA" b="1" dirty="0">
                <a:effectLst/>
              </a:rPr>
              <a:t>                           </a:t>
            </a:r>
            <a:endParaRPr lang="ar-SA" dirty="0"/>
          </a:p>
        </p:txBody>
      </p:sp>
      <p:sp>
        <p:nvSpPr>
          <p:cNvPr id="3" name="عنصر نائب للمحتوى 2"/>
          <p:cNvSpPr>
            <a:spLocks noGrp="1"/>
          </p:cNvSpPr>
          <p:nvPr>
            <p:ph idx="1"/>
          </p:nvPr>
        </p:nvSpPr>
        <p:spPr>
          <a:xfrm>
            <a:off x="827584" y="1628800"/>
            <a:ext cx="7570088" cy="4896544"/>
          </a:xfrm>
        </p:spPr>
        <p:txBody>
          <a:bodyPr>
            <a:noAutofit/>
          </a:bodyPr>
          <a:lstStyle/>
          <a:p>
            <a:pPr algn="ctr"/>
            <a:r>
              <a:rPr lang="ar-SA" sz="2800" b="1" dirty="0" smtClean="0"/>
              <a:t>يتم </a:t>
            </a:r>
            <a:r>
              <a:rPr lang="ar-SA" sz="2800" b="1" dirty="0"/>
              <a:t>الضغط على (حرف الألف) بأن ترفع إصبع السبابة اليمنى إليه بخفة ،يعني إصبع السبابة الأيمن يبقى على حرف التاء ولكن </a:t>
            </a:r>
            <a:r>
              <a:rPr lang="ar-SA" sz="2800" b="1" dirty="0" smtClean="0"/>
              <a:t>يرفع بخفة </a:t>
            </a:r>
            <a:r>
              <a:rPr lang="ar-SA" sz="2800" b="1" dirty="0"/>
              <a:t>ليضغط على حرف الألف ثم يعود إلى مكانه الرئيسي وهو (حرف التاء</a:t>
            </a:r>
            <a:r>
              <a:rPr lang="ar-SA" sz="2800" b="1" dirty="0" smtClean="0"/>
              <a:t>) .</a:t>
            </a:r>
            <a:r>
              <a:rPr lang="ar-SA" sz="2800" dirty="0"/>
              <a:t/>
            </a:r>
            <a:br>
              <a:rPr lang="ar-SA" sz="2800" dirty="0"/>
            </a:br>
            <a:r>
              <a:rPr lang="ar-SA" sz="2800" b="1" u="sng" dirty="0">
                <a:solidFill>
                  <a:schemeClr val="accent2">
                    <a:lumMod val="60000"/>
                    <a:lumOff val="40000"/>
                  </a:schemeClr>
                </a:solidFill>
              </a:rPr>
              <a:t>فلنجرب معاً </a:t>
            </a:r>
            <a:r>
              <a:rPr lang="ar-SA" sz="2800" b="1" dirty="0">
                <a:solidFill>
                  <a:schemeClr val="accent2">
                    <a:lumMod val="60000"/>
                    <a:lumOff val="40000"/>
                  </a:schemeClr>
                </a:solidFill>
              </a:rPr>
              <a:t>: نضغط (ا) ثم نُعيد اصبعنا على حرف </a:t>
            </a:r>
            <a:r>
              <a:rPr lang="ar-SA" sz="2800" b="1" dirty="0" smtClean="0">
                <a:solidFill>
                  <a:schemeClr val="accent2">
                    <a:lumMod val="60000"/>
                    <a:lumOff val="40000"/>
                  </a:schemeClr>
                </a:solidFill>
              </a:rPr>
              <a:t>التاء . </a:t>
            </a:r>
            <a:r>
              <a:rPr lang="ar-SA" sz="2800" dirty="0"/>
              <a:t/>
            </a:r>
            <a:br>
              <a:rPr lang="ar-SA" sz="2800" dirty="0"/>
            </a:br>
            <a:r>
              <a:rPr lang="ar-SA" sz="2800" b="1" dirty="0" smtClean="0"/>
              <a:t>يتم </a:t>
            </a:r>
            <a:r>
              <a:rPr lang="ar-SA" sz="2800" b="1" dirty="0"/>
              <a:t>الضغط على (حرف اللام) بأن ترفع إصبع السبابة الأيسر إليه بخفة ،يعني إصبع السبابة الأيسر يبقى على حرف الباء ولكن </a:t>
            </a:r>
            <a:r>
              <a:rPr lang="ar-SA" sz="2800" b="1" dirty="0" smtClean="0"/>
              <a:t>يرفع بخفة </a:t>
            </a:r>
            <a:r>
              <a:rPr lang="ar-SA" sz="2800" b="1" dirty="0"/>
              <a:t>ليضغط على حرف اللام ثم يعود إلى مكانه الرئيسي وهو (حرف الباء) .</a:t>
            </a:r>
            <a:r>
              <a:rPr lang="ar-SA" sz="2800" dirty="0"/>
              <a:t/>
            </a:r>
            <a:br>
              <a:rPr lang="ar-SA" sz="2800" dirty="0"/>
            </a:br>
            <a:r>
              <a:rPr lang="ar-SA" sz="2800" b="1" dirty="0">
                <a:solidFill>
                  <a:schemeClr val="accent2">
                    <a:lumMod val="60000"/>
                    <a:lumOff val="40000"/>
                  </a:schemeClr>
                </a:solidFill>
              </a:rPr>
              <a:t>(نجرب) ،</a:t>
            </a:r>
            <a:r>
              <a:rPr lang="ar-SA" sz="2800" b="1" dirty="0" smtClean="0">
                <a:solidFill>
                  <a:schemeClr val="accent2">
                    <a:lumMod val="60000"/>
                    <a:lumOff val="40000"/>
                  </a:schemeClr>
                </a:solidFill>
              </a:rPr>
              <a:t>نضغط ( ل</a:t>
            </a:r>
            <a:r>
              <a:rPr lang="ar-SA" sz="2800" b="1" dirty="0">
                <a:solidFill>
                  <a:schemeClr val="accent2">
                    <a:lumMod val="60000"/>
                    <a:lumOff val="40000"/>
                  </a:schemeClr>
                </a:solidFill>
              </a:rPr>
              <a:t>) ثم نُعيد اصبعنا على حرف الباء .</a:t>
            </a:r>
            <a:r>
              <a:rPr lang="ar-SA" sz="2400" dirty="0">
                <a:solidFill>
                  <a:schemeClr val="accent2">
                    <a:lumMod val="60000"/>
                    <a:lumOff val="40000"/>
                  </a:schemeClr>
                </a:solidFill>
              </a:rPr>
              <a:t/>
            </a:r>
            <a:br>
              <a:rPr lang="ar-SA" sz="2400" dirty="0">
                <a:solidFill>
                  <a:schemeClr val="accent2">
                    <a:lumMod val="60000"/>
                    <a:lumOff val="40000"/>
                  </a:schemeClr>
                </a:solidFill>
              </a:rPr>
            </a:br>
            <a:r>
              <a:rPr lang="ar-SA" sz="2400" b="1" dirty="0"/>
              <a:t/>
            </a:r>
            <a:br>
              <a:rPr lang="ar-SA" sz="2400" b="1" dirty="0"/>
            </a:br>
            <a:endParaRPr lang="ar-SA" sz="2400" dirty="0"/>
          </a:p>
        </p:txBody>
      </p:sp>
    </p:spTree>
    <p:extLst>
      <p:ext uri="{BB962C8B-B14F-4D97-AF65-F5344CB8AC3E}">
        <p14:creationId xmlns:p14="http://schemas.microsoft.com/office/powerpoint/2010/main" val="1499265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944" y="1052736"/>
            <a:ext cx="2972921" cy="1202485"/>
          </a:xfrm>
        </p:spPr>
        <p:txBody>
          <a:bodyPr>
            <a:normAutofit fontScale="90000"/>
          </a:bodyPr>
          <a:lstStyle/>
          <a:p>
            <a:r>
              <a:rPr lang="ar-JO" dirty="0"/>
              <a:t>الجلسة الصحيحة</a:t>
            </a:r>
            <a:endParaRPr lang="ar-SA" dirty="0"/>
          </a:p>
        </p:txBody>
      </p:sp>
      <p:sp>
        <p:nvSpPr>
          <p:cNvPr id="3" name="Content Placeholder 2"/>
          <p:cNvSpPr>
            <a:spLocks noGrp="1"/>
          </p:cNvSpPr>
          <p:nvPr>
            <p:ph idx="1"/>
          </p:nvPr>
        </p:nvSpPr>
        <p:spPr>
          <a:xfrm>
            <a:off x="1561085" y="2780928"/>
            <a:ext cx="6196405" cy="3168352"/>
          </a:xfrm>
        </p:spPr>
        <p:txBody>
          <a:bodyPr>
            <a:normAutofit/>
          </a:bodyPr>
          <a:lstStyle/>
          <a:p>
            <a:pPr algn="just"/>
            <a:r>
              <a:rPr lang="ar-JO" sz="3200" dirty="0" smtClean="0"/>
              <a:t>تعني </a:t>
            </a:r>
            <a:r>
              <a:rPr lang="ar-JO" sz="3200" dirty="0"/>
              <a:t>جلوس مدخل البيانات أو الناسخ في وضع طبيعي لا تكلف فيه لما في ذلك من فوائد إيجابية على العملية الإنتاجية لمدخلي البيانات وفوائد صحية تتمثل في تقليل المجهود البدني وسلامة الجسم أثناء الجلوس لفترات طويلة أمام جهاز الحاسب الآلي.</a:t>
            </a:r>
            <a:endParaRPr lang="ar-SA" sz="32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88" y="252306"/>
            <a:ext cx="2629995" cy="23125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59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764704"/>
            <a:ext cx="7704856" cy="1224136"/>
          </a:xfrm>
        </p:spPr>
        <p:txBody>
          <a:bodyPr>
            <a:normAutofit fontScale="90000"/>
          </a:bodyPr>
          <a:lstStyle/>
          <a:p>
            <a:pPr algn="ctr"/>
            <a:r>
              <a:rPr lang="ar-SA" sz="3100" b="1" dirty="0" smtClean="0">
                <a:effectLst/>
              </a:rPr>
              <a:t>بقى </a:t>
            </a:r>
            <a:r>
              <a:rPr lang="ar-SA" sz="3100" b="1" dirty="0">
                <a:effectLst/>
              </a:rPr>
              <a:t>حرف واحد في خط الإرتكاز وهو </a:t>
            </a:r>
            <a:r>
              <a:rPr lang="ar-SA" sz="3100" b="1" dirty="0" smtClean="0">
                <a:effectLst/>
              </a:rPr>
              <a:t>موجود </a:t>
            </a:r>
            <a:r>
              <a:rPr lang="ar-SA" sz="3100" b="1" dirty="0">
                <a:effectLst/>
              </a:rPr>
              <a:t>على يمين </a:t>
            </a:r>
            <a:r>
              <a:rPr lang="ar-SA" sz="3100" b="1" dirty="0" smtClean="0">
                <a:effectLst/>
              </a:rPr>
              <a:t>يدنا  اليمنى ، إنه</a:t>
            </a:r>
            <a:r>
              <a:rPr lang="ar-SA" sz="3100" b="1" dirty="0" smtClean="0">
                <a:solidFill>
                  <a:schemeClr val="accent2">
                    <a:lumMod val="60000"/>
                    <a:lumOff val="40000"/>
                  </a:schemeClr>
                </a:solidFill>
                <a:effectLst/>
              </a:rPr>
              <a:t> </a:t>
            </a:r>
            <a:r>
              <a:rPr lang="ar-SA" sz="3600" b="1" u="sng" dirty="0" smtClean="0">
                <a:solidFill>
                  <a:schemeClr val="accent2">
                    <a:lumMod val="60000"/>
                    <a:lumOff val="40000"/>
                  </a:schemeClr>
                </a:solidFill>
                <a:effectLst/>
              </a:rPr>
              <a:t>حرف الطاء ,,,</a:t>
            </a:r>
            <a:r>
              <a:rPr lang="ar-SA" sz="4900" b="1" u="sng" dirty="0" smtClean="0">
                <a:solidFill>
                  <a:schemeClr val="accent2">
                    <a:lumMod val="60000"/>
                    <a:lumOff val="40000"/>
                  </a:schemeClr>
                </a:solidFill>
                <a:effectLst/>
              </a:rPr>
              <a:t> </a:t>
            </a:r>
            <a:r>
              <a:rPr lang="ar-SA" b="1" dirty="0">
                <a:effectLst/>
              </a:rPr>
              <a:t>                 </a:t>
            </a:r>
            <a:endParaRPr lang="ar-SA" dirty="0"/>
          </a:p>
        </p:txBody>
      </p:sp>
      <p:sp>
        <p:nvSpPr>
          <p:cNvPr id="3" name="عنصر نائب للمحتوى 2"/>
          <p:cNvSpPr>
            <a:spLocks noGrp="1"/>
          </p:cNvSpPr>
          <p:nvPr>
            <p:ph idx="1"/>
          </p:nvPr>
        </p:nvSpPr>
        <p:spPr>
          <a:xfrm>
            <a:off x="899592" y="2636912"/>
            <a:ext cx="7416824" cy="2448272"/>
          </a:xfrm>
        </p:spPr>
        <p:txBody>
          <a:bodyPr>
            <a:noAutofit/>
          </a:bodyPr>
          <a:lstStyle/>
          <a:p>
            <a:pPr marL="457200" indent="-457200"/>
            <a:r>
              <a:rPr lang="ar-SA" sz="2800" b="1" dirty="0" smtClean="0"/>
              <a:t>يتم </a:t>
            </a:r>
            <a:r>
              <a:rPr lang="ar-SA" sz="2800" b="1" dirty="0"/>
              <a:t>الضغط على حرف الطاء بأن ترفع اصبع الخنصر الأيمن من على حرف (الكاف) بخفة ،وتضغط على حرف (الطاء) بخفة ،ثم تعيده إلى مكانه الرئيسي وهو (حرف الكاف) .</a:t>
            </a:r>
            <a:r>
              <a:rPr lang="ar-SA" sz="2800" dirty="0"/>
              <a:t/>
            </a:r>
            <a:br>
              <a:rPr lang="ar-SA" sz="2800" dirty="0"/>
            </a:br>
            <a:r>
              <a:rPr lang="ar-SA" sz="2800" dirty="0"/>
              <a:t/>
            </a:r>
            <a:br>
              <a:rPr lang="ar-SA" sz="2800" dirty="0"/>
            </a:br>
            <a:r>
              <a:rPr lang="ar-SA" sz="2400" b="1" dirty="0"/>
              <a:t/>
            </a:r>
            <a:br>
              <a:rPr lang="ar-SA" sz="2400" b="1" dirty="0"/>
            </a:br>
            <a:r>
              <a:rPr lang="ar-SA" sz="2400" dirty="0"/>
              <a:t/>
            </a:r>
            <a:br>
              <a:rPr lang="ar-SA" sz="2400" dirty="0"/>
            </a:br>
            <a:r>
              <a:rPr lang="ar-SA" sz="2400" dirty="0"/>
              <a:t/>
            </a:r>
            <a:br>
              <a:rPr lang="ar-SA" sz="2400" dirty="0"/>
            </a:br>
            <a:r>
              <a:rPr lang="ar-SA" sz="2400" b="1" dirty="0"/>
              <a:t/>
            </a:r>
            <a:br>
              <a:rPr lang="ar-SA" sz="2400" b="1" dirty="0"/>
            </a:br>
            <a:endParaRPr lang="ar-SA" sz="2400" dirty="0"/>
          </a:p>
        </p:txBody>
      </p:sp>
    </p:spTree>
    <p:extLst>
      <p:ext uri="{BB962C8B-B14F-4D97-AF65-F5344CB8AC3E}">
        <p14:creationId xmlns:p14="http://schemas.microsoft.com/office/powerpoint/2010/main" val="2522165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23728" y="548680"/>
            <a:ext cx="4917137" cy="667202"/>
          </a:xfrm>
        </p:spPr>
        <p:txBody>
          <a:bodyPr>
            <a:normAutofit fontScale="90000"/>
          </a:bodyPr>
          <a:lstStyle/>
          <a:p>
            <a:pPr algn="ctr"/>
            <a:r>
              <a:rPr lang="ar-SA" sz="4400" b="1" u="sng" dirty="0" smtClean="0">
                <a:solidFill>
                  <a:schemeClr val="accent2">
                    <a:lumMod val="60000"/>
                    <a:lumOff val="40000"/>
                  </a:schemeClr>
                </a:solidFill>
                <a:effectLst/>
              </a:rPr>
              <a:t>ال (ا ) و ( أ)</a:t>
            </a:r>
            <a:endParaRPr lang="ar-SA" u="sng" dirty="0">
              <a:solidFill>
                <a:schemeClr val="accent2">
                  <a:lumMod val="60000"/>
                  <a:lumOff val="40000"/>
                </a:schemeClr>
              </a:solidFill>
              <a:effectLst/>
            </a:endParaRPr>
          </a:p>
        </p:txBody>
      </p:sp>
      <p:sp>
        <p:nvSpPr>
          <p:cNvPr id="3" name="عنصر نائب للمحتوى 2"/>
          <p:cNvSpPr>
            <a:spLocks noGrp="1"/>
          </p:cNvSpPr>
          <p:nvPr>
            <p:ph idx="1"/>
          </p:nvPr>
        </p:nvSpPr>
        <p:spPr>
          <a:xfrm>
            <a:off x="683568" y="1268760"/>
            <a:ext cx="7488832" cy="5040560"/>
          </a:xfrm>
        </p:spPr>
        <p:txBody>
          <a:bodyPr>
            <a:noAutofit/>
          </a:bodyPr>
          <a:lstStyle/>
          <a:p>
            <a:pPr defTabSz="1997075"/>
            <a:r>
              <a:rPr lang="ar-SA" sz="2400" b="1" dirty="0" smtClean="0"/>
              <a:t>هذا </a:t>
            </a:r>
            <a:r>
              <a:rPr lang="ar-SA" sz="2400" b="1" dirty="0"/>
              <a:t>الحرف مهم جداً فهو من أصول لغتنا العربية ،وبالتالي ستحتاجه كثيراً في الطباعة السريعة ،لأن عدم استعماله يؤدي إلى </a:t>
            </a:r>
            <a:r>
              <a:rPr lang="ar-SA" sz="2400" b="1" dirty="0" smtClean="0"/>
              <a:t>تغير معنى النص .</a:t>
            </a:r>
            <a:endParaRPr lang="ar-SA" sz="2400" b="1" u="sng" dirty="0" smtClean="0"/>
          </a:p>
          <a:p>
            <a:pPr defTabSz="1997075"/>
            <a:r>
              <a:rPr lang="ar-SA" sz="2400" b="1" u="sng" dirty="0" smtClean="0"/>
              <a:t>التفريق </a:t>
            </a:r>
            <a:r>
              <a:rPr lang="ar-SA" sz="2400" b="1" u="sng" dirty="0"/>
              <a:t>في الكتابة بين حرفا (ا) و (أ) :</a:t>
            </a:r>
            <a:r>
              <a:rPr lang="ar-SA" sz="2400" dirty="0"/>
              <a:t/>
            </a:r>
            <a:br>
              <a:rPr lang="ar-SA" sz="2400" dirty="0"/>
            </a:br>
            <a:r>
              <a:rPr lang="ar-SA" sz="2400" b="1" dirty="0"/>
              <a:t>1- حين نستعمل حرف (ا) : نرفع اصبع السبابة اليمنى بخفة ونضغط عليه .</a:t>
            </a:r>
            <a:r>
              <a:rPr lang="ar-SA" sz="2400" dirty="0"/>
              <a:t/>
            </a:r>
            <a:br>
              <a:rPr lang="ar-SA" sz="2400" dirty="0"/>
            </a:br>
            <a:r>
              <a:rPr lang="ar-SA" sz="2400" b="1" dirty="0"/>
              <a:t>2- حين نستعمل حرف (أ) : أيضاً نرفع اصبع السبابة اليمنى ونضغط عليه بخفة ولكن في نفس الوقت يكون اصبع يدنا اليسرى (الخنصر) يضغط على زر </a:t>
            </a:r>
            <a:r>
              <a:rPr lang="en-US" sz="2400" b="1" dirty="0"/>
              <a:t>shift </a:t>
            </a:r>
            <a:r>
              <a:rPr lang="ar-SA" sz="2400" b="1" dirty="0"/>
              <a:t>الأيسر ونستمر بالضغط إلى أن يظهر لدينا حرف (أ) </a:t>
            </a:r>
            <a:r>
              <a:rPr lang="ar-SA" sz="2400" b="1" dirty="0" smtClean="0"/>
              <a:t>.</a:t>
            </a:r>
            <a:endParaRPr lang="ar-SA" sz="2400" b="1" u="sng" dirty="0" smtClean="0"/>
          </a:p>
          <a:p>
            <a:pPr defTabSz="1997075"/>
            <a:r>
              <a:rPr lang="ar-SA" sz="2400" b="1" u="sng" dirty="0" smtClean="0"/>
              <a:t>نجرب </a:t>
            </a:r>
            <a:r>
              <a:rPr lang="ar-SA" sz="2400" b="1" u="sng" dirty="0"/>
              <a:t>معاً :</a:t>
            </a:r>
            <a:r>
              <a:rPr lang="ar-SA" sz="2400" dirty="0"/>
              <a:t/>
            </a:r>
            <a:br>
              <a:rPr lang="ar-SA" sz="2400" dirty="0"/>
            </a:br>
            <a:r>
              <a:rPr lang="ar-SA" sz="2400" b="1" dirty="0"/>
              <a:t>نضغط حرف (ا) وبنفس الوقت نضغط زر </a:t>
            </a:r>
            <a:r>
              <a:rPr lang="en-US" sz="2400" b="1" dirty="0"/>
              <a:t>shift </a:t>
            </a:r>
            <a:r>
              <a:rPr lang="ar-SA" sz="2400" b="1" dirty="0"/>
              <a:t>الأيسر فيظهر لدينا حرف (أ) .</a:t>
            </a:r>
            <a:endParaRPr lang="ar-SA" sz="2000" b="1" dirty="0"/>
          </a:p>
        </p:txBody>
      </p:sp>
    </p:spTree>
    <p:extLst>
      <p:ext uri="{BB962C8B-B14F-4D97-AF65-F5344CB8AC3E}">
        <p14:creationId xmlns:p14="http://schemas.microsoft.com/office/powerpoint/2010/main" val="682957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764704"/>
            <a:ext cx="7596747" cy="5472608"/>
          </a:xfrm>
        </p:spPr>
      </p:pic>
    </p:spTree>
    <p:extLst>
      <p:ext uri="{BB962C8B-B14F-4D97-AF65-F5344CB8AC3E}">
        <p14:creationId xmlns:p14="http://schemas.microsoft.com/office/powerpoint/2010/main" val="4200850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43608" y="620688"/>
            <a:ext cx="7128792" cy="5400600"/>
          </a:xfrm>
        </p:spPr>
        <p:txBody>
          <a:bodyPr>
            <a:normAutofit/>
          </a:bodyPr>
          <a:lstStyle/>
          <a:p>
            <a:pPr marL="0" indent="0">
              <a:buNone/>
            </a:pPr>
            <a:endParaRPr lang="ar-SA" b="1" dirty="0" smtClean="0"/>
          </a:p>
          <a:p>
            <a:pPr marL="0" indent="0">
              <a:buNone/>
            </a:pPr>
            <a:endParaRPr lang="en-US" sz="2800" dirty="0"/>
          </a:p>
          <a:p>
            <a:pPr marL="0" indent="0">
              <a:buNone/>
            </a:pPr>
            <a:endParaRPr lang="ar-SA" dirty="0"/>
          </a:p>
        </p:txBody>
      </p:sp>
      <p:sp>
        <p:nvSpPr>
          <p:cNvPr id="3" name="مستطيل 2"/>
          <p:cNvSpPr/>
          <p:nvPr/>
        </p:nvSpPr>
        <p:spPr>
          <a:xfrm>
            <a:off x="855008" y="1844824"/>
            <a:ext cx="7416824" cy="3046988"/>
          </a:xfrm>
          <a:prstGeom prst="rect">
            <a:avLst/>
          </a:prstGeom>
        </p:spPr>
        <p:txBody>
          <a:bodyPr wrap="square">
            <a:spAutoFit/>
          </a:bodyPr>
          <a:lstStyle/>
          <a:p>
            <a:r>
              <a:rPr lang="ar-SA" sz="3200" dirty="0" smtClean="0">
                <a:latin typeface="Times New Roman" panose="02020603050405020304" pitchFamily="18" charset="0"/>
                <a:cs typeface="Times New Roman" panose="02020603050405020304" pitchFamily="18" charset="0"/>
              </a:rPr>
              <a:t>آخيرا ,,,</a:t>
            </a:r>
          </a:p>
          <a:p>
            <a:r>
              <a:rPr lang="ar-SA" sz="3200" dirty="0" smtClean="0">
                <a:latin typeface="Times New Roman" panose="02020603050405020304" pitchFamily="18" charset="0"/>
                <a:cs typeface="Times New Roman" panose="02020603050405020304" pitchFamily="18" charset="0"/>
              </a:rPr>
              <a:t> بعد أن انتهينا من التعرف على حروف صف الارتكاز يجب ان تقومي بالتدرب اكثر من مره على كل تمرين مع حساب الوقت المستغرق في الكتابة. ثم حاولي أن تقلصي المدة المستخدمة لكتابة هذه التمارين .</a:t>
            </a:r>
          </a:p>
          <a:p>
            <a:endParaRPr lang="ar-S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553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JO" dirty="0" smtClean="0"/>
              <a:t> </a:t>
            </a:r>
            <a:endParaRPr lang="ar-SA" dirty="0"/>
          </a:p>
        </p:txBody>
      </p:sp>
      <p:sp>
        <p:nvSpPr>
          <p:cNvPr id="3" name="عنصر نائب للمحتوى 2"/>
          <p:cNvSpPr>
            <a:spLocks noGrp="1"/>
          </p:cNvSpPr>
          <p:nvPr>
            <p:ph idx="1"/>
          </p:nvPr>
        </p:nvSpPr>
        <p:spPr>
          <a:xfrm>
            <a:off x="251520" y="548680"/>
            <a:ext cx="8766048" cy="4495800"/>
          </a:xfrm>
        </p:spPr>
        <p:txBody>
          <a:bodyPr>
            <a:normAutofit/>
          </a:bodyPr>
          <a:lstStyle/>
          <a:p>
            <a:pPr marL="0" indent="0" algn="ctr">
              <a:buNone/>
            </a:pPr>
            <a:r>
              <a:rPr lang="ar-SA" sz="2800" b="1" dirty="0" smtClean="0"/>
              <a:t>جدول توضيحي لكتابة حروف صف الارتكاز </a:t>
            </a:r>
            <a:endParaRPr lang="en-US" sz="2800" dirty="0" smtClean="0"/>
          </a:p>
          <a:p>
            <a:pPr marL="0" indent="0">
              <a:buNone/>
            </a:pPr>
            <a:endParaRPr lang="en-US" sz="2800" u="sng" dirty="0"/>
          </a:p>
          <a:p>
            <a:pPr marL="457200" indent="-457200"/>
            <a:endParaRPr lang="en-US" sz="2800" u="sng" dirty="0" smtClean="0"/>
          </a:p>
          <a:p>
            <a:pPr marL="457200" indent="-457200"/>
            <a:endParaRPr lang="ar-SA" sz="2800" u="sng" dirty="0" smtClean="0"/>
          </a:p>
        </p:txBody>
      </p:sp>
      <p:graphicFrame>
        <p:nvGraphicFramePr>
          <p:cNvPr id="4" name="Table 3"/>
          <p:cNvGraphicFramePr>
            <a:graphicFrameLocks noGrp="1"/>
          </p:cNvGraphicFramePr>
          <p:nvPr>
            <p:extLst>
              <p:ext uri="{D42A27DB-BD31-4B8C-83A1-F6EECF244321}">
                <p14:modId xmlns:p14="http://schemas.microsoft.com/office/powerpoint/2010/main" val="3622425089"/>
              </p:ext>
            </p:extLst>
          </p:nvPr>
        </p:nvGraphicFramePr>
        <p:xfrm>
          <a:off x="251520" y="1772816"/>
          <a:ext cx="8568954" cy="2376264"/>
        </p:xfrm>
        <a:graphic>
          <a:graphicData uri="http://schemas.openxmlformats.org/drawingml/2006/table">
            <a:tbl>
              <a:tblPr rtl="1" firstRow="1" bandRow="1">
                <a:tableStyleId>{5940675A-B579-460E-94D1-54222C63F5DA}</a:tableStyleId>
              </a:tblPr>
              <a:tblGrid>
                <a:gridCol w="535560"/>
                <a:gridCol w="646031"/>
                <a:gridCol w="960647"/>
                <a:gridCol w="1071119"/>
                <a:gridCol w="535560"/>
                <a:gridCol w="535560"/>
                <a:gridCol w="535560"/>
                <a:gridCol w="535560"/>
                <a:gridCol w="1071119"/>
                <a:gridCol w="1071119"/>
                <a:gridCol w="1071119"/>
              </a:tblGrid>
              <a:tr h="792088">
                <a:tc>
                  <a:txBody>
                    <a:bodyPr/>
                    <a:lstStyle/>
                    <a:p>
                      <a:pPr marL="0" algn="ctr" rtl="1" eaLnBrk="1" latinLnBrk="0" hangingPunct="1"/>
                      <a:r>
                        <a:rPr kumimoji="0" lang="ar-SA" sz="4000" b="1" kern="1200" dirty="0" smtClean="0">
                          <a:solidFill>
                            <a:srgbClr val="C00000"/>
                          </a:solidFill>
                          <a:latin typeface="+mn-lt"/>
                          <a:ea typeface="+mn-ea"/>
                          <a:cs typeface="+mn-cs"/>
                        </a:rPr>
                        <a:t>ط</a:t>
                      </a:r>
                      <a:endParaRPr kumimoji="0" lang="ar-SA" sz="4000" b="1" kern="1200" dirty="0">
                        <a:solidFill>
                          <a:srgbClr val="C00000"/>
                        </a:solidFill>
                        <a:latin typeface="+mn-lt"/>
                        <a:ea typeface="+mn-ea"/>
                        <a:cs typeface="+mn-cs"/>
                      </a:endParaRPr>
                    </a:p>
                  </a:txBody>
                  <a:tcPr anchor="ctr">
                    <a:solidFill>
                      <a:srgbClr val="92D050"/>
                    </a:solidFill>
                  </a:tcPr>
                </a:tc>
                <a:tc>
                  <a:txBody>
                    <a:bodyPr/>
                    <a:lstStyle/>
                    <a:p>
                      <a:pPr marL="0" algn="ctr" rtl="1" eaLnBrk="1" latinLnBrk="0" hangingPunct="1"/>
                      <a:r>
                        <a:rPr kumimoji="0" lang="ar-SA" sz="4000" b="1" kern="1200" dirty="0" smtClean="0">
                          <a:solidFill>
                            <a:schemeClr val="tx1"/>
                          </a:solidFill>
                          <a:latin typeface="+mn-lt"/>
                          <a:ea typeface="+mn-ea"/>
                          <a:cs typeface="+mn-cs"/>
                        </a:rPr>
                        <a:t>ك</a:t>
                      </a:r>
                      <a:endParaRPr kumimoji="0" lang="ar-SA" sz="4000" b="1" kern="1200" dirty="0">
                        <a:solidFill>
                          <a:schemeClr val="tx1"/>
                        </a:solidFill>
                        <a:latin typeface="+mn-lt"/>
                        <a:ea typeface="+mn-ea"/>
                        <a:cs typeface="+mn-cs"/>
                      </a:endParaRPr>
                    </a:p>
                  </a:txBody>
                  <a:tcPr anchor="ctr">
                    <a:solidFill>
                      <a:srgbClr val="92D050"/>
                    </a:solidFill>
                  </a:tcPr>
                </a:tc>
                <a:tc>
                  <a:txBody>
                    <a:bodyPr/>
                    <a:lstStyle/>
                    <a:p>
                      <a:pPr marL="0" algn="ctr" rtl="1" eaLnBrk="1" latinLnBrk="0" hangingPunct="1"/>
                      <a:r>
                        <a:rPr kumimoji="0" lang="ar-SA" sz="4000" b="1" kern="1200" dirty="0" smtClean="0">
                          <a:solidFill>
                            <a:schemeClr val="tx1"/>
                          </a:solidFill>
                          <a:latin typeface="+mn-lt"/>
                          <a:ea typeface="+mn-ea"/>
                          <a:cs typeface="+mn-cs"/>
                        </a:rPr>
                        <a:t>م</a:t>
                      </a:r>
                      <a:endParaRPr kumimoji="0" lang="ar-SA" sz="4000" b="1" kern="1200" dirty="0">
                        <a:solidFill>
                          <a:schemeClr val="tx1"/>
                        </a:solidFill>
                        <a:latin typeface="+mn-lt"/>
                        <a:ea typeface="+mn-ea"/>
                        <a:cs typeface="+mn-cs"/>
                      </a:endParaRPr>
                    </a:p>
                  </a:txBody>
                  <a:tcPr anchor="ctr">
                    <a:solidFill>
                      <a:srgbClr val="92D050"/>
                    </a:solidFill>
                  </a:tcPr>
                </a:tc>
                <a:tc>
                  <a:txBody>
                    <a:bodyPr/>
                    <a:lstStyle/>
                    <a:p>
                      <a:pPr marL="0" algn="ctr" rtl="1" eaLnBrk="1" latinLnBrk="0" hangingPunct="1"/>
                      <a:r>
                        <a:rPr kumimoji="0" lang="ar-SA" sz="4000" b="1" kern="1200" dirty="0" smtClean="0">
                          <a:solidFill>
                            <a:schemeClr val="tx1"/>
                          </a:solidFill>
                          <a:latin typeface="+mn-lt"/>
                          <a:ea typeface="+mn-ea"/>
                          <a:cs typeface="+mn-cs"/>
                        </a:rPr>
                        <a:t>ن</a:t>
                      </a:r>
                      <a:endParaRPr kumimoji="0" lang="ar-SA" sz="4000" b="1" kern="1200" dirty="0">
                        <a:solidFill>
                          <a:schemeClr val="tx1"/>
                        </a:solidFill>
                        <a:latin typeface="+mn-lt"/>
                        <a:ea typeface="+mn-ea"/>
                        <a:cs typeface="+mn-cs"/>
                      </a:endParaRPr>
                    </a:p>
                  </a:txBody>
                  <a:tcPr anchor="ctr">
                    <a:solidFill>
                      <a:srgbClr val="92D050"/>
                    </a:solidFill>
                  </a:tcPr>
                </a:tc>
                <a:tc>
                  <a:txBody>
                    <a:bodyPr/>
                    <a:lstStyle/>
                    <a:p>
                      <a:pPr marL="0" algn="ctr" rtl="1" eaLnBrk="1" latinLnBrk="0" hangingPunct="1"/>
                      <a:r>
                        <a:rPr kumimoji="0" lang="ar-SA" sz="4000" b="1" kern="1200" dirty="0" smtClean="0">
                          <a:solidFill>
                            <a:schemeClr val="tx1"/>
                          </a:solidFill>
                          <a:latin typeface="+mn-lt"/>
                          <a:ea typeface="+mn-ea"/>
                          <a:cs typeface="+mn-cs"/>
                        </a:rPr>
                        <a:t>ت</a:t>
                      </a:r>
                      <a:endParaRPr kumimoji="0" lang="ar-SA" sz="4000" b="1" kern="1200" dirty="0">
                        <a:solidFill>
                          <a:schemeClr val="tx1"/>
                        </a:solidFill>
                        <a:latin typeface="+mn-lt"/>
                        <a:ea typeface="+mn-ea"/>
                        <a:cs typeface="+mn-cs"/>
                      </a:endParaRPr>
                    </a:p>
                  </a:txBody>
                  <a:tcPr anchor="ctr">
                    <a:solidFill>
                      <a:srgbClr val="92D050"/>
                    </a:solidFill>
                  </a:tcPr>
                </a:tc>
                <a:tc>
                  <a:txBody>
                    <a:bodyPr/>
                    <a:lstStyle/>
                    <a:p>
                      <a:pPr marL="0" algn="ctr" rtl="1" eaLnBrk="1" latinLnBrk="0" hangingPunct="1"/>
                      <a:r>
                        <a:rPr kumimoji="0" lang="ar-SA" sz="4000" b="1" kern="1200" dirty="0" smtClean="0">
                          <a:solidFill>
                            <a:srgbClr val="C00000"/>
                          </a:solidFill>
                          <a:latin typeface="+mn-lt"/>
                          <a:ea typeface="+mn-ea"/>
                          <a:cs typeface="+mn-cs"/>
                        </a:rPr>
                        <a:t>ا</a:t>
                      </a:r>
                      <a:endParaRPr kumimoji="0" lang="ar-SA" sz="4000" b="1" kern="1200" dirty="0">
                        <a:solidFill>
                          <a:srgbClr val="C00000"/>
                        </a:solidFill>
                        <a:latin typeface="+mn-lt"/>
                        <a:ea typeface="+mn-ea"/>
                        <a:cs typeface="+mn-cs"/>
                      </a:endParaRPr>
                    </a:p>
                  </a:txBody>
                  <a:tcPr anchor="ctr">
                    <a:solidFill>
                      <a:srgbClr val="92D050"/>
                    </a:solidFill>
                  </a:tcPr>
                </a:tc>
                <a:tc>
                  <a:txBody>
                    <a:bodyPr/>
                    <a:lstStyle/>
                    <a:p>
                      <a:pPr marL="0" algn="ctr" rtl="1" eaLnBrk="1" latinLnBrk="0" hangingPunct="1"/>
                      <a:r>
                        <a:rPr kumimoji="0" lang="ar-SA" sz="4000" b="1" kern="1200" dirty="0" smtClean="0">
                          <a:solidFill>
                            <a:srgbClr val="C00000"/>
                          </a:solidFill>
                          <a:latin typeface="+mn-lt"/>
                          <a:ea typeface="+mn-ea"/>
                          <a:cs typeface="+mn-cs"/>
                        </a:rPr>
                        <a:t>ل</a:t>
                      </a:r>
                      <a:endParaRPr kumimoji="0" lang="ar-SA" sz="4000" b="1" kern="1200" dirty="0">
                        <a:solidFill>
                          <a:srgbClr val="C00000"/>
                        </a:solidFill>
                        <a:latin typeface="+mn-lt"/>
                        <a:ea typeface="+mn-ea"/>
                        <a:cs typeface="+mn-cs"/>
                      </a:endParaRPr>
                    </a:p>
                  </a:txBody>
                  <a:tcPr anchor="ctr">
                    <a:solidFill>
                      <a:srgbClr val="00B0F0"/>
                    </a:solidFill>
                  </a:tcPr>
                </a:tc>
                <a:tc>
                  <a:txBody>
                    <a:bodyPr/>
                    <a:lstStyle/>
                    <a:p>
                      <a:pPr marL="0" algn="ctr" rtl="1" eaLnBrk="1" latinLnBrk="0" hangingPunct="1"/>
                      <a:r>
                        <a:rPr kumimoji="0" lang="ar-SA" sz="4000" b="1" kern="1200" dirty="0" smtClean="0">
                          <a:solidFill>
                            <a:schemeClr val="tx1"/>
                          </a:solidFill>
                          <a:latin typeface="+mn-lt"/>
                          <a:ea typeface="+mn-ea"/>
                          <a:cs typeface="+mn-cs"/>
                        </a:rPr>
                        <a:t>ب</a:t>
                      </a:r>
                      <a:endParaRPr kumimoji="0" lang="ar-SA" sz="4000" b="1" kern="1200" dirty="0">
                        <a:solidFill>
                          <a:schemeClr val="tx1"/>
                        </a:solidFill>
                        <a:latin typeface="+mn-lt"/>
                        <a:ea typeface="+mn-ea"/>
                        <a:cs typeface="+mn-cs"/>
                      </a:endParaRPr>
                    </a:p>
                  </a:txBody>
                  <a:tcPr anchor="ctr">
                    <a:solidFill>
                      <a:srgbClr val="00B0F0"/>
                    </a:solidFill>
                  </a:tcPr>
                </a:tc>
                <a:tc>
                  <a:txBody>
                    <a:bodyPr/>
                    <a:lstStyle/>
                    <a:p>
                      <a:pPr marL="0" algn="ctr" rtl="1" eaLnBrk="1" latinLnBrk="0" hangingPunct="1"/>
                      <a:r>
                        <a:rPr kumimoji="0" lang="ar-SA" sz="4000" b="1" kern="1200" dirty="0" smtClean="0">
                          <a:solidFill>
                            <a:schemeClr val="tx1"/>
                          </a:solidFill>
                          <a:latin typeface="+mn-lt"/>
                          <a:ea typeface="+mn-ea"/>
                          <a:cs typeface="+mn-cs"/>
                        </a:rPr>
                        <a:t>ي</a:t>
                      </a:r>
                      <a:endParaRPr kumimoji="0" lang="ar-SA" sz="4000" b="1" kern="1200" dirty="0">
                        <a:solidFill>
                          <a:schemeClr val="tx1"/>
                        </a:solidFill>
                        <a:latin typeface="+mn-lt"/>
                        <a:ea typeface="+mn-ea"/>
                        <a:cs typeface="+mn-cs"/>
                      </a:endParaRPr>
                    </a:p>
                  </a:txBody>
                  <a:tcPr anchor="ctr">
                    <a:solidFill>
                      <a:srgbClr val="00B0F0"/>
                    </a:solidFill>
                  </a:tcPr>
                </a:tc>
                <a:tc>
                  <a:txBody>
                    <a:bodyPr/>
                    <a:lstStyle/>
                    <a:p>
                      <a:pPr marL="0" algn="ctr" rtl="1" eaLnBrk="1" latinLnBrk="0" hangingPunct="1"/>
                      <a:r>
                        <a:rPr kumimoji="0" lang="ar-SA" sz="4000" b="1" kern="1200" dirty="0" smtClean="0">
                          <a:solidFill>
                            <a:schemeClr val="tx1"/>
                          </a:solidFill>
                          <a:latin typeface="+mn-lt"/>
                          <a:ea typeface="+mn-ea"/>
                          <a:cs typeface="+mn-cs"/>
                        </a:rPr>
                        <a:t>س</a:t>
                      </a:r>
                      <a:endParaRPr kumimoji="0" lang="ar-SA" sz="4000" b="1" kern="1200" dirty="0">
                        <a:solidFill>
                          <a:schemeClr val="tx1"/>
                        </a:solidFill>
                        <a:latin typeface="+mn-lt"/>
                        <a:ea typeface="+mn-ea"/>
                        <a:cs typeface="+mn-cs"/>
                      </a:endParaRPr>
                    </a:p>
                  </a:txBody>
                  <a:tcPr anchor="ctr">
                    <a:solidFill>
                      <a:srgbClr val="00B0F0"/>
                    </a:solidFill>
                  </a:tcPr>
                </a:tc>
                <a:tc>
                  <a:txBody>
                    <a:bodyPr/>
                    <a:lstStyle/>
                    <a:p>
                      <a:pPr marL="0" algn="ctr" rtl="1" eaLnBrk="1" latinLnBrk="0" hangingPunct="1"/>
                      <a:r>
                        <a:rPr kumimoji="0" lang="ar-SA" sz="4000" b="1" kern="1200" dirty="0" smtClean="0">
                          <a:solidFill>
                            <a:schemeClr val="tx1"/>
                          </a:solidFill>
                          <a:latin typeface="+mn-lt"/>
                          <a:ea typeface="+mn-ea"/>
                          <a:cs typeface="+mn-cs"/>
                        </a:rPr>
                        <a:t>ش</a:t>
                      </a:r>
                      <a:endParaRPr kumimoji="0" lang="ar-SA" sz="4000" b="1" kern="1200" dirty="0">
                        <a:solidFill>
                          <a:schemeClr val="tx1"/>
                        </a:solidFill>
                        <a:latin typeface="+mn-lt"/>
                        <a:ea typeface="+mn-ea"/>
                        <a:cs typeface="+mn-cs"/>
                      </a:endParaRPr>
                    </a:p>
                  </a:txBody>
                  <a:tcPr anchor="ctr">
                    <a:solidFill>
                      <a:srgbClr val="00B0F0"/>
                    </a:solidFill>
                  </a:tcPr>
                </a:tc>
              </a:tr>
              <a:tr h="792088">
                <a:tc gridSpan="2">
                  <a:txBody>
                    <a:bodyPr/>
                    <a:lstStyle/>
                    <a:p>
                      <a:pPr algn="ctr" rtl="1"/>
                      <a:r>
                        <a:rPr lang="ar-SA" sz="2400" dirty="0" smtClean="0"/>
                        <a:t>خنصر</a:t>
                      </a:r>
                      <a:endParaRPr lang="ar-SA" sz="2400" dirty="0"/>
                    </a:p>
                  </a:txBody>
                  <a:tcPr anchor="ctr">
                    <a:solidFill>
                      <a:schemeClr val="accent2">
                        <a:lumMod val="60000"/>
                        <a:lumOff val="40000"/>
                      </a:schemeClr>
                    </a:solidFill>
                  </a:tcPr>
                </a:tc>
                <a:tc hMerge="1">
                  <a:txBody>
                    <a:bodyPr/>
                    <a:lstStyle/>
                    <a:p>
                      <a:pPr rtl="1"/>
                      <a:endParaRPr lang="ar-SA"/>
                    </a:p>
                  </a:txBody>
                  <a:tcPr/>
                </a:tc>
                <a:tc>
                  <a:txBody>
                    <a:bodyPr/>
                    <a:lstStyle/>
                    <a:p>
                      <a:pPr algn="ctr" rtl="1"/>
                      <a:r>
                        <a:rPr lang="ar-SA" sz="2400" dirty="0" smtClean="0"/>
                        <a:t>بنصر</a:t>
                      </a:r>
                      <a:endParaRPr lang="ar-SA" sz="2400" dirty="0"/>
                    </a:p>
                  </a:txBody>
                  <a:tcPr anchor="ctr">
                    <a:solidFill>
                      <a:schemeClr val="accent2">
                        <a:lumMod val="60000"/>
                        <a:lumOff val="40000"/>
                      </a:schemeClr>
                    </a:solidFill>
                  </a:tcPr>
                </a:tc>
                <a:tc>
                  <a:txBody>
                    <a:bodyPr/>
                    <a:lstStyle/>
                    <a:p>
                      <a:pPr algn="ctr" rtl="1"/>
                      <a:r>
                        <a:rPr lang="ar-SA" sz="2400" dirty="0" smtClean="0"/>
                        <a:t>وسطى</a:t>
                      </a:r>
                      <a:endParaRPr lang="ar-SA" sz="2400" dirty="0"/>
                    </a:p>
                  </a:txBody>
                  <a:tcPr anchor="ctr">
                    <a:solidFill>
                      <a:schemeClr val="accent2">
                        <a:lumMod val="60000"/>
                        <a:lumOff val="40000"/>
                      </a:schemeClr>
                    </a:solidFill>
                  </a:tcPr>
                </a:tc>
                <a:tc gridSpan="2">
                  <a:txBody>
                    <a:bodyPr/>
                    <a:lstStyle/>
                    <a:p>
                      <a:pPr algn="ctr" rtl="1"/>
                      <a:r>
                        <a:rPr lang="ar-SA" sz="2400" dirty="0" smtClean="0"/>
                        <a:t>سبابة</a:t>
                      </a:r>
                      <a:endParaRPr lang="ar-SA" sz="2400" dirty="0"/>
                    </a:p>
                  </a:txBody>
                  <a:tcPr anchor="ctr">
                    <a:solidFill>
                      <a:schemeClr val="accent2">
                        <a:lumMod val="60000"/>
                        <a:lumOff val="40000"/>
                      </a:schemeClr>
                    </a:solidFill>
                  </a:tcPr>
                </a:tc>
                <a:tc hMerge="1">
                  <a:txBody>
                    <a:bodyPr/>
                    <a:lstStyle/>
                    <a:p>
                      <a:pPr rtl="1"/>
                      <a:endParaRPr lang="ar-SA"/>
                    </a:p>
                  </a:txBody>
                  <a:tcPr/>
                </a:tc>
                <a:tc gridSpan="2">
                  <a:txBody>
                    <a:bodyPr/>
                    <a:lstStyle/>
                    <a:p>
                      <a:pPr algn="ctr" rtl="1"/>
                      <a:r>
                        <a:rPr lang="ar-SA" sz="2400" dirty="0" smtClean="0"/>
                        <a:t>سبابة</a:t>
                      </a:r>
                      <a:endParaRPr lang="ar-SA" sz="2400" dirty="0"/>
                    </a:p>
                  </a:txBody>
                  <a:tcPr anchor="ctr">
                    <a:solidFill>
                      <a:schemeClr val="accent2">
                        <a:lumMod val="60000"/>
                        <a:lumOff val="40000"/>
                      </a:schemeClr>
                    </a:solidFill>
                  </a:tcPr>
                </a:tc>
                <a:tc hMerge="1">
                  <a:txBody>
                    <a:bodyPr/>
                    <a:lstStyle/>
                    <a:p>
                      <a:pPr rtl="1"/>
                      <a:endParaRPr lang="ar-SA"/>
                    </a:p>
                  </a:txBody>
                  <a:tcPr/>
                </a:tc>
                <a:tc>
                  <a:txBody>
                    <a:bodyPr/>
                    <a:lstStyle/>
                    <a:p>
                      <a:pPr algn="ctr" rtl="1"/>
                      <a:r>
                        <a:rPr lang="ar-SA" sz="2400" dirty="0" smtClean="0"/>
                        <a:t>وسطى </a:t>
                      </a:r>
                      <a:endParaRPr lang="ar-SA" sz="2400" dirty="0"/>
                    </a:p>
                  </a:txBody>
                  <a:tcPr anchor="ctr">
                    <a:solidFill>
                      <a:schemeClr val="accent2">
                        <a:lumMod val="60000"/>
                        <a:lumOff val="40000"/>
                      </a:schemeClr>
                    </a:solidFill>
                  </a:tcPr>
                </a:tc>
                <a:tc>
                  <a:txBody>
                    <a:bodyPr/>
                    <a:lstStyle/>
                    <a:p>
                      <a:pPr algn="ctr" rtl="1"/>
                      <a:r>
                        <a:rPr lang="ar-SA" sz="2400" dirty="0" smtClean="0"/>
                        <a:t>بنصر</a:t>
                      </a:r>
                      <a:endParaRPr lang="ar-SA" sz="2400" dirty="0"/>
                    </a:p>
                  </a:txBody>
                  <a:tcPr anchor="ctr">
                    <a:solidFill>
                      <a:schemeClr val="accent2">
                        <a:lumMod val="60000"/>
                        <a:lumOff val="40000"/>
                      </a:schemeClr>
                    </a:solidFill>
                  </a:tcPr>
                </a:tc>
                <a:tc>
                  <a:txBody>
                    <a:bodyPr/>
                    <a:lstStyle/>
                    <a:p>
                      <a:pPr algn="ctr" rtl="1"/>
                      <a:r>
                        <a:rPr lang="ar-SA" sz="2400" dirty="0" smtClean="0"/>
                        <a:t>خنصر</a:t>
                      </a:r>
                      <a:endParaRPr lang="ar-SA" sz="2400" dirty="0"/>
                    </a:p>
                  </a:txBody>
                  <a:tcPr anchor="ctr">
                    <a:solidFill>
                      <a:schemeClr val="accent2">
                        <a:lumMod val="60000"/>
                        <a:lumOff val="40000"/>
                      </a:schemeClr>
                    </a:solidFill>
                  </a:tcPr>
                </a:tc>
              </a:tr>
              <a:tr h="792088">
                <a:tc gridSpan="6">
                  <a:txBody>
                    <a:bodyPr/>
                    <a:lstStyle/>
                    <a:p>
                      <a:pPr algn="ctr" rtl="1"/>
                      <a:r>
                        <a:rPr lang="ar-SA" sz="2400" dirty="0" smtClean="0"/>
                        <a:t>اليد اليمنى</a:t>
                      </a:r>
                      <a:endParaRPr lang="ar-SA" sz="2400" dirty="0"/>
                    </a:p>
                  </a:txBody>
                  <a:tcPr anchor="ctr">
                    <a:solidFill>
                      <a:srgbClr val="92D050"/>
                    </a:solidFill>
                  </a:tcPr>
                </a:tc>
                <a:tc hMerge="1">
                  <a:txBody>
                    <a:bodyPr/>
                    <a:lstStyle/>
                    <a:p>
                      <a:pPr rtl="1"/>
                      <a:endParaRPr lang="ar-SA"/>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a:p>
                  </a:txBody>
                  <a:tcPr/>
                </a:tc>
                <a:tc gridSpan="5">
                  <a:txBody>
                    <a:bodyPr/>
                    <a:lstStyle/>
                    <a:p>
                      <a:pPr algn="ctr" rtl="1"/>
                      <a:r>
                        <a:rPr lang="ar-SA" sz="2400" dirty="0" smtClean="0"/>
                        <a:t>اليد اليسرى </a:t>
                      </a:r>
                      <a:endParaRPr lang="ar-SA" sz="2400" dirty="0"/>
                    </a:p>
                  </a:txBody>
                  <a:tcPr anchor="ctr">
                    <a:solidFill>
                      <a:srgbClr val="00B0F0"/>
                    </a:solidFill>
                  </a:tcPr>
                </a:tc>
                <a:tc hMerge="1">
                  <a:txBody>
                    <a:bodyPr/>
                    <a:lstStyle/>
                    <a:p>
                      <a:pPr rtl="1"/>
                      <a:endParaRPr lang="ar-SA"/>
                    </a:p>
                  </a:txBody>
                  <a:tcPr/>
                </a:tc>
                <a:tc hMerge="1">
                  <a:txBody>
                    <a:bodyPr/>
                    <a:lstStyle/>
                    <a:p>
                      <a:pPr rtl="1"/>
                      <a:endParaRPr lang="ar-SA" dirty="0"/>
                    </a:p>
                  </a:txBody>
                  <a:tcPr/>
                </a:tc>
                <a:tc hMerge="1">
                  <a:txBody>
                    <a:bodyPr/>
                    <a:lstStyle/>
                    <a:p>
                      <a:pPr rtl="1"/>
                      <a:endParaRPr lang="ar-SA" dirty="0"/>
                    </a:p>
                  </a:txBody>
                  <a:tcPr/>
                </a:tc>
                <a:tc hMerge="1">
                  <a:txBody>
                    <a:bodyPr/>
                    <a:lstStyle/>
                    <a:p>
                      <a:pPr rtl="1"/>
                      <a:endParaRPr lang="ar-SA" dirty="0"/>
                    </a:p>
                  </a:txBody>
                  <a:tcPr/>
                </a:tc>
              </a:tr>
            </a:tbl>
          </a:graphicData>
        </a:graphic>
      </p:graphicFrame>
    </p:spTree>
    <p:extLst>
      <p:ext uri="{BB962C8B-B14F-4D97-AF65-F5344CB8AC3E}">
        <p14:creationId xmlns:p14="http://schemas.microsoft.com/office/powerpoint/2010/main" val="4200367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20688"/>
            <a:ext cx="7632848" cy="5904656"/>
          </a:xfrm>
        </p:spPr>
        <p:txBody>
          <a:bodyPr>
            <a:normAutofit/>
          </a:bodyPr>
          <a:lstStyle/>
          <a:p>
            <a:pPr marL="0" indent="0">
              <a:buNone/>
            </a:pPr>
            <a:r>
              <a:rPr lang="ar-JO" sz="2800" b="1" u="sng" dirty="0" smtClean="0"/>
              <a:t>الجلسة </a:t>
            </a:r>
            <a:r>
              <a:rPr lang="ar-JO" sz="2800" b="1" u="sng" dirty="0"/>
              <a:t>الصحيحة تكون على النحو </a:t>
            </a:r>
            <a:r>
              <a:rPr lang="ar-JO" sz="2800" b="1" u="sng" dirty="0" smtClean="0"/>
              <a:t>الآتي</a:t>
            </a:r>
            <a:r>
              <a:rPr lang="en-US" sz="2800" b="1" u="sng" dirty="0" smtClean="0"/>
              <a:t> </a:t>
            </a:r>
            <a:r>
              <a:rPr lang="ar-JO" sz="2800" b="1" u="sng" dirty="0" smtClean="0"/>
              <a:t>:</a:t>
            </a:r>
            <a:endParaRPr lang="en-US" sz="2800" u="sng" dirty="0"/>
          </a:p>
          <a:p>
            <a:pPr marL="457200" lvl="0" indent="-457200">
              <a:buFont typeface="+mj-lt"/>
              <a:buAutoNum type="arabicPeriod"/>
            </a:pPr>
            <a:r>
              <a:rPr lang="ar-JO" dirty="0"/>
              <a:t>أن يكون الظهر </a:t>
            </a:r>
            <a:r>
              <a:rPr lang="ar-JO" dirty="0" smtClean="0"/>
              <a:t>م</a:t>
            </a:r>
            <a:r>
              <a:rPr lang="ar-SA" dirty="0" smtClean="0"/>
              <a:t>ستقيما على ظهر الكرسي </a:t>
            </a:r>
            <a:r>
              <a:rPr lang="ar-JO" dirty="0" smtClean="0"/>
              <a:t>.</a:t>
            </a:r>
            <a:endParaRPr lang="ar-SA" dirty="0" smtClean="0"/>
          </a:p>
          <a:p>
            <a:pPr marL="457200" indent="-457200">
              <a:buFont typeface="+mj-lt"/>
              <a:buAutoNum type="arabicPeriod"/>
            </a:pPr>
            <a:r>
              <a:rPr lang="ar-JO" dirty="0"/>
              <a:t>أن يكون مدخل البيانات مواجهاً للجهاز الذي يعمل عليه</a:t>
            </a:r>
            <a:r>
              <a:rPr lang="ar-JO" dirty="0" smtClean="0"/>
              <a:t>.</a:t>
            </a:r>
            <a:endParaRPr lang="ar-SA" dirty="0" smtClean="0"/>
          </a:p>
          <a:p>
            <a:pPr marL="457200" indent="-457200">
              <a:buFont typeface="+mj-lt"/>
              <a:buAutoNum type="arabicPeriod"/>
            </a:pPr>
            <a:r>
              <a:rPr lang="ar-SA" dirty="0" smtClean="0"/>
              <a:t>أن تكون لوحة المفاتيح في وضع متطابق مع حافة سطح المكتب .</a:t>
            </a:r>
          </a:p>
          <a:p>
            <a:pPr marL="457200" indent="-457200">
              <a:buFont typeface="+mj-lt"/>
              <a:buAutoNum type="arabicPeriod"/>
            </a:pPr>
            <a:r>
              <a:rPr lang="ar-SA" dirty="0"/>
              <a:t> </a:t>
            </a:r>
            <a:r>
              <a:rPr lang="ar-JO" dirty="0" smtClean="0"/>
              <a:t>أن </a:t>
            </a:r>
            <a:r>
              <a:rPr lang="ar-JO" dirty="0"/>
              <a:t>يكون المرفقان في وضع طبيعي إلى جانب الجسم</a:t>
            </a:r>
            <a:r>
              <a:rPr lang="ar-JO" dirty="0" smtClean="0"/>
              <a:t>.</a:t>
            </a:r>
            <a:endParaRPr lang="ar-SA" dirty="0" smtClean="0"/>
          </a:p>
          <a:p>
            <a:pPr marL="457200" indent="-457200">
              <a:buFont typeface="+mj-lt"/>
              <a:buAutoNum type="arabicPeriod"/>
            </a:pPr>
            <a:r>
              <a:rPr lang="ar-SA" dirty="0" smtClean="0"/>
              <a:t>أن يكون الساعدان في شكل متوازي مع انحناء لوحة المفاتيح .</a:t>
            </a:r>
            <a:endParaRPr lang="en-US" dirty="0"/>
          </a:p>
          <a:p>
            <a:pPr marL="457200" lvl="0" indent="-457200">
              <a:buFont typeface="+mj-lt"/>
              <a:buAutoNum type="arabicPeriod"/>
            </a:pPr>
            <a:r>
              <a:rPr lang="ar-JO" dirty="0"/>
              <a:t>أن يكون الإبهامان فوق مسطرة المسافات أو قريبين جداً منها </a:t>
            </a:r>
            <a:r>
              <a:rPr lang="ar-SA" dirty="0" smtClean="0"/>
              <a:t>و</a:t>
            </a:r>
            <a:r>
              <a:rPr lang="ar-JO" dirty="0" smtClean="0"/>
              <a:t> </a:t>
            </a:r>
            <a:r>
              <a:rPr lang="ar-JO" dirty="0"/>
              <a:t>بقية الأصابع على صف </a:t>
            </a:r>
            <a:r>
              <a:rPr lang="ar-JO" dirty="0" smtClean="0"/>
              <a:t>الإرتكاز</a:t>
            </a:r>
            <a:r>
              <a:rPr lang="ar-SA" dirty="0" smtClean="0"/>
              <a:t> .</a:t>
            </a:r>
            <a:endParaRPr lang="en-US" dirty="0"/>
          </a:p>
          <a:p>
            <a:pPr marL="457200" lvl="0" indent="-457200">
              <a:buFont typeface="+mj-lt"/>
              <a:buAutoNum type="arabicPeriod"/>
            </a:pPr>
            <a:r>
              <a:rPr lang="ar-JO" dirty="0"/>
              <a:t>تجنب ملامسة راحة اليد لحافة الطاولة أو لوحة المفاتيح</a:t>
            </a:r>
            <a:r>
              <a:rPr lang="ar-JO" dirty="0" smtClean="0"/>
              <a:t>.</a:t>
            </a:r>
            <a:endParaRPr lang="ar-SA" dirty="0" smtClean="0"/>
          </a:p>
          <a:p>
            <a:pPr marL="457200" lvl="0" indent="-457200">
              <a:buFont typeface="+mj-lt"/>
              <a:buAutoNum type="arabicPeriod"/>
            </a:pPr>
            <a:r>
              <a:rPr lang="ar-SA" dirty="0" smtClean="0"/>
              <a:t>عدم حني أو ميلان الرقبة أثناء الكتابة .</a:t>
            </a:r>
            <a:endParaRPr lang="en-US" dirty="0"/>
          </a:p>
          <a:p>
            <a:pPr marL="457200" lvl="0" indent="-457200">
              <a:buFont typeface="+mj-lt"/>
              <a:buAutoNum type="arabicPeriod"/>
            </a:pPr>
            <a:r>
              <a:rPr lang="ar-JO" dirty="0"/>
              <a:t>أن يكون القدمان على الأرض وفي </a:t>
            </a:r>
            <a:r>
              <a:rPr lang="ar-SA" dirty="0" smtClean="0"/>
              <a:t>وضعهما الطبيعي .</a:t>
            </a:r>
          </a:p>
          <a:p>
            <a:pPr marL="457200" lvl="0" indent="-457200">
              <a:buFont typeface="+mj-lt"/>
              <a:buAutoNum type="arabicPeriod"/>
            </a:pPr>
            <a:r>
              <a:rPr lang="ar-SA" dirty="0"/>
              <a:t> أن يكون الأصل المراد كتابته على يمين الناسخ .</a:t>
            </a:r>
          </a:p>
          <a:p>
            <a:pPr marL="457200" lvl="0" indent="-457200">
              <a:buFont typeface="+mj-lt"/>
              <a:buAutoNum type="arabicPeriod"/>
            </a:pPr>
            <a:endParaRPr lang="en-US" sz="2800" dirty="0"/>
          </a:p>
          <a:p>
            <a:pPr marL="457200" indent="-457200">
              <a:buFont typeface="+mj-lt"/>
              <a:buAutoNum type="arabicPeriod"/>
            </a:pPr>
            <a:endParaRPr lang="en-US" sz="2800" dirty="0"/>
          </a:p>
          <a:p>
            <a:endParaRPr lang="ar-SA" sz="2800" dirty="0"/>
          </a:p>
        </p:txBody>
      </p:sp>
    </p:spTree>
    <p:extLst>
      <p:ext uri="{BB962C8B-B14F-4D97-AF65-F5344CB8AC3E}">
        <p14:creationId xmlns:p14="http://schemas.microsoft.com/office/powerpoint/2010/main" val="2621850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620688"/>
            <a:ext cx="7128792" cy="5400600"/>
          </a:xfrm>
        </p:spPr>
        <p:txBody>
          <a:bodyPr>
            <a:normAutofit/>
          </a:bodyPr>
          <a:lstStyle/>
          <a:p>
            <a:pPr marL="0" indent="0">
              <a:buNone/>
            </a:pPr>
            <a:endParaRPr lang="ar-SA" b="1" dirty="0" smtClean="0"/>
          </a:p>
          <a:p>
            <a:pPr marL="0" indent="0">
              <a:buNone/>
            </a:pPr>
            <a:r>
              <a:rPr lang="ar-JO" sz="3200" b="1" u="sng" dirty="0" smtClean="0"/>
              <a:t>الطباعة </a:t>
            </a:r>
            <a:r>
              <a:rPr lang="ar-JO" sz="3200" b="1" u="sng" dirty="0"/>
              <a:t>بطريقة اللمس:</a:t>
            </a:r>
            <a:endParaRPr lang="en-US" sz="3200" u="sng" dirty="0"/>
          </a:p>
          <a:p>
            <a:pPr marL="0" indent="0">
              <a:buNone/>
            </a:pPr>
            <a:r>
              <a:rPr lang="ar-JO" sz="2800" dirty="0"/>
              <a:t>طريقة اللمس تعني الاهتداء إلى مواقع الحروف دون النظر إلى لوحة </a:t>
            </a:r>
            <a:r>
              <a:rPr lang="ar-JO" sz="2800" dirty="0" smtClean="0"/>
              <a:t>المفاتيح</a:t>
            </a:r>
            <a:r>
              <a:rPr lang="ar-SA" sz="2800" dirty="0" smtClean="0"/>
              <a:t> ويكون تركيز النظر في الأصل المراد طباعته </a:t>
            </a:r>
            <a:r>
              <a:rPr lang="ar-JO" sz="2800" dirty="0" smtClean="0"/>
              <a:t>.</a:t>
            </a:r>
            <a:endParaRPr lang="en-US" sz="2800" dirty="0"/>
          </a:p>
          <a:p>
            <a:pPr marL="0" indent="0">
              <a:buNone/>
            </a:pPr>
            <a:r>
              <a:rPr lang="ar-JO" sz="2800" b="1" dirty="0"/>
              <a:t> </a:t>
            </a:r>
            <a:endParaRPr lang="en-US" sz="2800" dirty="0"/>
          </a:p>
          <a:p>
            <a:pPr marL="0" indent="0">
              <a:buNone/>
            </a:pPr>
            <a:r>
              <a:rPr lang="ar-JO" sz="2800" b="1" dirty="0"/>
              <a:t>وتعتمد هذه الطريقة على عاملين أساسين هما:</a:t>
            </a:r>
            <a:endParaRPr lang="en-US" sz="2800" dirty="0"/>
          </a:p>
          <a:p>
            <a:pPr marL="514350" lvl="0" indent="-514350">
              <a:buFont typeface="+mj-lt"/>
              <a:buAutoNum type="arabicPeriod"/>
            </a:pPr>
            <a:r>
              <a:rPr lang="ar-JO" sz="2800" dirty="0"/>
              <a:t>استخدام جميع الأصابع (العشرة) في القيام بعملية إدخال </a:t>
            </a:r>
            <a:r>
              <a:rPr lang="ar-JO" sz="2800" dirty="0" smtClean="0"/>
              <a:t>البيانات</a:t>
            </a:r>
            <a:r>
              <a:rPr lang="ar-SA" sz="2800" dirty="0"/>
              <a:t> </a:t>
            </a:r>
            <a:r>
              <a:rPr lang="ar-SA" sz="2800" dirty="0" smtClean="0"/>
              <a:t>بحيث يكون لكل أصبع وظيفة معينة .</a:t>
            </a:r>
            <a:endParaRPr lang="en-US" sz="2800" dirty="0"/>
          </a:p>
          <a:p>
            <a:pPr marL="514350" lvl="0" indent="-514350">
              <a:buFont typeface="+mj-lt"/>
              <a:buAutoNum type="arabicPeriod"/>
            </a:pPr>
            <a:r>
              <a:rPr lang="ar-JO" sz="2800" dirty="0"/>
              <a:t>التركيز في النظر على الأصل المراد إدخال </a:t>
            </a:r>
            <a:r>
              <a:rPr lang="ar-JO" sz="2800" dirty="0" smtClean="0"/>
              <a:t>بياناته أو </a:t>
            </a:r>
            <a:r>
              <a:rPr lang="ar-JO" sz="2800" dirty="0"/>
              <a:t>نسخه وليس على لوحة المفاتيح أو الشاشة.</a:t>
            </a:r>
            <a:endParaRPr lang="en-US" sz="2800" dirty="0"/>
          </a:p>
          <a:p>
            <a:pPr marL="0" indent="0">
              <a:buNone/>
            </a:pPr>
            <a:endParaRPr lang="en-US" sz="2800" dirty="0"/>
          </a:p>
          <a:p>
            <a:pPr marL="0" indent="0">
              <a:buNone/>
            </a:pPr>
            <a:endParaRPr lang="ar-SA" dirty="0"/>
          </a:p>
        </p:txBody>
      </p:sp>
    </p:spTree>
    <p:extLst>
      <p:ext uri="{BB962C8B-B14F-4D97-AF65-F5344CB8AC3E}">
        <p14:creationId xmlns:p14="http://schemas.microsoft.com/office/powerpoint/2010/main" val="1958141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43608" y="620688"/>
            <a:ext cx="7128792" cy="5400600"/>
          </a:xfrm>
        </p:spPr>
        <p:txBody>
          <a:bodyPr>
            <a:normAutofit/>
          </a:bodyPr>
          <a:lstStyle/>
          <a:p>
            <a:pPr marL="0" indent="0">
              <a:buNone/>
            </a:pPr>
            <a:endParaRPr lang="ar-SA" sz="3200" b="1" dirty="0" smtClean="0"/>
          </a:p>
          <a:p>
            <a:pPr marL="0" indent="0">
              <a:buNone/>
            </a:pPr>
            <a:r>
              <a:rPr lang="ar-JO" sz="3200" b="1" u="sng" dirty="0" smtClean="0"/>
              <a:t>مزايا </a:t>
            </a:r>
            <a:r>
              <a:rPr lang="ar-JO" sz="3200" b="1" u="sng" dirty="0"/>
              <a:t>طريقة اللمس</a:t>
            </a:r>
            <a:r>
              <a:rPr lang="ar-JO" sz="3200" b="1" u="sng" dirty="0" smtClean="0"/>
              <a:t>:</a:t>
            </a:r>
            <a:endParaRPr lang="ar-SA" sz="3200" b="1" u="sng" dirty="0" smtClean="0"/>
          </a:p>
          <a:p>
            <a:pPr marL="0" indent="0">
              <a:buNone/>
            </a:pPr>
            <a:endParaRPr lang="en-US" sz="3200" dirty="0"/>
          </a:p>
          <a:p>
            <a:pPr marL="514350" lvl="0" indent="-514350">
              <a:buFont typeface="+mj-lt"/>
              <a:buAutoNum type="arabicPeriod"/>
            </a:pPr>
            <a:r>
              <a:rPr lang="ar-JO" sz="3200" dirty="0"/>
              <a:t>السرعة في عملية إدخال البيانات والنسخ وذلك من خلال التركيز على الأصل الذي ينسخ أو ينقل منه وليس على لوحة المفاتيح أو الشاشة</a:t>
            </a:r>
            <a:r>
              <a:rPr lang="ar-JO" sz="3200" dirty="0" smtClean="0"/>
              <a:t>.</a:t>
            </a:r>
            <a:endParaRPr lang="en-US" sz="3200" dirty="0"/>
          </a:p>
          <a:p>
            <a:pPr marL="514350" lvl="0" indent="-514350">
              <a:buFont typeface="+mj-lt"/>
              <a:buAutoNum type="arabicPeriod"/>
            </a:pPr>
            <a:r>
              <a:rPr lang="ar-JO" sz="3200" dirty="0"/>
              <a:t>عدم شعور مدخلي البيانات بالملل والإرهاق مما يساعد في زيادة الإنتاجية.</a:t>
            </a:r>
            <a:endParaRPr lang="en-US" sz="3200" dirty="0"/>
          </a:p>
        </p:txBody>
      </p:sp>
    </p:spTree>
    <p:extLst>
      <p:ext uri="{BB962C8B-B14F-4D97-AF65-F5344CB8AC3E}">
        <p14:creationId xmlns:p14="http://schemas.microsoft.com/office/powerpoint/2010/main" val="2793876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43608" y="620688"/>
            <a:ext cx="7128792" cy="5400600"/>
          </a:xfrm>
        </p:spPr>
        <p:txBody>
          <a:bodyPr>
            <a:noAutofit/>
          </a:bodyPr>
          <a:lstStyle/>
          <a:p>
            <a:pPr marL="0" indent="0">
              <a:buNone/>
            </a:pPr>
            <a:r>
              <a:rPr lang="ar-JO" sz="3200" b="1" u="sng" dirty="0"/>
              <a:t>العوامل التي </a:t>
            </a:r>
            <a:r>
              <a:rPr lang="ar-SA" sz="3200" b="1" u="sng" dirty="0" smtClean="0"/>
              <a:t>ي</a:t>
            </a:r>
            <a:r>
              <a:rPr lang="ar-JO" sz="3200" b="1" u="sng" dirty="0" smtClean="0"/>
              <a:t>توقف </a:t>
            </a:r>
            <a:r>
              <a:rPr lang="ar-JO" sz="3200" b="1" u="sng" dirty="0"/>
              <a:t>عليها تقدم </a:t>
            </a:r>
            <a:r>
              <a:rPr lang="ar-JO" sz="3200" b="1" u="sng" dirty="0" smtClean="0"/>
              <a:t>ال</a:t>
            </a:r>
            <a:r>
              <a:rPr lang="ar-SA" sz="3200" b="1" u="sng" dirty="0" smtClean="0"/>
              <a:t>ناسخ</a:t>
            </a:r>
            <a:r>
              <a:rPr lang="ar-JO" sz="3200" b="1" u="sng" dirty="0" smtClean="0"/>
              <a:t> </a:t>
            </a:r>
            <a:r>
              <a:rPr lang="ar-JO" sz="3200" b="1" u="sng" dirty="0"/>
              <a:t>في </a:t>
            </a:r>
            <a:r>
              <a:rPr lang="ar-SA" sz="3200" b="1" u="sng" dirty="0" smtClean="0"/>
              <a:t>الكتابة</a:t>
            </a:r>
            <a:r>
              <a:rPr lang="ar-JO" sz="3200" b="1" u="sng" dirty="0" smtClean="0"/>
              <a:t>:</a:t>
            </a:r>
            <a:endParaRPr lang="ar-SA" sz="3200" b="1" u="sng" dirty="0" smtClean="0"/>
          </a:p>
          <a:p>
            <a:pPr marL="0" indent="0">
              <a:buNone/>
            </a:pPr>
            <a:endParaRPr lang="en-US" sz="1400" dirty="0"/>
          </a:p>
          <a:p>
            <a:pPr marL="514350" lvl="0" indent="-514350">
              <a:buFont typeface="+mj-lt"/>
              <a:buAutoNum type="arabicPeriod"/>
            </a:pPr>
            <a:r>
              <a:rPr lang="ar-JO" sz="2800" dirty="0"/>
              <a:t>زيادة فترات التدريب مع تقارب هذه </a:t>
            </a:r>
            <a:r>
              <a:rPr lang="ar-JO" sz="2800" dirty="0" smtClean="0"/>
              <a:t>الفترات</a:t>
            </a:r>
            <a:r>
              <a:rPr lang="ar-SA" sz="2800" dirty="0" smtClean="0"/>
              <a:t> شبه يومي</a:t>
            </a:r>
            <a:r>
              <a:rPr lang="ar-JO" sz="2800" dirty="0" smtClean="0"/>
              <a:t>.</a:t>
            </a:r>
            <a:endParaRPr lang="en-US" sz="2800" dirty="0"/>
          </a:p>
          <a:p>
            <a:pPr marL="514350" lvl="0" indent="-514350">
              <a:buFont typeface="+mj-lt"/>
              <a:buAutoNum type="arabicPeriod"/>
            </a:pPr>
            <a:r>
              <a:rPr lang="ar-JO" sz="2800" dirty="0"/>
              <a:t>التركيز على الكتابة بطريقة اللمس حسب أصولها وقواعدها</a:t>
            </a:r>
            <a:r>
              <a:rPr lang="ar-JO" sz="2800" dirty="0" smtClean="0"/>
              <a:t>.</a:t>
            </a:r>
            <a:endParaRPr lang="en-US" sz="2800" dirty="0"/>
          </a:p>
          <a:p>
            <a:pPr marL="514350" lvl="0" indent="-514350">
              <a:buFont typeface="+mj-lt"/>
              <a:buAutoNum type="arabicPeriod"/>
            </a:pPr>
            <a:r>
              <a:rPr lang="ar-JO" sz="2800" dirty="0"/>
              <a:t>الميل الشخصي والرغبة في تعلم طريقة الطباعة بطريقة اللمس</a:t>
            </a:r>
            <a:r>
              <a:rPr lang="ar-JO" sz="2800" dirty="0" smtClean="0"/>
              <a:t>.</a:t>
            </a:r>
            <a:endParaRPr lang="en-US" sz="2800" dirty="0"/>
          </a:p>
          <a:p>
            <a:pPr marL="514350" lvl="0" indent="-514350">
              <a:buFont typeface="+mj-lt"/>
              <a:buAutoNum type="arabicPeriod"/>
            </a:pPr>
            <a:r>
              <a:rPr lang="ar-JO" sz="2800" dirty="0"/>
              <a:t>توافر الثقة لدى المتدرب وشعوره بالقدرة على القيام بعملية إدخال البيانات أو نسخها بطريقة صحيحة.</a:t>
            </a:r>
            <a:endParaRPr lang="en-US" sz="2800" dirty="0"/>
          </a:p>
          <a:p>
            <a:pPr marL="0" indent="0">
              <a:buNone/>
            </a:pPr>
            <a:r>
              <a:rPr lang="ar-JO" sz="2800" dirty="0"/>
              <a:t> </a:t>
            </a:r>
            <a:endParaRPr lang="en-US" sz="2800" dirty="0"/>
          </a:p>
        </p:txBody>
      </p:sp>
    </p:spTree>
    <p:extLst>
      <p:ext uri="{BB962C8B-B14F-4D97-AF65-F5344CB8AC3E}">
        <p14:creationId xmlns:p14="http://schemas.microsoft.com/office/powerpoint/2010/main" val="1269880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844824"/>
            <a:ext cx="6880808" cy="4119016"/>
          </a:xfrm>
        </p:spPr>
        <p:txBody>
          <a:bodyPr>
            <a:normAutofit/>
          </a:bodyPr>
          <a:lstStyle/>
          <a:p>
            <a:pPr marL="425196" indent="-342900"/>
            <a:r>
              <a:rPr lang="ar-SA" u="sng" dirty="0">
                <a:solidFill>
                  <a:schemeClr val="accent2"/>
                </a:solidFill>
              </a:rPr>
              <a:t>منطقة مفاتيح العمليات الخاصة : </a:t>
            </a:r>
            <a:endParaRPr lang="ar-SA" u="sng" dirty="0" smtClean="0">
              <a:solidFill>
                <a:schemeClr val="accent2"/>
              </a:solidFill>
            </a:endParaRPr>
          </a:p>
          <a:p>
            <a:pPr marL="82296" indent="0">
              <a:buNone/>
            </a:pPr>
            <a:r>
              <a:rPr lang="ar-SA" dirty="0" smtClean="0"/>
              <a:t>وتتكون </a:t>
            </a:r>
            <a:r>
              <a:rPr lang="ar-SA" dirty="0"/>
              <a:t>من اثني عشر مفتاحاً ، تبتدئ بالمفتاح </a:t>
            </a:r>
            <a:r>
              <a:rPr lang="en-US" b="1" dirty="0"/>
              <a:t>F1</a:t>
            </a:r>
            <a:r>
              <a:rPr lang="en-US" dirty="0"/>
              <a:t> </a:t>
            </a:r>
            <a:r>
              <a:rPr lang="ar-SA" dirty="0"/>
              <a:t>وتنتهي بالمفتاح </a:t>
            </a:r>
            <a:r>
              <a:rPr lang="en-US" b="1" dirty="0"/>
              <a:t>F12</a:t>
            </a:r>
            <a:r>
              <a:rPr lang="ar-SA" dirty="0"/>
              <a:t>  , و يتم استخدام هذه المفاتيح لأغراض مختلفة تتحدد من خلال نظام التشغيل ، أو من قبل البرمجيات التطبيقية .</a:t>
            </a:r>
            <a:endParaRPr lang="en-US" dirty="0"/>
          </a:p>
          <a:p>
            <a:pPr marL="425196" lvl="0" indent="-342900"/>
            <a:r>
              <a:rPr lang="ar-SA" u="sng" dirty="0">
                <a:solidFill>
                  <a:schemeClr val="accent2"/>
                </a:solidFill>
              </a:rPr>
              <a:t>منطقة مفاتيح الأرقام الصف الأول : </a:t>
            </a:r>
            <a:endParaRPr lang="en-US" u="sng" dirty="0">
              <a:solidFill>
                <a:schemeClr val="accent2"/>
              </a:solidFill>
            </a:endParaRPr>
          </a:p>
          <a:p>
            <a:pPr marL="0" indent="0">
              <a:buNone/>
            </a:pPr>
            <a:r>
              <a:rPr lang="ar-SA" dirty="0"/>
              <a:t>تتكون من مفاتيح الأرقام 0.9.8.7.6.5.4.3.2.1 , وباستخدامها  يمكن كتابة الأرقام والأعداد المختلفة.</a:t>
            </a:r>
            <a:endParaRPr lang="en-US" dirty="0"/>
          </a:p>
          <a:p>
            <a:pPr marL="425196" indent="-342900"/>
            <a:r>
              <a:rPr lang="ar-SA" u="sng" dirty="0">
                <a:solidFill>
                  <a:schemeClr val="accent2"/>
                </a:solidFill>
              </a:rPr>
              <a:t>منطقة مفاتيح الحروف : </a:t>
            </a:r>
            <a:endParaRPr lang="en-US" u="sng" dirty="0">
              <a:solidFill>
                <a:schemeClr val="accent2"/>
              </a:solidFill>
            </a:endParaRPr>
          </a:p>
          <a:p>
            <a:pPr marL="0" indent="0">
              <a:buNone/>
            </a:pPr>
            <a:r>
              <a:rPr lang="ar-SA" dirty="0"/>
              <a:t>تتكون هذه المفاتيح من كل الحروف الموجودة باللغة </a:t>
            </a:r>
            <a:r>
              <a:rPr lang="ar-SA" dirty="0" smtClean="0"/>
              <a:t>العربية و الإنجليزية وكذلك بعض الرموز .</a:t>
            </a:r>
            <a:endParaRPr lang="ar-SA" dirty="0"/>
          </a:p>
        </p:txBody>
      </p:sp>
      <p:sp>
        <p:nvSpPr>
          <p:cNvPr id="4" name="عنوان 1"/>
          <p:cNvSpPr>
            <a:spLocks noGrp="1"/>
          </p:cNvSpPr>
          <p:nvPr>
            <p:ph type="title"/>
          </p:nvPr>
        </p:nvSpPr>
        <p:spPr>
          <a:xfrm>
            <a:off x="1043608" y="620688"/>
            <a:ext cx="6965245" cy="1202485"/>
          </a:xfrm>
        </p:spPr>
        <p:txBody>
          <a:bodyPr/>
          <a:lstStyle/>
          <a:p>
            <a:pPr algn="ctr"/>
            <a:r>
              <a:rPr lang="ar-SA" u="sng" dirty="0" smtClean="0"/>
              <a:t>لوحة المفاتيح </a:t>
            </a:r>
            <a:endParaRPr lang="ar-SA" u="sng" dirty="0"/>
          </a:p>
        </p:txBody>
      </p:sp>
    </p:spTree>
    <p:extLst>
      <p:ext uri="{BB962C8B-B14F-4D97-AF65-F5344CB8AC3E}">
        <p14:creationId xmlns:p14="http://schemas.microsoft.com/office/powerpoint/2010/main" val="2138039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844824"/>
            <a:ext cx="6880808" cy="4119016"/>
          </a:xfrm>
        </p:spPr>
        <p:txBody>
          <a:bodyPr>
            <a:normAutofit lnSpcReduction="10000"/>
          </a:bodyPr>
          <a:lstStyle/>
          <a:p>
            <a:pPr marL="425196" lvl="0" indent="-342900"/>
            <a:r>
              <a:rPr lang="ar-SA" u="sng" dirty="0">
                <a:solidFill>
                  <a:schemeClr val="accent2"/>
                </a:solidFill>
              </a:rPr>
              <a:t>مجموعة مفاتيح الأسهم : </a:t>
            </a:r>
            <a:endParaRPr lang="ar-SA" u="sng" dirty="0" smtClean="0">
              <a:solidFill>
                <a:schemeClr val="accent2"/>
              </a:solidFill>
            </a:endParaRPr>
          </a:p>
          <a:p>
            <a:pPr marL="82296" lvl="0" indent="0">
              <a:buNone/>
            </a:pPr>
            <a:r>
              <a:rPr lang="ar-SA" dirty="0" smtClean="0"/>
              <a:t>هي </a:t>
            </a:r>
            <a:r>
              <a:rPr lang="ar-SA" dirty="0"/>
              <a:t>تحتوي على المفاتيح وكل من هذه المفاتيح يؤدي إلى حركة المؤشر خانة واحدة في اتجاه السهم.</a:t>
            </a:r>
            <a:endParaRPr lang="en-US" dirty="0"/>
          </a:p>
          <a:p>
            <a:pPr marL="425196" indent="-342900"/>
            <a:r>
              <a:rPr lang="ar-SA" u="sng" dirty="0">
                <a:solidFill>
                  <a:schemeClr val="accent2"/>
                </a:solidFill>
              </a:rPr>
              <a:t>مجموعة مفاتيح التحكم في الشاشة</a:t>
            </a:r>
            <a:r>
              <a:rPr lang="ar-SA" u="sng" dirty="0" smtClean="0">
                <a:solidFill>
                  <a:schemeClr val="accent2"/>
                </a:solidFill>
              </a:rPr>
              <a:t>:</a:t>
            </a:r>
            <a:endParaRPr lang="en-US" dirty="0"/>
          </a:p>
          <a:p>
            <a:pPr marL="0" indent="0">
              <a:buNone/>
            </a:pPr>
            <a:r>
              <a:rPr lang="ar-SA" dirty="0"/>
              <a:t>أ- المفتاح ( </a:t>
            </a:r>
            <a:r>
              <a:rPr lang="en-US" b="1" dirty="0"/>
              <a:t>Page UP</a:t>
            </a:r>
            <a:r>
              <a:rPr lang="ar-SA" dirty="0"/>
              <a:t> ) يؤدي هذا المفتاح للحركة شاشة واحدة إلى الأعلى.</a:t>
            </a:r>
            <a:endParaRPr lang="en-US" dirty="0"/>
          </a:p>
          <a:p>
            <a:pPr marL="0" indent="0">
              <a:buNone/>
            </a:pPr>
            <a:r>
              <a:rPr lang="ar-SA" dirty="0"/>
              <a:t>ب- المفتاح ( </a:t>
            </a:r>
            <a:r>
              <a:rPr lang="en-US" b="1" dirty="0"/>
              <a:t>Page Down</a:t>
            </a:r>
            <a:r>
              <a:rPr lang="ar-SA" dirty="0"/>
              <a:t> ) يؤدي هذا المفتاح للحركة شاشة واحدة إلى الأسفل.</a:t>
            </a:r>
            <a:endParaRPr lang="en-US" dirty="0"/>
          </a:p>
          <a:p>
            <a:pPr marL="0" indent="0">
              <a:buNone/>
            </a:pPr>
            <a:r>
              <a:rPr lang="ar-SA" dirty="0"/>
              <a:t>ج- المفتاح (</a:t>
            </a:r>
            <a:r>
              <a:rPr lang="en-US" b="1" dirty="0"/>
              <a:t>Home</a:t>
            </a:r>
            <a:r>
              <a:rPr lang="ar-SA" dirty="0"/>
              <a:t> ) يؤدي هذا المفتاح للحركة إلى بداية السطر.</a:t>
            </a:r>
            <a:endParaRPr lang="en-US" dirty="0"/>
          </a:p>
          <a:p>
            <a:pPr marL="0" indent="0">
              <a:buNone/>
            </a:pPr>
            <a:r>
              <a:rPr lang="ar-SA" dirty="0"/>
              <a:t>د- المفتاح ( </a:t>
            </a:r>
            <a:r>
              <a:rPr lang="en-US" b="1" dirty="0"/>
              <a:t>End</a:t>
            </a:r>
            <a:r>
              <a:rPr lang="ar-SA" dirty="0"/>
              <a:t> ) يؤدي هذا المفتاح إلى نهاية السطر. </a:t>
            </a:r>
            <a:endParaRPr lang="en-US" dirty="0"/>
          </a:p>
          <a:p>
            <a:pPr marL="425196" indent="-342900"/>
            <a:endParaRPr lang="ar-SA" dirty="0"/>
          </a:p>
        </p:txBody>
      </p:sp>
      <p:sp>
        <p:nvSpPr>
          <p:cNvPr id="4" name="عنوان 1"/>
          <p:cNvSpPr>
            <a:spLocks noGrp="1"/>
          </p:cNvSpPr>
          <p:nvPr>
            <p:ph type="title"/>
          </p:nvPr>
        </p:nvSpPr>
        <p:spPr>
          <a:xfrm>
            <a:off x="1043608" y="620688"/>
            <a:ext cx="6965245" cy="1202485"/>
          </a:xfrm>
        </p:spPr>
        <p:txBody>
          <a:bodyPr/>
          <a:lstStyle/>
          <a:p>
            <a:pPr algn="ctr"/>
            <a:r>
              <a:rPr lang="ar-SA" u="sng" dirty="0" smtClean="0"/>
              <a:t>لوحة المفاتيح </a:t>
            </a:r>
            <a:endParaRPr lang="ar-SA" u="sng" dirty="0"/>
          </a:p>
        </p:txBody>
      </p:sp>
    </p:spTree>
    <p:extLst>
      <p:ext uri="{BB962C8B-B14F-4D97-AF65-F5344CB8AC3E}">
        <p14:creationId xmlns:p14="http://schemas.microsoft.com/office/powerpoint/2010/main" val="313060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20688"/>
            <a:ext cx="7488832" cy="5616624"/>
          </a:xfrm>
        </p:spPr>
        <p:txBody>
          <a:bodyPr>
            <a:normAutofit fontScale="92500" lnSpcReduction="20000"/>
          </a:bodyPr>
          <a:lstStyle/>
          <a:p>
            <a:pPr marL="425196" indent="-342900"/>
            <a:r>
              <a:rPr lang="ar-SA" sz="2600" u="sng" dirty="0">
                <a:solidFill>
                  <a:schemeClr val="accent2"/>
                </a:solidFill>
              </a:rPr>
              <a:t>. مفاتيح التحكم الخاصة : </a:t>
            </a:r>
            <a:endParaRPr lang="en-US" sz="2600" u="sng" dirty="0">
              <a:solidFill>
                <a:schemeClr val="accent2"/>
              </a:solidFill>
            </a:endParaRPr>
          </a:p>
          <a:p>
            <a:pPr lvl="0"/>
            <a:r>
              <a:rPr lang="ar-SA" dirty="0"/>
              <a:t>مفتاح الحذف الخلفي ( </a:t>
            </a:r>
            <a:r>
              <a:rPr lang="en-US" b="1" dirty="0"/>
              <a:t>Back space</a:t>
            </a:r>
            <a:r>
              <a:rPr lang="ar-SA" dirty="0"/>
              <a:t> ) : حيث يقوم بحذف الحرف الذي على يسار المؤشر عند الكتابة باللغة الإنجليزية. </a:t>
            </a:r>
            <a:endParaRPr lang="en-US" dirty="0"/>
          </a:p>
          <a:p>
            <a:pPr lvl="0"/>
            <a:r>
              <a:rPr lang="ar-SA" dirty="0"/>
              <a:t>مفتاح الإدخال ( </a:t>
            </a:r>
            <a:r>
              <a:rPr lang="en-US" b="1" dirty="0"/>
              <a:t>Enter</a:t>
            </a:r>
            <a:r>
              <a:rPr lang="ar-SA" dirty="0"/>
              <a:t> ) : ويستخدم للانتقال إلى فقرة جديدة ، وإدخال الأوامر. </a:t>
            </a:r>
            <a:endParaRPr lang="en-US" dirty="0"/>
          </a:p>
          <a:p>
            <a:pPr lvl="0"/>
            <a:r>
              <a:rPr lang="ar-SA" dirty="0"/>
              <a:t>مفتاح الحذف ( </a:t>
            </a:r>
            <a:r>
              <a:rPr lang="en-US" b="1" dirty="0"/>
              <a:t>DEL</a:t>
            </a:r>
            <a:r>
              <a:rPr lang="ar-SA" dirty="0"/>
              <a:t> ) : ويستخدم لحذف الحرف الذي على يسار المؤشر. </a:t>
            </a:r>
            <a:endParaRPr lang="en-US" dirty="0"/>
          </a:p>
          <a:p>
            <a:pPr lvl="0"/>
            <a:r>
              <a:rPr lang="ar-SA" dirty="0"/>
              <a:t>مفتاح العالي (</a:t>
            </a:r>
            <a:r>
              <a:rPr lang="en-US" b="1" dirty="0"/>
              <a:t>Shift</a:t>
            </a:r>
            <a:r>
              <a:rPr lang="ar-SA" dirty="0"/>
              <a:t> ) : يتم ضغطه مع أحد الأزرار لطباعة رموز أو أحرف خاصة .</a:t>
            </a:r>
            <a:endParaRPr lang="en-US" dirty="0"/>
          </a:p>
          <a:p>
            <a:pPr lvl="0"/>
            <a:r>
              <a:rPr lang="ar-SA" dirty="0"/>
              <a:t>مفتاح تثبيت الحرف الكبير ( </a:t>
            </a:r>
            <a:r>
              <a:rPr lang="en-US" b="1" dirty="0"/>
              <a:t>Caps Lock</a:t>
            </a:r>
            <a:r>
              <a:rPr lang="ar-SA" dirty="0"/>
              <a:t> ) ويستخدم للحصول على الحروف الكبيرة باللغة الإنجليزية. </a:t>
            </a:r>
            <a:endParaRPr lang="en-US" dirty="0"/>
          </a:p>
          <a:p>
            <a:pPr lvl="0"/>
            <a:r>
              <a:rPr lang="ar-SA" dirty="0"/>
              <a:t>مفتاح الهروب ( </a:t>
            </a:r>
            <a:r>
              <a:rPr lang="en-US" b="1" dirty="0"/>
              <a:t>Esc</a:t>
            </a:r>
            <a:r>
              <a:rPr lang="ar-SA" dirty="0"/>
              <a:t> ) : ويستخدم للخروج من تنفيذ معالجة بعض البرمجيات ، أو الإنهاء. </a:t>
            </a:r>
            <a:endParaRPr lang="en-US" dirty="0"/>
          </a:p>
          <a:p>
            <a:pPr lvl="0"/>
            <a:r>
              <a:rPr lang="ar-SA" dirty="0"/>
              <a:t>مفتاح التحكم (</a:t>
            </a:r>
            <a:r>
              <a:rPr lang="en-US" b="1" dirty="0"/>
              <a:t>Ctrl</a:t>
            </a:r>
            <a:r>
              <a:rPr lang="ar-SA" dirty="0"/>
              <a:t> ) : ويستخدم مع بعض المفاتيح الأخرى لتنفيذ بعض الأوامر الخاصة مثل ( </a:t>
            </a:r>
            <a:r>
              <a:rPr lang="en-US" b="1" dirty="0"/>
              <a:t>Ctrl + s</a:t>
            </a:r>
            <a:r>
              <a:rPr lang="ar-SA" dirty="0"/>
              <a:t> ) لحفظ الملف. </a:t>
            </a:r>
            <a:endParaRPr lang="en-US" dirty="0"/>
          </a:p>
          <a:p>
            <a:pPr lvl="0"/>
            <a:r>
              <a:rPr lang="ar-SA" dirty="0"/>
              <a:t>مفتاح التبادل (</a:t>
            </a:r>
            <a:r>
              <a:rPr lang="en-US" b="1" dirty="0"/>
              <a:t>Alt</a:t>
            </a:r>
            <a:r>
              <a:rPr lang="ar-SA" dirty="0"/>
              <a:t> ) : ويستخدم مع بعض المفاتيح الأخرى لتنفيذ بعض الأوامر الخاصة مثل (</a:t>
            </a:r>
            <a:r>
              <a:rPr lang="en-US" b="1" dirty="0"/>
              <a:t>Shift</a:t>
            </a:r>
            <a:r>
              <a:rPr lang="en-US" dirty="0"/>
              <a:t> </a:t>
            </a:r>
            <a:r>
              <a:rPr lang="en-US" b="1" dirty="0"/>
              <a:t>Alt+</a:t>
            </a:r>
            <a:r>
              <a:rPr lang="ar-SA" dirty="0"/>
              <a:t> ) لتغيير لغة الطباعة . </a:t>
            </a:r>
            <a:endParaRPr lang="en-US" dirty="0"/>
          </a:p>
          <a:p>
            <a:pPr lvl="0"/>
            <a:r>
              <a:rPr lang="ar-SA" dirty="0"/>
              <a:t>مفتاح المسافة ( </a:t>
            </a:r>
            <a:r>
              <a:rPr lang="en-US" b="1" dirty="0"/>
              <a:t>Space Bar</a:t>
            </a:r>
            <a:r>
              <a:rPr lang="ar-SA" dirty="0"/>
              <a:t> ) : ويستخدم لوضع مسافة ( فراغ ) على الشاشة. </a:t>
            </a:r>
            <a:endParaRPr lang="en-US" dirty="0"/>
          </a:p>
          <a:p>
            <a:pPr lvl="0"/>
            <a:r>
              <a:rPr lang="ar-SA" dirty="0"/>
              <a:t>مفتاح  ( </a:t>
            </a:r>
            <a:r>
              <a:rPr lang="en-US" b="1" dirty="0"/>
              <a:t>Tab</a:t>
            </a:r>
            <a:r>
              <a:rPr lang="ar-SA" dirty="0"/>
              <a:t> ) : ويستخدم في تسهيل إدخال البيانات على شكل جدول , ولوضع مسافة بادئة في بداية السطر .</a:t>
            </a:r>
            <a:endParaRPr lang="en-US" dirty="0"/>
          </a:p>
          <a:p>
            <a:pPr marL="425196" indent="-342900"/>
            <a:endParaRPr lang="ar-SA" dirty="0"/>
          </a:p>
        </p:txBody>
      </p:sp>
    </p:spTree>
    <p:extLst>
      <p:ext uri="{BB962C8B-B14F-4D97-AF65-F5344CB8AC3E}">
        <p14:creationId xmlns:p14="http://schemas.microsoft.com/office/powerpoint/2010/main" val="3195802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156</TotalTime>
  <Words>1121</Words>
  <Application>Microsoft Office PowerPoint</Application>
  <PresentationFormat>عرض على الشاشة (3:4)‏</PresentationFormat>
  <Paragraphs>133</Paragraphs>
  <Slides>24</Slides>
  <Notes>0</Notes>
  <HiddenSlides>0</HiddenSlides>
  <MMClips>0</MMClips>
  <ScaleCrop>false</ScaleCrop>
  <HeadingPairs>
    <vt:vector size="4" baseType="variant">
      <vt:variant>
        <vt:lpstr>نسق</vt:lpstr>
      </vt:variant>
      <vt:variant>
        <vt:i4>2</vt:i4>
      </vt:variant>
      <vt:variant>
        <vt:lpstr>عناوين الشرائح</vt:lpstr>
      </vt:variant>
      <vt:variant>
        <vt:i4>24</vt:i4>
      </vt:variant>
    </vt:vector>
  </HeadingPairs>
  <TitlesOfParts>
    <vt:vector size="26" baseType="lpstr">
      <vt:lpstr>دبوس تثبيت</vt:lpstr>
      <vt:lpstr>نسق Office</vt:lpstr>
      <vt:lpstr>معالجة الكلمات والنسخ  لبرنامج السكرتارية الطبية  المحاضرة الأولى مقدمه في الطباعة باللمس دراسة للوحة المفاتيح باللغة العربيه  التدريب على حروف صف الارتكاز </vt:lpstr>
      <vt:lpstr>الجلسة الصحيحة</vt:lpstr>
      <vt:lpstr>عرض تقديمي في PowerPoint</vt:lpstr>
      <vt:lpstr>عرض تقديمي في PowerPoint</vt:lpstr>
      <vt:lpstr>عرض تقديمي في PowerPoint</vt:lpstr>
      <vt:lpstr>عرض تقديمي في PowerPoint</vt:lpstr>
      <vt:lpstr>لوحة المفاتيح </vt:lpstr>
      <vt:lpstr>لوحة المفاتيح </vt:lpstr>
      <vt:lpstr>عرض تقديمي في PowerPoint</vt:lpstr>
      <vt:lpstr>لوحة المفاتيح وتقسيمها </vt:lpstr>
      <vt:lpstr>لوحة المفاتيح وتقسيمها </vt:lpstr>
      <vt:lpstr>عرض تقديمي في PowerPoint</vt:lpstr>
      <vt:lpstr>تمرين على صف الارتكاز لليد اليمنى </vt:lpstr>
      <vt:lpstr>عرض تقديمي في PowerPoint</vt:lpstr>
      <vt:lpstr>تمرين على صف الارتكاز لليد اليسرى</vt:lpstr>
      <vt:lpstr>عرض تقديمي في PowerPoint</vt:lpstr>
      <vt:lpstr>ملحوظة هامة جداً </vt:lpstr>
      <vt:lpstr>عرض تقديمي في PowerPoint</vt:lpstr>
      <vt:lpstr> حرفا (الألف واللام)                            </vt:lpstr>
      <vt:lpstr>بقى حرف واحد في خط الإرتكاز وهو موجود على يمين يدنا  اليمنى ، إنه حرف الطاء ,,,                  </vt:lpstr>
      <vt:lpstr>ال (ا ) و ( أ)</vt:lpstr>
      <vt:lpstr>عرض تقديمي في PowerPoint</vt:lpstr>
      <vt:lpstr>عرض تقديمي في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23</cp:revision>
  <dcterms:created xsi:type="dcterms:W3CDTF">2014-02-09T17:56:55Z</dcterms:created>
  <dcterms:modified xsi:type="dcterms:W3CDTF">2016-09-25T15:54:44Z</dcterms:modified>
</cp:coreProperties>
</file>