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4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9D857C5-360E-4ADE-8414-C002DDE796B8}" type="datetimeFigureOut">
              <a:rPr lang="ar-SA" smtClean="0"/>
              <a:t>02/04/35</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432D357-A025-4471-AC79-F9FC36409EC0}" type="slidenum">
              <a:rPr lang="ar-SA" smtClean="0"/>
              <a:t>‹#›</a:t>
            </a:fld>
            <a:endParaRPr lang="ar-SA"/>
          </a:p>
        </p:txBody>
      </p:sp>
    </p:spTree>
    <p:extLst>
      <p:ext uri="{BB962C8B-B14F-4D97-AF65-F5344CB8AC3E}">
        <p14:creationId xmlns:p14="http://schemas.microsoft.com/office/powerpoint/2010/main" val="31097073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ar-SA"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D94055B-9E98-4312-97EE-B69BB5024759}" type="slidenum">
              <a:rPr lang="en-US" smtClean="0">
                <a:latin typeface="Arial" charset="0"/>
                <a:cs typeface="Arial" charset="0"/>
              </a:rPr>
              <a:pPr/>
              <a:t>3</a:t>
            </a:fld>
            <a:endParaRPr lang="en-US"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a:lstStyle/>
          <a:p>
            <a:pPr eaLnBrk="1" hangingPunct="1">
              <a:spcBef>
                <a:spcPct val="0"/>
              </a:spcBef>
            </a:pPr>
            <a:endParaRPr lang="ar-SA"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086305-D70E-46B8-9F41-C21FFCEC5F18}" type="slidenum">
              <a:rPr lang="ar-SA" smtClean="0">
                <a:latin typeface="Arial" charset="0"/>
                <a:cs typeface="Arial" charset="0"/>
              </a:rPr>
              <a:pPr/>
              <a:t>4</a:t>
            </a:fld>
            <a:endParaRPr lang="ar-SA"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eaLnBrk="1" hangingPunct="1">
              <a:spcBef>
                <a:spcPct val="0"/>
              </a:spcBef>
            </a:pPr>
            <a:endParaRPr lang="ar-SA"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3FF1DE-C852-4919-A790-07773653ED2A}" type="slidenum">
              <a:rPr lang="ar-SA" smtClean="0">
                <a:latin typeface="Arial" charset="0"/>
                <a:cs typeface="Arial" charset="0"/>
              </a:rPr>
              <a:pPr/>
              <a:t>5</a:t>
            </a:fld>
            <a:endParaRPr lang="ar-SA"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a:lstStyle/>
          <a:p>
            <a:pPr eaLnBrk="1" hangingPunct="1">
              <a:spcBef>
                <a:spcPct val="0"/>
              </a:spcBef>
            </a:pPr>
            <a:endParaRPr lang="ar-SA"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4BC552-3611-47E1-8D9B-9C51D51B5D92}" type="slidenum">
              <a:rPr lang="en-US" smtClean="0">
                <a:latin typeface="Arial" charset="0"/>
                <a:cs typeface="Arial" charset="0"/>
              </a:rPr>
              <a:pPr/>
              <a:t>6</a:t>
            </a:fld>
            <a:endParaRPr lang="en-US"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027748B-ECCB-4108-91BE-B4504A0C3F00}" type="slidenum">
              <a:rPr lang="ar-SA" smtClean="0"/>
              <a:t>‹#›</a:t>
            </a:fld>
            <a:endParaRPr lang="ar-S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ar-S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ar-S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027748B-ECCB-4108-91BE-B4504A0C3F00}"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a:t>
            </a:r>
            <a:endParaRPr lang="ar-SA" dirty="0"/>
          </a:p>
        </p:txBody>
      </p:sp>
      <p:sp>
        <p:nvSpPr>
          <p:cNvPr id="3" name="Subtitle 2"/>
          <p:cNvSpPr>
            <a:spLocks noGrp="1"/>
          </p:cNvSpPr>
          <p:nvPr>
            <p:ph type="subTitle" idx="1"/>
          </p:nvPr>
        </p:nvSpPr>
        <p:spPr/>
        <p:txBody>
          <a:bodyPr/>
          <a:lstStyle/>
          <a:p>
            <a:r>
              <a:rPr lang="en-US" dirty="0" smtClean="0"/>
              <a:t>lecture1</a:t>
            </a:r>
            <a:endParaRPr lang="ar-SA" dirty="0"/>
          </a:p>
        </p:txBody>
      </p:sp>
      <p:sp>
        <p:nvSpPr>
          <p:cNvPr id="4" name="Slide Number Placeholder 3"/>
          <p:cNvSpPr>
            <a:spLocks noGrp="1"/>
          </p:cNvSpPr>
          <p:nvPr>
            <p:ph type="sldNum" sz="quarter" idx="12"/>
          </p:nvPr>
        </p:nvSpPr>
        <p:spPr/>
        <p:txBody>
          <a:bodyPr/>
          <a:lstStyle/>
          <a:p>
            <a:fld id="{F027748B-ECCB-4108-91BE-B4504A0C3F00}" type="slidenum">
              <a:rPr lang="ar-SA" smtClean="0"/>
              <a:t>1</a:t>
            </a:fld>
            <a:endParaRPr lang="ar-SA"/>
          </a:p>
        </p:txBody>
      </p:sp>
    </p:spTree>
    <p:extLst>
      <p:ext uri="{BB962C8B-B14F-4D97-AF65-F5344CB8AC3E}">
        <p14:creationId xmlns:p14="http://schemas.microsoft.com/office/powerpoint/2010/main" val="2190973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l"/>
              <a:defRPr sz="3000">
                <a:solidFill>
                  <a:schemeClr val="tx1"/>
                </a:solidFill>
                <a:latin typeface="Arial" pitchFamily="34" charset="0"/>
                <a:cs typeface="Arial" pitchFamily="34" charset="0"/>
              </a:defRPr>
            </a:lvl1pPr>
            <a:lvl2pPr marL="742950" indent="-285750" eaLnBrk="0" hangingPunct="0">
              <a:spcBef>
                <a:spcPct val="20000"/>
              </a:spcBef>
              <a:buClr>
                <a:schemeClr val="accent2"/>
              </a:buClr>
              <a:buSzPct val="70000"/>
              <a:buFont typeface="Wingdings" pitchFamily="2" charset="2"/>
              <a:buChar char="l"/>
              <a:defRPr sz="2600">
                <a:solidFill>
                  <a:schemeClr val="tx1"/>
                </a:solidFill>
                <a:latin typeface="Arial" pitchFamily="34" charset="0"/>
                <a:cs typeface="Arial" pitchFamily="34" charset="0"/>
              </a:defRPr>
            </a:lvl2pPr>
            <a:lvl3pPr marL="1143000" indent="-228600" eaLnBrk="0" hangingPunct="0">
              <a:spcBef>
                <a:spcPct val="20000"/>
              </a:spcBef>
              <a:buClr>
                <a:schemeClr val="accent1"/>
              </a:buClr>
              <a:buSzPct val="70000"/>
              <a:buFont typeface="Wingdings" pitchFamily="2" charset="2"/>
              <a:buChar char="l"/>
              <a:defRPr sz="2300">
                <a:solidFill>
                  <a:schemeClr val="tx1"/>
                </a:solidFill>
                <a:latin typeface="Arial" pitchFamily="34" charset="0"/>
                <a:cs typeface="Arial" pitchFamily="34" charset="0"/>
              </a:defRPr>
            </a:lvl3pPr>
            <a:lvl4pPr marL="1600200" indent="-228600" eaLnBrk="0" hangingPunct="0">
              <a:spcBef>
                <a:spcPct val="20000"/>
              </a:spcBef>
              <a:buClr>
                <a:schemeClr val="tx2"/>
              </a:buClr>
              <a:buSzPct val="75000"/>
              <a:buFont typeface="Wingdings" pitchFamily="2" charset="2"/>
              <a:buChar char="§"/>
              <a:defRPr sz="2000">
                <a:solidFill>
                  <a:schemeClr val="tx1"/>
                </a:solidFill>
                <a:latin typeface="Arial" pitchFamily="34" charset="0"/>
                <a:cs typeface="Arial" pitchFamily="34" charset="0"/>
              </a:defRPr>
            </a:lvl4pPr>
            <a:lvl5pPr marL="2057400" indent="-228600" eaLnBrk="0" hangingPunct="0">
              <a:spcBef>
                <a:spcPct val="20000"/>
              </a:spcBef>
              <a:buClr>
                <a:schemeClr val="folHlink"/>
              </a:buClr>
              <a:buSzPct val="80000"/>
              <a:buFont typeface="Wingdings" pitchFamily="2" charset="2"/>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SzTx/>
              <a:buFontTx/>
              <a:buNone/>
            </a:pPr>
            <a:fld id="{88420823-1495-4670-BFBC-601ED27D2406}" type="slidenum">
              <a:rPr lang="en-US" altLang="en-US" sz="1000" smtClean="0"/>
              <a:pPr eaLnBrk="1" hangingPunct="1">
                <a:spcBef>
                  <a:spcPct val="0"/>
                </a:spcBef>
                <a:buClrTx/>
                <a:buSzTx/>
                <a:buFontTx/>
                <a:buNone/>
              </a:pPr>
              <a:t>10</a:t>
            </a:fld>
            <a:endParaRPr lang="en-US" altLang="en-US" sz="1000" smtClean="0"/>
          </a:p>
        </p:txBody>
      </p:sp>
      <p:sp>
        <p:nvSpPr>
          <p:cNvPr id="7171" name="Rectangle 2"/>
          <p:cNvSpPr>
            <a:spLocks noGrp="1" noChangeArrowheads="1"/>
          </p:cNvSpPr>
          <p:nvPr>
            <p:ph type="title"/>
          </p:nvPr>
        </p:nvSpPr>
        <p:spPr/>
        <p:txBody>
          <a:bodyPr/>
          <a:lstStyle/>
          <a:p>
            <a:pPr eaLnBrk="1" hangingPunct="1"/>
            <a:r>
              <a:rPr lang="en-US" altLang="ar-SA" smtClean="0"/>
              <a:t>Operations of the Relational Model</a:t>
            </a:r>
          </a:p>
        </p:txBody>
      </p:sp>
      <p:sp>
        <p:nvSpPr>
          <p:cNvPr id="7172" name="Rectangle 3"/>
          <p:cNvSpPr>
            <a:spLocks noGrp="1" noChangeArrowheads="1"/>
          </p:cNvSpPr>
          <p:nvPr>
            <p:ph type="body" idx="1"/>
          </p:nvPr>
        </p:nvSpPr>
        <p:spPr/>
        <p:txBody>
          <a:bodyPr/>
          <a:lstStyle/>
          <a:p>
            <a:pPr algn="l" rtl="0" eaLnBrk="1" hangingPunct="1"/>
            <a:r>
              <a:rPr lang="en-US" altLang="ar-SA" dirty="0" smtClean="0">
                <a:solidFill>
                  <a:schemeClr val="accent2"/>
                </a:solidFill>
              </a:rPr>
              <a:t>Updates</a:t>
            </a:r>
            <a:r>
              <a:rPr lang="en-US" altLang="ar-SA" dirty="0" smtClean="0"/>
              <a:t>: changes the database’s state.</a:t>
            </a:r>
          </a:p>
          <a:p>
            <a:pPr lvl="2" algn="l" rtl="0" eaLnBrk="1" hangingPunct="1"/>
            <a:r>
              <a:rPr lang="en-US" altLang="ar-SA" dirty="0" smtClean="0"/>
              <a:t>Insert</a:t>
            </a:r>
          </a:p>
          <a:p>
            <a:pPr lvl="2" algn="l" rtl="0" eaLnBrk="1" hangingPunct="1"/>
            <a:r>
              <a:rPr lang="en-US" altLang="ar-SA" dirty="0" smtClean="0"/>
              <a:t>Delete</a:t>
            </a:r>
          </a:p>
          <a:p>
            <a:pPr lvl="2" algn="l" rtl="0" eaLnBrk="1" hangingPunct="1"/>
            <a:r>
              <a:rPr lang="en-US" altLang="ar-SA" dirty="0" smtClean="0"/>
              <a:t>Update/modify</a:t>
            </a:r>
          </a:p>
          <a:p>
            <a:pPr algn="l" rtl="0" eaLnBrk="1" hangingPunct="1"/>
            <a:r>
              <a:rPr lang="en-US" altLang="ar-SA" sz="2400" dirty="0" smtClean="0">
                <a:solidFill>
                  <a:schemeClr val="accent2"/>
                </a:solidFill>
              </a:rPr>
              <a:t>Retrievals</a:t>
            </a:r>
            <a:r>
              <a:rPr lang="en-US" altLang="ar-SA" sz="2400" dirty="0" smtClean="0"/>
              <a:t>: does not change the current state of the database.</a:t>
            </a:r>
          </a:p>
          <a:p>
            <a:pPr eaLnBrk="1" hangingPunct="1"/>
            <a:endParaRPr lang="en-US" altLang="ar-SA" dirty="0" smtClean="0"/>
          </a:p>
          <a:p>
            <a:pPr eaLnBrk="1" hangingPunct="1">
              <a:buFont typeface="Wingdings" pitchFamily="2" charset="2"/>
              <a:buNone/>
            </a:pPr>
            <a:endParaRPr lang="en-US" altLang="ar-SA" dirty="0" smtClean="0"/>
          </a:p>
        </p:txBody>
      </p:sp>
    </p:spTree>
    <p:extLst>
      <p:ext uri="{BB962C8B-B14F-4D97-AF65-F5344CB8AC3E}">
        <p14:creationId xmlns:p14="http://schemas.microsoft.com/office/powerpoint/2010/main" val="1389943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ar-SA" smtClean="0"/>
              <a:t>Operations of the Relational Model</a:t>
            </a:r>
            <a:endParaRPr lang="en-GB" altLang="ar-SA" smtClean="0"/>
          </a:p>
        </p:txBody>
      </p:sp>
      <p:sp>
        <p:nvSpPr>
          <p:cNvPr id="3" name="Content Placeholder 2"/>
          <p:cNvSpPr>
            <a:spLocks noGrp="1"/>
          </p:cNvSpPr>
          <p:nvPr>
            <p:ph idx="1"/>
          </p:nvPr>
        </p:nvSpPr>
        <p:spPr/>
        <p:txBody>
          <a:bodyPr/>
          <a:lstStyle/>
          <a:p>
            <a:pPr algn="l" rtl="0" eaLnBrk="1" hangingPunct="1">
              <a:defRPr/>
            </a:pPr>
            <a:r>
              <a:rPr lang="en-US" sz="2800" dirty="0" smtClean="0">
                <a:solidFill>
                  <a:srgbClr val="000000"/>
                </a:solidFill>
                <a:cs typeface="Times New Roman" pitchFamily="18" charset="0"/>
              </a:rPr>
              <a:t>Integrity constraints should </a:t>
            </a:r>
            <a:r>
              <a:rPr lang="en-US" sz="2800" b="1" dirty="0" smtClean="0">
                <a:solidFill>
                  <a:srgbClr val="FF0000"/>
                </a:solidFill>
                <a:effectLst>
                  <a:outerShdw blurRad="38100" dist="38100" dir="2700000" algn="tl">
                    <a:srgbClr val="000000">
                      <a:alpha val="43137"/>
                    </a:srgbClr>
                  </a:outerShdw>
                </a:effectLst>
                <a:cs typeface="Times New Roman" pitchFamily="18" charset="0"/>
              </a:rPr>
              <a:t>not be violated </a:t>
            </a:r>
            <a:r>
              <a:rPr lang="en-US" sz="2800" dirty="0" smtClean="0">
                <a:solidFill>
                  <a:srgbClr val="000000"/>
                </a:solidFill>
                <a:cs typeface="Times New Roman" pitchFamily="18" charset="0"/>
              </a:rPr>
              <a:t>by the update operations.</a:t>
            </a:r>
          </a:p>
          <a:p>
            <a:pPr algn="l" rtl="0" eaLnBrk="1" hangingPunct="1">
              <a:defRPr/>
            </a:pPr>
            <a:r>
              <a:rPr lang="en-US" sz="2800" dirty="0" smtClean="0">
                <a:solidFill>
                  <a:srgbClr val="000000"/>
                </a:solidFill>
                <a:cs typeface="Times New Roman" pitchFamily="18" charset="0"/>
              </a:rPr>
              <a:t>Several update operations may have to be grouped together.</a:t>
            </a:r>
          </a:p>
          <a:p>
            <a:pPr algn="l" rtl="0" eaLnBrk="1" hangingPunct="1">
              <a:defRPr/>
            </a:pPr>
            <a:r>
              <a:rPr lang="en-US" sz="2800" dirty="0" smtClean="0">
                <a:solidFill>
                  <a:srgbClr val="000000"/>
                </a:solidFill>
                <a:cs typeface="Times New Roman" pitchFamily="18" charset="0"/>
              </a:rPr>
              <a:t>Updates may </a:t>
            </a:r>
            <a:r>
              <a:rPr lang="en-US" sz="2800" b="1" i="1" dirty="0" smtClean="0">
                <a:solidFill>
                  <a:srgbClr val="FF0000"/>
                </a:solidFill>
                <a:cs typeface="Times New Roman" pitchFamily="18" charset="0"/>
              </a:rPr>
              <a:t>propagate</a:t>
            </a:r>
            <a:r>
              <a:rPr lang="en-US" sz="2800" dirty="0" smtClean="0">
                <a:solidFill>
                  <a:srgbClr val="000000"/>
                </a:solidFill>
                <a:cs typeface="Times New Roman" pitchFamily="18" charset="0"/>
              </a:rPr>
              <a:t>  to cause other updates automatically. This may be necessary to maintain integrity constraints.</a:t>
            </a:r>
            <a:endParaRPr lang="en-US" sz="2800" dirty="0" smtClean="0"/>
          </a:p>
          <a:p>
            <a:pPr>
              <a:defRPr/>
            </a:pPr>
            <a:endParaRPr lang="en-GB" dirty="0"/>
          </a:p>
        </p:txBody>
      </p:sp>
      <p:sp>
        <p:nvSpPr>
          <p:cNvPr id="81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l"/>
              <a:defRPr sz="3000">
                <a:solidFill>
                  <a:schemeClr val="tx1"/>
                </a:solidFill>
                <a:latin typeface="Arial" pitchFamily="34" charset="0"/>
                <a:cs typeface="Arial" pitchFamily="34" charset="0"/>
              </a:defRPr>
            </a:lvl1pPr>
            <a:lvl2pPr marL="742950" indent="-285750" eaLnBrk="0" hangingPunct="0">
              <a:spcBef>
                <a:spcPct val="20000"/>
              </a:spcBef>
              <a:buClr>
                <a:schemeClr val="accent2"/>
              </a:buClr>
              <a:buSzPct val="70000"/>
              <a:buFont typeface="Wingdings" pitchFamily="2" charset="2"/>
              <a:buChar char="l"/>
              <a:defRPr sz="2600">
                <a:solidFill>
                  <a:schemeClr val="tx1"/>
                </a:solidFill>
                <a:latin typeface="Arial" pitchFamily="34" charset="0"/>
                <a:cs typeface="Arial" pitchFamily="34" charset="0"/>
              </a:defRPr>
            </a:lvl2pPr>
            <a:lvl3pPr marL="1143000" indent="-228600" eaLnBrk="0" hangingPunct="0">
              <a:spcBef>
                <a:spcPct val="20000"/>
              </a:spcBef>
              <a:buClr>
                <a:schemeClr val="accent1"/>
              </a:buClr>
              <a:buSzPct val="70000"/>
              <a:buFont typeface="Wingdings" pitchFamily="2" charset="2"/>
              <a:buChar char="l"/>
              <a:defRPr sz="2300">
                <a:solidFill>
                  <a:schemeClr val="tx1"/>
                </a:solidFill>
                <a:latin typeface="Arial" pitchFamily="34" charset="0"/>
                <a:cs typeface="Arial" pitchFamily="34" charset="0"/>
              </a:defRPr>
            </a:lvl3pPr>
            <a:lvl4pPr marL="1600200" indent="-228600" eaLnBrk="0" hangingPunct="0">
              <a:spcBef>
                <a:spcPct val="20000"/>
              </a:spcBef>
              <a:buClr>
                <a:schemeClr val="tx2"/>
              </a:buClr>
              <a:buSzPct val="75000"/>
              <a:buFont typeface="Wingdings" pitchFamily="2" charset="2"/>
              <a:buChar char="§"/>
              <a:defRPr sz="2000">
                <a:solidFill>
                  <a:schemeClr val="tx1"/>
                </a:solidFill>
                <a:latin typeface="Arial" pitchFamily="34" charset="0"/>
                <a:cs typeface="Arial" pitchFamily="34" charset="0"/>
              </a:defRPr>
            </a:lvl4pPr>
            <a:lvl5pPr marL="2057400" indent="-228600" eaLnBrk="0" hangingPunct="0">
              <a:spcBef>
                <a:spcPct val="20000"/>
              </a:spcBef>
              <a:buClr>
                <a:schemeClr val="folHlink"/>
              </a:buClr>
              <a:buSzPct val="80000"/>
              <a:buFont typeface="Wingdings" pitchFamily="2" charset="2"/>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SzTx/>
              <a:buFontTx/>
              <a:buNone/>
            </a:pPr>
            <a:fld id="{4A17B5C5-D3E3-4753-B6DA-FEF53277EE2B}" type="slidenum">
              <a:rPr lang="en-US" altLang="en-US" sz="1000" smtClean="0"/>
              <a:pPr eaLnBrk="1" hangingPunct="1">
                <a:spcBef>
                  <a:spcPct val="0"/>
                </a:spcBef>
                <a:buClrTx/>
                <a:buSzTx/>
                <a:buFontTx/>
                <a:buNone/>
              </a:pPr>
              <a:t>11</a:t>
            </a:fld>
            <a:endParaRPr lang="en-US" altLang="en-US" sz="1000" smtClean="0"/>
          </a:p>
        </p:txBody>
      </p:sp>
    </p:spTree>
    <p:extLst>
      <p:ext uri="{BB962C8B-B14F-4D97-AF65-F5344CB8AC3E}">
        <p14:creationId xmlns:p14="http://schemas.microsoft.com/office/powerpoint/2010/main" val="40320280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l"/>
              <a:defRPr sz="3000">
                <a:solidFill>
                  <a:schemeClr val="tx1"/>
                </a:solidFill>
                <a:latin typeface="Arial" pitchFamily="34" charset="0"/>
                <a:cs typeface="Arial" pitchFamily="34" charset="0"/>
              </a:defRPr>
            </a:lvl1pPr>
            <a:lvl2pPr marL="742950" indent="-285750" eaLnBrk="0" hangingPunct="0">
              <a:spcBef>
                <a:spcPct val="20000"/>
              </a:spcBef>
              <a:buClr>
                <a:schemeClr val="accent2"/>
              </a:buClr>
              <a:buSzPct val="70000"/>
              <a:buFont typeface="Wingdings" pitchFamily="2" charset="2"/>
              <a:buChar char="l"/>
              <a:defRPr sz="2600">
                <a:solidFill>
                  <a:schemeClr val="tx1"/>
                </a:solidFill>
                <a:latin typeface="Arial" pitchFamily="34" charset="0"/>
                <a:cs typeface="Arial" pitchFamily="34" charset="0"/>
              </a:defRPr>
            </a:lvl2pPr>
            <a:lvl3pPr marL="1143000" indent="-228600" eaLnBrk="0" hangingPunct="0">
              <a:spcBef>
                <a:spcPct val="20000"/>
              </a:spcBef>
              <a:buClr>
                <a:schemeClr val="accent1"/>
              </a:buClr>
              <a:buSzPct val="70000"/>
              <a:buFont typeface="Wingdings" pitchFamily="2" charset="2"/>
              <a:buChar char="l"/>
              <a:defRPr sz="2300">
                <a:solidFill>
                  <a:schemeClr val="tx1"/>
                </a:solidFill>
                <a:latin typeface="Arial" pitchFamily="34" charset="0"/>
                <a:cs typeface="Arial" pitchFamily="34" charset="0"/>
              </a:defRPr>
            </a:lvl3pPr>
            <a:lvl4pPr marL="1600200" indent="-228600" eaLnBrk="0" hangingPunct="0">
              <a:spcBef>
                <a:spcPct val="20000"/>
              </a:spcBef>
              <a:buClr>
                <a:schemeClr val="tx2"/>
              </a:buClr>
              <a:buSzPct val="75000"/>
              <a:buFont typeface="Wingdings" pitchFamily="2" charset="2"/>
              <a:buChar char="§"/>
              <a:defRPr sz="2000">
                <a:solidFill>
                  <a:schemeClr val="tx1"/>
                </a:solidFill>
                <a:latin typeface="Arial" pitchFamily="34" charset="0"/>
                <a:cs typeface="Arial" pitchFamily="34" charset="0"/>
              </a:defRPr>
            </a:lvl4pPr>
            <a:lvl5pPr marL="2057400" indent="-228600" eaLnBrk="0" hangingPunct="0">
              <a:spcBef>
                <a:spcPct val="20000"/>
              </a:spcBef>
              <a:buClr>
                <a:schemeClr val="folHlink"/>
              </a:buClr>
              <a:buSzPct val="80000"/>
              <a:buFont typeface="Wingdings" pitchFamily="2" charset="2"/>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SzTx/>
              <a:buFontTx/>
              <a:buNone/>
            </a:pPr>
            <a:fld id="{5C685DF6-9A4E-483D-B50D-06FDFA07DB5B}" type="slidenum">
              <a:rPr lang="en-US" altLang="en-US" sz="1000" smtClean="0"/>
              <a:pPr eaLnBrk="1" hangingPunct="1">
                <a:spcBef>
                  <a:spcPct val="0"/>
                </a:spcBef>
                <a:buClrTx/>
                <a:buSzTx/>
                <a:buFontTx/>
                <a:buNone/>
              </a:pPr>
              <a:t>12</a:t>
            </a:fld>
            <a:endParaRPr lang="en-US" altLang="en-US" sz="1000" smtClean="0"/>
          </a:p>
        </p:txBody>
      </p:sp>
      <p:sp>
        <p:nvSpPr>
          <p:cNvPr id="9219" name="Rectangle 2"/>
          <p:cNvSpPr>
            <a:spLocks noGrp="1" noChangeArrowheads="1"/>
          </p:cNvSpPr>
          <p:nvPr>
            <p:ph type="title"/>
          </p:nvPr>
        </p:nvSpPr>
        <p:spPr/>
        <p:txBody>
          <a:bodyPr/>
          <a:lstStyle/>
          <a:p>
            <a:pPr eaLnBrk="1" hangingPunct="1"/>
            <a:r>
              <a:rPr lang="en-US" altLang="ar-SA" smtClean="0"/>
              <a:t>The Insert Operation</a:t>
            </a:r>
          </a:p>
        </p:txBody>
      </p:sp>
      <p:sp>
        <p:nvSpPr>
          <p:cNvPr id="9220" name="Rectangle 3"/>
          <p:cNvSpPr>
            <a:spLocks noGrp="1" noChangeArrowheads="1"/>
          </p:cNvSpPr>
          <p:nvPr>
            <p:ph type="body" idx="1"/>
          </p:nvPr>
        </p:nvSpPr>
        <p:spPr/>
        <p:txBody>
          <a:bodyPr/>
          <a:lstStyle/>
          <a:p>
            <a:pPr algn="l" rtl="0" eaLnBrk="1" hangingPunct="1"/>
            <a:r>
              <a:rPr lang="en-US" altLang="ar-SA" dirty="0" smtClean="0"/>
              <a:t>This operation can violate all constraints of the relation. How?</a:t>
            </a:r>
          </a:p>
          <a:p>
            <a:pPr lvl="2" algn="l" rtl="0" eaLnBrk="1" hangingPunct="1"/>
            <a:r>
              <a:rPr lang="en-US" altLang="ar-SA" dirty="0" smtClean="0">
                <a:solidFill>
                  <a:schemeClr val="accent2"/>
                </a:solidFill>
              </a:rPr>
              <a:t>Domain constraint</a:t>
            </a:r>
            <a:r>
              <a:rPr lang="en-US" altLang="ar-SA" dirty="0" smtClean="0">
                <a:solidFill>
                  <a:srgbClr val="33CC33"/>
                </a:solidFill>
              </a:rPr>
              <a:t>:</a:t>
            </a:r>
            <a:r>
              <a:rPr lang="en-US" altLang="ar-SA" dirty="0" smtClean="0"/>
              <a:t> attribute value does not </a:t>
            </a:r>
            <a:r>
              <a:rPr lang="en-US" altLang="ar-SA" dirty="0" err="1" smtClean="0"/>
              <a:t>apear</a:t>
            </a:r>
            <a:r>
              <a:rPr lang="en-US" altLang="ar-SA" dirty="0" smtClean="0"/>
              <a:t> in the corresponding domain.</a:t>
            </a:r>
          </a:p>
          <a:p>
            <a:pPr lvl="2" algn="l" rtl="0" eaLnBrk="1" hangingPunct="1"/>
            <a:r>
              <a:rPr lang="en-US" altLang="ar-SA" dirty="0" smtClean="0">
                <a:solidFill>
                  <a:schemeClr val="accent2"/>
                </a:solidFill>
              </a:rPr>
              <a:t>Key constraint</a:t>
            </a:r>
            <a:r>
              <a:rPr lang="en-US" altLang="ar-SA" dirty="0" smtClean="0">
                <a:solidFill>
                  <a:srgbClr val="33CC33"/>
                </a:solidFill>
              </a:rPr>
              <a:t>:</a:t>
            </a:r>
            <a:r>
              <a:rPr lang="en-US" altLang="ar-SA" dirty="0" smtClean="0"/>
              <a:t> if the key value already exist in another tuple.</a:t>
            </a:r>
          </a:p>
          <a:p>
            <a:pPr lvl="2" algn="l" rtl="0" eaLnBrk="1" hangingPunct="1"/>
            <a:r>
              <a:rPr lang="en-US" altLang="ar-SA" dirty="0" smtClean="0">
                <a:solidFill>
                  <a:schemeClr val="accent2"/>
                </a:solidFill>
              </a:rPr>
              <a:t>Entity integrity</a:t>
            </a:r>
            <a:r>
              <a:rPr lang="en-US" altLang="ar-SA" dirty="0" smtClean="0">
                <a:solidFill>
                  <a:srgbClr val="33CC33"/>
                </a:solidFill>
              </a:rPr>
              <a:t>:</a:t>
            </a:r>
            <a:r>
              <a:rPr lang="en-US" altLang="ar-SA" dirty="0" smtClean="0"/>
              <a:t> if the PK of the new tuple is NULL</a:t>
            </a:r>
          </a:p>
          <a:p>
            <a:pPr lvl="2" algn="l" rtl="0" eaLnBrk="1" hangingPunct="1"/>
            <a:r>
              <a:rPr lang="en-US" altLang="ar-SA" dirty="0" smtClean="0">
                <a:solidFill>
                  <a:schemeClr val="accent2"/>
                </a:solidFill>
              </a:rPr>
              <a:t>Referential integrity</a:t>
            </a:r>
            <a:r>
              <a:rPr lang="en-US" altLang="ar-SA" dirty="0" smtClean="0">
                <a:solidFill>
                  <a:srgbClr val="33CC33"/>
                </a:solidFill>
              </a:rPr>
              <a:t>:</a:t>
            </a:r>
            <a:r>
              <a:rPr lang="en-US" altLang="ar-SA" dirty="0" smtClean="0"/>
              <a:t> if any value of the FK refers to a tuple that does not exist in the other relation.</a:t>
            </a:r>
          </a:p>
        </p:txBody>
      </p:sp>
    </p:spTree>
    <p:extLst>
      <p:ext uri="{BB962C8B-B14F-4D97-AF65-F5344CB8AC3E}">
        <p14:creationId xmlns:p14="http://schemas.microsoft.com/office/powerpoint/2010/main" val="38516618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l"/>
              <a:defRPr sz="3000">
                <a:solidFill>
                  <a:schemeClr val="tx1"/>
                </a:solidFill>
                <a:latin typeface="Arial" pitchFamily="34" charset="0"/>
                <a:cs typeface="Arial" pitchFamily="34" charset="0"/>
              </a:defRPr>
            </a:lvl1pPr>
            <a:lvl2pPr marL="742950" indent="-285750" eaLnBrk="0" hangingPunct="0">
              <a:spcBef>
                <a:spcPct val="20000"/>
              </a:spcBef>
              <a:buClr>
                <a:schemeClr val="accent2"/>
              </a:buClr>
              <a:buSzPct val="70000"/>
              <a:buFont typeface="Wingdings" pitchFamily="2" charset="2"/>
              <a:buChar char="l"/>
              <a:defRPr sz="2600">
                <a:solidFill>
                  <a:schemeClr val="tx1"/>
                </a:solidFill>
                <a:latin typeface="Arial" pitchFamily="34" charset="0"/>
                <a:cs typeface="Arial" pitchFamily="34" charset="0"/>
              </a:defRPr>
            </a:lvl2pPr>
            <a:lvl3pPr marL="1143000" indent="-228600" eaLnBrk="0" hangingPunct="0">
              <a:spcBef>
                <a:spcPct val="20000"/>
              </a:spcBef>
              <a:buClr>
                <a:schemeClr val="accent1"/>
              </a:buClr>
              <a:buSzPct val="70000"/>
              <a:buFont typeface="Wingdings" pitchFamily="2" charset="2"/>
              <a:buChar char="l"/>
              <a:defRPr sz="2300">
                <a:solidFill>
                  <a:schemeClr val="tx1"/>
                </a:solidFill>
                <a:latin typeface="Arial" pitchFamily="34" charset="0"/>
                <a:cs typeface="Arial" pitchFamily="34" charset="0"/>
              </a:defRPr>
            </a:lvl3pPr>
            <a:lvl4pPr marL="1600200" indent="-228600" eaLnBrk="0" hangingPunct="0">
              <a:spcBef>
                <a:spcPct val="20000"/>
              </a:spcBef>
              <a:buClr>
                <a:schemeClr val="tx2"/>
              </a:buClr>
              <a:buSzPct val="75000"/>
              <a:buFont typeface="Wingdings" pitchFamily="2" charset="2"/>
              <a:buChar char="§"/>
              <a:defRPr sz="2000">
                <a:solidFill>
                  <a:schemeClr val="tx1"/>
                </a:solidFill>
                <a:latin typeface="Arial" pitchFamily="34" charset="0"/>
                <a:cs typeface="Arial" pitchFamily="34" charset="0"/>
              </a:defRPr>
            </a:lvl4pPr>
            <a:lvl5pPr marL="2057400" indent="-228600" eaLnBrk="0" hangingPunct="0">
              <a:spcBef>
                <a:spcPct val="20000"/>
              </a:spcBef>
              <a:buClr>
                <a:schemeClr val="folHlink"/>
              </a:buClr>
              <a:buSzPct val="80000"/>
              <a:buFont typeface="Wingdings" pitchFamily="2" charset="2"/>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SzTx/>
              <a:buFontTx/>
              <a:buNone/>
            </a:pPr>
            <a:fld id="{2E81D4D1-F902-4356-B513-DC37C1765080}" type="slidenum">
              <a:rPr lang="en-US" altLang="en-US" sz="1000" smtClean="0"/>
              <a:pPr eaLnBrk="1" hangingPunct="1">
                <a:spcBef>
                  <a:spcPct val="0"/>
                </a:spcBef>
                <a:buClrTx/>
                <a:buSzTx/>
                <a:buFontTx/>
                <a:buNone/>
              </a:pPr>
              <a:t>13</a:t>
            </a:fld>
            <a:endParaRPr lang="en-US" altLang="en-US" sz="1000" smtClean="0"/>
          </a:p>
        </p:txBody>
      </p:sp>
      <p:sp>
        <p:nvSpPr>
          <p:cNvPr id="10243" name="Rectangle 2"/>
          <p:cNvSpPr>
            <a:spLocks noGrp="1" noChangeArrowheads="1"/>
          </p:cNvSpPr>
          <p:nvPr>
            <p:ph type="title"/>
          </p:nvPr>
        </p:nvSpPr>
        <p:spPr/>
        <p:txBody>
          <a:bodyPr/>
          <a:lstStyle/>
          <a:p>
            <a:pPr eaLnBrk="1" hangingPunct="1"/>
            <a:r>
              <a:rPr lang="en-US" altLang="ar-SA" smtClean="0"/>
              <a:t>The Delete Operation</a:t>
            </a:r>
          </a:p>
        </p:txBody>
      </p:sp>
      <p:sp>
        <p:nvSpPr>
          <p:cNvPr id="10244" name="Rectangle 3"/>
          <p:cNvSpPr>
            <a:spLocks noGrp="1" noChangeArrowheads="1"/>
          </p:cNvSpPr>
          <p:nvPr>
            <p:ph type="body" idx="1"/>
          </p:nvPr>
        </p:nvSpPr>
        <p:spPr/>
        <p:txBody>
          <a:bodyPr/>
          <a:lstStyle/>
          <a:p>
            <a:pPr algn="l" rtl="0" eaLnBrk="1" hangingPunct="1"/>
            <a:r>
              <a:rPr lang="en-US" altLang="ar-SA" dirty="0" smtClean="0"/>
              <a:t>This operation can violate only the </a:t>
            </a:r>
            <a:r>
              <a:rPr lang="en-US" altLang="ar-SA" b="1" dirty="0" smtClean="0">
                <a:solidFill>
                  <a:schemeClr val="accent2"/>
                </a:solidFill>
              </a:rPr>
              <a:t>referential integrity</a:t>
            </a:r>
            <a:r>
              <a:rPr lang="en-US" altLang="ar-SA" dirty="0" smtClean="0">
                <a:solidFill>
                  <a:schemeClr val="accent2"/>
                </a:solidFill>
              </a:rPr>
              <a:t> </a:t>
            </a:r>
            <a:r>
              <a:rPr lang="en-US" altLang="ar-SA" dirty="0" smtClean="0"/>
              <a:t>constraint. How?</a:t>
            </a:r>
          </a:p>
          <a:p>
            <a:pPr algn="l" rtl="0" eaLnBrk="1" hangingPunct="1"/>
            <a:r>
              <a:rPr lang="en-US" altLang="ar-SA" dirty="0" smtClean="0"/>
              <a:t> </a:t>
            </a:r>
            <a:r>
              <a:rPr lang="en-US" altLang="ar-SA" dirty="0" err="1" smtClean="0"/>
              <a:t>E.g</a:t>
            </a:r>
            <a:r>
              <a:rPr lang="en-US" altLang="ar-SA" dirty="0" smtClean="0"/>
              <a:t>: you can not delete a course that many students study in already.</a:t>
            </a:r>
          </a:p>
        </p:txBody>
      </p:sp>
    </p:spTree>
    <p:extLst>
      <p:ext uri="{BB962C8B-B14F-4D97-AF65-F5344CB8AC3E}">
        <p14:creationId xmlns:p14="http://schemas.microsoft.com/office/powerpoint/2010/main" val="1236316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l"/>
              <a:defRPr sz="3000">
                <a:solidFill>
                  <a:schemeClr val="tx1"/>
                </a:solidFill>
                <a:latin typeface="Arial" pitchFamily="34" charset="0"/>
                <a:cs typeface="Arial" pitchFamily="34" charset="0"/>
              </a:defRPr>
            </a:lvl1pPr>
            <a:lvl2pPr marL="742950" indent="-285750" eaLnBrk="0" hangingPunct="0">
              <a:spcBef>
                <a:spcPct val="20000"/>
              </a:spcBef>
              <a:buClr>
                <a:schemeClr val="accent2"/>
              </a:buClr>
              <a:buSzPct val="70000"/>
              <a:buFont typeface="Wingdings" pitchFamily="2" charset="2"/>
              <a:buChar char="l"/>
              <a:defRPr sz="2600">
                <a:solidFill>
                  <a:schemeClr val="tx1"/>
                </a:solidFill>
                <a:latin typeface="Arial" pitchFamily="34" charset="0"/>
                <a:cs typeface="Arial" pitchFamily="34" charset="0"/>
              </a:defRPr>
            </a:lvl2pPr>
            <a:lvl3pPr marL="1143000" indent="-228600" eaLnBrk="0" hangingPunct="0">
              <a:spcBef>
                <a:spcPct val="20000"/>
              </a:spcBef>
              <a:buClr>
                <a:schemeClr val="accent1"/>
              </a:buClr>
              <a:buSzPct val="70000"/>
              <a:buFont typeface="Wingdings" pitchFamily="2" charset="2"/>
              <a:buChar char="l"/>
              <a:defRPr sz="2300">
                <a:solidFill>
                  <a:schemeClr val="tx1"/>
                </a:solidFill>
                <a:latin typeface="Arial" pitchFamily="34" charset="0"/>
                <a:cs typeface="Arial" pitchFamily="34" charset="0"/>
              </a:defRPr>
            </a:lvl3pPr>
            <a:lvl4pPr marL="1600200" indent="-228600" eaLnBrk="0" hangingPunct="0">
              <a:spcBef>
                <a:spcPct val="20000"/>
              </a:spcBef>
              <a:buClr>
                <a:schemeClr val="tx2"/>
              </a:buClr>
              <a:buSzPct val="75000"/>
              <a:buFont typeface="Wingdings" pitchFamily="2" charset="2"/>
              <a:buChar char="§"/>
              <a:defRPr sz="2000">
                <a:solidFill>
                  <a:schemeClr val="tx1"/>
                </a:solidFill>
                <a:latin typeface="Arial" pitchFamily="34" charset="0"/>
                <a:cs typeface="Arial" pitchFamily="34" charset="0"/>
              </a:defRPr>
            </a:lvl4pPr>
            <a:lvl5pPr marL="2057400" indent="-228600" eaLnBrk="0" hangingPunct="0">
              <a:spcBef>
                <a:spcPct val="20000"/>
              </a:spcBef>
              <a:buClr>
                <a:schemeClr val="folHlink"/>
              </a:buClr>
              <a:buSzPct val="80000"/>
              <a:buFont typeface="Wingdings" pitchFamily="2" charset="2"/>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SzTx/>
              <a:buFontTx/>
              <a:buNone/>
            </a:pPr>
            <a:fld id="{EF82E4E2-BA8B-4443-9033-5CC950548671}" type="slidenum">
              <a:rPr lang="en-US" altLang="en-US" sz="1000" smtClean="0"/>
              <a:pPr eaLnBrk="1" hangingPunct="1">
                <a:spcBef>
                  <a:spcPct val="0"/>
                </a:spcBef>
                <a:buClrTx/>
                <a:buSzTx/>
                <a:buFontTx/>
                <a:buNone/>
              </a:pPr>
              <a:t>14</a:t>
            </a:fld>
            <a:endParaRPr lang="en-US" altLang="en-US" sz="1000" smtClean="0"/>
          </a:p>
        </p:txBody>
      </p:sp>
      <p:sp>
        <p:nvSpPr>
          <p:cNvPr id="11267" name="Rectangle 2"/>
          <p:cNvSpPr>
            <a:spLocks noGrp="1" noChangeArrowheads="1"/>
          </p:cNvSpPr>
          <p:nvPr>
            <p:ph type="title"/>
          </p:nvPr>
        </p:nvSpPr>
        <p:spPr/>
        <p:txBody>
          <a:bodyPr/>
          <a:lstStyle/>
          <a:p>
            <a:pPr eaLnBrk="1" hangingPunct="1"/>
            <a:r>
              <a:rPr lang="en-US" altLang="ar-SA" smtClean="0"/>
              <a:t>The Update Operation</a:t>
            </a:r>
          </a:p>
        </p:txBody>
      </p:sp>
      <p:sp>
        <p:nvSpPr>
          <p:cNvPr id="11268" name="Rectangle 3"/>
          <p:cNvSpPr>
            <a:spLocks noGrp="1" noChangeArrowheads="1"/>
          </p:cNvSpPr>
          <p:nvPr>
            <p:ph type="body" idx="1"/>
          </p:nvPr>
        </p:nvSpPr>
        <p:spPr/>
        <p:txBody>
          <a:bodyPr/>
          <a:lstStyle/>
          <a:p>
            <a:pPr algn="l" rtl="0" eaLnBrk="1" hangingPunct="1"/>
            <a:r>
              <a:rPr lang="en-US" altLang="ar-SA" dirty="0" smtClean="0"/>
              <a:t>The new value must be of the correct data type and domain.</a:t>
            </a:r>
          </a:p>
          <a:p>
            <a:pPr eaLnBrk="1" hangingPunct="1">
              <a:buFont typeface="Wingdings" pitchFamily="2" charset="2"/>
              <a:buNone/>
            </a:pPr>
            <a:endParaRPr lang="en-US" altLang="ar-SA" dirty="0" smtClean="0"/>
          </a:p>
          <a:p>
            <a:pPr eaLnBrk="1" hangingPunct="1"/>
            <a:endParaRPr lang="en-US" altLang="ar-SA" dirty="0" smtClean="0"/>
          </a:p>
        </p:txBody>
      </p:sp>
    </p:spTree>
    <p:extLst>
      <p:ext uri="{BB962C8B-B14F-4D97-AF65-F5344CB8AC3E}">
        <p14:creationId xmlns:p14="http://schemas.microsoft.com/office/powerpoint/2010/main" val="1630471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1284288" y="609600"/>
            <a:ext cx="7173912" cy="895350"/>
          </a:xfrm>
        </p:spPr>
        <p:txBody>
          <a:bodyPr/>
          <a:lstStyle/>
          <a:p>
            <a:pPr eaLnBrk="1" hangingPunct="1"/>
            <a:r>
              <a:rPr lang="en-US" altLang="ar-SA" sz="3600" smtClean="0"/>
              <a:t>Update Operations on Relations</a:t>
            </a:r>
          </a:p>
        </p:txBody>
      </p:sp>
      <p:sp>
        <p:nvSpPr>
          <p:cNvPr id="224259" name="Rectangle 3"/>
          <p:cNvSpPr>
            <a:spLocks noGrp="1" noChangeArrowheads="1"/>
          </p:cNvSpPr>
          <p:nvPr>
            <p:ph type="body" idx="1"/>
          </p:nvPr>
        </p:nvSpPr>
        <p:spPr>
          <a:xfrm>
            <a:off x="685800" y="1504950"/>
            <a:ext cx="7772400" cy="4591050"/>
          </a:xfrm>
        </p:spPr>
        <p:txBody>
          <a:bodyPr/>
          <a:lstStyle/>
          <a:p>
            <a:pPr algn="l" rtl="0" eaLnBrk="1" hangingPunct="1">
              <a:defRPr/>
            </a:pPr>
            <a:r>
              <a:rPr lang="en-US" sz="2800" dirty="0" smtClean="0">
                <a:solidFill>
                  <a:srgbClr val="000000"/>
                </a:solidFill>
                <a:cs typeface="Times New Roman" pitchFamily="18" charset="0"/>
              </a:rPr>
              <a:t>In case of </a:t>
            </a:r>
            <a:r>
              <a:rPr lang="en-US" sz="2800" dirty="0" smtClean="0">
                <a:solidFill>
                  <a:schemeClr val="accent2"/>
                </a:solidFill>
                <a:cs typeface="Times New Roman" pitchFamily="18" charset="0"/>
              </a:rPr>
              <a:t>integrity violation</a:t>
            </a:r>
            <a:r>
              <a:rPr lang="en-US" sz="2800" dirty="0" smtClean="0">
                <a:solidFill>
                  <a:srgbClr val="000000"/>
                </a:solidFill>
                <a:cs typeface="Times New Roman" pitchFamily="18" charset="0"/>
              </a:rPr>
              <a:t>, several actions can be taken:</a:t>
            </a:r>
          </a:p>
          <a:p>
            <a:pPr lvl="1" algn="l" rtl="0" eaLnBrk="1" hangingPunct="1">
              <a:defRPr/>
            </a:pPr>
            <a:r>
              <a:rPr lang="en-US" sz="2400" b="1" dirty="0" smtClean="0">
                <a:solidFill>
                  <a:schemeClr val="accent2"/>
                </a:solidFill>
                <a:cs typeface="Times New Roman" pitchFamily="18" charset="0"/>
              </a:rPr>
              <a:t>Cancel</a:t>
            </a:r>
            <a:r>
              <a:rPr lang="en-US" sz="2400" dirty="0" smtClean="0">
                <a:solidFill>
                  <a:srgbClr val="000000"/>
                </a:solidFill>
                <a:cs typeface="Times New Roman" pitchFamily="18" charset="0"/>
              </a:rPr>
              <a:t> the operation that causes the violation (REJECT option)</a:t>
            </a:r>
          </a:p>
          <a:p>
            <a:pPr lvl="1" algn="l" rtl="0" eaLnBrk="1" hangingPunct="1">
              <a:defRPr/>
            </a:pPr>
            <a:r>
              <a:rPr lang="en-US" sz="2400" dirty="0" smtClean="0">
                <a:solidFill>
                  <a:srgbClr val="000000"/>
                </a:solidFill>
                <a:cs typeface="Times New Roman" pitchFamily="18" charset="0"/>
              </a:rPr>
              <a:t>Perform the operation but </a:t>
            </a:r>
            <a:r>
              <a:rPr lang="en-US" sz="2400" b="1" dirty="0" smtClean="0">
                <a:solidFill>
                  <a:schemeClr val="accent2"/>
                </a:solidFill>
                <a:cs typeface="Times New Roman" pitchFamily="18" charset="0"/>
              </a:rPr>
              <a:t>inform the user </a:t>
            </a:r>
            <a:r>
              <a:rPr lang="en-US" sz="2400" dirty="0" smtClean="0">
                <a:solidFill>
                  <a:srgbClr val="000000"/>
                </a:solidFill>
                <a:cs typeface="Times New Roman" pitchFamily="18" charset="0"/>
              </a:rPr>
              <a:t>of the violation</a:t>
            </a:r>
          </a:p>
          <a:p>
            <a:pPr lvl="1" algn="l" rtl="0" eaLnBrk="1" hangingPunct="1">
              <a:defRPr/>
            </a:pPr>
            <a:r>
              <a:rPr lang="en-US" sz="2400" b="1" dirty="0" smtClean="0">
                <a:solidFill>
                  <a:schemeClr val="accent2"/>
                </a:solidFill>
                <a:cs typeface="Times New Roman" pitchFamily="18" charset="0"/>
              </a:rPr>
              <a:t>Trigger additional updates </a:t>
            </a:r>
            <a:r>
              <a:rPr lang="en-US" sz="2400" dirty="0" smtClean="0">
                <a:solidFill>
                  <a:srgbClr val="000000"/>
                </a:solidFill>
                <a:cs typeface="Times New Roman" pitchFamily="18" charset="0"/>
              </a:rPr>
              <a:t>so the violation is corrected (CASCADE option, SET NULL option)</a:t>
            </a:r>
          </a:p>
          <a:p>
            <a:pPr lvl="1" eaLnBrk="1" hangingPunct="1">
              <a:defRPr/>
            </a:pPr>
            <a:r>
              <a:rPr lang="en-US" sz="2400" b="1" dirty="0" smtClean="0">
                <a:solidFill>
                  <a:schemeClr val="accent2"/>
                </a:solidFill>
                <a:cs typeface="Times New Roman" pitchFamily="18" charset="0"/>
              </a:rPr>
              <a:t>Execute</a:t>
            </a:r>
            <a:r>
              <a:rPr lang="en-US" sz="2400" dirty="0" smtClean="0">
                <a:solidFill>
                  <a:srgbClr val="000000"/>
                </a:solidFill>
                <a:cs typeface="Times New Roman" pitchFamily="18" charset="0"/>
              </a:rPr>
              <a:t> a user-specified error-correction routine </a:t>
            </a:r>
          </a:p>
        </p:txBody>
      </p:sp>
    </p:spTree>
    <p:extLst>
      <p:ext uri="{BB962C8B-B14F-4D97-AF65-F5344CB8AC3E}">
        <p14:creationId xmlns:p14="http://schemas.microsoft.com/office/powerpoint/2010/main" val="2039347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base concept</a:t>
            </a:r>
            <a:endParaRPr lang="ar-SA" dirty="0"/>
          </a:p>
        </p:txBody>
      </p:sp>
      <p:sp>
        <p:nvSpPr>
          <p:cNvPr id="3" name="Content Placeholder 2"/>
          <p:cNvSpPr>
            <a:spLocks noGrp="1"/>
          </p:cNvSpPr>
          <p:nvPr>
            <p:ph idx="1"/>
          </p:nvPr>
        </p:nvSpPr>
        <p:spPr/>
        <p:txBody>
          <a:bodyPr>
            <a:normAutofit fontScale="92500" lnSpcReduction="20000"/>
          </a:bodyPr>
          <a:lstStyle/>
          <a:p>
            <a:pPr algn="l" rtl="0"/>
            <a:r>
              <a:rPr lang="en-US" dirty="0">
                <a:solidFill>
                  <a:schemeClr val="accent2"/>
                </a:solidFill>
              </a:rPr>
              <a:t>Data</a:t>
            </a:r>
            <a:r>
              <a:rPr lang="en-US" dirty="0"/>
              <a:t> is a meaningless static value. What does 3421 means?</a:t>
            </a:r>
          </a:p>
          <a:p>
            <a:pPr algn="l" rtl="0"/>
            <a:endParaRPr lang="en-US" dirty="0"/>
          </a:p>
          <a:p>
            <a:pPr algn="l" rtl="0"/>
            <a:r>
              <a:rPr lang="en-US" dirty="0">
                <a:solidFill>
                  <a:schemeClr val="accent2"/>
                </a:solidFill>
              </a:rPr>
              <a:t>Information</a:t>
            </a:r>
            <a:r>
              <a:rPr lang="en-US" dirty="0"/>
              <a:t> is the data you process in a manner that makes it meaningful. Information can be provided only if proper data exists.</a:t>
            </a:r>
          </a:p>
          <a:p>
            <a:pPr algn="l" rtl="0"/>
            <a:endParaRPr lang="en-US" dirty="0"/>
          </a:p>
          <a:p>
            <a:pPr algn="l" rtl="0"/>
            <a:r>
              <a:rPr lang="en-US" dirty="0">
                <a:solidFill>
                  <a:schemeClr val="accent2"/>
                </a:solidFill>
              </a:rPr>
              <a:t>A database (DB</a:t>
            </a:r>
            <a:r>
              <a:rPr lang="en-US" dirty="0"/>
              <a:t>) is a collection of related persistent data. Can be generated &amp; maintained manually or automatically </a:t>
            </a:r>
          </a:p>
          <a:p>
            <a:pPr algn="l" rtl="0"/>
            <a:endParaRPr lang="en-US" dirty="0"/>
          </a:p>
          <a:p>
            <a:pPr algn="ctr" rtl="0"/>
            <a:r>
              <a:rPr lang="en-US" dirty="0">
                <a:solidFill>
                  <a:schemeClr val="accent2"/>
                </a:solidFill>
              </a:rPr>
              <a:t>Data is what you store in database. </a:t>
            </a:r>
          </a:p>
          <a:p>
            <a:pPr algn="ctr" rtl="0"/>
            <a:r>
              <a:rPr lang="en-US" dirty="0">
                <a:solidFill>
                  <a:schemeClr val="accent2"/>
                </a:solidFill>
              </a:rPr>
              <a:t>Information is what you retrieve from a database.</a:t>
            </a:r>
          </a:p>
          <a:p>
            <a:pPr algn="l" rtl="0"/>
            <a:endParaRPr lang="en-US" dirty="0"/>
          </a:p>
          <a:p>
            <a:pPr algn="l" rtl="0"/>
            <a:r>
              <a:rPr lang="en-US" dirty="0">
                <a:solidFill>
                  <a:schemeClr val="accent2"/>
                </a:solidFill>
              </a:rPr>
              <a:t>A database application </a:t>
            </a:r>
            <a:r>
              <a:rPr lang="en-US" dirty="0"/>
              <a:t>is a collection of data and the programs that allow the manipulation of these data to meet the information needs of an enterprise</a:t>
            </a:r>
          </a:p>
          <a:p>
            <a:pPr algn="l" rtl="0"/>
            <a:endParaRPr lang="en-US" dirty="0"/>
          </a:p>
          <a:p>
            <a:pPr algn="l" rtl="0"/>
            <a:endParaRPr lang="ar-SA" dirty="0"/>
          </a:p>
        </p:txBody>
      </p:sp>
      <p:sp>
        <p:nvSpPr>
          <p:cNvPr id="6" name="Slide Number Placeholder 5"/>
          <p:cNvSpPr>
            <a:spLocks noGrp="1"/>
          </p:cNvSpPr>
          <p:nvPr>
            <p:ph type="sldNum" sz="quarter" idx="12"/>
          </p:nvPr>
        </p:nvSpPr>
        <p:spPr/>
        <p:txBody>
          <a:bodyPr/>
          <a:lstStyle/>
          <a:p>
            <a:fld id="{F027748B-ECCB-4108-91BE-B4504A0C3F00}" type="slidenum">
              <a:rPr lang="ar-SA" smtClean="0"/>
              <a:t>2</a:t>
            </a:fld>
            <a:endParaRPr lang="ar-SA"/>
          </a:p>
        </p:txBody>
      </p:sp>
    </p:spTree>
    <p:extLst>
      <p:ext uri="{BB962C8B-B14F-4D97-AF65-F5344CB8AC3E}">
        <p14:creationId xmlns:p14="http://schemas.microsoft.com/office/powerpoint/2010/main" val="859686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12775" y="228600"/>
            <a:ext cx="8153400" cy="990600"/>
          </a:xfrm>
        </p:spPr>
        <p:txBody>
          <a:bodyPr/>
          <a:lstStyle/>
          <a:p>
            <a:pPr eaLnBrk="1" hangingPunct="1"/>
            <a:r>
              <a:rPr lang="en-US" smtClean="0"/>
              <a:t>Database Properties</a:t>
            </a:r>
          </a:p>
        </p:txBody>
      </p:sp>
      <p:sp>
        <p:nvSpPr>
          <p:cNvPr id="6" name="Slide Number Placeholder 5"/>
          <p:cNvSpPr>
            <a:spLocks noGrp="1"/>
          </p:cNvSpPr>
          <p:nvPr>
            <p:ph type="sldNum" sz="quarter" idx="12"/>
          </p:nvPr>
        </p:nvSpPr>
        <p:spPr/>
        <p:txBody>
          <a:bodyPr>
            <a:normAutofit/>
          </a:bodyPr>
          <a:lstStyle/>
          <a:p>
            <a:pPr>
              <a:defRPr/>
            </a:pPr>
            <a:fld id="{76A473F8-99E7-4A7F-8726-505B0C932BAD}" type="slidenum">
              <a:rPr lang="en-US" altLang="en-US"/>
              <a:pPr>
                <a:defRPr/>
              </a:pPr>
              <a:t>3</a:t>
            </a:fld>
            <a:endParaRPr lang="en-US" altLang="en-US"/>
          </a:p>
        </p:txBody>
      </p:sp>
      <p:sp>
        <p:nvSpPr>
          <p:cNvPr id="40963" name="Rectangle 3"/>
          <p:cNvSpPr>
            <a:spLocks noGrp="1" noChangeArrowheads="1"/>
          </p:cNvSpPr>
          <p:nvPr>
            <p:ph sz="quarter" idx="1"/>
          </p:nvPr>
        </p:nvSpPr>
        <p:spPr>
          <a:xfrm>
            <a:off x="612775" y="1600200"/>
            <a:ext cx="8153400" cy="4495800"/>
          </a:xfrm>
        </p:spPr>
        <p:txBody>
          <a:bodyPr>
            <a:normAutofit/>
          </a:bodyPr>
          <a:lstStyle/>
          <a:p>
            <a:pPr algn="l" rtl="0" eaLnBrk="1" fontAlgn="auto" hangingPunct="1">
              <a:lnSpc>
                <a:spcPct val="80000"/>
              </a:lnSpc>
              <a:spcAft>
                <a:spcPts val="0"/>
              </a:spcAft>
              <a:buFont typeface="Wingdings" panose="05000000000000000000" pitchFamily="2" charset="2"/>
              <a:buChar char="§"/>
              <a:defRPr/>
            </a:pPr>
            <a:r>
              <a:rPr lang="en-US" dirty="0">
                <a:latin typeface="+mj-lt"/>
              </a:rPr>
              <a:t>Represents the real </a:t>
            </a:r>
            <a:r>
              <a:rPr lang="en-US" dirty="0" smtClean="0">
                <a:latin typeface="+mj-lt"/>
              </a:rPr>
              <a:t>world</a:t>
            </a:r>
            <a:endParaRPr lang="en-US" dirty="0">
              <a:latin typeface="+mj-lt"/>
            </a:endParaRPr>
          </a:p>
          <a:p>
            <a:pPr algn="l" rtl="0" eaLnBrk="1" fontAlgn="auto" hangingPunct="1">
              <a:lnSpc>
                <a:spcPct val="80000"/>
              </a:lnSpc>
              <a:spcAft>
                <a:spcPts val="0"/>
              </a:spcAft>
              <a:buFont typeface="Wingdings" panose="05000000000000000000" pitchFamily="2" charset="2"/>
              <a:buChar char="§"/>
              <a:defRPr/>
            </a:pPr>
            <a:r>
              <a:rPr lang="en-US" dirty="0">
                <a:latin typeface="+mj-lt"/>
              </a:rPr>
              <a:t>Logically coherent collection of data.</a:t>
            </a:r>
          </a:p>
          <a:p>
            <a:pPr algn="l" rtl="0" eaLnBrk="1" fontAlgn="auto" hangingPunct="1">
              <a:lnSpc>
                <a:spcPct val="80000"/>
              </a:lnSpc>
              <a:spcAft>
                <a:spcPts val="0"/>
              </a:spcAft>
              <a:buFont typeface="Wingdings" panose="05000000000000000000" pitchFamily="2" charset="2"/>
              <a:buChar char="§"/>
              <a:defRPr/>
            </a:pPr>
            <a:r>
              <a:rPr lang="en-US" dirty="0">
                <a:latin typeface="+mj-lt"/>
              </a:rPr>
              <a:t>Designed, built, populated with data for a specific purpose. It has an intended group of users and their applications.</a:t>
            </a:r>
          </a:p>
          <a:p>
            <a:pPr algn="l" rtl="0" eaLnBrk="1" fontAlgn="auto" hangingPunct="1">
              <a:lnSpc>
                <a:spcPct val="80000"/>
              </a:lnSpc>
              <a:spcAft>
                <a:spcPts val="0"/>
              </a:spcAft>
              <a:buFont typeface="Wingdings" panose="05000000000000000000" pitchFamily="2" charset="2"/>
              <a:buChar char="§"/>
              <a:defRPr/>
            </a:pPr>
            <a:r>
              <a:rPr lang="en-US" dirty="0">
                <a:latin typeface="+mj-lt"/>
              </a:rPr>
              <a:t>Can be of any size and any degree of complexity.</a:t>
            </a:r>
          </a:p>
          <a:p>
            <a:pPr algn="l" rtl="0" eaLnBrk="1" fontAlgn="auto" hangingPunct="1">
              <a:lnSpc>
                <a:spcPct val="80000"/>
              </a:lnSpc>
              <a:spcAft>
                <a:spcPts val="0"/>
              </a:spcAft>
              <a:buFont typeface="Wingdings" panose="05000000000000000000" pitchFamily="2" charset="2"/>
              <a:buChar char="§"/>
              <a:defRPr/>
            </a:pPr>
            <a:r>
              <a:rPr lang="en-US" dirty="0">
                <a:latin typeface="+mj-lt"/>
              </a:rPr>
              <a:t>Can be generated and maintained manually or using a computer.</a:t>
            </a:r>
            <a:br>
              <a:rPr lang="en-US" dirty="0">
                <a:latin typeface="+mj-lt"/>
              </a:rPr>
            </a:br>
            <a:r>
              <a:rPr lang="en-US" b="1" dirty="0">
                <a:solidFill>
                  <a:schemeClr val="accent2">
                    <a:lumMod val="75000"/>
                  </a:schemeClr>
                </a:solidFill>
                <a:latin typeface="+mj-lt"/>
              </a:rPr>
              <a:t>A computerized DB can be created by:</a:t>
            </a:r>
          </a:p>
          <a:p>
            <a:pPr marL="708660" lvl="1" indent="-342900" algn="l" rtl="0" eaLnBrk="1" fontAlgn="auto" hangingPunct="1">
              <a:lnSpc>
                <a:spcPct val="80000"/>
              </a:lnSpc>
              <a:spcAft>
                <a:spcPts val="0"/>
              </a:spcAft>
              <a:buFont typeface="Wingdings" panose="05000000000000000000" pitchFamily="2" charset="2"/>
              <a:buChar char="§"/>
              <a:defRPr/>
            </a:pPr>
            <a:r>
              <a:rPr lang="en-US" sz="2400" dirty="0">
                <a:latin typeface="+mj-lt"/>
              </a:rPr>
              <a:t>A Group of application programs</a:t>
            </a:r>
          </a:p>
          <a:p>
            <a:pPr marL="708660" lvl="1" indent="-342900" algn="l" rtl="0" eaLnBrk="1" fontAlgn="auto" hangingPunct="1">
              <a:lnSpc>
                <a:spcPct val="80000"/>
              </a:lnSpc>
              <a:spcAft>
                <a:spcPts val="0"/>
              </a:spcAft>
              <a:buFont typeface="Wingdings" panose="05000000000000000000" pitchFamily="2" charset="2"/>
              <a:buChar char="§"/>
              <a:defRPr/>
            </a:pPr>
            <a:r>
              <a:rPr lang="en-US" sz="2400" dirty="0">
                <a:latin typeface="+mj-lt"/>
              </a:rPr>
              <a:t>Or by Database Management System (DBMS)</a:t>
            </a:r>
          </a:p>
          <a:p>
            <a:pPr marL="320040" indent="-320040" algn="l" rtl="0" eaLnBrk="1" fontAlgn="auto" hangingPunct="1">
              <a:lnSpc>
                <a:spcPct val="80000"/>
              </a:lnSpc>
              <a:spcAft>
                <a:spcPts val="0"/>
              </a:spcAft>
              <a:buFont typeface="Wingdings"/>
              <a:buChar char=""/>
              <a:defRPr/>
            </a:pPr>
            <a:endParaRPr lang="en-US" sz="2000" dirty="0"/>
          </a:p>
          <a:p>
            <a:pPr marL="320040" indent="-320040" algn="l" rtl="0" eaLnBrk="1" fontAlgn="auto" hangingPunct="1">
              <a:lnSpc>
                <a:spcPct val="80000"/>
              </a:lnSpc>
              <a:spcAft>
                <a:spcPts val="0"/>
              </a:spcAft>
              <a:buFont typeface="Wingdings"/>
              <a:buChar char=""/>
              <a:defRPr/>
            </a:pPr>
            <a:endParaRPr lang="en-US" sz="2000" dirty="0"/>
          </a:p>
          <a:p>
            <a:pPr marL="320040" indent="-320040" algn="l" rtl="0" eaLnBrk="1" fontAlgn="auto" hangingPunct="1">
              <a:lnSpc>
                <a:spcPct val="80000"/>
              </a:lnSpc>
              <a:spcAft>
                <a:spcPts val="0"/>
              </a:spcAft>
              <a:buFont typeface="Wingdings"/>
              <a:buChar char=""/>
              <a:defRPr/>
            </a:pPr>
            <a:endParaRPr lang="en-US" sz="2000" dirty="0"/>
          </a:p>
          <a:p>
            <a:pPr marL="320040" indent="-320040" algn="l" rtl="0" eaLnBrk="1" fontAlgn="auto" hangingPunct="1">
              <a:lnSpc>
                <a:spcPct val="80000"/>
              </a:lnSpc>
              <a:spcAft>
                <a:spcPts val="0"/>
              </a:spcAft>
              <a:buFont typeface="Wingdings"/>
              <a:buChar char=""/>
              <a:defRPr/>
            </a:pPr>
            <a:endParaRPr lang="en-US" sz="2600" dirty="0"/>
          </a:p>
        </p:txBody>
      </p:sp>
    </p:spTree>
    <p:extLst>
      <p:ext uri="{BB962C8B-B14F-4D97-AF65-F5344CB8AC3E}">
        <p14:creationId xmlns:p14="http://schemas.microsoft.com/office/powerpoint/2010/main" val="914843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381000" y="6248400"/>
            <a:ext cx="8382000" cy="0"/>
          </a:xfrm>
          <a:prstGeom prst="line">
            <a:avLst/>
          </a:prstGeom>
          <a:noFill/>
          <a:ln w="9525">
            <a:solidFill>
              <a:schemeClr val="tx1"/>
            </a:solidFill>
            <a:round/>
            <a:headEnd/>
            <a:tailEnd/>
          </a:ln>
        </p:spPr>
        <p:txBody>
          <a:bodyPr wrap="none" anchor="ctr"/>
          <a:lstStyle/>
          <a:p>
            <a:endParaRPr lang="en-US"/>
          </a:p>
        </p:txBody>
      </p:sp>
      <p:sp>
        <p:nvSpPr>
          <p:cNvPr id="11268" name="Text Box 5"/>
          <p:cNvSpPr txBox="1">
            <a:spLocks noChangeArrowheads="1"/>
          </p:cNvSpPr>
          <p:nvPr/>
        </p:nvSpPr>
        <p:spPr bwMode="auto">
          <a:xfrm>
            <a:off x="76200" y="1447800"/>
            <a:ext cx="9144000" cy="3908762"/>
          </a:xfrm>
          <a:prstGeom prst="rect">
            <a:avLst/>
          </a:prstGeom>
          <a:noFill/>
          <a:ln w="9525">
            <a:noFill/>
            <a:miter lim="800000"/>
            <a:headEnd/>
            <a:tailEnd/>
          </a:ln>
        </p:spPr>
        <p:txBody>
          <a:bodyPr>
            <a:spAutoFit/>
          </a:bodyPr>
          <a:lstStyle/>
          <a:p>
            <a:pPr algn="l" rtl="0" eaLnBrk="0" fontAlgn="auto" hangingPunct="0">
              <a:spcBef>
                <a:spcPts val="0"/>
              </a:spcBef>
              <a:spcAft>
                <a:spcPts val="0"/>
              </a:spcAft>
              <a:defRPr/>
            </a:pPr>
            <a:r>
              <a:rPr lang="en-US" sz="2800" b="1" dirty="0">
                <a:solidFill>
                  <a:schemeClr val="tx2"/>
                </a:solidFill>
                <a:effectLst>
                  <a:outerShdw blurRad="31750" dist="25400" dir="5400000" algn="tl" rotWithShape="0">
                    <a:srgbClr val="000000">
                      <a:alpha val="25000"/>
                    </a:srgbClr>
                  </a:outerShdw>
                </a:effectLst>
                <a:latin typeface="+mj-lt"/>
                <a:ea typeface="+mj-ea"/>
                <a:cs typeface="+mj-cs"/>
              </a:rPr>
              <a:t> </a:t>
            </a:r>
            <a:endParaRPr lang="en-US" sz="2000" dirty="0">
              <a:solidFill>
                <a:schemeClr val="tx2"/>
              </a:solidFill>
              <a:effectLst>
                <a:outerShdw blurRad="31750" dist="25400" dir="5400000" algn="tl" rotWithShape="0">
                  <a:srgbClr val="000000">
                    <a:alpha val="25000"/>
                  </a:srgbClr>
                </a:outerShdw>
              </a:effectLst>
              <a:ea typeface="+mj-ea"/>
              <a:cs typeface="+mj-cs"/>
            </a:endParaRPr>
          </a:p>
          <a:p>
            <a:pPr algn="l" rtl="0" eaLnBrk="0" fontAlgn="auto" hangingPunct="0">
              <a:spcBef>
                <a:spcPts val="0"/>
              </a:spcBef>
              <a:spcAft>
                <a:spcPts val="0"/>
              </a:spcAft>
              <a:buFontTx/>
              <a:buChar char="•"/>
              <a:defRPr/>
            </a:pPr>
            <a:r>
              <a:rPr lang="en-US" sz="2000" dirty="0">
                <a:solidFill>
                  <a:schemeClr val="accent2">
                    <a:lumMod val="75000"/>
                  </a:schemeClr>
                </a:solidFill>
                <a:cs typeface="Traditional Arabic" pitchFamily="2" charset="-78"/>
              </a:rPr>
              <a:t>DBMS</a:t>
            </a:r>
            <a:r>
              <a:rPr lang="en-US" sz="2000" dirty="0">
                <a:cs typeface="Traditional Arabic" pitchFamily="2" charset="-78"/>
              </a:rPr>
              <a:t> is a collection of programs that enables users to </a:t>
            </a:r>
            <a:r>
              <a:rPr lang="en-US" sz="2000" dirty="0">
                <a:solidFill>
                  <a:schemeClr val="accent1">
                    <a:lumMod val="75000"/>
                  </a:schemeClr>
                </a:solidFill>
                <a:cs typeface="Traditional Arabic" pitchFamily="2" charset="-78"/>
              </a:rPr>
              <a:t>create</a:t>
            </a:r>
            <a:r>
              <a:rPr lang="en-US" sz="2000" dirty="0">
                <a:cs typeface="Traditional Arabic" pitchFamily="2" charset="-78"/>
              </a:rPr>
              <a:t>, </a:t>
            </a:r>
            <a:r>
              <a:rPr lang="en-US" sz="2000" dirty="0">
                <a:solidFill>
                  <a:schemeClr val="accent1">
                    <a:lumMod val="75000"/>
                  </a:schemeClr>
                </a:solidFill>
                <a:cs typeface="Traditional Arabic" pitchFamily="2" charset="-78"/>
              </a:rPr>
              <a:t>maintain </a:t>
            </a:r>
          </a:p>
          <a:p>
            <a:pPr algn="l" rtl="0" eaLnBrk="0" fontAlgn="auto" hangingPunct="0">
              <a:spcBef>
                <a:spcPts val="0"/>
              </a:spcBef>
              <a:spcAft>
                <a:spcPts val="0"/>
              </a:spcAft>
              <a:defRPr/>
            </a:pPr>
            <a:r>
              <a:rPr lang="en-US" sz="2000" dirty="0">
                <a:cs typeface="Traditional Arabic" pitchFamily="2" charset="-78"/>
              </a:rPr>
              <a:t>   and </a:t>
            </a:r>
            <a:r>
              <a:rPr lang="en-US" sz="2000" dirty="0">
                <a:solidFill>
                  <a:schemeClr val="accent1">
                    <a:lumMod val="75000"/>
                  </a:schemeClr>
                </a:solidFill>
                <a:cs typeface="Traditional Arabic" pitchFamily="2" charset="-78"/>
              </a:rPr>
              <a:t>use</a:t>
            </a:r>
            <a:r>
              <a:rPr lang="en-US" sz="2000" dirty="0">
                <a:cs typeface="Traditional Arabic" pitchFamily="2" charset="-78"/>
              </a:rPr>
              <a:t> a database.</a:t>
            </a:r>
          </a:p>
          <a:p>
            <a:pPr algn="l" rtl="0" eaLnBrk="0" fontAlgn="auto" hangingPunct="0">
              <a:spcBef>
                <a:spcPts val="0"/>
              </a:spcBef>
              <a:spcAft>
                <a:spcPts val="0"/>
              </a:spcAft>
              <a:defRPr/>
            </a:pPr>
            <a:endParaRPr lang="en-US" sz="2000" dirty="0">
              <a:cs typeface="Traditional Arabic" pitchFamily="2" charset="-78"/>
            </a:endParaRPr>
          </a:p>
          <a:p>
            <a:pPr algn="l" rtl="0" eaLnBrk="0" fontAlgn="auto" hangingPunct="0">
              <a:spcBef>
                <a:spcPts val="0"/>
              </a:spcBef>
              <a:spcAft>
                <a:spcPts val="0"/>
              </a:spcAft>
              <a:buFontTx/>
              <a:buChar char="•"/>
              <a:defRPr/>
            </a:pPr>
            <a:r>
              <a:rPr lang="en-US" sz="2000" dirty="0">
                <a:cs typeface="Traditional Arabic" pitchFamily="2" charset="-78"/>
              </a:rPr>
              <a:t> </a:t>
            </a:r>
            <a:r>
              <a:rPr lang="en-US" sz="2000" dirty="0">
                <a:solidFill>
                  <a:schemeClr val="accent2">
                    <a:lumMod val="75000"/>
                  </a:schemeClr>
                </a:solidFill>
                <a:cs typeface="Traditional Arabic" pitchFamily="2" charset="-78"/>
              </a:rPr>
              <a:t>Facilitates the process of:</a:t>
            </a:r>
          </a:p>
          <a:p>
            <a:pPr lvl="1" algn="l" rtl="0" eaLnBrk="0" fontAlgn="auto" hangingPunct="0">
              <a:spcBef>
                <a:spcPts val="0"/>
              </a:spcBef>
              <a:spcAft>
                <a:spcPts val="0"/>
              </a:spcAft>
              <a:buFontTx/>
              <a:buChar char="•"/>
              <a:defRPr/>
            </a:pPr>
            <a:r>
              <a:rPr lang="en-US" sz="2000" dirty="0">
                <a:cs typeface="Traditional Arabic" pitchFamily="2" charset="-78"/>
              </a:rPr>
              <a:t> Defining: specifying data types, structures, &amp; constraints for data.</a:t>
            </a:r>
          </a:p>
          <a:p>
            <a:pPr lvl="1" algn="l" rtl="0" eaLnBrk="0" fontAlgn="auto" hangingPunct="0">
              <a:spcBef>
                <a:spcPts val="0"/>
              </a:spcBef>
              <a:spcAft>
                <a:spcPts val="0"/>
              </a:spcAft>
              <a:buFontTx/>
              <a:buChar char="•"/>
              <a:defRPr/>
            </a:pPr>
            <a:r>
              <a:rPr lang="en-US" sz="2000" dirty="0">
                <a:cs typeface="Traditional Arabic" pitchFamily="2" charset="-78"/>
              </a:rPr>
              <a:t>Manipulating: querying the database to retrieve or  update data</a:t>
            </a:r>
          </a:p>
          <a:p>
            <a:pPr lvl="1" algn="l" rtl="0" eaLnBrk="0" fontAlgn="auto" hangingPunct="0">
              <a:spcBef>
                <a:spcPts val="0"/>
              </a:spcBef>
              <a:spcAft>
                <a:spcPts val="0"/>
              </a:spcAft>
              <a:defRPr/>
            </a:pPr>
            <a:r>
              <a:rPr lang="en-US" sz="2000" dirty="0">
                <a:cs typeface="Traditional Arabic" pitchFamily="2" charset="-78"/>
              </a:rPr>
              <a:t>   and generating reports from the data.</a:t>
            </a:r>
          </a:p>
          <a:p>
            <a:pPr lvl="1" algn="l" rtl="0" eaLnBrk="0" fontAlgn="auto" hangingPunct="0">
              <a:spcBef>
                <a:spcPts val="0"/>
              </a:spcBef>
              <a:spcAft>
                <a:spcPts val="0"/>
              </a:spcAft>
              <a:buFontTx/>
              <a:buChar char="•"/>
              <a:defRPr/>
            </a:pPr>
            <a:r>
              <a:rPr lang="en-US" sz="2000" dirty="0">
                <a:cs typeface="Traditional Arabic" pitchFamily="2" charset="-78"/>
              </a:rPr>
              <a:t> Sharing: accessing the database concurrently.</a:t>
            </a:r>
            <a:r>
              <a:rPr lang="en-US" sz="2000" dirty="0">
                <a:ea typeface="Times New Roman (Arabic)" charset="0"/>
                <a:cs typeface="Times New Roman (Arabic)" charset="0"/>
              </a:rPr>
              <a:t> </a:t>
            </a:r>
          </a:p>
          <a:p>
            <a:pPr lvl="1" algn="l" rtl="0" eaLnBrk="0" fontAlgn="auto" hangingPunct="0">
              <a:spcBef>
                <a:spcPts val="0"/>
              </a:spcBef>
              <a:spcAft>
                <a:spcPts val="0"/>
              </a:spcAft>
              <a:buFontTx/>
              <a:buChar char="•"/>
              <a:defRPr/>
            </a:pPr>
            <a:r>
              <a:rPr lang="en-US" sz="2000" dirty="0">
                <a:ea typeface="Times New Roman (Arabic)" charset="0"/>
                <a:cs typeface="Times New Roman (Arabic)" charset="0"/>
              </a:rPr>
              <a:t> Protects the database and maintains it over a long period of time.</a:t>
            </a:r>
          </a:p>
          <a:p>
            <a:pPr algn="l" rtl="0" eaLnBrk="0" fontAlgn="auto" hangingPunct="0">
              <a:spcBef>
                <a:spcPts val="0"/>
              </a:spcBef>
              <a:spcAft>
                <a:spcPts val="0"/>
              </a:spcAft>
              <a:buFontTx/>
              <a:buChar char="•"/>
              <a:defRPr/>
            </a:pPr>
            <a:endParaRPr lang="en-US" sz="2000" dirty="0">
              <a:ea typeface="Times New Roman (Arabic)" charset="0"/>
              <a:cs typeface="Times New Roman (Arabic)" charset="0"/>
            </a:endParaRPr>
          </a:p>
          <a:p>
            <a:pPr algn="l" rtl="0" eaLnBrk="0" fontAlgn="auto" hangingPunct="0">
              <a:spcBef>
                <a:spcPts val="0"/>
              </a:spcBef>
              <a:spcAft>
                <a:spcPts val="0"/>
              </a:spcAft>
              <a:buFontTx/>
              <a:buChar char="•"/>
              <a:defRPr/>
            </a:pPr>
            <a:r>
              <a:rPr lang="en-US" sz="2000" dirty="0">
                <a:ea typeface="Times New Roman (Arabic)" charset="0"/>
                <a:cs typeface="Times New Roman (Arabic)" charset="0"/>
              </a:rPr>
              <a:t> </a:t>
            </a:r>
            <a:r>
              <a:rPr lang="en-US" sz="2000" dirty="0">
                <a:solidFill>
                  <a:schemeClr val="accent2">
                    <a:lumMod val="75000"/>
                  </a:schemeClr>
                </a:solidFill>
                <a:ea typeface="Times New Roman (Arabic)" charset="0"/>
                <a:cs typeface="Times New Roman (Arabic)" charset="0"/>
              </a:rPr>
              <a:t>Examples: </a:t>
            </a:r>
            <a:r>
              <a:rPr lang="en-US" sz="2000" dirty="0">
                <a:ea typeface="Times New Roman (Arabic)" charset="0"/>
                <a:cs typeface="Times New Roman (Arabic)" charset="0"/>
              </a:rPr>
              <a:t>Oracle, MS Access, DB2, Informix, </a:t>
            </a:r>
            <a:r>
              <a:rPr lang="en-US" sz="2000" dirty="0" err="1">
                <a:ea typeface="Times New Roman (Arabic)" charset="0"/>
                <a:cs typeface="Times New Roman (Arabic)" charset="0"/>
              </a:rPr>
              <a:t>MySQL</a:t>
            </a:r>
            <a:r>
              <a:rPr lang="en-US" sz="2000" dirty="0">
                <a:ea typeface="Times New Roman (Arabic)" charset="0"/>
                <a:cs typeface="Times New Roman (Arabic)" charset="0"/>
              </a:rPr>
              <a:t>, </a:t>
            </a:r>
            <a:r>
              <a:rPr lang="en-US" sz="2000" dirty="0" err="1">
                <a:ea typeface="Times New Roman (Arabic)" charset="0"/>
                <a:cs typeface="Times New Roman (Arabic)" charset="0"/>
              </a:rPr>
              <a:t>SyBase</a:t>
            </a:r>
            <a:r>
              <a:rPr lang="en-US" sz="2000" dirty="0">
                <a:ea typeface="Times New Roman (Arabic)" charset="0"/>
                <a:cs typeface="Times New Roman (Arabic)" charset="0"/>
              </a:rPr>
              <a:t>.</a:t>
            </a:r>
          </a:p>
        </p:txBody>
      </p:sp>
      <p:sp>
        <p:nvSpPr>
          <p:cNvPr id="8" name="Title 7"/>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US" dirty="0" smtClean="0"/>
              <a:t>What is Database Management System (DBMS) ?</a:t>
            </a:r>
            <a:endParaRPr lang="ar-SA" dirty="0"/>
          </a:p>
        </p:txBody>
      </p:sp>
      <p:sp>
        <p:nvSpPr>
          <p:cNvPr id="6" name="Slide Number Placeholder 5"/>
          <p:cNvSpPr>
            <a:spLocks noGrp="1"/>
          </p:cNvSpPr>
          <p:nvPr>
            <p:ph type="sldNum" sz="quarter" idx="12"/>
          </p:nvPr>
        </p:nvSpPr>
        <p:spPr/>
        <p:txBody>
          <a:bodyPr>
            <a:normAutofit/>
          </a:bodyPr>
          <a:lstStyle/>
          <a:p>
            <a:pPr>
              <a:defRPr/>
            </a:pPr>
            <a:fld id="{9CD1C09A-2C35-485E-BDE2-69E1BAE2D931}" type="slidenum">
              <a:rPr lang="en-US"/>
              <a:pPr>
                <a:defRPr/>
              </a:pPr>
              <a:t>4</a:t>
            </a:fld>
            <a:endParaRPr lang="en-US"/>
          </a:p>
        </p:txBody>
      </p:sp>
    </p:spTree>
    <p:extLst>
      <p:ext uri="{BB962C8B-B14F-4D97-AF65-F5344CB8AC3E}">
        <p14:creationId xmlns:p14="http://schemas.microsoft.com/office/powerpoint/2010/main" val="2759093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2"/>
          <p:cNvSpPr>
            <a:spLocks noChangeShapeType="1"/>
          </p:cNvSpPr>
          <p:nvPr/>
        </p:nvSpPr>
        <p:spPr bwMode="auto">
          <a:xfrm>
            <a:off x="381000" y="6248400"/>
            <a:ext cx="8382000" cy="0"/>
          </a:xfrm>
          <a:prstGeom prst="line">
            <a:avLst/>
          </a:prstGeom>
          <a:noFill/>
          <a:ln w="9525">
            <a:solidFill>
              <a:schemeClr val="tx1"/>
            </a:solidFill>
            <a:round/>
            <a:headEnd/>
            <a:tailEnd/>
          </a:ln>
        </p:spPr>
        <p:txBody>
          <a:bodyPr wrap="none" anchor="ctr"/>
          <a:lstStyle/>
          <a:p>
            <a:endParaRPr lang="en-US"/>
          </a:p>
        </p:txBody>
      </p:sp>
      <p:sp>
        <p:nvSpPr>
          <p:cNvPr id="8197" name="Text Box 5"/>
          <p:cNvSpPr txBox="1">
            <a:spLocks noChangeArrowheads="1"/>
          </p:cNvSpPr>
          <p:nvPr/>
        </p:nvSpPr>
        <p:spPr bwMode="auto">
          <a:xfrm>
            <a:off x="304800" y="1600200"/>
            <a:ext cx="8382000" cy="3859213"/>
          </a:xfrm>
          <a:prstGeom prst="rect">
            <a:avLst/>
          </a:prstGeom>
          <a:noFill/>
          <a:ln w="9525">
            <a:noFill/>
            <a:miter lim="800000"/>
            <a:headEnd/>
            <a:tailEnd/>
          </a:ln>
        </p:spPr>
        <p:txBody>
          <a:bodyPr>
            <a:spAutoFit/>
          </a:bodyPr>
          <a:lstStyle/>
          <a:p>
            <a:pPr eaLnBrk="0" fontAlgn="auto" hangingPunct="0">
              <a:lnSpc>
                <a:spcPct val="104000"/>
              </a:lnSpc>
              <a:spcBef>
                <a:spcPts val="0"/>
              </a:spcBef>
              <a:spcAft>
                <a:spcPts val="0"/>
              </a:spcAft>
              <a:buFontTx/>
              <a:buChar char="•"/>
              <a:defRPr/>
            </a:pPr>
            <a:endParaRPr lang="en-US" sz="2000" dirty="0">
              <a:latin typeface="Times New Roman" pitchFamily="18" charset="0"/>
              <a:ea typeface="Times New Roman (Arabic)" charset="0"/>
              <a:cs typeface="Times New Roman (Arabic)" charset="0"/>
            </a:endParaRPr>
          </a:p>
          <a:p>
            <a:pPr lvl="1" algn="l" rtl="0" eaLnBrk="0" fontAlgn="auto" hangingPunct="0">
              <a:spcBef>
                <a:spcPts val="0"/>
              </a:spcBef>
              <a:spcAft>
                <a:spcPts val="0"/>
              </a:spcAft>
              <a:buFontTx/>
              <a:buChar char="•"/>
              <a:defRPr/>
            </a:pPr>
            <a:r>
              <a:rPr lang="en-US" sz="2800" dirty="0">
                <a:latin typeface="+mn-lt"/>
                <a:cs typeface="+mn-cs"/>
              </a:rPr>
              <a:t>Banking: all transactions.</a:t>
            </a:r>
          </a:p>
          <a:p>
            <a:pPr lvl="1" algn="l" rtl="0" eaLnBrk="0" fontAlgn="auto" hangingPunct="0">
              <a:spcBef>
                <a:spcPts val="0"/>
              </a:spcBef>
              <a:spcAft>
                <a:spcPts val="0"/>
              </a:spcAft>
              <a:buFontTx/>
              <a:buChar char="•"/>
              <a:defRPr/>
            </a:pPr>
            <a:r>
              <a:rPr lang="en-US" sz="2800" dirty="0">
                <a:latin typeface="+mn-lt"/>
                <a:cs typeface="+mn-cs"/>
              </a:rPr>
              <a:t> Hotels: reservation.</a:t>
            </a:r>
          </a:p>
          <a:p>
            <a:pPr lvl="1" algn="l" rtl="0" eaLnBrk="0" fontAlgn="auto" hangingPunct="0">
              <a:spcBef>
                <a:spcPts val="0"/>
              </a:spcBef>
              <a:spcAft>
                <a:spcPts val="0"/>
              </a:spcAft>
              <a:buFontTx/>
              <a:buChar char="•"/>
              <a:defRPr/>
            </a:pPr>
            <a:r>
              <a:rPr lang="en-US" sz="2800" dirty="0">
                <a:latin typeface="+mn-lt"/>
                <a:cs typeface="+mn-cs"/>
              </a:rPr>
              <a:t> Airlines: reservation, schedules.</a:t>
            </a:r>
          </a:p>
          <a:p>
            <a:pPr lvl="1" algn="l" rtl="0" eaLnBrk="0" fontAlgn="auto" hangingPunct="0">
              <a:spcBef>
                <a:spcPts val="0"/>
              </a:spcBef>
              <a:spcAft>
                <a:spcPts val="0"/>
              </a:spcAft>
              <a:buFontTx/>
              <a:buChar char="•"/>
              <a:defRPr/>
            </a:pPr>
            <a:r>
              <a:rPr lang="en-US" sz="2800" dirty="0">
                <a:latin typeface="+mn-lt"/>
                <a:cs typeface="+mn-cs"/>
              </a:rPr>
              <a:t> Libraries: catalog.</a:t>
            </a:r>
          </a:p>
          <a:p>
            <a:pPr lvl="1" algn="l" rtl="0" eaLnBrk="0" fontAlgn="auto" hangingPunct="0">
              <a:spcBef>
                <a:spcPts val="0"/>
              </a:spcBef>
              <a:spcAft>
                <a:spcPts val="0"/>
              </a:spcAft>
              <a:buFontTx/>
              <a:buChar char="•"/>
              <a:defRPr/>
            </a:pPr>
            <a:r>
              <a:rPr lang="en-US" sz="2800" dirty="0">
                <a:latin typeface="+mn-lt"/>
                <a:cs typeface="+mn-cs"/>
              </a:rPr>
              <a:t> Universities: registration, grades.</a:t>
            </a:r>
          </a:p>
          <a:p>
            <a:pPr lvl="1" algn="l" rtl="0" eaLnBrk="0" fontAlgn="auto" hangingPunct="0">
              <a:spcBef>
                <a:spcPts val="0"/>
              </a:spcBef>
              <a:spcAft>
                <a:spcPts val="0"/>
              </a:spcAft>
              <a:buFontTx/>
              <a:buChar char="•"/>
              <a:defRPr/>
            </a:pPr>
            <a:r>
              <a:rPr lang="en-US" sz="2800" dirty="0">
                <a:latin typeface="+mn-lt"/>
                <a:cs typeface="+mn-cs"/>
              </a:rPr>
              <a:t> Sales: customers, products, purchases.</a:t>
            </a:r>
          </a:p>
          <a:p>
            <a:pPr lvl="1" algn="l" rtl="0" eaLnBrk="0" fontAlgn="auto" hangingPunct="0">
              <a:spcBef>
                <a:spcPts val="0"/>
              </a:spcBef>
              <a:spcAft>
                <a:spcPts val="0"/>
              </a:spcAft>
              <a:buFontTx/>
              <a:buChar char="•"/>
              <a:defRPr/>
            </a:pPr>
            <a:r>
              <a:rPr lang="en-US" sz="2800" dirty="0">
                <a:latin typeface="+mn-lt"/>
                <a:cs typeface="+mn-cs"/>
              </a:rPr>
              <a:t> Manufacturing: production, inventory, orders.</a:t>
            </a:r>
          </a:p>
          <a:p>
            <a:pPr lvl="1" algn="l" rtl="0" eaLnBrk="0" fontAlgn="auto" hangingPunct="0">
              <a:spcBef>
                <a:spcPts val="0"/>
              </a:spcBef>
              <a:spcAft>
                <a:spcPts val="0"/>
              </a:spcAft>
              <a:buFontTx/>
              <a:buChar char="•"/>
              <a:defRPr/>
            </a:pPr>
            <a:r>
              <a:rPr lang="en-US" sz="2800" dirty="0">
                <a:latin typeface="+mn-lt"/>
                <a:cs typeface="+mn-cs"/>
              </a:rPr>
              <a:t> Human resources: employee records, salaries.</a:t>
            </a:r>
          </a:p>
        </p:txBody>
      </p:sp>
      <p:sp>
        <p:nvSpPr>
          <p:cNvPr id="14340" name="Title 16"/>
          <p:cNvSpPr>
            <a:spLocks noGrp="1"/>
          </p:cNvSpPr>
          <p:nvPr>
            <p:ph type="title"/>
          </p:nvPr>
        </p:nvSpPr>
        <p:spPr>
          <a:xfrm>
            <a:off x="612775" y="228600"/>
            <a:ext cx="8153400" cy="990600"/>
          </a:xfrm>
        </p:spPr>
        <p:txBody>
          <a:bodyPr/>
          <a:lstStyle/>
          <a:p>
            <a:pPr eaLnBrk="1" hangingPunct="1"/>
            <a:r>
              <a:rPr lang="en-US" smtClean="0"/>
              <a:t>Examples of Databases</a:t>
            </a:r>
            <a:endParaRPr lang="ar-SA" smtClean="0"/>
          </a:p>
        </p:txBody>
      </p:sp>
      <p:sp>
        <p:nvSpPr>
          <p:cNvPr id="16" name="Slide Number Placeholder 15"/>
          <p:cNvSpPr>
            <a:spLocks noGrp="1"/>
          </p:cNvSpPr>
          <p:nvPr>
            <p:ph type="sldNum" sz="quarter" idx="12"/>
          </p:nvPr>
        </p:nvSpPr>
        <p:spPr/>
        <p:txBody>
          <a:bodyPr>
            <a:normAutofit/>
          </a:bodyPr>
          <a:lstStyle/>
          <a:p>
            <a:pPr>
              <a:defRPr/>
            </a:pPr>
            <a:fld id="{06490C38-7E14-4084-AF69-81EC6A1C061E}" type="slidenum">
              <a:rPr lang="en-US"/>
              <a:pPr>
                <a:defRPr/>
              </a:pPr>
              <a:t>5</a:t>
            </a:fld>
            <a:endParaRPr lang="en-US"/>
          </a:p>
        </p:txBody>
      </p:sp>
    </p:spTree>
    <p:extLst>
      <p:ext uri="{BB962C8B-B14F-4D97-AF65-F5344CB8AC3E}">
        <p14:creationId xmlns:p14="http://schemas.microsoft.com/office/powerpoint/2010/main" val="91327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228600"/>
            <a:ext cx="7772400" cy="1143000"/>
          </a:xfrm>
        </p:spPr>
        <p:txBody>
          <a:bodyPr>
            <a:normAutofit fontScale="90000"/>
          </a:bodyPr>
          <a:lstStyle/>
          <a:p>
            <a:pPr eaLnBrk="1" fontAlgn="auto" hangingPunct="1">
              <a:spcAft>
                <a:spcPts val="0"/>
              </a:spcAft>
              <a:defRPr/>
            </a:pPr>
            <a:r>
              <a:rPr lang="en-US" dirty="0" smtClean="0"/>
              <a:t>Database System (DBS) Environment</a:t>
            </a:r>
            <a:endParaRPr lang="en-US" dirty="0">
              <a:solidFill>
                <a:srgbClr val="003366"/>
              </a:solidFill>
            </a:endParaRPr>
          </a:p>
        </p:txBody>
      </p:sp>
      <p:sp>
        <p:nvSpPr>
          <p:cNvPr id="20" name="Slide Number Placeholder 5"/>
          <p:cNvSpPr>
            <a:spLocks noGrp="1"/>
          </p:cNvSpPr>
          <p:nvPr>
            <p:ph type="sldNum" sz="quarter" idx="12"/>
          </p:nvPr>
        </p:nvSpPr>
        <p:spPr/>
        <p:txBody>
          <a:bodyPr>
            <a:normAutofit/>
          </a:bodyPr>
          <a:lstStyle/>
          <a:p>
            <a:pPr>
              <a:defRPr/>
            </a:pPr>
            <a:fld id="{E25A80EA-FA60-40D8-8558-5D46792B908F}" type="slidenum">
              <a:rPr lang="en-US" altLang="en-US"/>
              <a:pPr>
                <a:defRPr/>
              </a:pPr>
              <a:t>6</a:t>
            </a:fld>
            <a:endParaRPr lang="en-US" altLang="en-US"/>
          </a:p>
        </p:txBody>
      </p:sp>
      <p:sp>
        <p:nvSpPr>
          <p:cNvPr id="63491" name="AutoShape 3"/>
          <p:cNvSpPr>
            <a:spLocks noChangeArrowheads="1"/>
          </p:cNvSpPr>
          <p:nvPr/>
        </p:nvSpPr>
        <p:spPr bwMode="auto">
          <a:xfrm>
            <a:off x="5105400" y="4953000"/>
            <a:ext cx="1143000" cy="1219200"/>
          </a:xfrm>
          <a:prstGeom prst="flowChartMagneticDisk">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defRPr/>
            </a:pPr>
            <a:r>
              <a:rPr lang="en-US" dirty="0">
                <a:cs typeface="Times New Roman" pitchFamily="18" charset="0"/>
              </a:rPr>
              <a:t>Database</a:t>
            </a:r>
            <a:endParaRPr lang="en-US" sz="2000" dirty="0">
              <a:latin typeface="Times New Roman" pitchFamily="18" charset="0"/>
              <a:cs typeface="Times New Roman" pitchFamily="18" charset="0"/>
            </a:endParaRPr>
          </a:p>
        </p:txBody>
      </p:sp>
      <p:sp>
        <p:nvSpPr>
          <p:cNvPr id="63492" name="AutoShape 4"/>
          <p:cNvSpPr>
            <a:spLocks noChangeArrowheads="1"/>
          </p:cNvSpPr>
          <p:nvPr/>
        </p:nvSpPr>
        <p:spPr bwMode="auto">
          <a:xfrm>
            <a:off x="2895600" y="4953000"/>
            <a:ext cx="1219200" cy="1219200"/>
          </a:xfrm>
          <a:prstGeom prst="flowChartMagneticDisk">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defRPr/>
            </a:pPr>
            <a:r>
              <a:rPr lang="en-US" dirty="0">
                <a:cs typeface="Times New Roman" pitchFamily="18" charset="0"/>
              </a:rPr>
              <a:t>Meta-Data</a:t>
            </a:r>
          </a:p>
        </p:txBody>
      </p:sp>
      <p:sp>
        <p:nvSpPr>
          <p:cNvPr id="63493" name="Rectangle 5"/>
          <p:cNvSpPr>
            <a:spLocks noChangeArrowheads="1"/>
          </p:cNvSpPr>
          <p:nvPr/>
        </p:nvSpPr>
        <p:spPr bwMode="auto">
          <a:xfrm>
            <a:off x="3886200" y="3733800"/>
            <a:ext cx="1752600" cy="5334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defRPr/>
            </a:pPr>
            <a:r>
              <a:rPr lang="en-US" sz="2000" dirty="0">
                <a:cs typeface="Times New Roman" pitchFamily="18" charset="0"/>
              </a:rPr>
              <a:t>Data Access</a:t>
            </a:r>
          </a:p>
        </p:txBody>
      </p:sp>
      <p:sp>
        <p:nvSpPr>
          <p:cNvPr id="63494" name="Rectangle 6"/>
          <p:cNvSpPr>
            <a:spLocks noChangeArrowheads="1"/>
          </p:cNvSpPr>
          <p:nvPr/>
        </p:nvSpPr>
        <p:spPr bwMode="auto">
          <a:xfrm>
            <a:off x="3886200" y="2819400"/>
            <a:ext cx="1752600" cy="5334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defRPr/>
            </a:pPr>
            <a:r>
              <a:rPr lang="en-US" sz="2000">
                <a:cs typeface="Times New Roman" pitchFamily="18" charset="0"/>
              </a:rPr>
              <a:t>Query Process</a:t>
            </a:r>
          </a:p>
        </p:txBody>
      </p:sp>
      <p:sp>
        <p:nvSpPr>
          <p:cNvPr id="63495" name="Rectangle 7"/>
          <p:cNvSpPr>
            <a:spLocks noChangeArrowheads="1"/>
          </p:cNvSpPr>
          <p:nvPr/>
        </p:nvSpPr>
        <p:spPr bwMode="auto">
          <a:xfrm>
            <a:off x="3429000" y="2057400"/>
            <a:ext cx="2514600" cy="3810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defRPr/>
            </a:pPr>
            <a:r>
              <a:rPr lang="en-US" dirty="0">
                <a:cs typeface="Times New Roman" pitchFamily="18" charset="0"/>
              </a:rPr>
              <a:t>Application Programs</a:t>
            </a:r>
          </a:p>
        </p:txBody>
      </p:sp>
      <p:sp>
        <p:nvSpPr>
          <p:cNvPr id="15370" name="Rectangle 8"/>
          <p:cNvSpPr>
            <a:spLocks noChangeArrowheads="1"/>
          </p:cNvSpPr>
          <p:nvPr/>
        </p:nvSpPr>
        <p:spPr bwMode="auto">
          <a:xfrm>
            <a:off x="2895600" y="2590800"/>
            <a:ext cx="3733800" cy="1905000"/>
          </a:xfrm>
          <a:prstGeom prst="rect">
            <a:avLst/>
          </a:prstGeom>
          <a:noFill/>
          <a:ln w="9525">
            <a:solidFill>
              <a:schemeClr val="tx1"/>
            </a:solidFill>
            <a:miter lim="800000"/>
            <a:headEnd/>
            <a:tailEnd/>
          </a:ln>
        </p:spPr>
        <p:txBody>
          <a:bodyPr wrap="none" anchor="ctr"/>
          <a:lstStyle/>
          <a:p>
            <a:endParaRPr lang="ar-SA"/>
          </a:p>
        </p:txBody>
      </p:sp>
      <p:sp>
        <p:nvSpPr>
          <p:cNvPr id="15371" name="Rectangle 9"/>
          <p:cNvSpPr>
            <a:spLocks noChangeArrowheads="1"/>
          </p:cNvSpPr>
          <p:nvPr/>
        </p:nvSpPr>
        <p:spPr bwMode="auto">
          <a:xfrm>
            <a:off x="1600200" y="1828800"/>
            <a:ext cx="5715000" cy="4419600"/>
          </a:xfrm>
          <a:prstGeom prst="rect">
            <a:avLst/>
          </a:prstGeom>
          <a:noFill/>
          <a:ln w="9525">
            <a:solidFill>
              <a:schemeClr val="tx1"/>
            </a:solidFill>
            <a:miter lim="800000"/>
            <a:headEnd/>
            <a:tailEnd/>
          </a:ln>
        </p:spPr>
        <p:txBody>
          <a:bodyPr wrap="none" anchor="ctr"/>
          <a:lstStyle/>
          <a:p>
            <a:endParaRPr lang="ar-SA"/>
          </a:p>
        </p:txBody>
      </p:sp>
      <p:sp>
        <p:nvSpPr>
          <p:cNvPr id="15372" name="Text Box 10"/>
          <p:cNvSpPr txBox="1">
            <a:spLocks noChangeArrowheads="1"/>
          </p:cNvSpPr>
          <p:nvPr/>
        </p:nvSpPr>
        <p:spPr bwMode="auto">
          <a:xfrm>
            <a:off x="2895600" y="2667000"/>
            <a:ext cx="919163" cy="396875"/>
          </a:xfrm>
          <a:prstGeom prst="rect">
            <a:avLst/>
          </a:prstGeom>
          <a:noFill/>
          <a:ln w="9525">
            <a:noFill/>
            <a:miter lim="800000"/>
            <a:headEnd/>
            <a:tailEnd/>
          </a:ln>
        </p:spPr>
        <p:txBody>
          <a:bodyPr wrap="none">
            <a:spAutoFit/>
          </a:bodyPr>
          <a:lstStyle/>
          <a:p>
            <a:r>
              <a:rPr lang="en-US" sz="2000">
                <a:cs typeface="Times New Roman" pitchFamily="18" charset="0"/>
              </a:rPr>
              <a:t>DBMS</a:t>
            </a:r>
          </a:p>
        </p:txBody>
      </p:sp>
      <p:sp>
        <p:nvSpPr>
          <p:cNvPr id="15373" name="Text Box 11"/>
          <p:cNvSpPr txBox="1">
            <a:spLocks noChangeArrowheads="1"/>
          </p:cNvSpPr>
          <p:nvPr/>
        </p:nvSpPr>
        <p:spPr bwMode="auto">
          <a:xfrm>
            <a:off x="1905000" y="1828800"/>
            <a:ext cx="708025" cy="396875"/>
          </a:xfrm>
          <a:prstGeom prst="rect">
            <a:avLst/>
          </a:prstGeom>
          <a:noFill/>
          <a:ln w="9525">
            <a:noFill/>
            <a:miter lim="800000"/>
            <a:headEnd/>
            <a:tailEnd/>
          </a:ln>
        </p:spPr>
        <p:txBody>
          <a:bodyPr wrap="none">
            <a:spAutoFit/>
          </a:bodyPr>
          <a:lstStyle/>
          <a:p>
            <a:r>
              <a:rPr lang="en-US" sz="2000">
                <a:cs typeface="Times New Roman" pitchFamily="18" charset="0"/>
              </a:rPr>
              <a:t>DBS</a:t>
            </a:r>
          </a:p>
        </p:txBody>
      </p:sp>
      <p:sp>
        <p:nvSpPr>
          <p:cNvPr id="15374" name="Line 12"/>
          <p:cNvSpPr>
            <a:spLocks noChangeShapeType="1"/>
          </p:cNvSpPr>
          <p:nvPr/>
        </p:nvSpPr>
        <p:spPr bwMode="auto">
          <a:xfrm>
            <a:off x="4648200" y="3352800"/>
            <a:ext cx="0" cy="3810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375" name="Line 13"/>
          <p:cNvSpPr>
            <a:spLocks noChangeShapeType="1"/>
          </p:cNvSpPr>
          <p:nvPr/>
        </p:nvSpPr>
        <p:spPr bwMode="auto">
          <a:xfrm>
            <a:off x="4648200" y="2438400"/>
            <a:ext cx="0" cy="3810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376" name="Line 14"/>
          <p:cNvSpPr>
            <a:spLocks noChangeShapeType="1"/>
          </p:cNvSpPr>
          <p:nvPr/>
        </p:nvSpPr>
        <p:spPr bwMode="auto">
          <a:xfrm>
            <a:off x="4648200" y="1752600"/>
            <a:ext cx="0" cy="3810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377" name="Line 15"/>
          <p:cNvSpPr>
            <a:spLocks noChangeShapeType="1"/>
          </p:cNvSpPr>
          <p:nvPr/>
        </p:nvSpPr>
        <p:spPr bwMode="auto">
          <a:xfrm flipH="1">
            <a:off x="3810000" y="4495800"/>
            <a:ext cx="685800" cy="4572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378" name="Line 16"/>
          <p:cNvSpPr>
            <a:spLocks noChangeShapeType="1"/>
          </p:cNvSpPr>
          <p:nvPr/>
        </p:nvSpPr>
        <p:spPr bwMode="auto">
          <a:xfrm>
            <a:off x="4724400" y="4267200"/>
            <a:ext cx="685800" cy="4572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379" name="Rectangle 17"/>
          <p:cNvSpPr>
            <a:spLocks noChangeArrowheads="1"/>
          </p:cNvSpPr>
          <p:nvPr/>
        </p:nvSpPr>
        <p:spPr bwMode="auto">
          <a:xfrm>
            <a:off x="2209800" y="6324600"/>
            <a:ext cx="5105400" cy="369888"/>
          </a:xfrm>
          <a:prstGeom prst="rect">
            <a:avLst/>
          </a:prstGeom>
          <a:noFill/>
          <a:ln w="9525">
            <a:noFill/>
            <a:miter lim="800000"/>
            <a:headEnd/>
            <a:tailEnd/>
          </a:ln>
        </p:spPr>
        <p:txBody>
          <a:bodyPr wrap="none">
            <a:spAutoFit/>
          </a:bodyPr>
          <a:lstStyle/>
          <a:p>
            <a:pPr>
              <a:spcBef>
                <a:spcPct val="20000"/>
              </a:spcBef>
              <a:buClr>
                <a:schemeClr val="bg2"/>
              </a:buClr>
              <a:buSzPct val="75000"/>
              <a:buFont typeface="Wingdings" pitchFamily="2" charset="2"/>
              <a:buNone/>
            </a:pPr>
            <a:r>
              <a:rPr lang="en-US" b="1">
                <a:latin typeface="Verdana" pitchFamily="34" charset="0"/>
              </a:rPr>
              <a:t>Database System = Database + DBMS</a:t>
            </a:r>
          </a:p>
        </p:txBody>
      </p:sp>
      <p:sp>
        <p:nvSpPr>
          <p:cNvPr id="21" name="Rectangle 7"/>
          <p:cNvSpPr>
            <a:spLocks noChangeArrowheads="1"/>
          </p:cNvSpPr>
          <p:nvPr/>
        </p:nvSpPr>
        <p:spPr bwMode="auto">
          <a:xfrm>
            <a:off x="4114800" y="1371600"/>
            <a:ext cx="1066800" cy="3810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defRPr/>
            </a:pPr>
            <a:r>
              <a:rPr lang="en-US" dirty="0">
                <a:cs typeface="Times New Roman" pitchFamily="18" charset="0"/>
              </a:rPr>
              <a:t>User</a:t>
            </a:r>
          </a:p>
        </p:txBody>
      </p:sp>
      <p:sp>
        <p:nvSpPr>
          <p:cNvPr id="22" name="Rounded Rectangle 21"/>
          <p:cNvSpPr/>
          <p:nvPr/>
        </p:nvSpPr>
        <p:spPr>
          <a:xfrm>
            <a:off x="3124200" y="2590800"/>
            <a:ext cx="3352800" cy="990600"/>
          </a:xfrm>
          <a:prstGeom prst="roundRect">
            <a:avLst/>
          </a:prstGeom>
          <a:solidFill>
            <a:srgbClr val="F20000">
              <a:alpha val="38824"/>
            </a:srgbClr>
          </a:solidFill>
          <a:ln w="28575">
            <a:solidFill>
              <a:srgbClr val="F2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p>
        </p:txBody>
      </p:sp>
    </p:spTree>
    <p:extLst>
      <p:ext uri="{BB962C8B-B14F-4D97-AF65-F5344CB8AC3E}">
        <p14:creationId xmlns:p14="http://schemas.microsoft.com/office/powerpoint/2010/main" val="14771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ox(in)">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Models</a:t>
            </a:r>
            <a:endParaRPr lang="en-US" dirty="0"/>
          </a:p>
        </p:txBody>
      </p:sp>
      <p:sp>
        <p:nvSpPr>
          <p:cNvPr id="3" name="Content Placeholder 2"/>
          <p:cNvSpPr>
            <a:spLocks noGrp="1"/>
          </p:cNvSpPr>
          <p:nvPr>
            <p:ph sz="quarter" idx="1"/>
          </p:nvPr>
        </p:nvSpPr>
        <p:spPr>
          <a:xfrm>
            <a:off x="609600" y="1447800"/>
            <a:ext cx="8153400" cy="4495800"/>
          </a:xfrm>
        </p:spPr>
        <p:txBody>
          <a:bodyPr>
            <a:normAutofit lnSpcReduction="10000"/>
          </a:bodyPr>
          <a:lstStyle/>
          <a:p>
            <a:pPr algn="l" rtl="0"/>
            <a:r>
              <a:rPr lang="en-US" dirty="0" err="1" smtClean="0"/>
              <a:t>Hirarichal</a:t>
            </a:r>
            <a:r>
              <a:rPr lang="en-US" dirty="0" smtClean="0"/>
              <a:t>:</a:t>
            </a:r>
          </a:p>
          <a:p>
            <a:pPr lvl="1" algn="l" rtl="0"/>
            <a:r>
              <a:rPr lang="en-US" dirty="0" smtClean="0"/>
              <a:t>This model has a parent–child structure that is similar to an inverted tree, which is what forms the hierarchy, A parent node can have many child nodes, but a child node can have only one parent node</a:t>
            </a:r>
          </a:p>
          <a:p>
            <a:pPr algn="l" rtl="0"/>
            <a:r>
              <a:rPr lang="en-US" dirty="0" smtClean="0"/>
              <a:t>Network:</a:t>
            </a:r>
          </a:p>
          <a:p>
            <a:pPr lvl="1" algn="l" rtl="0"/>
            <a:r>
              <a:rPr lang="en-US" dirty="0" smtClean="0"/>
              <a:t> </a:t>
            </a:r>
            <a:r>
              <a:rPr lang="en-US" sz="2400" dirty="0" smtClean="0"/>
              <a:t>Data is organized in record types, the logical equivalent of tables in a relational database. Like the hierarchical model, the network model uses an inverted tree structure, but record types are organized into a set structure that relates pairs of record types into owners and members. Any one record type can participate in any set with other record types in the database</a:t>
            </a:r>
            <a:endParaRPr lang="en-US" sz="2400" dirty="0"/>
          </a:p>
        </p:txBody>
      </p:sp>
      <p:sp>
        <p:nvSpPr>
          <p:cNvPr id="5" name="Slide Number Placeholder 4"/>
          <p:cNvSpPr>
            <a:spLocks noGrp="1"/>
          </p:cNvSpPr>
          <p:nvPr>
            <p:ph type="sldNum" sz="quarter" idx="12"/>
          </p:nvPr>
        </p:nvSpPr>
        <p:spPr/>
        <p:txBody>
          <a:bodyPr>
            <a:normAutofit/>
          </a:bodyPr>
          <a:lstStyle/>
          <a:p>
            <a:pPr>
              <a:defRPr/>
            </a:pPr>
            <a:fld id="{86746F13-85D2-4439-B16D-894DA35422FE}" type="slidenum">
              <a:rPr lang="en-US" smtClean="0"/>
              <a:pPr>
                <a:defRPr/>
              </a:pPr>
              <a:t>7</a:t>
            </a:fld>
            <a:endParaRPr lang="en-US"/>
          </a:p>
        </p:txBody>
      </p:sp>
    </p:spTree>
    <p:extLst>
      <p:ext uri="{BB962C8B-B14F-4D97-AF65-F5344CB8AC3E}">
        <p14:creationId xmlns:p14="http://schemas.microsoft.com/office/powerpoint/2010/main" val="575242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Models</a:t>
            </a:r>
            <a:endParaRPr lang="en-US" dirty="0"/>
          </a:p>
        </p:txBody>
      </p:sp>
      <p:sp>
        <p:nvSpPr>
          <p:cNvPr id="3" name="Content Placeholder 2"/>
          <p:cNvSpPr>
            <a:spLocks noGrp="1"/>
          </p:cNvSpPr>
          <p:nvPr>
            <p:ph sz="quarter" idx="1"/>
          </p:nvPr>
        </p:nvSpPr>
        <p:spPr/>
        <p:txBody>
          <a:bodyPr/>
          <a:lstStyle/>
          <a:p>
            <a:pPr algn="l" rtl="0"/>
            <a:r>
              <a:rPr lang="en-US" dirty="0" smtClean="0"/>
              <a:t>Relational :</a:t>
            </a:r>
          </a:p>
          <a:p>
            <a:pPr lvl="1" algn="l" rtl="0"/>
            <a:r>
              <a:rPr lang="en-US" dirty="0" smtClean="0"/>
              <a:t> the structure of the relational database is based on the relation, or table, along with the ability to define complex relationships between these relations. Each relation can be accessed directly</a:t>
            </a:r>
          </a:p>
          <a:p>
            <a:pPr lvl="1" algn="l" rtl="0"/>
            <a:r>
              <a:rPr lang="en-US" dirty="0" smtClean="0"/>
              <a:t>At the core of the relational model is the relation. A relation is a set of columns and rows collected in a table-like structure that represents a single entity made up of related data. </a:t>
            </a:r>
            <a:endParaRPr lang="en-US" dirty="0"/>
          </a:p>
        </p:txBody>
      </p:sp>
      <p:sp>
        <p:nvSpPr>
          <p:cNvPr id="5" name="Slide Number Placeholder 4"/>
          <p:cNvSpPr>
            <a:spLocks noGrp="1"/>
          </p:cNvSpPr>
          <p:nvPr>
            <p:ph type="sldNum" sz="quarter" idx="12"/>
          </p:nvPr>
        </p:nvSpPr>
        <p:spPr/>
        <p:txBody>
          <a:bodyPr>
            <a:normAutofit/>
          </a:bodyPr>
          <a:lstStyle/>
          <a:p>
            <a:pPr>
              <a:defRPr/>
            </a:pPr>
            <a:fld id="{86746F13-85D2-4439-B16D-894DA35422FE}" type="slidenum">
              <a:rPr lang="en-US" smtClean="0"/>
              <a:pPr>
                <a:defRPr/>
              </a:pPr>
              <a:t>8</a:t>
            </a:fld>
            <a:endParaRPr lang="en-US"/>
          </a:p>
        </p:txBody>
      </p:sp>
    </p:spTree>
    <p:extLst>
      <p:ext uri="{BB962C8B-B14F-4D97-AF65-F5344CB8AC3E}">
        <p14:creationId xmlns:p14="http://schemas.microsoft.com/office/powerpoint/2010/main" val="2601185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Normalization</a:t>
            </a:r>
            <a:endParaRPr lang="en-US" dirty="0"/>
          </a:p>
        </p:txBody>
      </p:sp>
      <p:sp>
        <p:nvSpPr>
          <p:cNvPr id="3" name="Content Placeholder 2"/>
          <p:cNvSpPr>
            <a:spLocks noGrp="1"/>
          </p:cNvSpPr>
          <p:nvPr>
            <p:ph sz="quarter" idx="1"/>
          </p:nvPr>
        </p:nvSpPr>
        <p:spPr/>
        <p:txBody>
          <a:bodyPr/>
          <a:lstStyle/>
          <a:p>
            <a:pPr algn="l" rtl="0"/>
            <a:r>
              <a:rPr lang="en-US" dirty="0" smtClean="0"/>
              <a:t>  Normalization defines sets of rules, referred to as normal forms, which provide specific guidelines on how data should be organized in order to avoid anomalies that lead to inconsistencies in and loss of data as the data stored in the database is maintained.</a:t>
            </a:r>
          </a:p>
          <a:p>
            <a:pPr algn="l" rtl="0"/>
            <a:r>
              <a:rPr lang="en-US" dirty="0" smtClean="0"/>
              <a:t>1NF, 2NF, 3NF </a:t>
            </a:r>
          </a:p>
          <a:p>
            <a:pPr algn="l" rtl="0"/>
            <a:endParaRPr lang="en-US" dirty="0"/>
          </a:p>
        </p:txBody>
      </p:sp>
      <p:sp>
        <p:nvSpPr>
          <p:cNvPr id="5" name="Slide Number Placeholder 4"/>
          <p:cNvSpPr>
            <a:spLocks noGrp="1"/>
          </p:cNvSpPr>
          <p:nvPr>
            <p:ph type="sldNum" sz="quarter" idx="12"/>
          </p:nvPr>
        </p:nvSpPr>
        <p:spPr/>
        <p:txBody>
          <a:bodyPr>
            <a:normAutofit/>
          </a:bodyPr>
          <a:lstStyle/>
          <a:p>
            <a:pPr>
              <a:defRPr/>
            </a:pPr>
            <a:fld id="{86746F13-85D2-4439-B16D-894DA35422FE}" type="slidenum">
              <a:rPr lang="en-US" smtClean="0"/>
              <a:pPr>
                <a:defRPr/>
              </a:pPr>
              <a:t>9</a:t>
            </a:fld>
            <a:endParaRPr lang="en-US"/>
          </a:p>
        </p:txBody>
      </p:sp>
    </p:spTree>
    <p:extLst>
      <p:ext uri="{BB962C8B-B14F-4D97-AF65-F5344CB8AC3E}">
        <p14:creationId xmlns:p14="http://schemas.microsoft.com/office/powerpoint/2010/main" val="14595338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239EEA6C779743A6B726303D9CDA82" ma:contentTypeVersion="0" ma:contentTypeDescription="Create a new document." ma:contentTypeScope="" ma:versionID="2b54c09cfc82e1b2db1d627d9b6677b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D5EAB96-3545-44B4-BF2E-A2E582B472A7}"/>
</file>

<file path=customXml/itemProps2.xml><?xml version="1.0" encoding="utf-8"?>
<ds:datastoreItem xmlns:ds="http://schemas.openxmlformats.org/officeDocument/2006/customXml" ds:itemID="{3BB1318C-F301-472C-B0ED-0110158AC21A}"/>
</file>

<file path=customXml/itemProps3.xml><?xml version="1.0" encoding="utf-8"?>
<ds:datastoreItem xmlns:ds="http://schemas.openxmlformats.org/officeDocument/2006/customXml" ds:itemID="{EF441E2D-2DCB-433B-B06D-DA658C8725F6}"/>
</file>

<file path=docProps/app.xml><?xml version="1.0" encoding="utf-8"?>
<Properties xmlns="http://schemas.openxmlformats.org/officeDocument/2006/extended-properties" xmlns:vt="http://schemas.openxmlformats.org/officeDocument/2006/docPropsVTypes">
  <Template>Clarity</Template>
  <TotalTime>30</TotalTime>
  <Words>859</Words>
  <Application>Microsoft Office PowerPoint</Application>
  <PresentationFormat>On-screen Show (4:3)</PresentationFormat>
  <Paragraphs>113</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Introduction  </vt:lpstr>
      <vt:lpstr>Data base concept</vt:lpstr>
      <vt:lpstr>Database Properties</vt:lpstr>
      <vt:lpstr>What is Database Management System (DBMS) ?</vt:lpstr>
      <vt:lpstr>Examples of Databases</vt:lpstr>
      <vt:lpstr>Database System (DBS) Environment</vt:lpstr>
      <vt:lpstr>Database Models</vt:lpstr>
      <vt:lpstr>Database Models</vt:lpstr>
      <vt:lpstr>Normalization</vt:lpstr>
      <vt:lpstr>Operations of the Relational Model</vt:lpstr>
      <vt:lpstr>Operations of the Relational Model</vt:lpstr>
      <vt:lpstr>The Insert Operation</vt:lpstr>
      <vt:lpstr>The Delete Operation</vt:lpstr>
      <vt:lpstr>The Update Operation</vt:lpstr>
      <vt:lpstr>Update Operations on Relations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Sony</dc:creator>
  <cp:lastModifiedBy>Sony</cp:lastModifiedBy>
  <cp:revision>3</cp:revision>
  <dcterms:created xsi:type="dcterms:W3CDTF">2014-02-02T18:26:31Z</dcterms:created>
  <dcterms:modified xsi:type="dcterms:W3CDTF">2014-02-02T18:56:54Z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0x010100EF239EEA6C779743A6B726303D9CDA82</vt:lpwstr>
  </property>
</Properties>
</file>