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4"/>
  </p:sldMasterIdLst>
  <p:handoutMasterIdLst>
    <p:handoutMasterId r:id="rId52"/>
  </p:handoutMasterIdLst>
  <p:sldIdLst>
    <p:sldId id="256" r:id="rId5"/>
    <p:sldId id="305" r:id="rId6"/>
    <p:sldId id="309" r:id="rId7"/>
    <p:sldId id="310" r:id="rId8"/>
    <p:sldId id="311" r:id="rId9"/>
    <p:sldId id="312" r:id="rId10"/>
    <p:sldId id="308" r:id="rId11"/>
    <p:sldId id="307" r:id="rId12"/>
    <p:sldId id="257" r:id="rId13"/>
    <p:sldId id="270" r:id="rId14"/>
    <p:sldId id="258" r:id="rId15"/>
    <p:sldId id="271" r:id="rId16"/>
    <p:sldId id="264" r:id="rId17"/>
    <p:sldId id="272" r:id="rId18"/>
    <p:sldId id="273" r:id="rId19"/>
    <p:sldId id="277" r:id="rId20"/>
    <p:sldId id="274" r:id="rId21"/>
    <p:sldId id="275" r:id="rId22"/>
    <p:sldId id="276" r:id="rId23"/>
    <p:sldId id="313" r:id="rId24"/>
    <p:sldId id="314" r:id="rId25"/>
    <p:sldId id="267" r:id="rId26"/>
    <p:sldId id="269" r:id="rId27"/>
    <p:sldId id="262" r:id="rId28"/>
    <p:sldId id="278" r:id="rId29"/>
    <p:sldId id="279" r:id="rId30"/>
    <p:sldId id="289" r:id="rId31"/>
    <p:sldId id="290" r:id="rId32"/>
    <p:sldId id="285" r:id="rId33"/>
    <p:sldId id="287" r:id="rId34"/>
    <p:sldId id="288" r:id="rId35"/>
    <p:sldId id="280" r:id="rId36"/>
    <p:sldId id="291" r:id="rId37"/>
    <p:sldId id="293" r:id="rId38"/>
    <p:sldId id="294" r:id="rId39"/>
    <p:sldId id="295" r:id="rId40"/>
    <p:sldId id="292" r:id="rId41"/>
    <p:sldId id="296" r:id="rId42"/>
    <p:sldId id="297" r:id="rId43"/>
    <p:sldId id="298" r:id="rId44"/>
    <p:sldId id="299" r:id="rId45"/>
    <p:sldId id="300" r:id="rId46"/>
    <p:sldId id="301" r:id="rId47"/>
    <p:sldId id="302" r:id="rId48"/>
    <p:sldId id="303" r:id="rId49"/>
    <p:sldId id="304" r:id="rId50"/>
    <p:sldId id="261" r:id="rId5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03" autoAdjust="0"/>
    <p:restoredTop sz="94660"/>
  </p:normalViewPr>
  <p:slideViewPr>
    <p:cSldViewPr>
      <p:cViewPr varScale="1">
        <p:scale>
          <a:sx n="61" d="100"/>
          <a:sy n="61" d="100"/>
        </p:scale>
        <p:origin x="-96" y="-13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81402-7D02-4FEB-8307-80E51242A902}"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pPr rtl="1"/>
          <a:endParaRPr lang="ar-SA"/>
        </a:p>
      </dgm:t>
    </dgm:pt>
    <dgm:pt modelId="{D6240576-0B82-4533-BD5B-E4FBCAE27529}">
      <dgm:prSet phldrT="[Text]"/>
      <dgm:spPr/>
      <dgm:t>
        <a:bodyPr/>
        <a:lstStyle/>
        <a:p>
          <a:pPr rtl="1"/>
          <a:r>
            <a:rPr lang="ar-SA" dirty="0" smtClean="0"/>
            <a:t>تنظرين للورقة   </a:t>
          </a:r>
          <a:endParaRPr lang="ar-SA" dirty="0"/>
        </a:p>
      </dgm:t>
    </dgm:pt>
    <dgm:pt modelId="{FB88C5E0-A84B-4F81-9675-B209BD419771}" type="parTrans" cxnId="{BD98D363-2FD2-4112-B3BF-F0B5A1E3B7EB}">
      <dgm:prSet/>
      <dgm:spPr/>
      <dgm:t>
        <a:bodyPr/>
        <a:lstStyle/>
        <a:p>
          <a:pPr rtl="1"/>
          <a:endParaRPr lang="ar-SA"/>
        </a:p>
      </dgm:t>
    </dgm:pt>
    <dgm:pt modelId="{03E61F0E-BEDE-47F2-A044-321FDEF9E89D}" type="sibTrans" cxnId="{BD98D363-2FD2-4112-B3BF-F0B5A1E3B7EB}">
      <dgm:prSet/>
      <dgm:spPr/>
      <dgm:t>
        <a:bodyPr/>
        <a:lstStyle/>
        <a:p>
          <a:pPr rtl="1"/>
          <a:endParaRPr lang="ar-SA"/>
        </a:p>
      </dgm:t>
    </dgm:pt>
    <dgm:pt modelId="{D841C8BA-DD51-4B2C-BAB7-2C05194F78BE}">
      <dgm:prSet phldrT="[Text]"/>
      <dgm:spPr/>
      <dgm:t>
        <a:bodyPr/>
        <a:lstStyle/>
        <a:p>
          <a:pPr rtl="1"/>
          <a:r>
            <a:rPr lang="ar-SA" dirty="0" smtClean="0"/>
            <a:t>تنظرين للوحة المفاتيح </a:t>
          </a:r>
          <a:endParaRPr lang="ar-SA" dirty="0"/>
        </a:p>
      </dgm:t>
    </dgm:pt>
    <dgm:pt modelId="{FB561701-EAF2-44DF-9F0D-D684BD7906CC}" type="parTrans" cxnId="{68C4783F-DC98-43EF-BCEE-E1C2FAD27AD5}">
      <dgm:prSet/>
      <dgm:spPr/>
      <dgm:t>
        <a:bodyPr/>
        <a:lstStyle/>
        <a:p>
          <a:pPr rtl="1"/>
          <a:endParaRPr lang="ar-SA"/>
        </a:p>
      </dgm:t>
    </dgm:pt>
    <dgm:pt modelId="{6D140859-A1B7-44C4-BB34-B6B4E097F659}" type="sibTrans" cxnId="{68C4783F-DC98-43EF-BCEE-E1C2FAD27AD5}">
      <dgm:prSet/>
      <dgm:spPr/>
      <dgm:t>
        <a:bodyPr/>
        <a:lstStyle/>
        <a:p>
          <a:pPr rtl="1"/>
          <a:endParaRPr lang="ar-SA"/>
        </a:p>
      </dgm:t>
    </dgm:pt>
    <dgm:pt modelId="{311A4B3E-EB1D-4B6F-A5E0-3D5C39033FD5}">
      <dgm:prSet phldrT="[Text]"/>
      <dgm:spPr/>
      <dgm:t>
        <a:bodyPr/>
        <a:lstStyle/>
        <a:p>
          <a:pPr rtl="1"/>
          <a:r>
            <a:rPr lang="ar-SA" dirty="0" smtClean="0"/>
            <a:t>تبحثين عن الحرف </a:t>
          </a:r>
          <a:endParaRPr lang="ar-SA" dirty="0"/>
        </a:p>
      </dgm:t>
    </dgm:pt>
    <dgm:pt modelId="{7D86986C-77B1-492C-91D3-9723AD57D70A}" type="parTrans" cxnId="{DFD08B83-E484-4265-88E5-68C5F9A2DD05}">
      <dgm:prSet/>
      <dgm:spPr/>
      <dgm:t>
        <a:bodyPr/>
        <a:lstStyle/>
        <a:p>
          <a:pPr rtl="1"/>
          <a:endParaRPr lang="ar-SA"/>
        </a:p>
      </dgm:t>
    </dgm:pt>
    <dgm:pt modelId="{DAF319EA-2D11-4C89-B3D2-4DD55F2818DE}" type="sibTrans" cxnId="{DFD08B83-E484-4265-88E5-68C5F9A2DD05}">
      <dgm:prSet/>
      <dgm:spPr/>
      <dgm:t>
        <a:bodyPr/>
        <a:lstStyle/>
        <a:p>
          <a:pPr rtl="1"/>
          <a:endParaRPr lang="ar-SA"/>
        </a:p>
      </dgm:t>
    </dgm:pt>
    <dgm:pt modelId="{1B16DD68-31FF-491E-AC48-7AAD38BD2190}">
      <dgm:prSet phldrT="[Text]"/>
      <dgm:spPr/>
      <dgm:t>
        <a:bodyPr/>
        <a:lstStyle/>
        <a:p>
          <a:pPr rtl="1"/>
          <a:r>
            <a:rPr lang="ar-SA" dirty="0" smtClean="0"/>
            <a:t>تكتبين الحرف </a:t>
          </a:r>
          <a:endParaRPr lang="ar-SA" dirty="0"/>
        </a:p>
      </dgm:t>
    </dgm:pt>
    <dgm:pt modelId="{9625B0CF-111F-4F22-834F-F1163E2C5DA5}" type="parTrans" cxnId="{B09F5D46-8E3D-45A3-82C0-6C6685D8E861}">
      <dgm:prSet/>
      <dgm:spPr/>
      <dgm:t>
        <a:bodyPr/>
        <a:lstStyle/>
        <a:p>
          <a:pPr rtl="1"/>
          <a:endParaRPr lang="ar-SA"/>
        </a:p>
      </dgm:t>
    </dgm:pt>
    <dgm:pt modelId="{82C7A3AF-8783-4CC2-A115-D98C456DFFC2}" type="sibTrans" cxnId="{B09F5D46-8E3D-45A3-82C0-6C6685D8E861}">
      <dgm:prSet/>
      <dgm:spPr/>
      <dgm:t>
        <a:bodyPr/>
        <a:lstStyle/>
        <a:p>
          <a:pPr rtl="1"/>
          <a:endParaRPr lang="ar-SA"/>
        </a:p>
      </dgm:t>
    </dgm:pt>
    <dgm:pt modelId="{F6CF9120-C8BF-4D9B-B7F8-A971DEF7AE68}">
      <dgm:prSet phldrT="[Text]"/>
      <dgm:spPr/>
      <dgm:t>
        <a:bodyPr/>
        <a:lstStyle/>
        <a:p>
          <a:pPr rtl="1"/>
          <a:r>
            <a:rPr lang="ar-SA" dirty="0" smtClean="0"/>
            <a:t>تنظرين للشاشة </a:t>
          </a:r>
          <a:endParaRPr lang="ar-SA" dirty="0"/>
        </a:p>
      </dgm:t>
    </dgm:pt>
    <dgm:pt modelId="{8525AE17-80F0-4E8C-8E5F-540871F11357}" type="parTrans" cxnId="{4965F29D-CB9F-4B20-A122-E029EBBFD1EB}">
      <dgm:prSet/>
      <dgm:spPr/>
      <dgm:t>
        <a:bodyPr/>
        <a:lstStyle/>
        <a:p>
          <a:pPr rtl="1"/>
          <a:endParaRPr lang="ar-SA"/>
        </a:p>
      </dgm:t>
    </dgm:pt>
    <dgm:pt modelId="{25AAD669-06AA-4812-9BC5-3CE38DA0C418}" type="sibTrans" cxnId="{4965F29D-CB9F-4B20-A122-E029EBBFD1EB}">
      <dgm:prSet/>
      <dgm:spPr/>
      <dgm:t>
        <a:bodyPr/>
        <a:lstStyle/>
        <a:p>
          <a:pPr rtl="1"/>
          <a:endParaRPr lang="ar-SA"/>
        </a:p>
      </dgm:t>
    </dgm:pt>
    <dgm:pt modelId="{BEB363C6-10DF-4129-962B-A79D175F32A8}" type="pres">
      <dgm:prSet presAssocID="{03B81402-7D02-4FEB-8307-80E51242A902}" presName="cycle" presStyleCnt="0">
        <dgm:presLayoutVars>
          <dgm:dir/>
          <dgm:resizeHandles val="exact"/>
        </dgm:presLayoutVars>
      </dgm:prSet>
      <dgm:spPr/>
      <dgm:t>
        <a:bodyPr/>
        <a:lstStyle/>
        <a:p>
          <a:pPr rtl="1"/>
          <a:endParaRPr lang="ar-SA"/>
        </a:p>
      </dgm:t>
    </dgm:pt>
    <dgm:pt modelId="{7A1E4009-118A-4D3E-B58F-DBEF7FCD6025}" type="pres">
      <dgm:prSet presAssocID="{D6240576-0B82-4533-BD5B-E4FBCAE27529}" presName="node" presStyleLbl="node1" presStyleIdx="0" presStyleCnt="5" custRadScaleRad="109213" custRadScaleInc="1249">
        <dgm:presLayoutVars>
          <dgm:bulletEnabled val="1"/>
        </dgm:presLayoutVars>
      </dgm:prSet>
      <dgm:spPr/>
      <dgm:t>
        <a:bodyPr/>
        <a:lstStyle/>
        <a:p>
          <a:pPr rtl="1"/>
          <a:endParaRPr lang="ar-SA"/>
        </a:p>
      </dgm:t>
    </dgm:pt>
    <dgm:pt modelId="{8BD7BE78-A1AE-4077-9EAE-3D0C98B84D55}" type="pres">
      <dgm:prSet presAssocID="{03E61F0E-BEDE-47F2-A044-321FDEF9E89D}" presName="sibTrans" presStyleLbl="sibTrans2D1" presStyleIdx="0" presStyleCnt="5"/>
      <dgm:spPr/>
      <dgm:t>
        <a:bodyPr/>
        <a:lstStyle/>
        <a:p>
          <a:pPr rtl="1"/>
          <a:endParaRPr lang="ar-SA"/>
        </a:p>
      </dgm:t>
    </dgm:pt>
    <dgm:pt modelId="{7818D939-D90D-48D9-B61D-D6ADA443C051}" type="pres">
      <dgm:prSet presAssocID="{03E61F0E-BEDE-47F2-A044-321FDEF9E89D}" presName="connectorText" presStyleLbl="sibTrans2D1" presStyleIdx="0" presStyleCnt="5"/>
      <dgm:spPr/>
      <dgm:t>
        <a:bodyPr/>
        <a:lstStyle/>
        <a:p>
          <a:pPr rtl="1"/>
          <a:endParaRPr lang="ar-SA"/>
        </a:p>
      </dgm:t>
    </dgm:pt>
    <dgm:pt modelId="{D609DCE4-9E7B-402E-BA96-81D6319D672C}" type="pres">
      <dgm:prSet presAssocID="{D841C8BA-DD51-4B2C-BAB7-2C05194F78BE}" presName="node" presStyleLbl="node1" presStyleIdx="1" presStyleCnt="5">
        <dgm:presLayoutVars>
          <dgm:bulletEnabled val="1"/>
        </dgm:presLayoutVars>
      </dgm:prSet>
      <dgm:spPr/>
      <dgm:t>
        <a:bodyPr/>
        <a:lstStyle/>
        <a:p>
          <a:pPr rtl="1"/>
          <a:endParaRPr lang="ar-SA"/>
        </a:p>
      </dgm:t>
    </dgm:pt>
    <dgm:pt modelId="{14CE388C-00FA-40E6-A321-F904FBEC610D}" type="pres">
      <dgm:prSet presAssocID="{6D140859-A1B7-44C4-BB34-B6B4E097F659}" presName="sibTrans" presStyleLbl="sibTrans2D1" presStyleIdx="1" presStyleCnt="5"/>
      <dgm:spPr/>
      <dgm:t>
        <a:bodyPr/>
        <a:lstStyle/>
        <a:p>
          <a:pPr rtl="1"/>
          <a:endParaRPr lang="ar-SA"/>
        </a:p>
      </dgm:t>
    </dgm:pt>
    <dgm:pt modelId="{90D1D2FD-0279-4660-8A84-9CFCBFC2B0DC}" type="pres">
      <dgm:prSet presAssocID="{6D140859-A1B7-44C4-BB34-B6B4E097F659}" presName="connectorText" presStyleLbl="sibTrans2D1" presStyleIdx="1" presStyleCnt="5"/>
      <dgm:spPr/>
      <dgm:t>
        <a:bodyPr/>
        <a:lstStyle/>
        <a:p>
          <a:pPr rtl="1"/>
          <a:endParaRPr lang="ar-SA"/>
        </a:p>
      </dgm:t>
    </dgm:pt>
    <dgm:pt modelId="{9D68DD33-E57E-469F-806E-90646174E82B}" type="pres">
      <dgm:prSet presAssocID="{311A4B3E-EB1D-4B6F-A5E0-3D5C39033FD5}" presName="node" presStyleLbl="node1" presStyleIdx="2" presStyleCnt="5">
        <dgm:presLayoutVars>
          <dgm:bulletEnabled val="1"/>
        </dgm:presLayoutVars>
      </dgm:prSet>
      <dgm:spPr/>
      <dgm:t>
        <a:bodyPr/>
        <a:lstStyle/>
        <a:p>
          <a:pPr rtl="1"/>
          <a:endParaRPr lang="ar-SA"/>
        </a:p>
      </dgm:t>
    </dgm:pt>
    <dgm:pt modelId="{84716457-E10B-43F4-BEA2-70D75E673FBB}" type="pres">
      <dgm:prSet presAssocID="{DAF319EA-2D11-4C89-B3D2-4DD55F2818DE}" presName="sibTrans" presStyleLbl="sibTrans2D1" presStyleIdx="2" presStyleCnt="5"/>
      <dgm:spPr/>
      <dgm:t>
        <a:bodyPr/>
        <a:lstStyle/>
        <a:p>
          <a:pPr rtl="1"/>
          <a:endParaRPr lang="ar-SA"/>
        </a:p>
      </dgm:t>
    </dgm:pt>
    <dgm:pt modelId="{40A9AB12-2AE5-42A9-B33E-092D1D15056E}" type="pres">
      <dgm:prSet presAssocID="{DAF319EA-2D11-4C89-B3D2-4DD55F2818DE}" presName="connectorText" presStyleLbl="sibTrans2D1" presStyleIdx="2" presStyleCnt="5"/>
      <dgm:spPr/>
      <dgm:t>
        <a:bodyPr/>
        <a:lstStyle/>
        <a:p>
          <a:pPr rtl="1"/>
          <a:endParaRPr lang="ar-SA"/>
        </a:p>
      </dgm:t>
    </dgm:pt>
    <dgm:pt modelId="{A6B87D4D-CCBF-45BF-87E3-FEA64031E9C6}" type="pres">
      <dgm:prSet presAssocID="{1B16DD68-31FF-491E-AC48-7AAD38BD2190}" presName="node" presStyleLbl="node1" presStyleIdx="3" presStyleCnt="5">
        <dgm:presLayoutVars>
          <dgm:bulletEnabled val="1"/>
        </dgm:presLayoutVars>
      </dgm:prSet>
      <dgm:spPr/>
      <dgm:t>
        <a:bodyPr/>
        <a:lstStyle/>
        <a:p>
          <a:pPr rtl="1"/>
          <a:endParaRPr lang="ar-SA"/>
        </a:p>
      </dgm:t>
    </dgm:pt>
    <dgm:pt modelId="{B3212297-2C3C-486D-8364-1B0E0D697703}" type="pres">
      <dgm:prSet presAssocID="{82C7A3AF-8783-4CC2-A115-D98C456DFFC2}" presName="sibTrans" presStyleLbl="sibTrans2D1" presStyleIdx="3" presStyleCnt="5"/>
      <dgm:spPr/>
      <dgm:t>
        <a:bodyPr/>
        <a:lstStyle/>
        <a:p>
          <a:pPr rtl="1"/>
          <a:endParaRPr lang="ar-SA"/>
        </a:p>
      </dgm:t>
    </dgm:pt>
    <dgm:pt modelId="{A65989AE-B6EF-4389-966E-FCF53F416DF1}" type="pres">
      <dgm:prSet presAssocID="{82C7A3AF-8783-4CC2-A115-D98C456DFFC2}" presName="connectorText" presStyleLbl="sibTrans2D1" presStyleIdx="3" presStyleCnt="5"/>
      <dgm:spPr/>
      <dgm:t>
        <a:bodyPr/>
        <a:lstStyle/>
        <a:p>
          <a:pPr rtl="1"/>
          <a:endParaRPr lang="ar-SA"/>
        </a:p>
      </dgm:t>
    </dgm:pt>
    <dgm:pt modelId="{00EE5CEF-4DE1-44E5-B772-2366B1929E3E}" type="pres">
      <dgm:prSet presAssocID="{F6CF9120-C8BF-4D9B-B7F8-A971DEF7AE68}" presName="node" presStyleLbl="node1" presStyleIdx="4" presStyleCnt="5">
        <dgm:presLayoutVars>
          <dgm:bulletEnabled val="1"/>
        </dgm:presLayoutVars>
      </dgm:prSet>
      <dgm:spPr/>
      <dgm:t>
        <a:bodyPr/>
        <a:lstStyle/>
        <a:p>
          <a:pPr rtl="1"/>
          <a:endParaRPr lang="ar-SA"/>
        </a:p>
      </dgm:t>
    </dgm:pt>
    <dgm:pt modelId="{9850D5E6-0975-4193-B338-FA77CB69F104}" type="pres">
      <dgm:prSet presAssocID="{25AAD669-06AA-4812-9BC5-3CE38DA0C418}" presName="sibTrans" presStyleLbl="sibTrans2D1" presStyleIdx="4" presStyleCnt="5"/>
      <dgm:spPr/>
      <dgm:t>
        <a:bodyPr/>
        <a:lstStyle/>
        <a:p>
          <a:pPr rtl="1"/>
          <a:endParaRPr lang="ar-SA"/>
        </a:p>
      </dgm:t>
    </dgm:pt>
    <dgm:pt modelId="{7D494774-155F-4948-839F-B917F7B75436}" type="pres">
      <dgm:prSet presAssocID="{25AAD669-06AA-4812-9BC5-3CE38DA0C418}" presName="connectorText" presStyleLbl="sibTrans2D1" presStyleIdx="4" presStyleCnt="5"/>
      <dgm:spPr/>
      <dgm:t>
        <a:bodyPr/>
        <a:lstStyle/>
        <a:p>
          <a:pPr rtl="1"/>
          <a:endParaRPr lang="ar-SA"/>
        </a:p>
      </dgm:t>
    </dgm:pt>
  </dgm:ptLst>
  <dgm:cxnLst>
    <dgm:cxn modelId="{233C90A1-1D01-484A-ACA4-6DBC3BEA9FD9}" type="presOf" srcId="{DAF319EA-2D11-4C89-B3D2-4DD55F2818DE}" destId="{84716457-E10B-43F4-BEA2-70D75E673FBB}" srcOrd="0" destOrd="0" presId="urn:microsoft.com/office/officeart/2005/8/layout/cycle2"/>
    <dgm:cxn modelId="{31507E56-6380-4418-A4EA-7E8D3820C2CD}" type="presOf" srcId="{D841C8BA-DD51-4B2C-BAB7-2C05194F78BE}" destId="{D609DCE4-9E7B-402E-BA96-81D6319D672C}" srcOrd="0" destOrd="0" presId="urn:microsoft.com/office/officeart/2005/8/layout/cycle2"/>
    <dgm:cxn modelId="{9972D2AC-2724-4CD8-8FDF-96FDBC8E33D3}" type="presOf" srcId="{D6240576-0B82-4533-BD5B-E4FBCAE27529}" destId="{7A1E4009-118A-4D3E-B58F-DBEF7FCD6025}" srcOrd="0" destOrd="0" presId="urn:microsoft.com/office/officeart/2005/8/layout/cycle2"/>
    <dgm:cxn modelId="{88632A3A-F2DD-4D6A-AC22-71AE9149A504}" type="presOf" srcId="{311A4B3E-EB1D-4B6F-A5E0-3D5C39033FD5}" destId="{9D68DD33-E57E-469F-806E-90646174E82B}" srcOrd="0" destOrd="0" presId="urn:microsoft.com/office/officeart/2005/8/layout/cycle2"/>
    <dgm:cxn modelId="{3AAEE961-8EBF-4C7A-848B-355E4915EE28}" type="presOf" srcId="{82C7A3AF-8783-4CC2-A115-D98C456DFFC2}" destId="{A65989AE-B6EF-4389-966E-FCF53F416DF1}" srcOrd="1" destOrd="0" presId="urn:microsoft.com/office/officeart/2005/8/layout/cycle2"/>
    <dgm:cxn modelId="{CAF1DBAC-F1D5-4E86-94F5-04E7285FEB13}" type="presOf" srcId="{03E61F0E-BEDE-47F2-A044-321FDEF9E89D}" destId="{7818D939-D90D-48D9-B61D-D6ADA443C051}" srcOrd="1" destOrd="0" presId="urn:microsoft.com/office/officeart/2005/8/layout/cycle2"/>
    <dgm:cxn modelId="{F6CE3B65-EC6A-432B-9ED4-D20EC4EE9E7E}" type="presOf" srcId="{DAF319EA-2D11-4C89-B3D2-4DD55F2818DE}" destId="{40A9AB12-2AE5-42A9-B33E-092D1D15056E}" srcOrd="1" destOrd="0" presId="urn:microsoft.com/office/officeart/2005/8/layout/cycle2"/>
    <dgm:cxn modelId="{F3229798-58D1-4638-A905-27711833FE6C}" type="presOf" srcId="{25AAD669-06AA-4812-9BC5-3CE38DA0C418}" destId="{7D494774-155F-4948-839F-B917F7B75436}" srcOrd="1" destOrd="0" presId="urn:microsoft.com/office/officeart/2005/8/layout/cycle2"/>
    <dgm:cxn modelId="{EBD88DB4-513D-40DE-BBE2-9D7C88C48BA5}" type="presOf" srcId="{6D140859-A1B7-44C4-BB34-B6B4E097F659}" destId="{90D1D2FD-0279-4660-8A84-9CFCBFC2B0DC}" srcOrd="1" destOrd="0" presId="urn:microsoft.com/office/officeart/2005/8/layout/cycle2"/>
    <dgm:cxn modelId="{BD98D363-2FD2-4112-B3BF-F0B5A1E3B7EB}" srcId="{03B81402-7D02-4FEB-8307-80E51242A902}" destId="{D6240576-0B82-4533-BD5B-E4FBCAE27529}" srcOrd="0" destOrd="0" parTransId="{FB88C5E0-A84B-4F81-9675-B209BD419771}" sibTransId="{03E61F0E-BEDE-47F2-A044-321FDEF9E89D}"/>
    <dgm:cxn modelId="{B17DD81F-780F-44B3-85D3-9DDDD6DB7A17}" type="presOf" srcId="{6D140859-A1B7-44C4-BB34-B6B4E097F659}" destId="{14CE388C-00FA-40E6-A321-F904FBEC610D}" srcOrd="0" destOrd="0" presId="urn:microsoft.com/office/officeart/2005/8/layout/cycle2"/>
    <dgm:cxn modelId="{DFD08B83-E484-4265-88E5-68C5F9A2DD05}" srcId="{03B81402-7D02-4FEB-8307-80E51242A902}" destId="{311A4B3E-EB1D-4B6F-A5E0-3D5C39033FD5}" srcOrd="2" destOrd="0" parTransId="{7D86986C-77B1-492C-91D3-9723AD57D70A}" sibTransId="{DAF319EA-2D11-4C89-B3D2-4DD55F2818DE}"/>
    <dgm:cxn modelId="{68C4783F-DC98-43EF-BCEE-E1C2FAD27AD5}" srcId="{03B81402-7D02-4FEB-8307-80E51242A902}" destId="{D841C8BA-DD51-4B2C-BAB7-2C05194F78BE}" srcOrd="1" destOrd="0" parTransId="{FB561701-EAF2-44DF-9F0D-D684BD7906CC}" sibTransId="{6D140859-A1B7-44C4-BB34-B6B4E097F659}"/>
    <dgm:cxn modelId="{066BF6FC-669A-4F2F-BBE5-DE9B13955D0B}" type="presOf" srcId="{F6CF9120-C8BF-4D9B-B7F8-A971DEF7AE68}" destId="{00EE5CEF-4DE1-44E5-B772-2366B1929E3E}" srcOrd="0" destOrd="0" presId="urn:microsoft.com/office/officeart/2005/8/layout/cycle2"/>
    <dgm:cxn modelId="{673BA3E7-6E7B-48DB-AF73-900ED1ABDD49}" type="presOf" srcId="{03E61F0E-BEDE-47F2-A044-321FDEF9E89D}" destId="{8BD7BE78-A1AE-4077-9EAE-3D0C98B84D55}" srcOrd="0" destOrd="0" presId="urn:microsoft.com/office/officeart/2005/8/layout/cycle2"/>
    <dgm:cxn modelId="{BDE990B3-4306-4008-8687-E0A837393F7D}" type="presOf" srcId="{03B81402-7D02-4FEB-8307-80E51242A902}" destId="{BEB363C6-10DF-4129-962B-A79D175F32A8}" srcOrd="0" destOrd="0" presId="urn:microsoft.com/office/officeart/2005/8/layout/cycle2"/>
    <dgm:cxn modelId="{B87279FF-5E89-4F1B-8261-0C6C00264499}" type="presOf" srcId="{25AAD669-06AA-4812-9BC5-3CE38DA0C418}" destId="{9850D5E6-0975-4193-B338-FA77CB69F104}" srcOrd="0" destOrd="0" presId="urn:microsoft.com/office/officeart/2005/8/layout/cycle2"/>
    <dgm:cxn modelId="{E614C221-A096-4B1C-BB54-28DCB3334D06}" type="presOf" srcId="{1B16DD68-31FF-491E-AC48-7AAD38BD2190}" destId="{A6B87D4D-CCBF-45BF-87E3-FEA64031E9C6}" srcOrd="0" destOrd="0" presId="urn:microsoft.com/office/officeart/2005/8/layout/cycle2"/>
    <dgm:cxn modelId="{4965F29D-CB9F-4B20-A122-E029EBBFD1EB}" srcId="{03B81402-7D02-4FEB-8307-80E51242A902}" destId="{F6CF9120-C8BF-4D9B-B7F8-A971DEF7AE68}" srcOrd="4" destOrd="0" parTransId="{8525AE17-80F0-4E8C-8E5F-540871F11357}" sibTransId="{25AAD669-06AA-4812-9BC5-3CE38DA0C418}"/>
    <dgm:cxn modelId="{1CF4E42E-6DFA-49B1-8701-0A3E773AA3C4}" type="presOf" srcId="{82C7A3AF-8783-4CC2-A115-D98C456DFFC2}" destId="{B3212297-2C3C-486D-8364-1B0E0D697703}" srcOrd="0" destOrd="0" presId="urn:microsoft.com/office/officeart/2005/8/layout/cycle2"/>
    <dgm:cxn modelId="{B09F5D46-8E3D-45A3-82C0-6C6685D8E861}" srcId="{03B81402-7D02-4FEB-8307-80E51242A902}" destId="{1B16DD68-31FF-491E-AC48-7AAD38BD2190}" srcOrd="3" destOrd="0" parTransId="{9625B0CF-111F-4F22-834F-F1163E2C5DA5}" sibTransId="{82C7A3AF-8783-4CC2-A115-D98C456DFFC2}"/>
    <dgm:cxn modelId="{F122F3E8-6388-4244-9E78-84D119E36D6B}" type="presParOf" srcId="{BEB363C6-10DF-4129-962B-A79D175F32A8}" destId="{7A1E4009-118A-4D3E-B58F-DBEF7FCD6025}" srcOrd="0" destOrd="0" presId="urn:microsoft.com/office/officeart/2005/8/layout/cycle2"/>
    <dgm:cxn modelId="{6D8C8266-6C1D-4472-8BC8-A8C7C6FDF1BB}" type="presParOf" srcId="{BEB363C6-10DF-4129-962B-A79D175F32A8}" destId="{8BD7BE78-A1AE-4077-9EAE-3D0C98B84D55}" srcOrd="1" destOrd="0" presId="urn:microsoft.com/office/officeart/2005/8/layout/cycle2"/>
    <dgm:cxn modelId="{C807CAE1-590B-4672-AAE2-2272EDF95BDE}" type="presParOf" srcId="{8BD7BE78-A1AE-4077-9EAE-3D0C98B84D55}" destId="{7818D939-D90D-48D9-B61D-D6ADA443C051}" srcOrd="0" destOrd="0" presId="urn:microsoft.com/office/officeart/2005/8/layout/cycle2"/>
    <dgm:cxn modelId="{9D65D919-EF6D-4DD7-9D6A-90978F3AFC90}" type="presParOf" srcId="{BEB363C6-10DF-4129-962B-A79D175F32A8}" destId="{D609DCE4-9E7B-402E-BA96-81D6319D672C}" srcOrd="2" destOrd="0" presId="urn:microsoft.com/office/officeart/2005/8/layout/cycle2"/>
    <dgm:cxn modelId="{22400B4A-7B9F-4727-B58A-5C6785AF3949}" type="presParOf" srcId="{BEB363C6-10DF-4129-962B-A79D175F32A8}" destId="{14CE388C-00FA-40E6-A321-F904FBEC610D}" srcOrd="3" destOrd="0" presId="urn:microsoft.com/office/officeart/2005/8/layout/cycle2"/>
    <dgm:cxn modelId="{A7BAD238-AE75-4E5B-8C08-E2817A3558F6}" type="presParOf" srcId="{14CE388C-00FA-40E6-A321-F904FBEC610D}" destId="{90D1D2FD-0279-4660-8A84-9CFCBFC2B0DC}" srcOrd="0" destOrd="0" presId="urn:microsoft.com/office/officeart/2005/8/layout/cycle2"/>
    <dgm:cxn modelId="{9612F4C9-02E4-4A23-9198-4AA9D35BDA42}" type="presParOf" srcId="{BEB363C6-10DF-4129-962B-A79D175F32A8}" destId="{9D68DD33-E57E-469F-806E-90646174E82B}" srcOrd="4" destOrd="0" presId="urn:microsoft.com/office/officeart/2005/8/layout/cycle2"/>
    <dgm:cxn modelId="{8045162E-6CA9-43E8-B476-C5AB776058DC}" type="presParOf" srcId="{BEB363C6-10DF-4129-962B-A79D175F32A8}" destId="{84716457-E10B-43F4-BEA2-70D75E673FBB}" srcOrd="5" destOrd="0" presId="urn:microsoft.com/office/officeart/2005/8/layout/cycle2"/>
    <dgm:cxn modelId="{72DFEFF4-6CF9-4513-B9D7-14161164B41B}" type="presParOf" srcId="{84716457-E10B-43F4-BEA2-70D75E673FBB}" destId="{40A9AB12-2AE5-42A9-B33E-092D1D15056E}" srcOrd="0" destOrd="0" presId="urn:microsoft.com/office/officeart/2005/8/layout/cycle2"/>
    <dgm:cxn modelId="{8A74A716-9327-4FF2-BA23-16D00F5991DF}" type="presParOf" srcId="{BEB363C6-10DF-4129-962B-A79D175F32A8}" destId="{A6B87D4D-CCBF-45BF-87E3-FEA64031E9C6}" srcOrd="6" destOrd="0" presId="urn:microsoft.com/office/officeart/2005/8/layout/cycle2"/>
    <dgm:cxn modelId="{D9E57001-60D4-467E-9EAE-269E9B501366}" type="presParOf" srcId="{BEB363C6-10DF-4129-962B-A79D175F32A8}" destId="{B3212297-2C3C-486D-8364-1B0E0D697703}" srcOrd="7" destOrd="0" presId="urn:microsoft.com/office/officeart/2005/8/layout/cycle2"/>
    <dgm:cxn modelId="{65A44C83-C425-472A-BBD0-CE8EC4EAB70E}" type="presParOf" srcId="{B3212297-2C3C-486D-8364-1B0E0D697703}" destId="{A65989AE-B6EF-4389-966E-FCF53F416DF1}" srcOrd="0" destOrd="0" presId="urn:microsoft.com/office/officeart/2005/8/layout/cycle2"/>
    <dgm:cxn modelId="{F91E4FAB-781B-492C-9260-27799C74A129}" type="presParOf" srcId="{BEB363C6-10DF-4129-962B-A79D175F32A8}" destId="{00EE5CEF-4DE1-44E5-B772-2366B1929E3E}" srcOrd="8" destOrd="0" presId="urn:microsoft.com/office/officeart/2005/8/layout/cycle2"/>
    <dgm:cxn modelId="{AF41EE30-0446-44BF-A39E-49C1F06651D6}" type="presParOf" srcId="{BEB363C6-10DF-4129-962B-A79D175F32A8}" destId="{9850D5E6-0975-4193-B338-FA77CB69F104}" srcOrd="9" destOrd="0" presId="urn:microsoft.com/office/officeart/2005/8/layout/cycle2"/>
    <dgm:cxn modelId="{EEA94737-7984-4B3E-BDE4-569994B8346B}" type="presParOf" srcId="{9850D5E6-0975-4193-B338-FA77CB69F104}" destId="{7D494774-155F-4948-839F-B917F7B75436}"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1E4009-118A-4D3E-B58F-DBEF7FCD6025}">
      <dsp:nvSpPr>
        <dsp:cNvPr id="0" name=""/>
        <dsp:cNvSpPr/>
      </dsp:nvSpPr>
      <dsp:spPr>
        <a:xfrm>
          <a:off x="2448268" y="0"/>
          <a:ext cx="1226343" cy="1226343"/>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تنظرين للورقة   </a:t>
          </a:r>
          <a:endParaRPr lang="ar-SA" sz="2000" kern="1200" dirty="0"/>
        </a:p>
      </dsp:txBody>
      <dsp:txXfrm>
        <a:off x="2448268" y="0"/>
        <a:ext cx="1226343" cy="1226343"/>
      </dsp:txXfrm>
    </dsp:sp>
    <dsp:sp modelId="{8BD7BE78-A1AE-4077-9EAE-3D0C98B84D55}">
      <dsp:nvSpPr>
        <dsp:cNvPr id="0" name=""/>
        <dsp:cNvSpPr/>
      </dsp:nvSpPr>
      <dsp:spPr>
        <a:xfrm rot="2175426">
          <a:off x="3632362" y="942837"/>
          <a:ext cx="321464" cy="41389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rot="2175426">
        <a:off x="3632362" y="942837"/>
        <a:ext cx="321464" cy="413891"/>
      </dsp:txXfrm>
    </dsp:sp>
    <dsp:sp modelId="{D609DCE4-9E7B-402E-BA96-81D6319D672C}">
      <dsp:nvSpPr>
        <dsp:cNvPr id="0" name=""/>
        <dsp:cNvSpPr/>
      </dsp:nvSpPr>
      <dsp:spPr>
        <a:xfrm>
          <a:off x="3926250" y="1083982"/>
          <a:ext cx="1226343" cy="1226343"/>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تنظرين للوحة المفاتيح </a:t>
          </a:r>
          <a:endParaRPr lang="ar-SA" sz="2000" kern="1200" dirty="0"/>
        </a:p>
      </dsp:txBody>
      <dsp:txXfrm>
        <a:off x="3926250" y="1083982"/>
        <a:ext cx="1226343" cy="1226343"/>
      </dsp:txXfrm>
    </dsp:sp>
    <dsp:sp modelId="{14CE388C-00FA-40E6-A321-F904FBEC610D}">
      <dsp:nvSpPr>
        <dsp:cNvPr id="0" name=""/>
        <dsp:cNvSpPr/>
      </dsp:nvSpPr>
      <dsp:spPr>
        <a:xfrm rot="6480000">
          <a:off x="4093900" y="2358041"/>
          <a:ext cx="327092" cy="41389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rot="6480000">
        <a:off x="4093900" y="2358041"/>
        <a:ext cx="327092" cy="413891"/>
      </dsp:txXfrm>
    </dsp:sp>
    <dsp:sp modelId="{9D68DD33-E57E-469F-806E-90646174E82B}">
      <dsp:nvSpPr>
        <dsp:cNvPr id="0" name=""/>
        <dsp:cNvSpPr/>
      </dsp:nvSpPr>
      <dsp:spPr>
        <a:xfrm>
          <a:off x="3356577" y="2837255"/>
          <a:ext cx="1226343" cy="1226343"/>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تبحثين عن الحرف </a:t>
          </a:r>
          <a:endParaRPr lang="ar-SA" sz="2000" kern="1200" dirty="0"/>
        </a:p>
      </dsp:txBody>
      <dsp:txXfrm>
        <a:off x="3356577" y="2837255"/>
        <a:ext cx="1226343" cy="1226343"/>
      </dsp:txXfrm>
    </dsp:sp>
    <dsp:sp modelId="{84716457-E10B-43F4-BEA2-70D75E673FBB}">
      <dsp:nvSpPr>
        <dsp:cNvPr id="0" name=""/>
        <dsp:cNvSpPr/>
      </dsp:nvSpPr>
      <dsp:spPr>
        <a:xfrm rot="10800000">
          <a:off x="2893711" y="3243481"/>
          <a:ext cx="327092" cy="41389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rot="10800000">
        <a:off x="2893711" y="3243481"/>
        <a:ext cx="327092" cy="413891"/>
      </dsp:txXfrm>
    </dsp:sp>
    <dsp:sp modelId="{A6B87D4D-CCBF-45BF-87E3-FEA64031E9C6}">
      <dsp:nvSpPr>
        <dsp:cNvPr id="0" name=""/>
        <dsp:cNvSpPr/>
      </dsp:nvSpPr>
      <dsp:spPr>
        <a:xfrm>
          <a:off x="1513078" y="2837255"/>
          <a:ext cx="1226343" cy="1226343"/>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تكتبين الحرف </a:t>
          </a:r>
          <a:endParaRPr lang="ar-SA" sz="2000" kern="1200" dirty="0"/>
        </a:p>
      </dsp:txBody>
      <dsp:txXfrm>
        <a:off x="1513078" y="2837255"/>
        <a:ext cx="1226343" cy="1226343"/>
      </dsp:txXfrm>
    </dsp:sp>
    <dsp:sp modelId="{B3212297-2C3C-486D-8364-1B0E0D697703}">
      <dsp:nvSpPr>
        <dsp:cNvPr id="0" name=""/>
        <dsp:cNvSpPr/>
      </dsp:nvSpPr>
      <dsp:spPr>
        <a:xfrm rot="15120000">
          <a:off x="1680728" y="2375649"/>
          <a:ext cx="327092" cy="41389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rot="15120000">
        <a:off x="1680728" y="2375649"/>
        <a:ext cx="327092" cy="413891"/>
      </dsp:txXfrm>
    </dsp:sp>
    <dsp:sp modelId="{00EE5CEF-4DE1-44E5-B772-2366B1929E3E}">
      <dsp:nvSpPr>
        <dsp:cNvPr id="0" name=""/>
        <dsp:cNvSpPr/>
      </dsp:nvSpPr>
      <dsp:spPr>
        <a:xfrm>
          <a:off x="943405" y="1083982"/>
          <a:ext cx="1226343" cy="1226343"/>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تنظرين للشاشة </a:t>
          </a:r>
          <a:endParaRPr lang="ar-SA" sz="2000" kern="1200" dirty="0"/>
        </a:p>
      </dsp:txBody>
      <dsp:txXfrm>
        <a:off x="943405" y="1083982"/>
        <a:ext cx="1226343" cy="1226343"/>
      </dsp:txXfrm>
    </dsp:sp>
    <dsp:sp modelId="{9850D5E6-0975-4193-B338-FA77CB69F104}">
      <dsp:nvSpPr>
        <dsp:cNvPr id="0" name=""/>
        <dsp:cNvSpPr/>
      </dsp:nvSpPr>
      <dsp:spPr>
        <a:xfrm rot="19454042">
          <a:off x="2134867" y="953726"/>
          <a:ext cx="332988" cy="41389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rot="19454042">
        <a:off x="2134867" y="953726"/>
        <a:ext cx="332988" cy="41389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E5A52EAC-14CE-4D83-B48E-822AFA422313}" type="datetimeFigureOut">
              <a:rPr lang="ar-SA" smtClean="0"/>
              <a:t>23/04/35</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06E6FE3-5AF1-4D63-9BB4-D4A51784BFF8}" type="slidenum">
              <a:rPr lang="ar-SA" smtClean="0"/>
              <a:t>‹#›</a:t>
            </a:fld>
            <a:endParaRPr lang="ar-S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B75FBEC-D303-464C-882C-A7566C77845C}" type="datetimeFigureOut">
              <a:rPr lang="ar-SA" smtClean="0"/>
              <a:pPr/>
              <a:t>22/04/35</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5FD7A55C-C2F0-4628-BFE6-7FF8AB45C36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pPr/>
              <a:t>22/04/35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6B75FBEC-D303-464C-882C-A7566C77845C}" type="datetimeFigureOut">
              <a:rPr lang="ar-SA" smtClean="0"/>
              <a:pPr/>
              <a:t>22/04/35</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5FD7A55C-C2F0-4628-BFE6-7FF8AB45C363}"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pPr/>
              <a:t>22/04/35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5FD7A55C-C2F0-4628-BFE6-7FF8AB45C363}"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6B75FBEC-D303-464C-882C-A7566C77845C}" type="datetimeFigureOut">
              <a:rPr lang="ar-SA" smtClean="0"/>
              <a:pPr/>
              <a:t>22/04/35</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FD7A55C-C2F0-4628-BFE6-7FF8AB45C363}"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6B75FBEC-D303-464C-882C-A7566C77845C}" type="datetimeFigureOut">
              <a:rPr lang="ar-SA" smtClean="0"/>
              <a:pPr/>
              <a:t>22/04/35</a:t>
            </a:fld>
            <a:endParaRPr lang="ar-SA"/>
          </a:p>
        </p:txBody>
      </p:sp>
      <p:sp>
        <p:nvSpPr>
          <p:cNvPr id="10" name="عنصر نائب لرقم الشريحة 9"/>
          <p:cNvSpPr>
            <a:spLocks noGrp="1"/>
          </p:cNvSpPr>
          <p:nvPr>
            <p:ph type="sldNum" sz="quarter" idx="16"/>
          </p:nvPr>
        </p:nvSpPr>
        <p:spPr/>
        <p:txBody>
          <a:bodyPr rtlCol="0"/>
          <a:lstStyle/>
          <a:p>
            <a:fld id="{5FD7A55C-C2F0-4628-BFE6-7FF8AB45C363}"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6B75FBEC-D303-464C-882C-A7566C77845C}" type="datetimeFigureOut">
              <a:rPr lang="ar-SA" smtClean="0"/>
              <a:pPr/>
              <a:t>22/04/35</a:t>
            </a:fld>
            <a:endParaRPr lang="ar-SA"/>
          </a:p>
        </p:txBody>
      </p:sp>
      <p:sp>
        <p:nvSpPr>
          <p:cNvPr id="12" name="عنصر نائب لرقم الشريحة 11"/>
          <p:cNvSpPr>
            <a:spLocks noGrp="1"/>
          </p:cNvSpPr>
          <p:nvPr>
            <p:ph type="sldNum" sz="quarter" idx="16"/>
          </p:nvPr>
        </p:nvSpPr>
        <p:spPr/>
        <p:txBody>
          <a:bodyPr rtlCol="0"/>
          <a:lstStyle/>
          <a:p>
            <a:fld id="{5FD7A55C-C2F0-4628-BFE6-7FF8AB45C363}"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B75FBEC-D303-464C-882C-A7566C77845C}" type="datetimeFigureOut">
              <a:rPr lang="ar-SA" smtClean="0"/>
              <a:pPr/>
              <a:t>22/04/35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5FD7A55C-C2F0-4628-BFE6-7FF8AB45C36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75FBEC-D303-464C-882C-A7566C77845C}" type="datetimeFigureOut">
              <a:rPr lang="ar-SA" smtClean="0"/>
              <a:pPr/>
              <a:t>22/04/35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5FD7A55C-C2F0-4628-BFE6-7FF8AB45C36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pPr/>
              <a:t>22/04/35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5FD7A55C-C2F0-4628-BFE6-7FF8AB45C363}"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6B75FBEC-D303-464C-882C-A7566C77845C}" type="datetimeFigureOut">
              <a:rPr lang="ar-SA" smtClean="0"/>
              <a:pPr/>
              <a:t>22/04/35</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5FD7A55C-C2F0-4628-BFE6-7FF8AB45C363}"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B75FBEC-D303-464C-882C-A7566C77845C}" type="datetimeFigureOut">
              <a:rPr lang="ar-SA" smtClean="0"/>
              <a:pPr/>
              <a:t>22/04/35</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FD7A55C-C2F0-4628-BFE6-7FF8AB45C36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eunr6or42Y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a:t>
            </a:r>
            <a:r>
              <a:rPr lang="ar-SA" dirty="0" err="1" smtClean="0"/>
              <a:t>والنسخ </a:t>
            </a:r>
            <a:r>
              <a:rPr lang="ar-SA" dirty="0" err="1" smtClean="0"/>
              <a:t>-2-</a:t>
            </a:r>
            <a:r>
              <a:rPr lang="ar-SA" dirty="0" smtClean="0"/>
              <a:t/>
            </a:r>
            <a:br>
              <a:rPr lang="ar-SA" dirty="0" smtClean="0"/>
            </a:br>
            <a:r>
              <a:rPr lang="ar-SA" dirty="0" smtClean="0"/>
              <a:t>برنامج السكرتارية الطبية</a:t>
            </a:r>
            <a:endParaRPr lang="ar-SA" sz="4400" dirty="0"/>
          </a:p>
        </p:txBody>
      </p:sp>
      <p:sp>
        <p:nvSpPr>
          <p:cNvPr id="5" name="عنوان فرعي 4"/>
          <p:cNvSpPr>
            <a:spLocks noGrp="1"/>
          </p:cNvSpPr>
          <p:nvPr>
            <p:ph type="subTitle" idx="1"/>
          </p:nvPr>
        </p:nvSpPr>
        <p:spPr/>
        <p:txBody>
          <a:bodyPr>
            <a:normAutofit fontScale="85000" lnSpcReduction="20000"/>
          </a:bodyPr>
          <a:lstStyle/>
          <a:p>
            <a:pPr algn="ctr">
              <a:spcBef>
                <a:spcPct val="0"/>
              </a:spcBef>
            </a:pPr>
            <a:r>
              <a:rPr lang="ar-SA" sz="2800" dirty="0" smtClean="0">
                <a:solidFill>
                  <a:schemeClr val="tx2">
                    <a:satMod val="130000"/>
                  </a:schemeClr>
                </a:solidFill>
                <a:effectLst>
                  <a:outerShdw blurRad="50000" dist="30000" dir="5400000" algn="tl" rotWithShape="0">
                    <a:srgbClr val="000000">
                      <a:alpha val="30000"/>
                    </a:srgbClr>
                  </a:outerShdw>
                </a:effectLst>
              </a:rPr>
              <a:t>مقدمه ودراسة للوحة المفاتيح باللغة </a:t>
            </a:r>
            <a:r>
              <a:rPr lang="ar-SA" sz="2800" dirty="0" smtClean="0">
                <a:solidFill>
                  <a:schemeClr val="tx2">
                    <a:satMod val="130000"/>
                  </a:schemeClr>
                </a:solidFill>
                <a:effectLst>
                  <a:outerShdw blurRad="50000" dist="30000" dir="5400000" algn="tl" rotWithShape="0">
                    <a:srgbClr val="000000">
                      <a:alpha val="30000"/>
                    </a:srgbClr>
                  </a:outerShdw>
                </a:effectLst>
              </a:rPr>
              <a:t>العربية </a:t>
            </a:r>
            <a:endParaRPr lang="ar-SA" sz="2800" dirty="0" smtClean="0">
              <a:solidFill>
                <a:schemeClr val="tx2">
                  <a:satMod val="130000"/>
                </a:schemeClr>
              </a:solidFill>
              <a:effectLst>
                <a:outerShdw blurRad="50000" dist="30000" dir="5400000" algn="tl" rotWithShape="0">
                  <a:srgbClr val="000000">
                    <a:alpha val="30000"/>
                  </a:srgbClr>
                </a:outerShdw>
              </a:effectLst>
            </a:endParaRPr>
          </a:p>
          <a:p>
            <a:pPr algn="ctr">
              <a:spcBef>
                <a:spcPct val="0"/>
              </a:spcBef>
            </a:pPr>
            <a:r>
              <a:rPr lang="ar-SA" sz="2800" dirty="0" smtClean="0">
                <a:solidFill>
                  <a:schemeClr val="tx2">
                    <a:satMod val="130000"/>
                  </a:schemeClr>
                </a:solidFill>
                <a:effectLst>
                  <a:outerShdw blurRad="50000" dist="30000" dir="5400000" algn="tl" rotWithShape="0">
                    <a:srgbClr val="000000">
                      <a:alpha val="30000"/>
                    </a:srgbClr>
                  </a:outerShdw>
                </a:effectLst>
              </a:rPr>
              <a:t>التدريب على حروف صف الارتكاز</a:t>
            </a:r>
            <a:endParaRPr lang="ar-SA" dirty="0"/>
          </a:p>
        </p:txBody>
      </p:sp>
    </p:spTree>
    <p:extLst>
      <p:ext uri="{BB962C8B-B14F-4D97-AF65-F5344CB8AC3E}">
        <p14:creationId xmlns:p14="http://schemas.microsoft.com/office/powerpoint/2010/main" xmlns=""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683568" y="2348880"/>
            <a:ext cx="3888432" cy="2238152"/>
          </a:xfrm>
        </p:spPr>
      </p:pic>
      <p:pic>
        <p:nvPicPr>
          <p:cNvPr id="6" name="صورة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64088" y="2420888"/>
            <a:ext cx="3243578" cy="21812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06529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484784"/>
            <a:ext cx="8748464" cy="5616624"/>
          </a:xfrm>
        </p:spPr>
        <p:txBody>
          <a:bodyPr>
            <a:normAutofit lnSpcReduction="10000"/>
          </a:bodyPr>
          <a:lstStyle/>
          <a:p>
            <a:pPr marL="457200" lvl="0" indent="-457200">
              <a:buFont typeface="+mj-lt"/>
              <a:buAutoNum type="arabicPeriod"/>
            </a:pPr>
            <a:r>
              <a:rPr lang="ar-JO" dirty="0" smtClean="0"/>
              <a:t>أن </a:t>
            </a:r>
            <a:r>
              <a:rPr lang="ar-JO" dirty="0"/>
              <a:t>يكون الظهر </a:t>
            </a:r>
            <a:r>
              <a:rPr lang="ar-JO" dirty="0" smtClean="0"/>
              <a:t>م</a:t>
            </a:r>
            <a:r>
              <a:rPr lang="ar-SA" dirty="0" smtClean="0"/>
              <a:t>ستقيما على ظهر الكرسي </a:t>
            </a:r>
            <a:r>
              <a:rPr lang="ar-JO" dirty="0" smtClean="0"/>
              <a:t>.</a:t>
            </a:r>
            <a:endParaRPr lang="en-US" dirty="0"/>
          </a:p>
          <a:p>
            <a:pPr marL="457200" lvl="0" indent="-457200">
              <a:buFont typeface="+mj-lt"/>
              <a:buAutoNum type="arabicPeriod"/>
            </a:pPr>
            <a:r>
              <a:rPr lang="ar-SA" dirty="0" smtClean="0"/>
              <a:t>ألأقدام </a:t>
            </a:r>
            <a:r>
              <a:rPr lang="ar-SA" dirty="0" smtClean="0"/>
              <a:t>توضع بثبات على الأرض </a:t>
            </a:r>
          </a:p>
          <a:p>
            <a:pPr marL="457200" indent="-457200">
              <a:buFont typeface="+mj-lt"/>
              <a:buAutoNum type="arabicPeriod"/>
            </a:pPr>
            <a:r>
              <a:rPr lang="ar-SA" dirty="0" smtClean="0"/>
              <a:t>جسمك </a:t>
            </a:r>
            <a:r>
              <a:rPr lang="ar-SA" dirty="0" smtClean="0"/>
              <a:t>يجب أن يكون على مسافة شبر من مقدمة لوحة المفاتيح منتصفا مقابل حرف (ت)</a:t>
            </a:r>
          </a:p>
          <a:p>
            <a:pPr marL="457200" indent="-457200">
              <a:buFont typeface="+mj-lt"/>
              <a:buAutoNum type="arabicPeriod"/>
            </a:pPr>
            <a:r>
              <a:rPr lang="ar-SA" dirty="0"/>
              <a:t> </a:t>
            </a:r>
            <a:r>
              <a:rPr lang="ar-JO" dirty="0" smtClean="0"/>
              <a:t>أن </a:t>
            </a:r>
            <a:r>
              <a:rPr lang="ar-JO" dirty="0"/>
              <a:t>يكون المرفقان في وضع طبيعي </a:t>
            </a:r>
            <a:r>
              <a:rPr lang="ar-SA" dirty="0" smtClean="0"/>
              <a:t>وعلى زاوية 90 درجة </a:t>
            </a:r>
          </a:p>
          <a:p>
            <a:pPr marL="457200" indent="-457200">
              <a:buFont typeface="+mj-lt"/>
              <a:buAutoNum type="arabicPeriod"/>
            </a:pPr>
            <a:r>
              <a:rPr lang="ar-SA" dirty="0" smtClean="0"/>
              <a:t>.لوحة المفاتيح يجب أن تكون عند حافة المكتب</a:t>
            </a:r>
            <a:endParaRPr lang="en-US" dirty="0"/>
          </a:p>
          <a:p>
            <a:pPr marL="457200" lvl="0" indent="-457200">
              <a:buFont typeface="+mj-lt"/>
              <a:buAutoNum type="arabicPeriod"/>
            </a:pPr>
            <a:r>
              <a:rPr lang="ar-JO" dirty="0" smtClean="0">
                <a:solidFill>
                  <a:schemeClr val="tx1">
                    <a:lumMod val="95000"/>
                    <a:lumOff val="5000"/>
                  </a:schemeClr>
                </a:solidFill>
              </a:rPr>
              <a:t>تجنب </a:t>
            </a:r>
            <a:r>
              <a:rPr lang="ar-JO" dirty="0">
                <a:solidFill>
                  <a:schemeClr val="tx1">
                    <a:lumMod val="95000"/>
                    <a:lumOff val="5000"/>
                  </a:schemeClr>
                </a:solidFill>
              </a:rPr>
              <a:t>ملامسة راحة اليد لحافة الطاولة أو لوحة المفاتيح</a:t>
            </a:r>
            <a:r>
              <a:rPr lang="ar-JO" dirty="0" smtClean="0">
                <a:solidFill>
                  <a:schemeClr val="tx1">
                    <a:lumMod val="95000"/>
                    <a:lumOff val="5000"/>
                  </a:schemeClr>
                </a:solidFill>
              </a:rPr>
              <a:t>.</a:t>
            </a:r>
            <a:endParaRPr lang="ar-SA" dirty="0" smtClean="0">
              <a:solidFill>
                <a:schemeClr val="tx1">
                  <a:lumMod val="95000"/>
                  <a:lumOff val="5000"/>
                </a:schemeClr>
              </a:solidFill>
            </a:endParaRPr>
          </a:p>
          <a:p>
            <a:pPr marL="457200" lvl="0" indent="-457200">
              <a:buFont typeface="+mj-lt"/>
              <a:buAutoNum type="arabicPeriod"/>
            </a:pPr>
            <a:r>
              <a:rPr lang="ar-SA" dirty="0" smtClean="0">
                <a:solidFill>
                  <a:schemeClr val="tx1">
                    <a:lumMod val="95000"/>
                    <a:lumOff val="5000"/>
                  </a:schemeClr>
                </a:solidFill>
              </a:rPr>
              <a:t>عدم حني أو ميلان الرقبة أثناء الكتابة .</a:t>
            </a:r>
            <a:endParaRPr lang="en-US" dirty="0">
              <a:solidFill>
                <a:schemeClr val="tx1">
                  <a:lumMod val="95000"/>
                  <a:lumOff val="5000"/>
                </a:schemeClr>
              </a:solidFill>
            </a:endParaRPr>
          </a:p>
          <a:p>
            <a:pPr marL="457200" indent="-457200">
              <a:buFont typeface="+mj-lt"/>
              <a:buAutoNum type="arabicPeriod"/>
            </a:pPr>
            <a:r>
              <a:rPr lang="ar-JO" dirty="0"/>
              <a:t>أن يكون الإبهامان فوق مسطرة المسافات أو قريبين جداً منها </a:t>
            </a:r>
            <a:r>
              <a:rPr lang="ar-SA" dirty="0"/>
              <a:t>و</a:t>
            </a:r>
            <a:r>
              <a:rPr lang="ar-JO" dirty="0"/>
              <a:t> بقية الأصابع على صف الإرتكاز</a:t>
            </a:r>
            <a:r>
              <a:rPr lang="ar-SA" dirty="0"/>
              <a:t> </a:t>
            </a:r>
            <a:r>
              <a:rPr lang="ar-SA" dirty="0" smtClean="0"/>
              <a:t>.</a:t>
            </a:r>
          </a:p>
          <a:p>
            <a:pPr marL="514350" lvl="0" indent="-514350">
              <a:buFont typeface="+mj-lt"/>
              <a:buAutoNum type="arabicPeriod" startAt="10"/>
            </a:pPr>
            <a:r>
              <a:rPr lang="ar-SA" dirty="0"/>
              <a:t> أن يكون الأصل المراد كتابته على يمين الناسخ .</a:t>
            </a:r>
          </a:p>
          <a:p>
            <a:pPr marL="457200" lvl="0" indent="-457200">
              <a:buFont typeface="+mj-lt"/>
              <a:buAutoNum type="arabicPeriod" startAt="10"/>
            </a:pPr>
            <a:endParaRPr lang="en-US" sz="2800" dirty="0"/>
          </a:p>
          <a:p>
            <a:pPr marL="457200" indent="-457200">
              <a:buFont typeface="+mj-lt"/>
              <a:buAutoNum type="arabicPeriod" startAt="10"/>
            </a:pPr>
            <a:endParaRPr lang="en-US" sz="2800" dirty="0"/>
          </a:p>
          <a:p>
            <a:endParaRPr lang="ar-SA" sz="2800" dirty="0"/>
          </a:p>
        </p:txBody>
      </p:sp>
      <p:sp>
        <p:nvSpPr>
          <p:cNvPr id="2" name="مستطيل 1"/>
          <p:cNvSpPr/>
          <p:nvPr/>
        </p:nvSpPr>
        <p:spPr>
          <a:xfrm>
            <a:off x="1331640" y="260648"/>
            <a:ext cx="7388561" cy="754053"/>
          </a:xfrm>
          <a:prstGeom prst="rect">
            <a:avLst/>
          </a:prstGeom>
        </p:spPr>
        <p:txBody>
          <a:bodyPr anchor="ctr">
            <a:normAutofit/>
          </a:bodyPr>
          <a:lstStyle/>
          <a:p>
            <a:pP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الجلسة الصحيحة تكون على النحو الآتي :</a:t>
            </a:r>
          </a:p>
        </p:txBody>
      </p:sp>
    </p:spTree>
    <p:extLst>
      <p:ext uri="{BB962C8B-B14F-4D97-AF65-F5344CB8AC3E}">
        <p14:creationId xmlns:p14="http://schemas.microsoft.com/office/powerpoint/2010/main" xmlns="" val="262185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1115616" y="131761"/>
            <a:ext cx="7848872" cy="66096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19278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1475656" y="1844824"/>
            <a:ext cx="7128792" cy="3816424"/>
          </a:xfrm>
        </p:spPr>
        <p:txBody>
          <a:bodyPr>
            <a:noAutofit/>
          </a:bodyPr>
          <a:lstStyle/>
          <a:p>
            <a:pPr marL="0" indent="0">
              <a:buNone/>
            </a:pPr>
            <a:endParaRPr lang="en-US" sz="1400" dirty="0"/>
          </a:p>
          <a:p>
            <a:pPr marL="514350" lvl="0" indent="-514350">
              <a:buFont typeface="+mj-lt"/>
              <a:buAutoNum type="arabicPeriod"/>
            </a:pPr>
            <a:r>
              <a:rPr lang="ar-JO" sz="2800" dirty="0"/>
              <a:t>زيادة فترات التدريب مع تقارب هذه الفترات</a:t>
            </a:r>
            <a:r>
              <a:rPr lang="ar-JO" sz="2800" dirty="0" smtClean="0"/>
              <a:t>.</a:t>
            </a:r>
            <a:endParaRPr lang="en-US" sz="2800" dirty="0"/>
          </a:p>
          <a:p>
            <a:pPr marL="514350" lvl="0" indent="-514350">
              <a:buFont typeface="+mj-lt"/>
              <a:buAutoNum type="arabicPeriod"/>
            </a:pPr>
            <a:r>
              <a:rPr lang="ar-JO" sz="2800" dirty="0"/>
              <a:t>التركيز على الكتابة بطريقة اللمس حسب أصولها وقواعدها</a:t>
            </a:r>
            <a:r>
              <a:rPr lang="ar-JO" sz="2800" dirty="0" smtClean="0"/>
              <a:t>.</a:t>
            </a:r>
            <a:endParaRPr lang="en-US" sz="2800" dirty="0"/>
          </a:p>
          <a:p>
            <a:pPr marL="514350" lvl="0" indent="-514350">
              <a:buFont typeface="+mj-lt"/>
              <a:buAutoNum type="arabicPeriod"/>
            </a:pPr>
            <a:r>
              <a:rPr lang="ar-JO" sz="2800" dirty="0"/>
              <a:t>الميل الشخصي والرغبة في تعلم طريقة الطباعة بطريقة اللمس</a:t>
            </a:r>
            <a:r>
              <a:rPr lang="ar-JO" sz="2800" dirty="0" smtClean="0"/>
              <a:t>.</a:t>
            </a:r>
            <a:endParaRPr lang="en-US" sz="2800" dirty="0"/>
          </a:p>
          <a:p>
            <a:pPr marL="514350" lvl="0" indent="-514350">
              <a:buFont typeface="+mj-lt"/>
              <a:buAutoNum type="arabicPeriod"/>
            </a:pPr>
            <a:r>
              <a:rPr lang="ar-JO" sz="2800" dirty="0"/>
              <a:t>توافر الثقة لدى المتدرب وشعوره بالقدرة على القيام بعملية إدخال البيانات أو نسخها بطريقة صحيحة.</a:t>
            </a:r>
            <a:endParaRPr lang="en-US" sz="2800" dirty="0"/>
          </a:p>
          <a:p>
            <a:pPr marL="0" indent="0">
              <a:buNone/>
            </a:pPr>
            <a:r>
              <a:rPr lang="ar-JO" sz="2800" dirty="0"/>
              <a:t> </a:t>
            </a:r>
            <a:endParaRPr lang="en-US" sz="2800" dirty="0"/>
          </a:p>
        </p:txBody>
      </p:sp>
      <p:sp>
        <p:nvSpPr>
          <p:cNvPr id="2" name="مستطيل 1"/>
          <p:cNvSpPr/>
          <p:nvPr/>
        </p:nvSpPr>
        <p:spPr>
          <a:xfrm>
            <a:off x="467544" y="243661"/>
            <a:ext cx="8536311" cy="754053"/>
          </a:xfrm>
          <a:prstGeom prst="rect">
            <a:avLst/>
          </a:prstGeom>
        </p:spPr>
        <p:txBody>
          <a:bodyPr anchor="ctr">
            <a:normAutofit/>
          </a:bodyPr>
          <a:lstStyle/>
          <a:p>
            <a:pPr>
              <a:spcBef>
                <a:spcPct val="0"/>
              </a:spcBef>
            </a:pP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العوامل التي </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ي</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توقف عليها تقدم ال</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ناسخ</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في </a:t>
            </a:r>
            <a:r>
              <a:rPr lang="ar-SA"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الكتابة</a:t>
            </a:r>
            <a:endPar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xmlns="" val="126988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لوحة المفاتيح وتقسيمها </a:t>
            </a:r>
            <a:endParaRPr lang="ar-SA" dirty="0"/>
          </a:p>
        </p:txBody>
      </p:sp>
      <p:sp>
        <p:nvSpPr>
          <p:cNvPr id="3" name="عنصر نائب للمحتوى 2"/>
          <p:cNvSpPr>
            <a:spLocks noGrp="1"/>
          </p:cNvSpPr>
          <p:nvPr>
            <p:ph sz="quarter" idx="1"/>
          </p:nvPr>
        </p:nvSpPr>
        <p:spPr>
          <a:xfrm>
            <a:off x="1259632" y="2239888"/>
            <a:ext cx="7498080" cy="3493368"/>
          </a:xfrm>
        </p:spPr>
        <p:txBody>
          <a:bodyPr>
            <a:noAutofit/>
          </a:bodyPr>
          <a:lstStyle/>
          <a:p>
            <a:pPr marL="457200" indent="-457200"/>
            <a:r>
              <a:rPr lang="ar-SA" dirty="0"/>
              <a:t>تنقسم لوحة المفاتيح </a:t>
            </a:r>
            <a:r>
              <a:rPr lang="ar-SA" dirty="0" smtClean="0"/>
              <a:t>وفقاً </a:t>
            </a:r>
            <a:r>
              <a:rPr lang="ar-SA" dirty="0"/>
              <a:t>لتعلم الطباعة السريعة إلى مجموعتين من </a:t>
            </a:r>
            <a:r>
              <a:rPr lang="ar-SA" dirty="0" smtClean="0"/>
              <a:t>الحروف .</a:t>
            </a:r>
            <a:endParaRPr lang="ar-SA" dirty="0"/>
          </a:p>
          <a:p>
            <a:pPr marL="457200" indent="-457200"/>
            <a:r>
              <a:rPr lang="ar-SA" dirty="0"/>
              <a:t>مجموعة حروف مخصصة لليد اليمنى ومجموعة حروف مخصصة لليد اليسرى </a:t>
            </a:r>
            <a:r>
              <a:rPr lang="ar-SA" dirty="0" smtClean="0"/>
              <a:t>.</a:t>
            </a:r>
            <a:endParaRPr lang="ar-SA" dirty="0"/>
          </a:p>
          <a:p>
            <a:pPr marL="457200" indent="-457200"/>
            <a:r>
              <a:rPr lang="ar-SA" dirty="0"/>
              <a:t>ولا يصح الضغط باليد اليمنى على حرف من حروف اليد اليسرى والعكس.</a:t>
            </a:r>
            <a:br>
              <a:rPr lang="ar-SA" dirty="0"/>
            </a:br>
            <a:r>
              <a:rPr lang="ar-SA" dirty="0" smtClean="0"/>
              <a:t>فما هي هذه الحروف ؟؟</a:t>
            </a:r>
            <a:r>
              <a:rPr lang="ar-SA" dirty="0"/>
              <a:t/>
            </a:r>
            <a:br>
              <a:rPr lang="ar-SA" dirty="0"/>
            </a:br>
            <a:endParaRPr lang="ar-SA" dirty="0"/>
          </a:p>
        </p:txBody>
      </p:sp>
    </p:spTree>
    <p:extLst>
      <p:ext uri="{BB962C8B-B14F-4D97-AF65-F5344CB8AC3E}">
        <p14:creationId xmlns:p14="http://schemas.microsoft.com/office/powerpoint/2010/main" xmlns="" val="2565578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صف الارتكاز</a:t>
            </a:r>
            <a:endParaRPr lang="ar-SA" dirty="0"/>
          </a:p>
        </p:txBody>
      </p:sp>
      <p:sp>
        <p:nvSpPr>
          <p:cNvPr id="3" name="عنصر نائب للمحتوى 2"/>
          <p:cNvSpPr>
            <a:spLocks noGrp="1"/>
          </p:cNvSpPr>
          <p:nvPr>
            <p:ph sz="quarter" idx="1"/>
          </p:nvPr>
        </p:nvSpPr>
        <p:spPr>
          <a:xfrm>
            <a:off x="0" y="1556792"/>
            <a:ext cx="8901728" cy="5040560"/>
          </a:xfrm>
        </p:spPr>
        <p:txBody>
          <a:bodyPr>
            <a:noAutofit/>
          </a:bodyPr>
          <a:lstStyle/>
          <a:p>
            <a:pPr marL="457200" indent="-457200"/>
            <a:r>
              <a:rPr lang="ar-JO" sz="2800" dirty="0"/>
              <a:t>يقصد بصف الارتكاز مجموعة الأحرف التي يجب أن ترتكز أصابع اليدين عليها </a:t>
            </a:r>
            <a:endParaRPr lang="ar-SA" sz="2800" dirty="0" smtClean="0"/>
          </a:p>
          <a:p>
            <a:pPr marL="457200" indent="-457200"/>
            <a:r>
              <a:rPr lang="ar-JO" sz="2800" dirty="0" smtClean="0"/>
              <a:t>وفي </a:t>
            </a:r>
            <a:r>
              <a:rPr lang="ar-JO" sz="2800" dirty="0"/>
              <a:t>حالة الانتقال إلى أحرف أعلاها أو أسفل منها فإنه يجب العودة إلى هذه الأحرف (صف الارتكاز) لكونها بمثابة قاعدة للانطلاق منها وإليها</a:t>
            </a:r>
            <a:r>
              <a:rPr lang="ar-JO" sz="2800" dirty="0" smtClean="0"/>
              <a:t>.</a:t>
            </a:r>
            <a:endParaRPr lang="ar-SA" sz="2800" dirty="0" smtClean="0"/>
          </a:p>
          <a:p>
            <a:pPr marL="457200" indent="-457200"/>
            <a:r>
              <a:rPr lang="ar-SA" sz="2800" dirty="0" smtClean="0"/>
              <a:t>أين </a:t>
            </a:r>
            <a:r>
              <a:rPr lang="ar-SA" sz="2800" dirty="0"/>
              <a:t>يقع صف الارتكاز في لوحة المفاتيح </a:t>
            </a:r>
            <a:r>
              <a:rPr lang="ar-SA" sz="2800" dirty="0" smtClean="0"/>
              <a:t>؟</a:t>
            </a:r>
          </a:p>
          <a:p>
            <a:pPr marL="457200" indent="-457200"/>
            <a:r>
              <a:rPr lang="ar-SA" sz="2800" dirty="0" smtClean="0"/>
              <a:t>إذا </a:t>
            </a:r>
            <a:r>
              <a:rPr lang="ar-SA" sz="2800" dirty="0"/>
              <a:t>نظرت إلى لوحة المفاتيح </a:t>
            </a:r>
            <a:r>
              <a:rPr lang="ar-SA" sz="2800" dirty="0" smtClean="0"/>
              <a:t>ستجد </a:t>
            </a:r>
            <a:r>
              <a:rPr lang="ar-SA" sz="2800" dirty="0"/>
              <a:t>أن الحروف العربية تأخذ ثلاثة صفوف ،وصف </a:t>
            </a:r>
            <a:r>
              <a:rPr lang="ar-SA" sz="2800" dirty="0" err="1"/>
              <a:t>الإرتكاز</a:t>
            </a:r>
            <a:r>
              <a:rPr lang="ar-SA" sz="2800" dirty="0"/>
              <a:t> هو الصف الأوسط </a:t>
            </a:r>
            <a:r>
              <a:rPr lang="ar-SA" sz="2800" dirty="0" smtClean="0"/>
              <a:t>.</a:t>
            </a:r>
          </a:p>
          <a:p>
            <a:pPr marL="457200" indent="-457200"/>
            <a:r>
              <a:rPr lang="ar-SA" sz="2800" u="sng" dirty="0" smtClean="0">
                <a:solidFill>
                  <a:srgbClr val="FF0000"/>
                </a:solidFill>
              </a:rPr>
              <a:t>ملحوظة </a:t>
            </a:r>
            <a:r>
              <a:rPr lang="ar-SA" sz="2800" u="sng" dirty="0">
                <a:solidFill>
                  <a:srgbClr val="FF0000"/>
                </a:solidFill>
              </a:rPr>
              <a:t>هامة جداً :</a:t>
            </a:r>
            <a:r>
              <a:rPr lang="ar-SA" sz="2800" dirty="0"/>
              <a:t/>
            </a:r>
            <a:br>
              <a:rPr lang="ar-SA" sz="2800" dirty="0"/>
            </a:br>
            <a:r>
              <a:rPr lang="ar-SA" sz="2800" dirty="0"/>
              <a:t>صف الارتكاز هو أهم صف ولذا ستوجد أصابعنا عليه دوماً ،وتتحرك منه لبقية الحروف فوق وتحت ،يمين وشمال </a:t>
            </a:r>
            <a:r>
              <a:rPr lang="ar-SA" sz="2800" dirty="0" smtClean="0"/>
              <a:t>.</a:t>
            </a:r>
          </a:p>
          <a:p>
            <a:pPr marL="0" indent="0">
              <a:buNone/>
            </a:pPr>
            <a:r>
              <a:rPr lang="ar-SA" sz="2800" dirty="0"/>
              <a:t/>
            </a:r>
            <a:br>
              <a:rPr lang="ar-SA" sz="2800" dirty="0"/>
            </a:br>
            <a:endParaRPr lang="ar-SA" sz="2800" dirty="0"/>
          </a:p>
        </p:txBody>
      </p:sp>
    </p:spTree>
    <p:extLst>
      <p:ext uri="{BB962C8B-B14F-4D97-AF65-F5344CB8AC3E}">
        <p14:creationId xmlns:p14="http://schemas.microsoft.com/office/powerpoint/2010/main" xmlns="" val="2147136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JO" dirty="0"/>
              <a:t>صف الارتكاز </a:t>
            </a:r>
            <a:endParaRPr lang="ar-SA" dirty="0"/>
          </a:p>
        </p:txBody>
      </p:sp>
      <p:sp>
        <p:nvSpPr>
          <p:cNvPr id="3" name="عنصر نائب للمحتوى 2"/>
          <p:cNvSpPr>
            <a:spLocks noGrp="1"/>
          </p:cNvSpPr>
          <p:nvPr>
            <p:ph sz="quarter"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JO" sz="4400" dirty="0"/>
              <a:t>(</a:t>
            </a:r>
            <a:r>
              <a:rPr lang="ar-SA" sz="4400" dirty="0"/>
              <a:t> </a:t>
            </a:r>
            <a:r>
              <a:rPr lang="ar-JO" sz="4400" dirty="0"/>
              <a:t>ك ، م ، ن ، ت ، ش ، س ، ي ، ب)</a:t>
            </a:r>
            <a:r>
              <a:rPr lang="ar-SA" sz="4400" dirty="0"/>
              <a:t>            </a:t>
            </a:r>
            <a:endParaRPr lang="ar-SA" sz="4400" dirty="0" smtClean="0"/>
          </a:p>
          <a:p>
            <a:pPr marL="457200" indent="-457200"/>
            <a:endParaRPr lang="ar-SA" sz="4400" b="1" u="sng" dirty="0" smtClean="0"/>
          </a:p>
          <a:p>
            <a:pPr marL="457200" indent="-457200"/>
            <a:r>
              <a:rPr lang="ar-SA" sz="4400" b="1" u="sng" dirty="0" smtClean="0"/>
              <a:t>الإنجليزية </a:t>
            </a:r>
          </a:p>
          <a:p>
            <a:pPr marL="0" indent="0" algn="ctr">
              <a:buNone/>
            </a:pPr>
            <a:r>
              <a:rPr lang="ar-SA" sz="4400" dirty="0" smtClean="0"/>
              <a:t> </a:t>
            </a:r>
            <a:r>
              <a:rPr lang="ar-SA" sz="4400" dirty="0"/>
              <a:t>( </a:t>
            </a:r>
            <a:r>
              <a:rPr lang="en-US" sz="4400" dirty="0"/>
              <a:t>  (  F  , D , S ,  A , J ,  K ,  L ,  ; </a:t>
            </a:r>
          </a:p>
          <a:p>
            <a:pPr marL="82296" indent="0" algn="ctr">
              <a:buNone/>
            </a:pPr>
            <a:endParaRPr lang="ar-SA" sz="4400" dirty="0"/>
          </a:p>
        </p:txBody>
      </p:sp>
    </p:spTree>
    <p:extLst>
      <p:ext uri="{BB962C8B-B14F-4D97-AF65-F5344CB8AC3E}">
        <p14:creationId xmlns:p14="http://schemas.microsoft.com/office/powerpoint/2010/main" xmlns="" val="1406524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اليمنى </a:t>
            </a:r>
            <a:endParaRPr lang="ar-SA" dirty="0"/>
          </a:p>
        </p:txBody>
      </p:sp>
      <p:sp>
        <p:nvSpPr>
          <p:cNvPr id="3" name="عنصر نائب للمحتوى 2"/>
          <p:cNvSpPr>
            <a:spLocks noGrp="1"/>
          </p:cNvSpPr>
          <p:nvPr>
            <p:ph sz="quarter" idx="1"/>
          </p:nvPr>
        </p:nvSpPr>
        <p:spPr>
          <a:xfrm>
            <a:off x="1435608" y="1447800"/>
            <a:ext cx="7498080" cy="5149552"/>
          </a:xfrm>
        </p:spPr>
        <p:txBody>
          <a:bodyPr>
            <a:noAutofit/>
          </a:bodyPr>
          <a:lstStyle/>
          <a:p>
            <a:pPr marL="457200" indent="-457200"/>
            <a:r>
              <a:rPr lang="ar-SA" dirty="0"/>
              <a:t> والآن ضع اصبع السبابة الأيمن على حرف التاء ،</a:t>
            </a:r>
            <a:r>
              <a:rPr lang="ar-SA" sz="2400" u="sng" dirty="0"/>
              <a:t>ستحس بوجود بروز صغير على هذا المفتاح (حرف التاء) </a:t>
            </a:r>
            <a:r>
              <a:rPr lang="ar-SA" sz="2400" u="sng" dirty="0" smtClean="0"/>
              <a:t>.</a:t>
            </a:r>
            <a:endParaRPr lang="ar-SA" dirty="0" smtClean="0"/>
          </a:p>
          <a:p>
            <a:pPr marL="457200" indent="-457200"/>
            <a:r>
              <a:rPr lang="ar-SA" dirty="0" smtClean="0"/>
              <a:t>وزع </a:t>
            </a:r>
            <a:r>
              <a:rPr lang="ar-SA" dirty="0"/>
              <a:t>أصابع يدك اليمنى على المفاتيح التي تلي حرف التاء بالترتيب يعني </a:t>
            </a:r>
            <a:r>
              <a:rPr lang="ar-SA" dirty="0" smtClean="0"/>
              <a:t>:</a:t>
            </a:r>
            <a:r>
              <a:rPr lang="ar-SA" dirty="0"/>
              <a:t/>
            </a:r>
            <a:br>
              <a:rPr lang="ar-SA" dirty="0"/>
            </a:br>
            <a:r>
              <a:rPr lang="ar-SA" dirty="0">
                <a:solidFill>
                  <a:srgbClr val="FF0000"/>
                </a:solidFill>
              </a:rPr>
              <a:t>السبابة</a:t>
            </a:r>
            <a:r>
              <a:rPr lang="ar-SA" dirty="0"/>
              <a:t> نضعها على حرف التاء .</a:t>
            </a:r>
            <a:br>
              <a:rPr lang="ar-SA" dirty="0"/>
            </a:br>
            <a:r>
              <a:rPr lang="ar-SA" dirty="0">
                <a:solidFill>
                  <a:srgbClr val="FF0000"/>
                </a:solidFill>
              </a:rPr>
              <a:t>الوسطى</a:t>
            </a:r>
            <a:r>
              <a:rPr lang="ar-SA" dirty="0"/>
              <a:t> نضعها على حرف النون .</a:t>
            </a:r>
            <a:br>
              <a:rPr lang="ar-SA" dirty="0"/>
            </a:br>
            <a:r>
              <a:rPr lang="ar-SA" dirty="0">
                <a:solidFill>
                  <a:srgbClr val="FF0000"/>
                </a:solidFill>
              </a:rPr>
              <a:t>البنصر</a:t>
            </a:r>
            <a:r>
              <a:rPr lang="ar-SA" dirty="0"/>
              <a:t> نضعه على حرف الميم .</a:t>
            </a:r>
            <a:br>
              <a:rPr lang="ar-SA" dirty="0"/>
            </a:br>
            <a:r>
              <a:rPr lang="ar-SA" dirty="0">
                <a:solidFill>
                  <a:srgbClr val="FF0000"/>
                </a:solidFill>
              </a:rPr>
              <a:t>الخنصر</a:t>
            </a:r>
            <a:r>
              <a:rPr lang="ar-SA" dirty="0"/>
              <a:t> نضعه على حرف الكاف </a:t>
            </a:r>
            <a:r>
              <a:rPr lang="ar-SA" dirty="0" smtClean="0"/>
              <a:t>.</a:t>
            </a:r>
          </a:p>
          <a:p>
            <a:pPr marL="457200" indent="-457200"/>
            <a:r>
              <a:rPr lang="ar-SA" sz="1600" b="1" dirty="0" smtClean="0"/>
              <a:t>مرني نفسك </a:t>
            </a:r>
            <a:r>
              <a:rPr lang="ar-SA" sz="1600" b="1" dirty="0"/>
              <a:t>عدة مرات على وضع يدك اليمنى بهذا الترتيب بدءاً من السبابة وانتهاءً بالخنصر من اليسار لليمين للتعود على الوضع الجديد </a:t>
            </a:r>
            <a:r>
              <a:rPr lang="ar-SA" sz="1600" b="1" dirty="0" smtClean="0"/>
              <a:t>.</a:t>
            </a:r>
            <a:r>
              <a:rPr lang="ar-SA" b="1" dirty="0"/>
              <a:t/>
            </a:r>
            <a:br>
              <a:rPr lang="ar-SA" b="1" dirty="0"/>
            </a:br>
            <a:endParaRPr lang="ar-SA" dirty="0"/>
          </a:p>
        </p:txBody>
      </p:sp>
    </p:spTree>
    <p:extLst>
      <p:ext uri="{BB962C8B-B14F-4D97-AF65-F5344CB8AC3E}">
        <p14:creationId xmlns:p14="http://schemas.microsoft.com/office/powerpoint/2010/main" xmlns="" val="3234849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1008984" y="836712"/>
            <a:ext cx="7811488" cy="5688632"/>
          </a:xfrm>
        </p:spPr>
      </p:pic>
    </p:spTree>
    <p:extLst>
      <p:ext uri="{BB962C8B-B14F-4D97-AF65-F5344CB8AC3E}">
        <p14:creationId xmlns:p14="http://schemas.microsoft.com/office/powerpoint/2010/main" xmlns="" val="2161267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a:t>ملحوظة هامة جداً </a:t>
            </a:r>
          </a:p>
        </p:txBody>
      </p:sp>
      <p:sp>
        <p:nvSpPr>
          <p:cNvPr id="3" name="عنصر نائب للمحتوى 2"/>
          <p:cNvSpPr>
            <a:spLocks noGrp="1"/>
          </p:cNvSpPr>
          <p:nvPr>
            <p:ph sz="quarter" idx="1"/>
          </p:nvPr>
        </p:nvSpPr>
        <p:spPr>
          <a:xfrm>
            <a:off x="1403648" y="1916832"/>
            <a:ext cx="7498080" cy="3709392"/>
          </a:xfrm>
        </p:spPr>
        <p:txBody>
          <a:bodyPr>
            <a:noAutofit/>
          </a:bodyPr>
          <a:lstStyle/>
          <a:p>
            <a:pPr marL="457200" indent="-457200"/>
            <a:r>
              <a:rPr lang="ar-SA" u="sng" dirty="0" smtClean="0">
                <a:solidFill>
                  <a:srgbClr val="FF0000"/>
                </a:solidFill>
              </a:rPr>
              <a:t>أين </a:t>
            </a:r>
            <a:r>
              <a:rPr lang="ar-SA" u="sng" dirty="0">
                <a:solidFill>
                  <a:srgbClr val="FF0000"/>
                </a:solidFill>
              </a:rPr>
              <a:t>أضع إصبع الإبهام الأيمن ؟! </a:t>
            </a:r>
            <a:r>
              <a:rPr lang="ar-SA" dirty="0" smtClean="0"/>
              <a:t>إصبع </a:t>
            </a:r>
            <a:r>
              <a:rPr lang="ar-SA" dirty="0"/>
              <a:t>الإبهام في اليد اليمنى واليسرى ليس لهما وظيفة في الطباعة غير الضغط على المسطرة </a:t>
            </a:r>
            <a:r>
              <a:rPr lang="ar-SA" dirty="0" smtClean="0"/>
              <a:t>.</a:t>
            </a:r>
          </a:p>
          <a:p>
            <a:pPr marL="457200" indent="-457200"/>
            <a:r>
              <a:rPr lang="ar-SA" dirty="0" smtClean="0"/>
              <a:t>أ</a:t>
            </a:r>
            <a:r>
              <a:rPr lang="ar-SA" dirty="0" smtClean="0"/>
              <a:t>ي </a:t>
            </a:r>
            <a:r>
              <a:rPr lang="ar-SA" dirty="0"/>
              <a:t>سيظل الإبهامان على المسطرة دوماً ،فإذا أردت أخذ مسافة بين الكلمات ستضغط على المسطرة بالإبهام .</a:t>
            </a:r>
          </a:p>
        </p:txBody>
      </p:sp>
    </p:spTree>
    <p:extLst>
      <p:ext uri="{BB962C8B-B14F-4D97-AF65-F5344CB8AC3E}">
        <p14:creationId xmlns:p14="http://schemas.microsoft.com/office/powerpoint/2010/main" xmlns="" val="2550633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الكتابة باللمس</a:t>
            </a:r>
            <a:endParaRPr lang="ar-SA" dirty="0"/>
          </a:p>
        </p:txBody>
      </p:sp>
      <p:sp>
        <p:nvSpPr>
          <p:cNvPr id="3" name="عنصر نائب للمحتوى 2"/>
          <p:cNvSpPr>
            <a:spLocks noGrp="1"/>
          </p:cNvSpPr>
          <p:nvPr>
            <p:ph sz="quarter" idx="1"/>
          </p:nvPr>
        </p:nvSpPr>
        <p:spPr/>
        <p:txBody>
          <a:bodyPr/>
          <a:lstStyle/>
          <a:p>
            <a:r>
              <a:rPr lang="ar-SA" dirty="0" smtClean="0"/>
              <a:t>سميت بهذا الاسم لأن أطراف الأصابع تتلمس مواقع مفاتيح الحروف دون النظر إليها وهي الطريقة المثلى المتبعة في جميع أنحاء العالم و أكثر دقة ونظاما وسرعة</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اليسرى</a:t>
            </a:r>
            <a:endParaRPr lang="ar-SA" dirty="0"/>
          </a:p>
        </p:txBody>
      </p:sp>
      <p:sp>
        <p:nvSpPr>
          <p:cNvPr id="3" name="عنصر نائب للمحتوى 2"/>
          <p:cNvSpPr>
            <a:spLocks noGrp="1"/>
          </p:cNvSpPr>
          <p:nvPr>
            <p:ph sz="quarter" idx="1"/>
          </p:nvPr>
        </p:nvSpPr>
        <p:spPr>
          <a:xfrm>
            <a:off x="1435608" y="1196752"/>
            <a:ext cx="7498080" cy="5544616"/>
          </a:xfrm>
        </p:spPr>
        <p:txBody>
          <a:bodyPr>
            <a:noAutofit/>
          </a:bodyPr>
          <a:lstStyle/>
          <a:p>
            <a:pPr marL="457200" indent="-457200" algn="just">
              <a:buNone/>
            </a:pPr>
            <a:endParaRPr lang="ar-SA" dirty="0"/>
          </a:p>
          <a:p>
            <a:pPr marL="457200" indent="-457200"/>
            <a:r>
              <a:rPr lang="ar-SA" dirty="0" smtClean="0"/>
              <a:t>والآن </a:t>
            </a:r>
            <a:r>
              <a:rPr lang="ar-SA" dirty="0"/>
              <a:t>ضع اصبع السبابة على حرف الباء ،</a:t>
            </a:r>
            <a:r>
              <a:rPr lang="ar-SA" dirty="0" smtClean="0"/>
              <a:t>وستلاحظ أيضا أنك </a:t>
            </a:r>
            <a:r>
              <a:rPr lang="ar-SA" sz="2400" u="sng" dirty="0"/>
              <a:t>تحس بوجود بروز صغير على هذا المفتاح </a:t>
            </a:r>
            <a:r>
              <a:rPr lang="ar-SA" sz="2400" u="sng" dirty="0" smtClean="0"/>
              <a:t>أيضا </a:t>
            </a:r>
            <a:r>
              <a:rPr lang="ar-SA" sz="2400" u="sng" dirty="0"/>
              <a:t>(حرف الباء</a:t>
            </a:r>
            <a:r>
              <a:rPr lang="ar-SA" sz="2400" u="sng" dirty="0" smtClean="0"/>
              <a:t>).</a:t>
            </a:r>
          </a:p>
          <a:p>
            <a:pPr marL="457200" indent="-457200"/>
            <a:r>
              <a:rPr lang="ar-SA" sz="2800" dirty="0" smtClean="0"/>
              <a:t>وزع </a:t>
            </a:r>
            <a:r>
              <a:rPr lang="ar-SA" sz="2800" dirty="0"/>
              <a:t>أصابع يدك اليسرى على المفاتيح التي تلي حرف الباء بالترتيب يعني </a:t>
            </a:r>
            <a:r>
              <a:rPr lang="ar-SA" sz="2800" dirty="0" smtClean="0"/>
              <a:t>:</a:t>
            </a:r>
            <a:r>
              <a:rPr lang="ar-SA" dirty="0"/>
              <a:t/>
            </a:r>
            <a:br>
              <a:rPr lang="ar-SA" dirty="0"/>
            </a:br>
            <a:r>
              <a:rPr lang="ar-SA" sz="2800" dirty="0">
                <a:solidFill>
                  <a:srgbClr val="FF0000"/>
                </a:solidFill>
              </a:rPr>
              <a:t>السبابة</a:t>
            </a:r>
            <a:r>
              <a:rPr lang="ar-SA" sz="2800" dirty="0"/>
              <a:t> نضعها على حرف </a:t>
            </a:r>
            <a:r>
              <a:rPr lang="ar-SA" sz="2800" dirty="0" smtClean="0"/>
              <a:t>الباء.</a:t>
            </a:r>
            <a:r>
              <a:rPr lang="ar-SA" sz="2800" dirty="0"/>
              <a:t/>
            </a:r>
            <a:br>
              <a:rPr lang="ar-SA" sz="2800" dirty="0"/>
            </a:br>
            <a:r>
              <a:rPr lang="ar-SA" sz="2800" dirty="0">
                <a:solidFill>
                  <a:srgbClr val="FF0000"/>
                </a:solidFill>
              </a:rPr>
              <a:t>الوسطى</a:t>
            </a:r>
            <a:r>
              <a:rPr lang="ar-SA" sz="2800" dirty="0"/>
              <a:t> نضعها على حرف </a:t>
            </a:r>
            <a:r>
              <a:rPr lang="ar-SA" sz="2800" dirty="0" smtClean="0"/>
              <a:t>الياء.</a:t>
            </a:r>
            <a:r>
              <a:rPr lang="ar-SA" sz="2800" dirty="0"/>
              <a:t/>
            </a:r>
            <a:br>
              <a:rPr lang="ar-SA" sz="2800" dirty="0"/>
            </a:br>
            <a:r>
              <a:rPr lang="ar-SA" sz="2800" dirty="0">
                <a:solidFill>
                  <a:srgbClr val="FF0000"/>
                </a:solidFill>
              </a:rPr>
              <a:t>البنصر</a:t>
            </a:r>
            <a:r>
              <a:rPr lang="ar-SA" sz="2800" dirty="0"/>
              <a:t> نضعه على حرف </a:t>
            </a:r>
            <a:r>
              <a:rPr lang="ar-SA" sz="2800" dirty="0" smtClean="0"/>
              <a:t>السين.</a:t>
            </a:r>
            <a:r>
              <a:rPr lang="ar-SA" sz="2800" dirty="0"/>
              <a:t/>
            </a:r>
            <a:br>
              <a:rPr lang="ar-SA" sz="2800" dirty="0"/>
            </a:br>
            <a:r>
              <a:rPr lang="ar-SA" sz="2800" dirty="0">
                <a:solidFill>
                  <a:srgbClr val="FF0000"/>
                </a:solidFill>
              </a:rPr>
              <a:t>الخنصر</a:t>
            </a:r>
            <a:r>
              <a:rPr lang="ar-SA" sz="2800" dirty="0"/>
              <a:t> نضعه على حرف </a:t>
            </a:r>
            <a:r>
              <a:rPr lang="ar-SA" sz="2800" dirty="0" smtClean="0"/>
              <a:t>الشين .</a:t>
            </a:r>
          </a:p>
          <a:p>
            <a:pPr marL="457200" indent="-457200"/>
            <a:r>
              <a:rPr lang="ar-SA" sz="1600" b="1" dirty="0" smtClean="0"/>
              <a:t>مرني نفسك </a:t>
            </a:r>
            <a:r>
              <a:rPr lang="ar-SA" sz="1600" b="1" dirty="0"/>
              <a:t>عدة مرات على وضع يدك بهذا الترتيب بدءاً من السبابة اليسرى </a:t>
            </a:r>
            <a:r>
              <a:rPr lang="ar-SA" sz="1600" b="1" dirty="0" err="1"/>
              <a:t>وانتهاءاً</a:t>
            </a:r>
            <a:r>
              <a:rPr lang="ar-SA" sz="1600" b="1" dirty="0"/>
              <a:t> بالخنصر من اليد اليسرى .</a:t>
            </a:r>
            <a:r>
              <a:rPr lang="ar-SA" b="1" dirty="0"/>
              <a:t/>
            </a:r>
            <a:br>
              <a:rPr lang="ar-SA" b="1" dirty="0"/>
            </a:br>
            <a:endParaRPr lang="ar-SA" dirty="0"/>
          </a:p>
        </p:txBody>
      </p:sp>
    </p:spTree>
    <p:extLst>
      <p:ext uri="{BB962C8B-B14F-4D97-AF65-F5344CB8AC3E}">
        <p14:creationId xmlns:p14="http://schemas.microsoft.com/office/powerpoint/2010/main" xmlns="" val="889362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1406759" y="260648"/>
            <a:ext cx="7197689" cy="6336704"/>
          </a:xfrm>
        </p:spPr>
      </p:pic>
    </p:spTree>
    <p:extLst>
      <p:ext uri="{BB962C8B-B14F-4D97-AF65-F5344CB8AC3E}">
        <p14:creationId xmlns:p14="http://schemas.microsoft.com/office/powerpoint/2010/main" xmlns="" val="3516538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755576" y="1628800"/>
            <a:ext cx="8208912" cy="4752528"/>
          </a:xfrm>
        </p:spPr>
        <p:txBody>
          <a:bodyPr>
            <a:normAutofit/>
          </a:bodyPr>
          <a:lstStyle/>
          <a:p>
            <a:pPr marL="0" indent="0">
              <a:buNone/>
            </a:pPr>
            <a:endParaRPr lang="ar-SA" sz="1200" dirty="0" smtClean="0"/>
          </a:p>
          <a:p>
            <a:pPr marL="457200" indent="-457200"/>
            <a:r>
              <a:rPr lang="ar-JO" sz="2800" dirty="0" smtClean="0"/>
              <a:t>يجب </a:t>
            </a:r>
            <a:r>
              <a:rPr lang="ar-JO" sz="2800" dirty="0"/>
              <a:t>أن توزع أصابع اليدين </a:t>
            </a:r>
            <a:r>
              <a:rPr lang="ar-SA" sz="2800" dirty="0" smtClean="0"/>
              <a:t> </a:t>
            </a:r>
            <a:r>
              <a:rPr lang="ar-JO" sz="2800" dirty="0" smtClean="0"/>
              <a:t>(</a:t>
            </a:r>
            <a:r>
              <a:rPr lang="ar-JO" sz="2800" dirty="0"/>
              <a:t>اليمنى واليسرى) على هذه المفاتيح توزيعاً منطقياً </a:t>
            </a:r>
            <a:endParaRPr lang="ar-SA" sz="2800" dirty="0" smtClean="0"/>
          </a:p>
          <a:p>
            <a:pPr marL="457200" indent="-457200"/>
            <a:r>
              <a:rPr lang="ar-JO" sz="2800" dirty="0" smtClean="0"/>
              <a:t>تكون </a:t>
            </a:r>
            <a:r>
              <a:rPr lang="ar-JO" sz="2800" dirty="0"/>
              <a:t>شبه دائمة على صف الارتكاز </a:t>
            </a:r>
            <a:endParaRPr lang="ar-SA" sz="2800" dirty="0" smtClean="0"/>
          </a:p>
          <a:p>
            <a:pPr marL="457200" indent="-457200"/>
            <a:r>
              <a:rPr lang="ar-SA" sz="2800" dirty="0" smtClean="0"/>
              <a:t>اما </a:t>
            </a:r>
            <a:r>
              <a:rPr lang="ar-JO" sz="2800" dirty="0" smtClean="0"/>
              <a:t>إذا </a:t>
            </a:r>
            <a:r>
              <a:rPr lang="ar-JO" sz="2800" dirty="0"/>
              <a:t>تطلب الأمر استخدام مفاتيح أعلى أو أسفل من صف الارتكاز فإنه يضرب بالأصابع المخصصة لها </a:t>
            </a:r>
            <a:r>
              <a:rPr lang="ar-JO" sz="2800" dirty="0" smtClean="0"/>
              <a:t>مع </a:t>
            </a:r>
            <a:r>
              <a:rPr lang="ar-JO" sz="2800" dirty="0"/>
              <a:t>عودة هذه الأصابع إلى صف الارتكاز نفسه </a:t>
            </a:r>
            <a:r>
              <a:rPr lang="ar-SA" sz="2800" dirty="0" smtClean="0"/>
              <a:t>.</a:t>
            </a:r>
          </a:p>
          <a:p>
            <a:pPr marL="457200" indent="-457200"/>
            <a:r>
              <a:rPr lang="ar-JO" sz="2800" dirty="0" smtClean="0"/>
              <a:t>هذا </a:t>
            </a:r>
            <a:r>
              <a:rPr lang="ar-JO" sz="2800" dirty="0"/>
              <a:t>مفيد جداً في عملية السرعة في إدخال البيانات </a:t>
            </a:r>
            <a:r>
              <a:rPr lang="ar-JO" sz="2800" dirty="0" smtClean="0"/>
              <a:t>ودقتها</a:t>
            </a:r>
            <a:endParaRPr lang="ar-SA" sz="2800" dirty="0" smtClean="0"/>
          </a:p>
          <a:p>
            <a:pPr marL="457200" indent="-457200"/>
            <a:r>
              <a:rPr lang="ar-JO" sz="2800" dirty="0" smtClean="0"/>
              <a:t>بالإضافة </a:t>
            </a:r>
            <a:r>
              <a:rPr lang="ar-JO" sz="2800" dirty="0"/>
              <a:t>إلى إعطاء مدخل البيانات أو الناسخ راحة أكثر في التعامل مع لوحة </a:t>
            </a:r>
            <a:r>
              <a:rPr lang="ar-JO" sz="2800" dirty="0" smtClean="0"/>
              <a:t>المفاتيح</a:t>
            </a:r>
            <a:r>
              <a:rPr lang="ar-JO" sz="2800" dirty="0" smtClean="0"/>
              <a:t>.</a:t>
            </a:r>
            <a:endParaRPr lang="ar-SA" sz="2800" dirty="0"/>
          </a:p>
        </p:txBody>
      </p:sp>
    </p:spTree>
    <p:extLst>
      <p:ext uri="{BB962C8B-B14F-4D97-AF65-F5344CB8AC3E}">
        <p14:creationId xmlns:p14="http://schemas.microsoft.com/office/powerpoint/2010/main" xmlns="" val="609131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اليمنى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xmlns="" val="3123313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484784"/>
            <a:ext cx="8136904" cy="4401205"/>
          </a:xfrm>
          <a:prstGeom prst="rect">
            <a:avLst/>
          </a:prstGeom>
        </p:spPr>
        <p:txBody>
          <a:bodyPr wrap="square">
            <a:spAutoFit/>
          </a:bodyPr>
          <a:lstStyle/>
          <a:p>
            <a:pPr algn="ctr"/>
            <a:endParaRPr lang="ar-SA" sz="2800" b="1" dirty="0" smtClean="0"/>
          </a:p>
          <a:p>
            <a:pPr algn="ctr"/>
            <a:r>
              <a:rPr lang="ar-SA" sz="2800" b="1" dirty="0" smtClean="0"/>
              <a:t>فتح </a:t>
            </a:r>
            <a:r>
              <a:rPr lang="ar-SA" sz="2800" b="1" dirty="0"/>
              <a:t>صفحة </a:t>
            </a:r>
            <a:r>
              <a:rPr lang="en-US" sz="2800" b="1" dirty="0" err="1" smtClean="0"/>
              <a:t>Wordpad</a:t>
            </a:r>
            <a:r>
              <a:rPr lang="en-US" sz="2800" b="1" dirty="0" smtClean="0"/>
              <a:t> </a:t>
            </a:r>
            <a:r>
              <a:rPr lang="ar-SA" sz="2800" b="1" dirty="0" smtClean="0"/>
              <a:t> او </a:t>
            </a:r>
            <a:r>
              <a:rPr lang="en-US" sz="2800" b="1" dirty="0" smtClean="0"/>
              <a:t>Microsoft Word </a:t>
            </a:r>
            <a:r>
              <a:rPr lang="ar-SA" sz="2800" b="1" dirty="0" smtClean="0"/>
              <a:t>واكتب التمرينات</a:t>
            </a:r>
            <a:r>
              <a:rPr lang="ar-SA" sz="2800" dirty="0"/>
              <a:t/>
            </a:r>
            <a:br>
              <a:rPr lang="ar-SA" sz="2800" dirty="0"/>
            </a:br>
            <a:endParaRPr lang="ar-SA" sz="2800" b="1" u="sng" dirty="0"/>
          </a:p>
          <a:p>
            <a:r>
              <a:rPr lang="ar-SA" sz="2800" b="1" u="sng" dirty="0" smtClean="0">
                <a:solidFill>
                  <a:srgbClr val="FF0000"/>
                </a:solidFill>
              </a:rPr>
              <a:t>عند </a:t>
            </a:r>
            <a:r>
              <a:rPr lang="ar-SA" sz="2800" b="1" u="sng" dirty="0">
                <a:solidFill>
                  <a:srgbClr val="FF0000"/>
                </a:solidFill>
              </a:rPr>
              <a:t>الطباعة</a:t>
            </a:r>
            <a:r>
              <a:rPr lang="ar-SA" sz="2800" b="1" dirty="0">
                <a:solidFill>
                  <a:srgbClr val="FF0000"/>
                </a:solidFill>
              </a:rPr>
              <a:t> </a:t>
            </a:r>
            <a:endParaRPr lang="ar-SA" sz="2800" b="1" dirty="0" smtClean="0">
              <a:solidFill>
                <a:srgbClr val="FF0000"/>
              </a:solidFill>
            </a:endParaRPr>
          </a:p>
          <a:p>
            <a:pPr marL="457200" indent="-457200">
              <a:buFont typeface="Arial" panose="020B0604020202020204" pitchFamily="34" charset="0"/>
              <a:buChar char="•"/>
            </a:pPr>
            <a:r>
              <a:rPr lang="ar-SA" sz="2800" b="1" dirty="0" smtClean="0"/>
              <a:t>تركيز نظرك </a:t>
            </a:r>
            <a:r>
              <a:rPr lang="ar-SA" sz="2800" b="1" dirty="0"/>
              <a:t>في الكلمات المراد نقلها (الورقة) </a:t>
            </a:r>
            <a:endParaRPr lang="ar-SA" sz="2800" b="1" dirty="0" smtClean="0"/>
          </a:p>
          <a:p>
            <a:pPr marL="457200" indent="-457200">
              <a:buFont typeface="Arial" panose="020B0604020202020204" pitchFamily="34" charset="0"/>
              <a:buChar char="•"/>
            </a:pPr>
            <a:r>
              <a:rPr lang="ar-SA" sz="2800" b="1" dirty="0" smtClean="0"/>
              <a:t>عدم النظر للوحة </a:t>
            </a:r>
            <a:r>
              <a:rPr lang="ar-SA" sz="2800" b="1" dirty="0"/>
              <a:t>المفاتيح (الكيبورد) </a:t>
            </a:r>
            <a:r>
              <a:rPr lang="ar-SA" sz="2800" b="1" dirty="0" smtClean="0"/>
              <a:t>أثناء الطباعة </a:t>
            </a:r>
            <a:r>
              <a:rPr lang="ar-SA" sz="2800" b="1" dirty="0"/>
              <a:t>إلا للضرورة فقط ! </a:t>
            </a:r>
            <a:endParaRPr lang="ar-SA" sz="2800" b="1" dirty="0" smtClean="0"/>
          </a:p>
          <a:p>
            <a:pPr marL="457200" indent="-457200">
              <a:buFont typeface="Arial" panose="020B0604020202020204" pitchFamily="34" charset="0"/>
              <a:buChar char="•"/>
            </a:pPr>
            <a:r>
              <a:rPr lang="ar-SA" sz="2800" b="1" dirty="0" smtClean="0"/>
              <a:t>الحرص على </a:t>
            </a:r>
            <a:r>
              <a:rPr lang="ar-SA" sz="2800" b="1" dirty="0"/>
              <a:t>حفظ كل إصبع وما الحرف الذي تحته في لوحة التحكم (أي حفظ تخصص كل إصبع من الحروف على لوحة المفاتيح) </a:t>
            </a:r>
            <a:r>
              <a:rPr lang="ar-SA" sz="2800" b="1" dirty="0" smtClean="0"/>
              <a:t>.</a:t>
            </a:r>
            <a:endParaRPr lang="ar-SA" sz="2800" dirty="0"/>
          </a:p>
        </p:txBody>
      </p:sp>
    </p:spTree>
    <p:extLst>
      <p:ext uri="{BB962C8B-B14F-4D97-AF65-F5344CB8AC3E}">
        <p14:creationId xmlns:p14="http://schemas.microsoft.com/office/powerpoint/2010/main" xmlns="" val="15898593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1-1</a:t>
            </a:r>
            <a:endParaRPr lang="ar-SA" dirty="0">
              <a:effectLst/>
            </a:endParaRPr>
          </a:p>
        </p:txBody>
      </p:sp>
      <p:sp>
        <p:nvSpPr>
          <p:cNvPr id="3" name="عنصر نائب للمحتوى 2"/>
          <p:cNvSpPr>
            <a:spLocks noGrp="1"/>
          </p:cNvSpPr>
          <p:nvPr>
            <p:ph sz="quarter" idx="1"/>
          </p:nvPr>
        </p:nvSpPr>
        <p:spPr>
          <a:xfrm>
            <a:off x="2987824" y="1268760"/>
            <a:ext cx="5873856" cy="4800600"/>
          </a:xfrm>
        </p:spPr>
        <p:txBody>
          <a:bodyPr>
            <a:noAutofit/>
          </a:bodyPr>
          <a:lstStyle/>
          <a:p>
            <a:r>
              <a:rPr lang="ar-SA" sz="2400" u="sng" dirty="0">
                <a:solidFill>
                  <a:srgbClr val="FF0000"/>
                </a:solidFill>
              </a:rPr>
              <a:t/>
            </a:r>
            <a:br>
              <a:rPr lang="ar-SA" sz="2400" u="sng" dirty="0">
                <a:solidFill>
                  <a:srgbClr val="FF0000"/>
                </a:solidFill>
              </a:rPr>
            </a:br>
            <a:r>
              <a:rPr lang="ar-SA" sz="2400" b="1" dirty="0"/>
              <a:t>ك م ن ت </a:t>
            </a:r>
            <a:r>
              <a:rPr lang="ar-SA" sz="2400" dirty="0"/>
              <a:t/>
            </a:r>
            <a:br>
              <a:rPr lang="ar-SA" sz="2400" dirty="0"/>
            </a:br>
            <a:r>
              <a:rPr lang="ar-SA" sz="2400" b="1" dirty="0" err="1"/>
              <a:t>ت</a:t>
            </a:r>
            <a:r>
              <a:rPr lang="ar-SA" sz="2400" b="1" dirty="0"/>
              <a:t> ن م ك </a:t>
            </a:r>
            <a:r>
              <a:rPr lang="ar-SA" sz="2400" dirty="0"/>
              <a:t/>
            </a:r>
            <a:br>
              <a:rPr lang="ar-SA" sz="2400" dirty="0"/>
            </a:br>
            <a:r>
              <a:rPr lang="ar-SA" sz="2400" b="1" dirty="0"/>
              <a:t>ت ن ك م </a:t>
            </a:r>
            <a:r>
              <a:rPr lang="ar-SA" sz="2400" dirty="0"/>
              <a:t/>
            </a:r>
            <a:br>
              <a:rPr lang="ar-SA" sz="2400" dirty="0"/>
            </a:br>
            <a:r>
              <a:rPr lang="ar-SA" sz="2400" b="1" dirty="0"/>
              <a:t>ت ك م ن </a:t>
            </a:r>
            <a:r>
              <a:rPr lang="ar-SA" sz="2400" dirty="0"/>
              <a:t/>
            </a:r>
            <a:br>
              <a:rPr lang="ar-SA" sz="2400" dirty="0"/>
            </a:br>
            <a:r>
              <a:rPr lang="ar-SA" sz="2400" b="1" dirty="0"/>
              <a:t>ك ت ن م </a:t>
            </a:r>
            <a:r>
              <a:rPr lang="ar-SA" sz="2400" dirty="0"/>
              <a:t/>
            </a:r>
            <a:br>
              <a:rPr lang="ar-SA" sz="2400" dirty="0"/>
            </a:br>
            <a:r>
              <a:rPr lang="ar-SA" sz="2400" b="1" dirty="0" err="1"/>
              <a:t>م</a:t>
            </a:r>
            <a:r>
              <a:rPr lang="ar-SA" sz="2400" b="1" dirty="0"/>
              <a:t> ك ت ن </a:t>
            </a:r>
            <a:r>
              <a:rPr lang="ar-SA" sz="2400" dirty="0"/>
              <a:t/>
            </a:r>
            <a:br>
              <a:rPr lang="ar-SA" sz="2400" dirty="0"/>
            </a:br>
            <a:r>
              <a:rPr lang="ar-SA" sz="2400" b="1" dirty="0"/>
              <a:t>م ن ت ك</a:t>
            </a:r>
            <a:r>
              <a:rPr lang="ar-SA" sz="2400" dirty="0"/>
              <a:t/>
            </a:r>
            <a:br>
              <a:rPr lang="ar-SA" sz="2400" dirty="0"/>
            </a:br>
            <a:r>
              <a:rPr lang="ar-SA" sz="2400" b="1" dirty="0"/>
              <a:t>م ت ك ن</a:t>
            </a:r>
            <a:r>
              <a:rPr lang="ar-SA" sz="2400" dirty="0"/>
              <a:t/>
            </a:r>
            <a:br>
              <a:rPr lang="ar-SA" sz="2400" dirty="0"/>
            </a:br>
            <a:r>
              <a:rPr lang="ar-SA" sz="2400" b="1" dirty="0"/>
              <a:t>م ك ن ت</a:t>
            </a:r>
            <a:r>
              <a:rPr lang="ar-SA" sz="2400" dirty="0"/>
              <a:t/>
            </a:r>
            <a:br>
              <a:rPr lang="ar-SA" sz="2400" dirty="0"/>
            </a:br>
            <a:r>
              <a:rPr lang="ar-SA" sz="2400" b="1" dirty="0"/>
              <a:t>ك ت ن م</a:t>
            </a:r>
            <a:r>
              <a:rPr lang="ar-SA" sz="2400" dirty="0"/>
              <a:t/>
            </a:r>
            <a:br>
              <a:rPr lang="ar-SA" sz="2400" dirty="0"/>
            </a:br>
            <a:r>
              <a:rPr lang="ar-SA" sz="2400" b="1" dirty="0"/>
              <a:t>ك ت م ن</a:t>
            </a:r>
            <a:r>
              <a:rPr lang="ar-SA" sz="2400" dirty="0"/>
              <a:t/>
            </a:r>
            <a:br>
              <a:rPr lang="ar-SA" sz="2400" dirty="0"/>
            </a:br>
            <a:r>
              <a:rPr lang="ar-SA" sz="2400" b="1" dirty="0"/>
              <a:t>ك م ت ن</a:t>
            </a:r>
            <a:r>
              <a:rPr lang="ar-SA" sz="2400" dirty="0"/>
              <a:t/>
            </a:r>
            <a:br>
              <a:rPr lang="ar-SA" sz="2400" dirty="0"/>
            </a:br>
            <a:r>
              <a:rPr lang="ar-SA" sz="2400" b="1" dirty="0"/>
              <a:t>ك ن م ت</a:t>
            </a:r>
            <a:r>
              <a:rPr lang="ar-SA" sz="2400" dirty="0"/>
              <a:t/>
            </a:r>
            <a:br>
              <a:rPr lang="ar-SA" sz="2400" dirty="0"/>
            </a:br>
            <a:r>
              <a:rPr lang="ar-SA" sz="2400" b="1" dirty="0"/>
              <a:t>ن ك م ت</a:t>
            </a:r>
            <a:r>
              <a:rPr lang="ar-SA" sz="2400" dirty="0"/>
              <a:t/>
            </a:r>
            <a:br>
              <a:rPr lang="ar-SA" sz="2400" dirty="0"/>
            </a:br>
            <a:r>
              <a:rPr lang="ar-SA" sz="2400" dirty="0"/>
              <a:t/>
            </a:r>
            <a:br>
              <a:rPr lang="ar-SA" sz="2400" dirty="0"/>
            </a:br>
            <a:endParaRPr lang="ar-SA" sz="2400" dirty="0"/>
          </a:p>
          <a:p>
            <a:endParaRPr lang="ar-SA" sz="2400" dirty="0"/>
          </a:p>
        </p:txBody>
      </p:sp>
      <p:sp>
        <p:nvSpPr>
          <p:cNvPr id="5" name="مستطيل 4"/>
          <p:cNvSpPr/>
          <p:nvPr/>
        </p:nvSpPr>
        <p:spPr>
          <a:xfrm>
            <a:off x="1259632" y="1772816"/>
            <a:ext cx="4572000" cy="4893647"/>
          </a:xfrm>
          <a:prstGeom prst="rect">
            <a:avLst/>
          </a:prstGeom>
        </p:spPr>
        <p:txBody>
          <a:bodyPr>
            <a:spAutoFit/>
          </a:bodyPr>
          <a:lstStyle/>
          <a:p>
            <a:r>
              <a:rPr lang="ar-SA" sz="2400" b="1" dirty="0"/>
              <a:t>ن م ك ت</a:t>
            </a:r>
            <a:r>
              <a:rPr lang="ar-SA" sz="2400" dirty="0"/>
              <a:t/>
            </a:r>
            <a:br>
              <a:rPr lang="ar-SA" sz="2400" dirty="0"/>
            </a:br>
            <a:r>
              <a:rPr lang="ar-SA" sz="2400" b="1" dirty="0"/>
              <a:t>ن ك ت ن</a:t>
            </a:r>
            <a:r>
              <a:rPr lang="ar-SA" sz="2400" dirty="0"/>
              <a:t/>
            </a:r>
            <a:br>
              <a:rPr lang="ar-SA" sz="2400" dirty="0"/>
            </a:br>
            <a:r>
              <a:rPr lang="ar-SA" sz="2400" b="1" dirty="0"/>
              <a:t>م ك م ن</a:t>
            </a:r>
            <a:r>
              <a:rPr lang="ar-SA" sz="2400" dirty="0"/>
              <a:t/>
            </a:r>
            <a:br>
              <a:rPr lang="ar-SA" sz="2400" dirty="0"/>
            </a:br>
            <a:r>
              <a:rPr lang="ar-SA" sz="2400" b="1" dirty="0"/>
              <a:t>م ن </a:t>
            </a:r>
            <a:r>
              <a:rPr lang="ar-SA" sz="2400" b="1" dirty="0" err="1"/>
              <a:t>ن</a:t>
            </a:r>
            <a:r>
              <a:rPr lang="ar-SA" sz="2400" b="1" dirty="0"/>
              <a:t> ك </a:t>
            </a:r>
            <a:r>
              <a:rPr lang="ar-SA" sz="2400" dirty="0"/>
              <a:t/>
            </a:r>
            <a:br>
              <a:rPr lang="ar-SA" sz="2400" dirty="0"/>
            </a:br>
            <a:r>
              <a:rPr lang="ar-SA" sz="2400" b="1" dirty="0"/>
              <a:t>م ت ك م</a:t>
            </a:r>
            <a:r>
              <a:rPr lang="ar-SA" sz="2400" dirty="0"/>
              <a:t/>
            </a:r>
            <a:br>
              <a:rPr lang="ar-SA" sz="2400" dirty="0"/>
            </a:br>
            <a:r>
              <a:rPr lang="ar-SA" sz="2400" b="1" dirty="0" err="1"/>
              <a:t>م</a:t>
            </a:r>
            <a:r>
              <a:rPr lang="ar-SA" sz="2400" b="1" dirty="0"/>
              <a:t> ك ت ك</a:t>
            </a:r>
            <a:r>
              <a:rPr lang="ar-SA" sz="2400" dirty="0"/>
              <a:t/>
            </a:r>
            <a:br>
              <a:rPr lang="ar-SA" sz="2400" dirty="0"/>
            </a:br>
            <a:r>
              <a:rPr lang="ar-SA" sz="2400" b="1" dirty="0"/>
              <a:t>ت ن ت ن</a:t>
            </a:r>
            <a:r>
              <a:rPr lang="ar-SA" sz="2400" dirty="0"/>
              <a:t/>
            </a:r>
            <a:br>
              <a:rPr lang="ar-SA" sz="2400" dirty="0"/>
            </a:br>
            <a:r>
              <a:rPr lang="ar-SA" sz="2400" b="1" dirty="0"/>
              <a:t>م ك ت </a:t>
            </a:r>
            <a:r>
              <a:rPr lang="ar-SA" sz="2400" b="1" dirty="0" err="1"/>
              <a:t>ت</a:t>
            </a:r>
            <a:r>
              <a:rPr lang="ar-SA" sz="2400" dirty="0"/>
              <a:t/>
            </a:r>
            <a:br>
              <a:rPr lang="ar-SA" sz="2400" dirty="0"/>
            </a:br>
            <a:r>
              <a:rPr lang="ar-SA" sz="2400" b="1" dirty="0"/>
              <a:t>ك م ك م</a:t>
            </a:r>
            <a:r>
              <a:rPr lang="ar-SA" sz="2400" dirty="0"/>
              <a:t/>
            </a:r>
            <a:br>
              <a:rPr lang="ar-SA" sz="2400" dirty="0"/>
            </a:br>
            <a:r>
              <a:rPr lang="ar-SA" sz="2400" b="1" dirty="0"/>
              <a:t>ت ن ت ن</a:t>
            </a:r>
            <a:r>
              <a:rPr lang="ar-SA" sz="2400" dirty="0"/>
              <a:t/>
            </a:r>
            <a:br>
              <a:rPr lang="ar-SA" sz="2400" dirty="0"/>
            </a:br>
            <a:r>
              <a:rPr lang="ar-SA" sz="2400" b="1" dirty="0" err="1"/>
              <a:t>ن</a:t>
            </a:r>
            <a:r>
              <a:rPr lang="ar-SA" sz="2400" b="1" dirty="0"/>
              <a:t> ك </a:t>
            </a:r>
            <a:r>
              <a:rPr lang="ar-SA" sz="2400" b="1" dirty="0" err="1"/>
              <a:t>ك</a:t>
            </a:r>
            <a:r>
              <a:rPr lang="ar-SA" sz="2400" b="1" dirty="0"/>
              <a:t> م</a:t>
            </a:r>
            <a:r>
              <a:rPr lang="ar-SA" sz="2400" dirty="0"/>
              <a:t/>
            </a:r>
            <a:br>
              <a:rPr lang="ar-SA" sz="2400" dirty="0"/>
            </a:br>
            <a:r>
              <a:rPr lang="ar-SA" sz="2400" b="1" dirty="0"/>
              <a:t>ك ن </a:t>
            </a:r>
            <a:r>
              <a:rPr lang="ar-SA" sz="2400" b="1" dirty="0" err="1"/>
              <a:t>ن</a:t>
            </a:r>
            <a:r>
              <a:rPr lang="ar-SA" sz="2400" b="1" dirty="0"/>
              <a:t> ك</a:t>
            </a:r>
            <a:r>
              <a:rPr lang="ar-SA" sz="2400" dirty="0"/>
              <a:t/>
            </a:r>
            <a:br>
              <a:rPr lang="ar-SA" sz="2400" dirty="0"/>
            </a:br>
            <a:r>
              <a:rPr lang="ar-SA" sz="2400" b="1" dirty="0" err="1"/>
              <a:t>ك</a:t>
            </a:r>
            <a:r>
              <a:rPr lang="ar-SA" sz="2400" b="1" dirty="0"/>
              <a:t> م ت م</a:t>
            </a:r>
            <a:endParaRPr lang="ar-SA" sz="2400" dirty="0"/>
          </a:p>
        </p:txBody>
      </p:sp>
    </p:spTree>
    <p:extLst>
      <p:ext uri="{BB962C8B-B14F-4D97-AF65-F5344CB8AC3E}">
        <p14:creationId xmlns:p14="http://schemas.microsoft.com/office/powerpoint/2010/main" xmlns="" val="40082603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435608" y="1447800"/>
            <a:ext cx="7498080" cy="2197224"/>
          </a:xfrm>
        </p:spPr>
        <p:txBody>
          <a:bodyPr>
            <a:normAutofit/>
          </a:bodyPr>
          <a:lstStyle/>
          <a:p>
            <a:r>
              <a:rPr lang="ar-SA" b="1" dirty="0"/>
              <a:t>انتهينا من مرحلة الحروف المنفردة ،نأتي إلى مرحلة كتابة الكلمات </a:t>
            </a:r>
            <a:r>
              <a:rPr lang="ar-SA" b="1" dirty="0" smtClean="0"/>
              <a:t>،</a:t>
            </a:r>
            <a:endParaRPr lang="ar-SA" dirty="0" smtClean="0"/>
          </a:p>
          <a:p>
            <a:r>
              <a:rPr lang="ar-SA" b="1" dirty="0" smtClean="0"/>
              <a:t>مع </a:t>
            </a:r>
            <a:r>
              <a:rPr lang="ar-SA" b="1" dirty="0"/>
              <a:t>العلم أنها ليست لها معنى </a:t>
            </a:r>
            <a:r>
              <a:rPr lang="ar-SA" b="1" dirty="0" smtClean="0"/>
              <a:t>بل تستخدم  </a:t>
            </a:r>
            <a:r>
              <a:rPr lang="ar-SA" b="1" dirty="0"/>
              <a:t>للتدريب فقط .</a:t>
            </a:r>
            <a:r>
              <a:rPr lang="ar-SA" dirty="0"/>
              <a:t/>
            </a:r>
            <a:br>
              <a:rPr lang="ar-SA" dirty="0"/>
            </a:br>
            <a:r>
              <a:rPr lang="ar-SA" dirty="0" smtClean="0">
                <a:sym typeface="Wingdings" panose="05000000000000000000" pitchFamily="2" charset="2"/>
              </a:rPr>
              <a:t></a:t>
            </a:r>
            <a:endParaRPr lang="ar-SA" dirty="0"/>
          </a:p>
        </p:txBody>
      </p:sp>
    </p:spTree>
    <p:extLst>
      <p:ext uri="{BB962C8B-B14F-4D97-AF65-F5344CB8AC3E}">
        <p14:creationId xmlns:p14="http://schemas.microsoft.com/office/powerpoint/2010/main" xmlns="" val="10302247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1-2</a:t>
            </a:r>
            <a:endParaRPr lang="ar-SA" dirty="0">
              <a:effectLst/>
            </a:endParaRPr>
          </a:p>
        </p:txBody>
      </p:sp>
      <p:sp>
        <p:nvSpPr>
          <p:cNvPr id="3" name="عنصر نائب للمحتوى 2"/>
          <p:cNvSpPr>
            <a:spLocks noGrp="1"/>
          </p:cNvSpPr>
          <p:nvPr>
            <p:ph sz="quarter" idx="1"/>
          </p:nvPr>
        </p:nvSpPr>
        <p:spPr>
          <a:xfrm>
            <a:off x="4211960" y="908720"/>
            <a:ext cx="4649720" cy="4800600"/>
          </a:xfrm>
        </p:spPr>
        <p:txBody>
          <a:bodyPr>
            <a:noAutofit/>
          </a:bodyPr>
          <a:lstStyle/>
          <a:p>
            <a:pPr marL="82296" indent="0">
              <a:buNone/>
            </a:pPr>
            <a:r>
              <a:rPr lang="ar-SA" sz="2400" b="1" dirty="0"/>
              <a:t/>
            </a:r>
            <a:br>
              <a:rPr lang="ar-SA" sz="2400" b="1" dirty="0"/>
            </a:br>
            <a:r>
              <a:rPr lang="ar-SA" sz="2400" dirty="0"/>
              <a:t/>
            </a:r>
            <a:br>
              <a:rPr lang="ar-SA" sz="2400" dirty="0"/>
            </a:br>
            <a:r>
              <a:rPr lang="ar-SA" sz="2400" b="1" dirty="0"/>
              <a:t>كمنت تنمك</a:t>
            </a:r>
            <a:r>
              <a:rPr lang="ar-SA" sz="2400" dirty="0"/>
              <a:t/>
            </a:r>
            <a:br>
              <a:rPr lang="ar-SA" sz="2400" dirty="0"/>
            </a:br>
            <a:r>
              <a:rPr lang="ar-SA" sz="2400" b="1" dirty="0"/>
              <a:t>نتمك تكنت</a:t>
            </a:r>
            <a:r>
              <a:rPr lang="ar-SA" sz="2400" dirty="0"/>
              <a:t/>
            </a:r>
            <a:br>
              <a:rPr lang="ar-SA" sz="2400" dirty="0"/>
            </a:br>
            <a:r>
              <a:rPr lang="ar-SA" sz="2400" b="1" dirty="0"/>
              <a:t>كنتت تنكن</a:t>
            </a:r>
            <a:r>
              <a:rPr lang="ar-SA" sz="2400" dirty="0"/>
              <a:t/>
            </a:r>
            <a:br>
              <a:rPr lang="ar-SA" sz="2400" dirty="0"/>
            </a:br>
            <a:r>
              <a:rPr lang="ar-SA" sz="2400" b="1" dirty="0"/>
              <a:t>منتك نتنت</a:t>
            </a:r>
            <a:r>
              <a:rPr lang="ar-SA" sz="2400" dirty="0"/>
              <a:t/>
            </a:r>
            <a:br>
              <a:rPr lang="ar-SA" sz="2400" dirty="0"/>
            </a:br>
            <a:r>
              <a:rPr lang="ar-SA" sz="2400" b="1" dirty="0"/>
              <a:t>كمنت نتنت</a:t>
            </a:r>
            <a:r>
              <a:rPr lang="ar-SA" sz="2400" dirty="0"/>
              <a:t/>
            </a:r>
            <a:br>
              <a:rPr lang="ar-SA" sz="2400" dirty="0"/>
            </a:br>
            <a:r>
              <a:rPr lang="ar-SA" sz="2400" b="1" dirty="0" err="1"/>
              <a:t>نتنت</a:t>
            </a:r>
            <a:r>
              <a:rPr lang="ar-SA" sz="2400" b="1" dirty="0"/>
              <a:t> مكنت</a:t>
            </a:r>
            <a:r>
              <a:rPr lang="ar-SA" sz="2400" dirty="0"/>
              <a:t/>
            </a:r>
            <a:br>
              <a:rPr lang="ar-SA" sz="2400" dirty="0"/>
            </a:br>
            <a:r>
              <a:rPr lang="ar-SA" sz="2400" b="1" dirty="0"/>
              <a:t>كمنن تنمت</a:t>
            </a:r>
            <a:r>
              <a:rPr lang="ar-SA" sz="2400" dirty="0"/>
              <a:t/>
            </a:r>
            <a:br>
              <a:rPr lang="ar-SA" sz="2400" dirty="0"/>
            </a:br>
            <a:r>
              <a:rPr lang="ar-SA" sz="2400" b="1" dirty="0" err="1"/>
              <a:t>نمكت</a:t>
            </a:r>
            <a:r>
              <a:rPr lang="ar-SA" sz="2400" b="1" dirty="0"/>
              <a:t> مكنك</a:t>
            </a:r>
            <a:r>
              <a:rPr lang="ar-SA" sz="2400" dirty="0"/>
              <a:t/>
            </a:r>
            <a:br>
              <a:rPr lang="ar-SA" sz="2400" dirty="0"/>
            </a:br>
            <a:r>
              <a:rPr lang="ar-SA" sz="2400" b="1" dirty="0"/>
              <a:t>كمنن </a:t>
            </a:r>
            <a:r>
              <a:rPr lang="ar-SA" sz="2400" b="1" dirty="0" err="1" smtClean="0"/>
              <a:t>تنمم</a:t>
            </a:r>
            <a:endParaRPr lang="ar-SA" sz="2400" b="1" dirty="0"/>
          </a:p>
          <a:p>
            <a:pPr marL="82296" indent="0">
              <a:buNone/>
            </a:pPr>
            <a:r>
              <a:rPr lang="ar-SA" sz="2400" b="1" dirty="0" err="1" smtClean="0"/>
              <a:t>ممتم</a:t>
            </a:r>
            <a:r>
              <a:rPr lang="ar-SA" sz="2400" b="1" dirty="0" smtClean="0"/>
              <a:t> </a:t>
            </a:r>
            <a:r>
              <a:rPr lang="ar-SA" sz="2400" b="1" dirty="0" err="1"/>
              <a:t>ككتت</a:t>
            </a:r>
            <a:r>
              <a:rPr lang="ar-SA" sz="2400" dirty="0"/>
              <a:t/>
            </a:r>
            <a:br>
              <a:rPr lang="ar-SA" sz="2400" dirty="0"/>
            </a:br>
            <a:r>
              <a:rPr lang="ar-SA" sz="2400" b="1" dirty="0"/>
              <a:t>كتكت مكتك</a:t>
            </a:r>
            <a:r>
              <a:rPr lang="ar-SA" sz="2400" dirty="0"/>
              <a:t/>
            </a:r>
            <a:br>
              <a:rPr lang="ar-SA" sz="2400" dirty="0"/>
            </a:br>
            <a:r>
              <a:rPr lang="ar-SA" sz="2400" b="1" dirty="0"/>
              <a:t>تنمك </a:t>
            </a:r>
            <a:r>
              <a:rPr lang="ar-SA" sz="2400" b="1" dirty="0" err="1"/>
              <a:t>نممم</a:t>
            </a:r>
            <a:r>
              <a:rPr lang="ar-SA" sz="2400" dirty="0"/>
              <a:t/>
            </a:r>
            <a:br>
              <a:rPr lang="ar-SA" sz="2400" dirty="0"/>
            </a:br>
            <a:r>
              <a:rPr lang="ar-SA" sz="2400" b="1" dirty="0" err="1"/>
              <a:t>تممك</a:t>
            </a:r>
            <a:r>
              <a:rPr lang="ar-SA" sz="2400" b="1" dirty="0"/>
              <a:t> تتمن</a:t>
            </a:r>
            <a:r>
              <a:rPr lang="ar-SA" sz="2400" dirty="0"/>
              <a:t/>
            </a:r>
            <a:br>
              <a:rPr lang="ar-SA" sz="2400" dirty="0"/>
            </a:br>
            <a:endParaRPr lang="ar-SA" sz="2400" dirty="0"/>
          </a:p>
        </p:txBody>
      </p:sp>
      <p:sp>
        <p:nvSpPr>
          <p:cNvPr id="5" name="مستطيل 4"/>
          <p:cNvSpPr/>
          <p:nvPr/>
        </p:nvSpPr>
        <p:spPr>
          <a:xfrm>
            <a:off x="251520" y="1340768"/>
            <a:ext cx="4572000" cy="5262979"/>
          </a:xfrm>
          <a:prstGeom prst="rect">
            <a:avLst/>
          </a:prstGeom>
        </p:spPr>
        <p:txBody>
          <a:bodyPr>
            <a:spAutoFit/>
          </a:bodyPr>
          <a:lstStyle/>
          <a:p>
            <a:r>
              <a:rPr lang="ar-SA" sz="2400" dirty="0"/>
              <a:t/>
            </a:r>
            <a:br>
              <a:rPr lang="ar-SA" sz="2400" dirty="0"/>
            </a:br>
            <a:r>
              <a:rPr lang="ar-SA" sz="2400" b="1" dirty="0" err="1"/>
              <a:t>ممتت</a:t>
            </a:r>
            <a:r>
              <a:rPr lang="ar-SA" sz="2400" b="1" dirty="0"/>
              <a:t> تتمم</a:t>
            </a:r>
            <a:r>
              <a:rPr lang="ar-SA" sz="2400" dirty="0"/>
              <a:t/>
            </a:r>
            <a:br>
              <a:rPr lang="ar-SA" sz="2400" dirty="0"/>
            </a:br>
            <a:r>
              <a:rPr lang="ar-SA" sz="2400" b="1" dirty="0" err="1"/>
              <a:t>ككتت</a:t>
            </a:r>
            <a:r>
              <a:rPr lang="ar-SA" sz="2400" b="1" dirty="0"/>
              <a:t> </a:t>
            </a:r>
            <a:r>
              <a:rPr lang="ar-SA" sz="2400" b="1" dirty="0" err="1"/>
              <a:t>تتكك</a:t>
            </a:r>
            <a:r>
              <a:rPr lang="ar-SA" sz="2400" dirty="0"/>
              <a:t/>
            </a:r>
            <a:br>
              <a:rPr lang="ar-SA" sz="2400" dirty="0"/>
            </a:br>
            <a:r>
              <a:rPr lang="ar-SA" sz="2400" b="1" dirty="0"/>
              <a:t>ممكك </a:t>
            </a:r>
            <a:r>
              <a:rPr lang="ar-SA" sz="2400" b="1" dirty="0" err="1"/>
              <a:t>ككمم</a:t>
            </a:r>
            <a:r>
              <a:rPr lang="ar-SA" sz="2400" dirty="0"/>
              <a:t/>
            </a:r>
            <a:br>
              <a:rPr lang="ar-SA" sz="2400" dirty="0"/>
            </a:br>
            <a:r>
              <a:rPr lang="ar-SA" sz="2400" b="1" dirty="0" err="1"/>
              <a:t>تتكك</a:t>
            </a:r>
            <a:r>
              <a:rPr lang="ar-SA" sz="2400" b="1" dirty="0"/>
              <a:t> </a:t>
            </a:r>
            <a:r>
              <a:rPr lang="ar-SA" sz="2400" b="1" dirty="0" err="1"/>
              <a:t>تتكم</a:t>
            </a:r>
            <a:r>
              <a:rPr lang="ar-SA" sz="2400" dirty="0"/>
              <a:t/>
            </a:r>
            <a:br>
              <a:rPr lang="ar-SA" sz="2400" dirty="0"/>
            </a:br>
            <a:r>
              <a:rPr lang="ar-SA" sz="2400" b="1" dirty="0"/>
              <a:t>كنتم متنك</a:t>
            </a:r>
            <a:r>
              <a:rPr lang="ar-SA" sz="2400" dirty="0"/>
              <a:t/>
            </a:r>
            <a:br>
              <a:rPr lang="ar-SA" sz="2400" dirty="0"/>
            </a:br>
            <a:r>
              <a:rPr lang="ar-SA" sz="2400" b="1" dirty="0"/>
              <a:t>ننكك تتمم</a:t>
            </a:r>
            <a:r>
              <a:rPr lang="ar-SA" sz="2400" dirty="0"/>
              <a:t/>
            </a:r>
            <a:br>
              <a:rPr lang="ar-SA" sz="2400" dirty="0"/>
            </a:br>
            <a:r>
              <a:rPr lang="ar-SA" sz="2400" b="1" dirty="0" err="1"/>
              <a:t>تكمك</a:t>
            </a:r>
            <a:r>
              <a:rPr lang="ar-SA" sz="2400" b="1" dirty="0"/>
              <a:t> منتك</a:t>
            </a:r>
            <a:r>
              <a:rPr lang="ar-SA" sz="2400" dirty="0"/>
              <a:t/>
            </a:r>
            <a:br>
              <a:rPr lang="ar-SA" sz="2400" dirty="0"/>
            </a:br>
            <a:r>
              <a:rPr lang="ar-SA" sz="2400" b="1" dirty="0"/>
              <a:t>تتمن تنكك</a:t>
            </a:r>
            <a:r>
              <a:rPr lang="ar-SA" sz="2400" dirty="0"/>
              <a:t/>
            </a:r>
            <a:br>
              <a:rPr lang="ar-SA" sz="2400" dirty="0"/>
            </a:br>
            <a:r>
              <a:rPr lang="ar-SA" sz="2400" b="1" dirty="0" err="1"/>
              <a:t>تتنن</a:t>
            </a:r>
            <a:r>
              <a:rPr lang="ar-SA" sz="2400" b="1" dirty="0"/>
              <a:t> </a:t>
            </a:r>
            <a:r>
              <a:rPr lang="ar-SA" sz="2400" b="1" dirty="0" err="1"/>
              <a:t>ننتت</a:t>
            </a:r>
            <a:r>
              <a:rPr lang="ar-SA" sz="2400" dirty="0"/>
              <a:t/>
            </a:r>
            <a:br>
              <a:rPr lang="ar-SA" sz="2400" dirty="0"/>
            </a:br>
            <a:r>
              <a:rPr lang="ar-SA" sz="2400" b="1" dirty="0"/>
              <a:t>ننكك </a:t>
            </a:r>
            <a:r>
              <a:rPr lang="ar-SA" sz="2400" b="1" dirty="0" err="1"/>
              <a:t>ككنن</a:t>
            </a:r>
            <a:r>
              <a:rPr lang="ar-SA" sz="2400" dirty="0"/>
              <a:t/>
            </a:r>
            <a:br>
              <a:rPr lang="ar-SA" sz="2400" dirty="0"/>
            </a:br>
            <a:r>
              <a:rPr lang="ar-SA" sz="2400" b="1" dirty="0"/>
              <a:t>ممنن </a:t>
            </a:r>
            <a:r>
              <a:rPr lang="ar-SA" sz="2400" b="1" dirty="0" err="1"/>
              <a:t>ننمم</a:t>
            </a:r>
            <a:r>
              <a:rPr lang="ar-SA" sz="2400" dirty="0"/>
              <a:t/>
            </a:r>
            <a:br>
              <a:rPr lang="ar-SA" sz="2400" dirty="0"/>
            </a:br>
            <a:r>
              <a:rPr lang="ar-SA" sz="2400" b="1" dirty="0" err="1"/>
              <a:t>ككمم</a:t>
            </a:r>
            <a:r>
              <a:rPr lang="ar-SA" sz="2400" b="1" dirty="0"/>
              <a:t> ممكك</a:t>
            </a:r>
            <a:r>
              <a:rPr lang="ar-SA" sz="2400" dirty="0"/>
              <a:t/>
            </a:r>
            <a:br>
              <a:rPr lang="ar-SA" sz="2400" dirty="0"/>
            </a:br>
            <a:r>
              <a:rPr lang="ar-SA" sz="2400" b="1" dirty="0"/>
              <a:t>منتم ممتن</a:t>
            </a:r>
            <a:endParaRPr lang="ar-SA" sz="2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8280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1043608" y="1484784"/>
            <a:ext cx="7416824" cy="4524315"/>
          </a:xfrm>
          <a:prstGeom prst="rect">
            <a:avLst/>
          </a:prstGeom>
        </p:spPr>
        <p:txBody>
          <a:bodyPr wrap="square">
            <a:spAutoFit/>
          </a:bodyPr>
          <a:lstStyle/>
          <a:p>
            <a:r>
              <a:rPr lang="ar-SA" sz="3200" dirty="0">
                <a:latin typeface="Traditional Arabic" pitchFamily="2" charset="-78"/>
                <a:cs typeface="Traditional Arabic" pitchFamily="2" charset="-78"/>
              </a:rPr>
              <a:t>في بداية تدريباتك على الكتابة السريعة ستجد بعض الصعوبات في </a:t>
            </a:r>
            <a:r>
              <a:rPr lang="ar-SA" sz="3200" dirty="0" err="1">
                <a:latin typeface="Traditional Arabic" pitchFamily="2" charset="-78"/>
                <a:cs typeface="Traditional Arabic" pitchFamily="2" charset="-78"/>
              </a:rPr>
              <a:t>إستخدام</a:t>
            </a:r>
            <a:r>
              <a:rPr lang="ar-SA" sz="3200" dirty="0">
                <a:latin typeface="Traditional Arabic" pitchFamily="2" charset="-78"/>
                <a:cs typeface="Traditional Arabic" pitchFamily="2" charset="-78"/>
              </a:rPr>
              <a:t> أصابع اليدين ،ولكن </a:t>
            </a:r>
            <a:r>
              <a:rPr lang="ar-SA" sz="3200" dirty="0" smtClean="0">
                <a:latin typeface="Traditional Arabic" pitchFamily="2" charset="-78"/>
                <a:cs typeface="Traditional Arabic" pitchFamily="2" charset="-78"/>
              </a:rPr>
              <a:t>جاهدي نفسك </a:t>
            </a:r>
            <a:r>
              <a:rPr lang="ar-SA" sz="3200" dirty="0">
                <a:latin typeface="Traditional Arabic" pitchFamily="2" charset="-78"/>
                <a:cs typeface="Traditional Arabic" pitchFamily="2" charset="-78"/>
              </a:rPr>
              <a:t>على </a:t>
            </a:r>
            <a:r>
              <a:rPr lang="ar-SA" sz="3200" dirty="0" err="1">
                <a:latin typeface="Traditional Arabic" pitchFamily="2" charset="-78"/>
                <a:cs typeface="Traditional Arabic" pitchFamily="2" charset="-78"/>
              </a:rPr>
              <a:t>الإستمرار</a:t>
            </a:r>
            <a:r>
              <a:rPr lang="ar-SA" sz="3200" dirty="0">
                <a:latin typeface="Traditional Arabic" pitchFamily="2" charset="-78"/>
                <a:cs typeface="Traditional Arabic" pitchFamily="2" charset="-78"/>
              </a:rPr>
              <a:t> ،فسوف تتعود على ذلك في خلال يومين أو ثلاثة أيام إن شاء الله ولكن إذا عودت نفسك من البداية على عادتك القديمة وكتبت بالإصبع الواحد أو الإصبعان في مرحلة البداية ،واستخدمت ذلك بكثرة فإنك ستجد صعوبة أن تغير عادتك في الكتابة إلى الطريقة الصحيحة في تلك الدورة ..</a:t>
            </a:r>
            <a:br>
              <a:rPr lang="ar-SA" sz="3200" dirty="0">
                <a:latin typeface="Traditional Arabic" pitchFamily="2" charset="-78"/>
                <a:cs typeface="Traditional Arabic" pitchFamily="2" charset="-78"/>
              </a:rPr>
            </a:br>
            <a:r>
              <a:rPr lang="ar-SA" sz="3200" dirty="0">
                <a:latin typeface="Traditional Arabic" pitchFamily="2" charset="-78"/>
                <a:cs typeface="Traditional Arabic" pitchFamily="2" charset="-78"/>
              </a:rPr>
              <a:t>فعليك بالممارسة والتدريب </a:t>
            </a:r>
            <a:r>
              <a:rPr lang="ar-SA" sz="3200" dirty="0" smtClean="0">
                <a:latin typeface="Traditional Arabic" pitchFamily="2" charset="-78"/>
                <a:cs typeface="Traditional Arabic" pitchFamily="2" charset="-78"/>
              </a:rPr>
              <a:t>وبعد </a:t>
            </a:r>
            <a:r>
              <a:rPr lang="ar-SA" sz="3200" dirty="0">
                <a:latin typeface="Traditional Arabic" pitchFamily="2" charset="-78"/>
                <a:cs typeface="Traditional Arabic" pitchFamily="2" charset="-78"/>
              </a:rPr>
              <a:t>اسبوع فقط ستبهر بالنتائج وستجد أصابعك تطير فوق لوحة المفاتيح دون أن تنظر إلى الحروف </a:t>
            </a:r>
          </a:p>
        </p:txBody>
      </p:sp>
    </p:spTree>
    <p:extLst>
      <p:ext uri="{BB962C8B-B14F-4D97-AF65-F5344CB8AC3E}">
        <p14:creationId xmlns:p14="http://schemas.microsoft.com/office/powerpoint/2010/main" xmlns="" val="2450447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اليسرى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xmlns="" val="3986196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فوائد أن تكون كاتب باللمس </a:t>
            </a:r>
            <a:endParaRPr lang="ar-SA" dirty="0"/>
          </a:p>
        </p:txBody>
      </p:sp>
      <p:pic>
        <p:nvPicPr>
          <p:cNvPr id="1026" name="Picture 2"/>
          <p:cNvPicPr>
            <a:picLocks noGrp="1" noChangeAspect="1" noChangeArrowheads="1"/>
          </p:cNvPicPr>
          <p:nvPr>
            <p:ph sz="quarter" idx="1"/>
          </p:nvPr>
        </p:nvPicPr>
        <p:blipFill>
          <a:blip r:embed="rId2" cstate="print"/>
          <a:srcRect l="4795" t="10246" r="8715" b="9670"/>
          <a:stretch>
            <a:fillRect/>
          </a:stretch>
        </p:blipFill>
        <p:spPr bwMode="auto">
          <a:xfrm>
            <a:off x="827584" y="1260759"/>
            <a:ext cx="7200800" cy="5336593"/>
          </a:xfrm>
          <a:prstGeom prst="rect">
            <a:avLst/>
          </a:prstGeom>
          <a:noFill/>
          <a:ln w="9525">
            <a:noFill/>
            <a:miter lim="800000"/>
            <a:headEnd/>
            <a:tailEnd/>
          </a:ln>
        </p:spPr>
      </p:pic>
      <p:sp>
        <p:nvSpPr>
          <p:cNvPr id="5" name="مستطيل 4"/>
          <p:cNvSpPr/>
          <p:nvPr/>
        </p:nvSpPr>
        <p:spPr>
          <a:xfrm>
            <a:off x="2051720" y="2852936"/>
            <a:ext cx="4824536" cy="36004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1-3</a:t>
            </a:r>
            <a:endParaRPr lang="ar-SA" dirty="0">
              <a:effectLst/>
            </a:endParaRPr>
          </a:p>
        </p:txBody>
      </p:sp>
      <p:sp>
        <p:nvSpPr>
          <p:cNvPr id="3" name="عنصر نائب للمحتوى 2"/>
          <p:cNvSpPr>
            <a:spLocks noGrp="1"/>
          </p:cNvSpPr>
          <p:nvPr>
            <p:ph sz="quarter" idx="1"/>
          </p:nvPr>
        </p:nvSpPr>
        <p:spPr>
          <a:xfrm>
            <a:off x="4283968" y="1447800"/>
            <a:ext cx="4649720" cy="4800600"/>
          </a:xfrm>
        </p:spPr>
        <p:txBody>
          <a:bodyPr>
            <a:noAutofit/>
          </a:bodyPr>
          <a:lstStyle/>
          <a:p>
            <a:r>
              <a:rPr lang="ar-SA" sz="1800" b="1" u="sng" dirty="0" smtClean="0">
                <a:solidFill>
                  <a:srgbClr val="FF0000"/>
                </a:solidFill>
              </a:rPr>
              <a:t>لا </a:t>
            </a:r>
            <a:r>
              <a:rPr lang="ar-SA" sz="1800" b="1" u="sng" dirty="0">
                <a:solidFill>
                  <a:srgbClr val="FF0000"/>
                </a:solidFill>
              </a:rPr>
              <a:t>تنس الفراغات ،وذلك بضغط الإبهام على المسطرة !</a:t>
            </a:r>
            <a:r>
              <a:rPr lang="ar-SA" sz="1800" u="sng" dirty="0">
                <a:solidFill>
                  <a:srgbClr val="FF0000"/>
                </a:solidFill>
              </a:rPr>
              <a:t/>
            </a:r>
            <a:br>
              <a:rPr lang="ar-SA" sz="1800" u="sng" dirty="0">
                <a:solidFill>
                  <a:srgbClr val="FF0000"/>
                </a:solidFill>
              </a:rPr>
            </a:br>
            <a:r>
              <a:rPr lang="ar-SA" sz="2800" b="1" dirty="0"/>
              <a:t>ب ي س ش</a:t>
            </a:r>
            <a:r>
              <a:rPr lang="ar-SA" sz="2800" dirty="0"/>
              <a:t/>
            </a:r>
            <a:br>
              <a:rPr lang="ar-SA" sz="2800" dirty="0"/>
            </a:br>
            <a:r>
              <a:rPr lang="ar-SA" sz="2800" b="1" dirty="0" err="1"/>
              <a:t>ش</a:t>
            </a:r>
            <a:r>
              <a:rPr lang="ar-SA" sz="2800" b="1" dirty="0"/>
              <a:t> س ي ب</a:t>
            </a:r>
            <a:r>
              <a:rPr lang="ar-SA" sz="2800" dirty="0"/>
              <a:t/>
            </a:r>
            <a:br>
              <a:rPr lang="ar-SA" sz="2800" dirty="0"/>
            </a:br>
            <a:r>
              <a:rPr lang="ar-SA" sz="2800" b="1" dirty="0"/>
              <a:t>ي ش س ب</a:t>
            </a:r>
            <a:r>
              <a:rPr lang="ar-SA" sz="2800" dirty="0"/>
              <a:t/>
            </a:r>
            <a:br>
              <a:rPr lang="ar-SA" sz="2800" dirty="0"/>
            </a:br>
            <a:r>
              <a:rPr lang="ar-SA" sz="2800" b="1" dirty="0" err="1"/>
              <a:t>ب</a:t>
            </a:r>
            <a:r>
              <a:rPr lang="ar-SA" sz="2800" b="1" dirty="0"/>
              <a:t> ي ش س</a:t>
            </a:r>
            <a:r>
              <a:rPr lang="ar-SA" sz="2800" dirty="0"/>
              <a:t/>
            </a:r>
            <a:br>
              <a:rPr lang="ar-SA" sz="2800" dirty="0"/>
            </a:br>
            <a:r>
              <a:rPr lang="ar-SA" sz="2800" b="1" dirty="0"/>
              <a:t>ب س ش ي</a:t>
            </a:r>
            <a:r>
              <a:rPr lang="ar-SA" sz="2800" dirty="0"/>
              <a:t/>
            </a:r>
            <a:br>
              <a:rPr lang="ar-SA" sz="2800" dirty="0"/>
            </a:br>
            <a:r>
              <a:rPr lang="ar-SA" sz="2800" b="1" dirty="0"/>
              <a:t>ب ش س ي</a:t>
            </a:r>
            <a:r>
              <a:rPr lang="ar-SA" sz="2800" dirty="0"/>
              <a:t/>
            </a:r>
            <a:br>
              <a:rPr lang="ar-SA" sz="2800" dirty="0"/>
            </a:br>
            <a:r>
              <a:rPr lang="ar-SA" sz="2800" b="1" dirty="0"/>
              <a:t>ش ب س ش</a:t>
            </a:r>
            <a:r>
              <a:rPr lang="ar-SA" sz="2800" dirty="0"/>
              <a:t/>
            </a:r>
            <a:br>
              <a:rPr lang="ar-SA" sz="2800" dirty="0"/>
            </a:br>
            <a:r>
              <a:rPr lang="ar-SA" sz="2800" b="1" dirty="0"/>
              <a:t>ب ش </a:t>
            </a:r>
            <a:r>
              <a:rPr lang="ar-SA" sz="2800" b="1" dirty="0" err="1"/>
              <a:t>ش</a:t>
            </a:r>
            <a:r>
              <a:rPr lang="ar-SA" sz="2800" b="1" dirty="0"/>
              <a:t> س</a:t>
            </a:r>
            <a:r>
              <a:rPr lang="ar-SA" sz="2800" dirty="0"/>
              <a:t/>
            </a:r>
            <a:br>
              <a:rPr lang="ar-SA" sz="2800" dirty="0"/>
            </a:br>
            <a:r>
              <a:rPr lang="ar-SA" sz="2800" b="1" dirty="0" err="1"/>
              <a:t>س</a:t>
            </a:r>
            <a:r>
              <a:rPr lang="ar-SA" sz="2800" b="1" dirty="0"/>
              <a:t> </a:t>
            </a:r>
            <a:r>
              <a:rPr lang="ar-SA" sz="2800" b="1" dirty="0" err="1"/>
              <a:t>س</a:t>
            </a:r>
            <a:r>
              <a:rPr lang="ar-SA" sz="2800" b="1" dirty="0"/>
              <a:t> ش </a:t>
            </a:r>
            <a:r>
              <a:rPr lang="ar-SA" sz="2800" b="1" dirty="0" err="1" smtClean="0"/>
              <a:t>ش</a:t>
            </a:r>
            <a:r>
              <a:rPr lang="ar-SA" sz="2800" b="1" dirty="0" smtClean="0"/>
              <a:t> </a:t>
            </a:r>
          </a:p>
          <a:p>
            <a:pPr marL="82296" indent="0">
              <a:buNone/>
            </a:pPr>
            <a:r>
              <a:rPr lang="ar-SA" sz="2800" b="1" dirty="0"/>
              <a:t> </a:t>
            </a:r>
            <a:r>
              <a:rPr lang="ar-SA" sz="2800" b="1" dirty="0" smtClean="0"/>
              <a:t>   س </a:t>
            </a:r>
            <a:r>
              <a:rPr lang="ar-SA" sz="2800" b="1" dirty="0"/>
              <a:t>ي ب ش</a:t>
            </a:r>
            <a:r>
              <a:rPr lang="ar-SA" sz="1800" dirty="0"/>
              <a:t/>
            </a:r>
            <a:br>
              <a:rPr lang="ar-SA" sz="1800" dirty="0"/>
            </a:br>
            <a:endParaRPr lang="ar-SA" sz="1800" dirty="0"/>
          </a:p>
        </p:txBody>
      </p:sp>
      <p:sp>
        <p:nvSpPr>
          <p:cNvPr id="5" name="مستطيل 4"/>
          <p:cNvSpPr/>
          <p:nvPr/>
        </p:nvSpPr>
        <p:spPr>
          <a:xfrm>
            <a:off x="1331640" y="1844824"/>
            <a:ext cx="4572000" cy="4401205"/>
          </a:xfrm>
          <a:prstGeom prst="rect">
            <a:avLst/>
          </a:prstGeom>
        </p:spPr>
        <p:txBody>
          <a:bodyPr>
            <a:spAutoFit/>
          </a:bodyPr>
          <a:lstStyle/>
          <a:p>
            <a:r>
              <a:rPr lang="ar-SA" sz="2800" b="1" dirty="0" smtClean="0"/>
              <a:t>ي </a:t>
            </a:r>
            <a:r>
              <a:rPr lang="ar-SA" sz="2800" b="1" dirty="0" err="1"/>
              <a:t>ي</a:t>
            </a:r>
            <a:r>
              <a:rPr lang="ar-SA" sz="2800" b="1" dirty="0"/>
              <a:t> ب س</a:t>
            </a:r>
            <a:r>
              <a:rPr lang="ar-SA" sz="2800" dirty="0"/>
              <a:t/>
            </a:r>
            <a:br>
              <a:rPr lang="ar-SA" sz="2800" dirty="0"/>
            </a:br>
            <a:r>
              <a:rPr lang="ar-SA" sz="2800" b="1" dirty="0" err="1"/>
              <a:t>س</a:t>
            </a:r>
            <a:r>
              <a:rPr lang="ar-SA" sz="2800" b="1" dirty="0"/>
              <a:t> ش ي </a:t>
            </a:r>
            <a:r>
              <a:rPr lang="ar-SA" sz="2800" b="1" dirty="0" err="1"/>
              <a:t>ي</a:t>
            </a:r>
            <a:r>
              <a:rPr lang="ar-SA" sz="2800" dirty="0"/>
              <a:t/>
            </a:r>
            <a:br>
              <a:rPr lang="ar-SA" sz="2800" dirty="0"/>
            </a:br>
            <a:r>
              <a:rPr lang="ar-SA" sz="2800" b="1" dirty="0"/>
              <a:t>ب </a:t>
            </a:r>
            <a:r>
              <a:rPr lang="ar-SA" sz="2800" b="1" dirty="0" err="1"/>
              <a:t>ب</a:t>
            </a:r>
            <a:r>
              <a:rPr lang="ar-SA" sz="2800" b="1" dirty="0"/>
              <a:t> ش س</a:t>
            </a:r>
            <a:r>
              <a:rPr lang="ar-SA" sz="2800" dirty="0"/>
              <a:t/>
            </a:r>
            <a:br>
              <a:rPr lang="ar-SA" sz="2800" dirty="0"/>
            </a:br>
            <a:r>
              <a:rPr lang="ar-SA" sz="2800" b="1" dirty="0"/>
              <a:t>ي س ي س</a:t>
            </a:r>
            <a:r>
              <a:rPr lang="ar-SA" sz="2800" dirty="0"/>
              <a:t/>
            </a:r>
            <a:br>
              <a:rPr lang="ar-SA" sz="2800" dirty="0"/>
            </a:br>
            <a:r>
              <a:rPr lang="ar-SA" sz="2800" b="1" dirty="0"/>
              <a:t>ب س ي س</a:t>
            </a:r>
            <a:r>
              <a:rPr lang="ar-SA" sz="2800" dirty="0"/>
              <a:t/>
            </a:r>
            <a:br>
              <a:rPr lang="ar-SA" sz="2800" dirty="0"/>
            </a:br>
            <a:r>
              <a:rPr lang="ar-SA" sz="2800" b="1" dirty="0"/>
              <a:t>ش س ش س</a:t>
            </a:r>
            <a:r>
              <a:rPr lang="ar-SA" sz="2800" dirty="0"/>
              <a:t/>
            </a:r>
            <a:br>
              <a:rPr lang="ar-SA" sz="2800" dirty="0"/>
            </a:br>
            <a:r>
              <a:rPr lang="ar-SA" sz="2800" b="1" dirty="0" err="1"/>
              <a:t>س</a:t>
            </a:r>
            <a:r>
              <a:rPr lang="ar-SA" sz="2800" b="1" dirty="0"/>
              <a:t> ي ب </a:t>
            </a:r>
            <a:r>
              <a:rPr lang="ar-SA" sz="2800" b="1" dirty="0" err="1"/>
              <a:t>ب</a:t>
            </a:r>
            <a:r>
              <a:rPr lang="ar-SA" sz="2800" dirty="0"/>
              <a:t/>
            </a:r>
            <a:br>
              <a:rPr lang="ar-SA" sz="2800" dirty="0"/>
            </a:br>
            <a:r>
              <a:rPr lang="ar-SA" sz="2800" b="1" dirty="0" err="1"/>
              <a:t>ب</a:t>
            </a:r>
            <a:r>
              <a:rPr lang="ar-SA" sz="2800" b="1" dirty="0"/>
              <a:t> س ش ب</a:t>
            </a:r>
            <a:r>
              <a:rPr lang="ar-SA" sz="2800" dirty="0"/>
              <a:t/>
            </a:r>
            <a:br>
              <a:rPr lang="ar-SA" sz="2800" dirty="0"/>
            </a:br>
            <a:r>
              <a:rPr lang="ar-SA" sz="2800" b="1" dirty="0"/>
              <a:t>س </a:t>
            </a:r>
            <a:r>
              <a:rPr lang="ar-SA" sz="2800" b="1" dirty="0" err="1"/>
              <a:t>س</a:t>
            </a:r>
            <a:r>
              <a:rPr lang="ar-SA" sz="2800" b="1" dirty="0"/>
              <a:t> ب </a:t>
            </a:r>
            <a:r>
              <a:rPr lang="ar-SA" sz="2800" b="1" dirty="0" err="1"/>
              <a:t>ب</a:t>
            </a:r>
            <a:r>
              <a:rPr lang="ar-SA" sz="2800" dirty="0"/>
              <a:t/>
            </a:r>
            <a:br>
              <a:rPr lang="ar-SA" sz="2800" dirty="0"/>
            </a:br>
            <a:r>
              <a:rPr lang="ar-SA" sz="2800" b="1" dirty="0"/>
              <a:t>ي </a:t>
            </a:r>
            <a:r>
              <a:rPr lang="ar-SA" sz="2800" b="1" dirty="0" err="1"/>
              <a:t>ي</a:t>
            </a:r>
            <a:r>
              <a:rPr lang="ar-SA" sz="2800" b="1" dirty="0"/>
              <a:t> س </a:t>
            </a:r>
            <a:r>
              <a:rPr lang="ar-SA" sz="2800" b="1" dirty="0" err="1"/>
              <a:t>س</a:t>
            </a:r>
            <a:endParaRPr lang="ar-SA" sz="2800" dirty="0"/>
          </a:p>
        </p:txBody>
      </p:sp>
    </p:spTree>
    <p:extLst>
      <p:ext uri="{BB962C8B-B14F-4D97-AF65-F5344CB8AC3E}">
        <p14:creationId xmlns:p14="http://schemas.microsoft.com/office/powerpoint/2010/main" xmlns="" val="5474726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1556792"/>
            <a:ext cx="8722216" cy="5040560"/>
          </a:xfrm>
        </p:spPr>
        <p:txBody>
          <a:bodyPr>
            <a:noAutofit/>
          </a:bodyPr>
          <a:lstStyle/>
          <a:p>
            <a:r>
              <a:rPr lang="ar-SA" sz="2400" b="1" u="sng" dirty="0"/>
              <a:t>ملحوظة :</a:t>
            </a:r>
            <a:r>
              <a:rPr lang="ar-SA" sz="2400" b="1" dirty="0"/>
              <a:t> يستحسن أن تنطق الحرف ثم تضغط على </a:t>
            </a:r>
            <a:r>
              <a:rPr lang="ar-SA" sz="2400" b="1" dirty="0" err="1"/>
              <a:t>مفتاحة</a:t>
            </a:r>
            <a:r>
              <a:rPr lang="ar-SA" sz="2400" b="1" dirty="0"/>
              <a:t> </a:t>
            </a:r>
            <a:r>
              <a:rPr lang="ar-SA" sz="2400" b="1" dirty="0" err="1" smtClean="0"/>
              <a:t>.</a:t>
            </a:r>
            <a:r>
              <a:rPr lang="ar-SA" sz="2400" dirty="0"/>
              <a:t/>
            </a:r>
            <a:br>
              <a:rPr lang="ar-SA" sz="2400" dirty="0"/>
            </a:br>
            <a:r>
              <a:rPr lang="ar-SA" sz="2400" b="1" u="sng" dirty="0"/>
              <a:t>قاعدة هامة جداً :</a:t>
            </a:r>
            <a:r>
              <a:rPr lang="ar-SA" sz="2400" dirty="0"/>
              <a:t/>
            </a:r>
            <a:br>
              <a:rPr lang="ar-SA" sz="2400" dirty="0"/>
            </a:br>
            <a:r>
              <a:rPr lang="ar-SA" sz="2400" b="1" dirty="0"/>
              <a:t>بعد أن تعلمنا كتابة حروف اليد اليمنى ،وحروف اليد اليسرى على صف </a:t>
            </a:r>
            <a:r>
              <a:rPr lang="ar-SA" sz="2400" b="1" dirty="0" err="1"/>
              <a:t>الإرتكاز</a:t>
            </a:r>
            <a:r>
              <a:rPr lang="ar-SA" sz="2400" b="1" dirty="0"/>
              <a:t> لابد أن تنظر إلى لوحة المفاتيح على صف </a:t>
            </a:r>
            <a:r>
              <a:rPr lang="ar-SA" sz="2400" b="1" dirty="0" err="1"/>
              <a:t>الإرتكاز</a:t>
            </a:r>
            <a:r>
              <a:rPr lang="ar-SA" sz="2400" b="1" dirty="0"/>
              <a:t> </a:t>
            </a:r>
            <a:r>
              <a:rPr lang="ar-SA" sz="2400" b="1" u="sng" dirty="0"/>
              <a:t>فسترى أنه تبقى حرفان في صف </a:t>
            </a:r>
            <a:r>
              <a:rPr lang="ar-SA" sz="2400" b="1" u="sng" dirty="0" err="1"/>
              <a:t>الإرتكاز</a:t>
            </a:r>
            <a:r>
              <a:rPr lang="ar-SA" sz="2400" b="1" u="sng" dirty="0"/>
              <a:t> لم نستخدمهما وهما حرفا (الألف </a:t>
            </a:r>
            <a:r>
              <a:rPr lang="ar-SA" sz="2400" b="1" u="sng" dirty="0" smtClean="0"/>
              <a:t>والام)</a:t>
            </a:r>
          </a:p>
          <a:p>
            <a:r>
              <a:rPr lang="ar-SA" sz="2400" b="1" dirty="0" smtClean="0"/>
              <a:t>بعد </a:t>
            </a:r>
            <a:r>
              <a:rPr lang="ar-SA" sz="2400" b="1" dirty="0"/>
              <a:t>أن يصبح لديك خبرة وسرعة في توزيع الأصابع سوف نعتمد في توزيع أصابعنا في المستقبل على البروزين الموجودين على حرفي (الباء والتاء) </a:t>
            </a:r>
            <a:r>
              <a:rPr lang="ar-SA" sz="2400" b="1" dirty="0" smtClean="0"/>
              <a:t>.</a:t>
            </a:r>
            <a:endParaRPr lang="ar-SA" sz="2400" dirty="0" smtClean="0"/>
          </a:p>
          <a:p>
            <a:r>
              <a:rPr lang="ar-SA" sz="2400" b="1" dirty="0" smtClean="0"/>
              <a:t>التطبيق </a:t>
            </a:r>
            <a:r>
              <a:rPr lang="ar-SA" sz="2400" b="1" dirty="0"/>
              <a:t>التالي يجب كتابته على ورقة منفردة نضعها على الطاولة ثم ننظر للورقة دون أن ننظر للوحة المفاتيح أبداً </a:t>
            </a:r>
            <a:r>
              <a:rPr lang="ar-SA" sz="2400" b="1" dirty="0" smtClean="0"/>
              <a:t>،</a:t>
            </a:r>
            <a:r>
              <a:rPr lang="ar-SA" sz="2400" b="1" dirty="0"/>
              <a:t> </a:t>
            </a:r>
            <a:r>
              <a:rPr lang="ar-SA" sz="2400" b="1" dirty="0" smtClean="0"/>
              <a:t>كما يمكن </a:t>
            </a:r>
            <a:r>
              <a:rPr lang="ar-SA" sz="2400" b="1" dirty="0"/>
              <a:t>نسخ التمرين ولصقه في برنامج </a:t>
            </a:r>
            <a:r>
              <a:rPr lang="ar-SA" sz="2400" b="1" dirty="0" err="1"/>
              <a:t>الوورد</a:t>
            </a:r>
            <a:r>
              <a:rPr lang="ar-SA" sz="2400" b="1" dirty="0"/>
              <a:t> ثم تكتب تحت كل سطر نفس السطر الذي </a:t>
            </a:r>
            <a:r>
              <a:rPr lang="ar-SA" sz="2400" b="1" dirty="0" smtClean="0"/>
              <a:t>فوقه.</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xmlns="" val="15159973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1-4</a:t>
            </a:r>
            <a:endParaRPr lang="ar-SA" dirty="0">
              <a:effectLst/>
            </a:endParaRPr>
          </a:p>
        </p:txBody>
      </p:sp>
      <p:sp>
        <p:nvSpPr>
          <p:cNvPr id="3" name="عنصر نائب للمحتوى 2"/>
          <p:cNvSpPr>
            <a:spLocks noGrp="1"/>
          </p:cNvSpPr>
          <p:nvPr>
            <p:ph sz="quarter" idx="1"/>
          </p:nvPr>
        </p:nvSpPr>
        <p:spPr>
          <a:xfrm>
            <a:off x="107504" y="1628800"/>
            <a:ext cx="8826184" cy="5256584"/>
          </a:xfrm>
        </p:spPr>
        <p:txBody>
          <a:bodyPr>
            <a:noAutofit/>
          </a:bodyPr>
          <a:lstStyle/>
          <a:p>
            <a:pPr marL="82296" indent="0">
              <a:buNone/>
            </a:pPr>
            <a:r>
              <a:rPr lang="ar-SA" sz="2400" b="1" dirty="0" err="1" smtClean="0"/>
              <a:t>تت</a:t>
            </a:r>
            <a:r>
              <a:rPr lang="ar-SA" sz="2400" b="1" dirty="0" smtClean="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a:t>تب </a:t>
            </a:r>
            <a:r>
              <a:rPr lang="ar-SA" sz="2400" b="1" dirty="0" err="1"/>
              <a:t>ني</a:t>
            </a:r>
            <a:r>
              <a:rPr lang="ar-SA" sz="2400" b="1" dirty="0"/>
              <a:t> مس شم سم شن ست سك كم سك تن </a:t>
            </a:r>
            <a:r>
              <a:rPr lang="ar-SA" sz="2400" b="1" dirty="0" err="1"/>
              <a:t>يت</a:t>
            </a:r>
            <a:r>
              <a:rPr lang="ar-SA" sz="2400" b="1" dirty="0"/>
              <a:t> سم شك شم </a:t>
            </a:r>
            <a:r>
              <a:rPr lang="ar-SA" sz="2400" b="1" dirty="0" err="1"/>
              <a:t>يت</a:t>
            </a:r>
            <a:r>
              <a:rPr lang="ar-SA" sz="2400" b="1" dirty="0"/>
              <a:t> بت يم مس كش مس</a:t>
            </a:r>
            <a:br>
              <a:rPr lang="ar-SA" sz="2400" b="1" dirty="0"/>
            </a:br>
            <a:r>
              <a:rPr lang="ar-SA" sz="2400" b="1" dirty="0"/>
              <a:t/>
            </a:r>
            <a:br>
              <a:rPr lang="ar-SA" sz="2400" b="1" dirty="0"/>
            </a:br>
            <a:r>
              <a:rPr lang="ar-SA" sz="2400" b="1" dirty="0"/>
              <a:t/>
            </a:r>
            <a:br>
              <a:rPr lang="ar-SA" sz="2400" b="1" dirty="0"/>
            </a:br>
            <a:r>
              <a:rPr lang="ar-SA" sz="2400" b="1" dirty="0" err="1"/>
              <a:t>سش</a:t>
            </a:r>
            <a:r>
              <a:rPr lang="ar-SA" sz="2400" b="1" dirty="0"/>
              <a:t> </a:t>
            </a:r>
            <a:r>
              <a:rPr lang="ar-SA" sz="2400" b="1" dirty="0" err="1"/>
              <a:t>يب</a:t>
            </a:r>
            <a:r>
              <a:rPr lang="ar-SA" sz="2400" b="1" dirty="0"/>
              <a:t> تن مك تن بي سن ست سك شس بت من سم تي مش مس مش تي مي </a:t>
            </a:r>
            <a:r>
              <a:rPr lang="ar-SA" sz="2400" b="1" dirty="0" err="1"/>
              <a:t>مي</a:t>
            </a:r>
            <a:endParaRPr lang="ar-SA" sz="2400" b="1" dirty="0"/>
          </a:p>
        </p:txBody>
      </p:sp>
    </p:spTree>
    <p:extLst>
      <p:ext uri="{BB962C8B-B14F-4D97-AF65-F5344CB8AC3E}">
        <p14:creationId xmlns:p14="http://schemas.microsoft.com/office/powerpoint/2010/main" xmlns="" val="828576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1-5</a:t>
            </a:r>
            <a:endParaRPr lang="ar-SA" dirty="0">
              <a:effectLst/>
            </a:endParaRPr>
          </a:p>
        </p:txBody>
      </p:sp>
      <p:sp>
        <p:nvSpPr>
          <p:cNvPr id="3" name="عنصر نائب للمحتوى 2"/>
          <p:cNvSpPr>
            <a:spLocks noGrp="1"/>
          </p:cNvSpPr>
          <p:nvPr>
            <p:ph sz="quarter" idx="1"/>
          </p:nvPr>
        </p:nvSpPr>
        <p:spPr>
          <a:xfrm>
            <a:off x="107504" y="1412776"/>
            <a:ext cx="8826184" cy="4536504"/>
          </a:xfrm>
        </p:spPr>
        <p:txBody>
          <a:bodyPr>
            <a:noAutofit/>
          </a:bodyPr>
          <a:lstStyle/>
          <a:p>
            <a:pPr marL="82296" indent="0">
              <a:buNone/>
            </a:pPr>
            <a:r>
              <a:rPr lang="ar-SA" sz="2200" b="1" dirty="0"/>
              <a:t>كمنت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a:t>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dirty="0"/>
              <a:t/>
            </a:r>
            <a:br>
              <a:rPr lang="ar-SA" sz="2200" dirty="0"/>
            </a:br>
            <a:r>
              <a:rPr lang="ar-SA" sz="2200" dirty="0"/>
              <a:t/>
            </a:r>
            <a:br>
              <a:rPr lang="ar-SA" sz="2200" dirty="0"/>
            </a:br>
            <a:r>
              <a:rPr lang="ar-SA" sz="2200" b="1" dirty="0" err="1"/>
              <a:t>تنمك</a:t>
            </a:r>
            <a:r>
              <a:rPr lang="ar-SA" sz="2200" b="1" dirty="0"/>
              <a:t>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a:t>
            </a:r>
            <a:r>
              <a:rPr lang="ar-SA" sz="2200" dirty="0"/>
              <a:t/>
            </a:r>
            <a:br>
              <a:rPr lang="ar-SA" sz="2200" dirty="0"/>
            </a:br>
            <a:endParaRPr lang="ar-SA" sz="2200" b="1" dirty="0"/>
          </a:p>
        </p:txBody>
      </p:sp>
    </p:spTree>
    <p:extLst>
      <p:ext uri="{BB962C8B-B14F-4D97-AF65-F5344CB8AC3E}">
        <p14:creationId xmlns:p14="http://schemas.microsoft.com/office/powerpoint/2010/main" xmlns="" val="40373731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fontScale="90000"/>
          </a:bodyPr>
          <a:lstStyle/>
          <a:p>
            <a:pPr algn="ctr"/>
            <a:r>
              <a:rPr lang="ar-SA" b="1" dirty="0" smtClean="0">
                <a:effectLst/>
              </a:rPr>
              <a:t>والآن بعد ان انتهينا من حروف اليدي اليمنى واليد اليسرى تبقى </a:t>
            </a:r>
            <a:r>
              <a:rPr lang="ar-SA" b="1" dirty="0">
                <a:effectLst/>
              </a:rPr>
              <a:t>لنا ثلاثة حروف فقط لِنُتِمَ حرف </a:t>
            </a:r>
            <a:r>
              <a:rPr lang="ar-SA" b="1" dirty="0" err="1">
                <a:effectLst/>
              </a:rPr>
              <a:t>الإرتكاز</a:t>
            </a:r>
            <a:r>
              <a:rPr lang="ar-SA" b="1" dirty="0">
                <a:effectLst/>
              </a:rPr>
              <a:t> بإذن الله .</a:t>
            </a:r>
            <a:endParaRPr lang="ar-SA" dirty="0"/>
          </a:p>
        </p:txBody>
      </p:sp>
    </p:spTree>
    <p:extLst>
      <p:ext uri="{BB962C8B-B14F-4D97-AF65-F5344CB8AC3E}">
        <p14:creationId xmlns:p14="http://schemas.microsoft.com/office/powerpoint/2010/main" xmlns="" val="15849674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أولاً :حرفا (الألف واللام</a:t>
            </a:r>
            <a:r>
              <a:rPr lang="ar-SA" b="1" dirty="0" smtClean="0">
                <a:effectLst/>
              </a:rPr>
              <a:t>)</a:t>
            </a:r>
            <a:br>
              <a:rPr lang="ar-SA" b="1" dirty="0" smtClean="0">
                <a:effectLst/>
              </a:rPr>
            </a:br>
            <a:r>
              <a:rPr lang="ar-SA" b="1" dirty="0" smtClean="0">
                <a:effectLst/>
              </a:rPr>
              <a:t>اللذان </a:t>
            </a:r>
            <a:r>
              <a:rPr lang="ar-SA" b="1" dirty="0">
                <a:effectLst/>
              </a:rPr>
              <a:t>يقعان بين اصبعا السبابة </a:t>
            </a:r>
            <a:r>
              <a:rPr lang="ar-SA" b="1" dirty="0" smtClean="0">
                <a:effectLst/>
              </a:rPr>
              <a:t>الأيمن الأيسر </a:t>
            </a:r>
            <a:r>
              <a:rPr lang="ar-SA" b="1" dirty="0">
                <a:effectLst/>
              </a:rPr>
              <a:t>                             </a:t>
            </a:r>
            <a:endParaRPr lang="ar-SA" dirty="0"/>
          </a:p>
        </p:txBody>
      </p:sp>
      <p:sp>
        <p:nvSpPr>
          <p:cNvPr id="3" name="عنصر نائب للمحتوى 2"/>
          <p:cNvSpPr>
            <a:spLocks noGrp="1"/>
          </p:cNvSpPr>
          <p:nvPr>
            <p:ph sz="quarter" idx="1"/>
          </p:nvPr>
        </p:nvSpPr>
        <p:spPr>
          <a:xfrm>
            <a:off x="1331640" y="2204864"/>
            <a:ext cx="7498080" cy="4653136"/>
          </a:xfrm>
        </p:spPr>
        <p:txBody>
          <a:bodyPr>
            <a:noAutofit/>
          </a:bodyPr>
          <a:lstStyle/>
          <a:p>
            <a:pPr marL="457200" indent="-457200"/>
            <a:r>
              <a:rPr lang="ar-SA" sz="2400" b="1" dirty="0" smtClean="0"/>
              <a:t>يتم </a:t>
            </a:r>
            <a:r>
              <a:rPr lang="ar-SA" sz="2400" b="1" dirty="0"/>
              <a:t>الضغط على (حرف الألف) بأن ترفع إصبع السبابة اليمنى إليه بخفة ،يعني إصبع السبابة الأيمن يبقى على حرف التاء ولكن </a:t>
            </a:r>
            <a:r>
              <a:rPr lang="ar-SA" sz="2400" b="1" dirty="0" smtClean="0"/>
              <a:t>يرفع بخفة </a:t>
            </a:r>
            <a:r>
              <a:rPr lang="ar-SA" sz="2400" b="1" dirty="0"/>
              <a:t>ليضغط على حرف الألف ثم يعود إلى مكانه الرئيسي وهو (حرف التاء</a:t>
            </a:r>
            <a:r>
              <a:rPr lang="ar-SA" sz="2400" b="1" dirty="0" smtClean="0"/>
              <a:t>)</a:t>
            </a:r>
            <a:r>
              <a:rPr lang="ar-SA" sz="2400" dirty="0"/>
              <a:t/>
            </a:r>
            <a:br>
              <a:rPr lang="ar-SA" sz="2400" dirty="0"/>
            </a:br>
            <a:r>
              <a:rPr lang="ar-SA" sz="2400" b="1" u="sng" dirty="0"/>
              <a:t>فلنجرب معاً </a:t>
            </a:r>
            <a:r>
              <a:rPr lang="ar-SA" sz="2400" b="1" dirty="0"/>
              <a:t>: نضغط (ا) ثم نُعيد اصبعنا على حرف التاء </a:t>
            </a:r>
            <a:r>
              <a:rPr lang="ar-SA" sz="2400" dirty="0"/>
              <a:t/>
            </a:r>
            <a:br>
              <a:rPr lang="ar-SA" sz="2400" dirty="0"/>
            </a:br>
            <a:r>
              <a:rPr lang="ar-SA" sz="2400" b="1" u="sng" dirty="0" smtClean="0"/>
              <a:t>إعادة </a:t>
            </a:r>
            <a:r>
              <a:rPr lang="ar-SA" sz="2400" b="1" u="sng" dirty="0"/>
              <a:t>التجربة ثلاث مرات </a:t>
            </a:r>
            <a:r>
              <a:rPr lang="ar-SA" sz="2400" b="1" dirty="0" smtClean="0"/>
              <a:t>.</a:t>
            </a:r>
            <a:endParaRPr lang="ar-SA" sz="2400" dirty="0" smtClean="0"/>
          </a:p>
          <a:p>
            <a:pPr marL="457200" indent="-457200"/>
            <a:r>
              <a:rPr lang="ar-SA" sz="2400" b="1" dirty="0" smtClean="0"/>
              <a:t> </a:t>
            </a:r>
            <a:r>
              <a:rPr lang="ar-SA" sz="2400" b="1" dirty="0"/>
              <a:t>يتم الضغط على (حرف اللام) بأن ترفع إصبع السبابة الأيسر إليه بخفة ،يعني إصبع السبابة الأيسر يبقى على حرف الباء ولكن </a:t>
            </a:r>
            <a:r>
              <a:rPr lang="ar-SA" sz="2400" b="1" dirty="0" smtClean="0"/>
              <a:t>يرفع بخفة </a:t>
            </a:r>
            <a:r>
              <a:rPr lang="ar-SA" sz="2400" b="1" dirty="0"/>
              <a:t>ليضغط على حرف اللام ثم يعود إلى مكانه الرئيسي وهو (حرف الباء) .</a:t>
            </a:r>
            <a:r>
              <a:rPr lang="ar-SA" sz="2400" dirty="0"/>
              <a:t/>
            </a:r>
            <a:br>
              <a:rPr lang="ar-SA" sz="2400" dirty="0"/>
            </a:br>
            <a:r>
              <a:rPr lang="ar-SA" sz="2400" b="1" dirty="0"/>
              <a:t>(نجرب) ،</a:t>
            </a:r>
            <a:r>
              <a:rPr lang="ar-SA" sz="2400" b="1" dirty="0" smtClean="0"/>
              <a:t>نضغط ( ل</a:t>
            </a:r>
            <a:r>
              <a:rPr lang="ar-SA" sz="2400" b="1" dirty="0"/>
              <a:t>) ثم نُعيد اصبعنا على حرف الباء .</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xmlns="" val="4045461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8538152" cy="1728192"/>
          </a:xfrm>
        </p:spPr>
        <p:txBody>
          <a:bodyPr>
            <a:normAutofit fontScale="90000"/>
          </a:bodyPr>
          <a:lstStyle/>
          <a:p>
            <a:pPr algn="ctr"/>
            <a:r>
              <a:rPr lang="ar-SA" b="1" dirty="0">
                <a:effectLst/>
              </a:rPr>
              <a:t>بقى لنا حرف واحد في خط </a:t>
            </a:r>
            <a:r>
              <a:rPr lang="ar-SA" b="1" dirty="0" err="1">
                <a:effectLst/>
              </a:rPr>
              <a:t>الإرتكاز</a:t>
            </a:r>
            <a:r>
              <a:rPr lang="ar-SA" b="1" dirty="0">
                <a:effectLst/>
              </a:rPr>
              <a:t> وهو </a:t>
            </a:r>
            <a:r>
              <a:rPr lang="ar-SA" b="1" dirty="0" smtClean="0">
                <a:effectLst/>
              </a:rPr>
              <a:t>موجود </a:t>
            </a:r>
            <a:r>
              <a:rPr lang="ar-SA" b="1" dirty="0">
                <a:effectLst/>
              </a:rPr>
              <a:t>على يمين يدنا اليمنى ،وتحديداً بجانب حرف الكاف </a:t>
            </a:r>
            <a:r>
              <a:rPr lang="ar-SA" b="1" dirty="0" smtClean="0">
                <a:effectLst/>
              </a:rPr>
              <a:t>، إنه </a:t>
            </a:r>
            <a:r>
              <a:rPr lang="ar-SA" b="1" dirty="0" smtClean="0">
                <a:effectLst/>
              </a:rPr>
              <a:t>حرف الطاء  </a:t>
            </a:r>
            <a:r>
              <a:rPr lang="ar-SA" b="1" dirty="0">
                <a:effectLst/>
              </a:rPr>
              <a:t>                           </a:t>
            </a:r>
            <a:endParaRPr lang="ar-SA" dirty="0"/>
          </a:p>
        </p:txBody>
      </p:sp>
      <p:sp>
        <p:nvSpPr>
          <p:cNvPr id="3" name="عنصر نائب للمحتوى 2"/>
          <p:cNvSpPr>
            <a:spLocks noGrp="1"/>
          </p:cNvSpPr>
          <p:nvPr>
            <p:ph sz="quarter" idx="1"/>
          </p:nvPr>
        </p:nvSpPr>
        <p:spPr>
          <a:xfrm>
            <a:off x="1331640" y="2636912"/>
            <a:ext cx="7498080" cy="4032448"/>
          </a:xfrm>
        </p:spPr>
        <p:txBody>
          <a:bodyPr>
            <a:noAutofit/>
          </a:bodyPr>
          <a:lstStyle/>
          <a:p>
            <a:pPr marL="457200" indent="-457200"/>
            <a:r>
              <a:rPr lang="ar-SA" sz="2400" b="1" dirty="0" smtClean="0"/>
              <a:t>يتم </a:t>
            </a:r>
            <a:r>
              <a:rPr lang="ar-SA" sz="2400" b="1" dirty="0"/>
              <a:t>الضغط على حرف الطاء بأن ترفع اصبع الخنصر الأيمن من على حرف (الكاف) بخفة ،وتضغط على حرف (الطاء) بخفة ،ثم تعيده إلى مكانه الرئيسي وهو (حرف الكاف) .</a:t>
            </a:r>
            <a:r>
              <a:rPr lang="ar-SA" sz="2400" dirty="0"/>
              <a:t/>
            </a:r>
            <a:br>
              <a:rPr lang="ar-SA" sz="2400" dirty="0"/>
            </a:br>
            <a:r>
              <a:rPr lang="ar-SA" sz="2400" b="1" u="sng" dirty="0"/>
              <a:t>فلنجرب معاً </a:t>
            </a:r>
            <a:r>
              <a:rPr lang="ar-SA" sz="2400" b="1" dirty="0"/>
              <a:t>:نضغط حرف الطاء ثم نعيد إصبع الخنصر لمكانه بسرعة أو بخفة .</a:t>
            </a:r>
            <a:r>
              <a:rPr lang="ar-SA" sz="2400" dirty="0"/>
              <a:t/>
            </a:r>
            <a:br>
              <a:rPr lang="ar-SA" sz="2400" dirty="0"/>
            </a:br>
            <a:r>
              <a:rPr lang="ar-SA" sz="2400" b="1" dirty="0"/>
              <a:t>مع ملاحظة استعمال المسطرة للفراغات ،وطبعاً المسطرة من مهمة إصبعي الإبهام في اليدين .</a:t>
            </a:r>
            <a:r>
              <a:rPr lang="ar-SA" sz="2400" dirty="0"/>
              <a:t/>
            </a:r>
            <a:br>
              <a:rPr lang="ar-SA" sz="2400" dirty="0"/>
            </a:br>
            <a:r>
              <a:rPr lang="ar-SA" sz="2400" dirty="0" smtClean="0"/>
              <a:t>نجرب معاً</a:t>
            </a:r>
            <a:r>
              <a:rPr lang="ar-SA" sz="2400" b="1" dirty="0"/>
              <a:t/>
            </a:r>
            <a:br>
              <a:rPr lang="ar-SA" sz="2400" b="1" dirty="0"/>
            </a:br>
            <a:r>
              <a:rPr lang="ar-SA" sz="2400" dirty="0"/>
              <a:t/>
            </a:r>
            <a:br>
              <a:rPr lang="ar-SA" sz="2400" dirty="0"/>
            </a:br>
            <a:r>
              <a:rPr lang="ar-SA" sz="2400" b="1" dirty="0"/>
              <a:t>ط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xmlns="" val="550187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1254953" y="332656"/>
            <a:ext cx="7596747" cy="5976664"/>
          </a:xfrm>
        </p:spPr>
      </p:pic>
    </p:spTree>
    <p:extLst>
      <p:ext uri="{BB962C8B-B14F-4D97-AF65-F5344CB8AC3E}">
        <p14:creationId xmlns:p14="http://schemas.microsoft.com/office/powerpoint/2010/main" xmlns="" val="29222903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1-6</a:t>
            </a:r>
            <a:endParaRPr lang="ar-SA" dirty="0">
              <a:effectLst/>
            </a:endParaRPr>
          </a:p>
        </p:txBody>
      </p:sp>
      <p:sp>
        <p:nvSpPr>
          <p:cNvPr id="3" name="عنصر نائب للمحتوى 2"/>
          <p:cNvSpPr>
            <a:spLocks noGrp="1"/>
          </p:cNvSpPr>
          <p:nvPr>
            <p:ph sz="quarter" idx="1"/>
          </p:nvPr>
        </p:nvSpPr>
        <p:spPr>
          <a:xfrm>
            <a:off x="107504" y="1700808"/>
            <a:ext cx="8826184" cy="3168352"/>
          </a:xfrm>
        </p:spPr>
        <p:txBody>
          <a:bodyPr>
            <a:noAutofit/>
          </a:bodyPr>
          <a:lstStyle/>
          <a:p>
            <a:pPr marL="82296" indent="0">
              <a:buNone/>
            </a:pPr>
            <a:r>
              <a:rPr lang="ar-SA" sz="2800" dirty="0"/>
              <a:t/>
            </a:r>
            <a:br>
              <a:rPr lang="ar-SA" sz="2800" dirty="0"/>
            </a:b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dirty="0"/>
              <a:t/>
            </a:r>
            <a:br>
              <a:rPr lang="ar-SA" sz="2800" dirty="0"/>
            </a:br>
            <a:r>
              <a:rPr lang="ar-SA" sz="2800" b="1" dirty="0"/>
              <a:t/>
            </a:r>
            <a:br>
              <a:rPr lang="ar-SA" sz="2800" b="1" dirty="0"/>
            </a:br>
            <a:r>
              <a:rPr lang="ar-SA" sz="2800" dirty="0"/>
              <a:t/>
            </a:r>
            <a:br>
              <a:rPr lang="ar-SA" sz="2800" dirty="0"/>
            </a:b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dirty="0"/>
              <a:t/>
            </a:r>
            <a:br>
              <a:rPr lang="ar-SA" sz="2800" dirty="0"/>
            </a:br>
            <a:r>
              <a:rPr lang="ar-SA" sz="2800" b="1" dirty="0"/>
              <a:t/>
            </a:r>
            <a:br>
              <a:rPr lang="ar-SA" sz="2800" b="1" dirty="0"/>
            </a:br>
            <a:r>
              <a:rPr lang="ar-SA" sz="2800" dirty="0"/>
              <a:t/>
            </a:r>
            <a:br>
              <a:rPr lang="ar-SA" sz="2800" dirty="0"/>
            </a:b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b="1" dirty="0" err="1"/>
              <a:t>مم</a:t>
            </a:r>
            <a:r>
              <a:rPr lang="ar-SA" sz="2800" b="1" dirty="0"/>
              <a:t> </a:t>
            </a:r>
            <a:r>
              <a:rPr lang="ar-SA" sz="2800" b="1" dirty="0" err="1"/>
              <a:t>سس</a:t>
            </a:r>
            <a:r>
              <a:rPr lang="ar-SA" sz="2800" b="1" dirty="0"/>
              <a:t> </a:t>
            </a:r>
            <a:r>
              <a:rPr lang="ar-SA" sz="2800" b="1" dirty="0" err="1"/>
              <a:t>كك</a:t>
            </a:r>
            <a:r>
              <a:rPr lang="ar-SA" sz="2800" b="1" dirty="0"/>
              <a:t> </a:t>
            </a:r>
            <a:r>
              <a:rPr lang="ar-SA" sz="2800" b="1" dirty="0" err="1"/>
              <a:t>شش</a:t>
            </a:r>
            <a:r>
              <a:rPr lang="ar-SA" sz="2800" b="1" dirty="0"/>
              <a:t> طط </a:t>
            </a:r>
            <a:r>
              <a:rPr lang="ar-SA" sz="2800" dirty="0"/>
              <a:t/>
            </a:r>
            <a:br>
              <a:rPr lang="ar-SA" sz="2800" dirty="0"/>
            </a:br>
            <a:endParaRPr lang="ar-SA" sz="2800" b="1" dirty="0"/>
          </a:p>
        </p:txBody>
      </p:sp>
    </p:spTree>
    <p:extLst>
      <p:ext uri="{BB962C8B-B14F-4D97-AF65-F5344CB8AC3E}">
        <p14:creationId xmlns:p14="http://schemas.microsoft.com/office/powerpoint/2010/main" xmlns="" val="17884382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1-7</a:t>
            </a:r>
            <a:endParaRPr lang="ar-SA" dirty="0">
              <a:effectLst/>
            </a:endParaRPr>
          </a:p>
        </p:txBody>
      </p:sp>
      <p:sp>
        <p:nvSpPr>
          <p:cNvPr id="3" name="عنصر نائب للمحتوى 2"/>
          <p:cNvSpPr>
            <a:spLocks noGrp="1"/>
          </p:cNvSpPr>
          <p:nvPr>
            <p:ph sz="quarter" idx="1"/>
          </p:nvPr>
        </p:nvSpPr>
        <p:spPr>
          <a:xfrm>
            <a:off x="-324544" y="2204864"/>
            <a:ext cx="9468544" cy="3168352"/>
          </a:xfrm>
        </p:spPr>
        <p:txBody>
          <a:bodyPr>
            <a:noAutofit/>
          </a:bodyPr>
          <a:lstStyle/>
          <a:p>
            <a:pPr marL="82296" indent="0">
              <a:buNone/>
            </a:pPr>
            <a:r>
              <a:rPr lang="ar-SA" sz="2800" b="1" dirty="0"/>
              <a:t>ينسب يكنس يشمت </a:t>
            </a:r>
            <a:r>
              <a:rPr lang="ar-SA" sz="2800" b="1" dirty="0" err="1"/>
              <a:t>طشمس</a:t>
            </a:r>
            <a:r>
              <a:rPr lang="ar-SA" sz="2800" b="1" dirty="0"/>
              <a:t> ينسب يكنس يشمت </a:t>
            </a:r>
            <a:r>
              <a:rPr lang="ar-SA" sz="2800" b="1" dirty="0" err="1"/>
              <a:t>طشمس</a:t>
            </a:r>
            <a:r>
              <a:rPr lang="ar-SA" sz="2800" b="1" dirty="0"/>
              <a:t> ينسب يكنس يشمت </a:t>
            </a:r>
            <a:r>
              <a:rPr lang="ar-SA" sz="2800" b="1" dirty="0" err="1"/>
              <a:t>طشمس</a:t>
            </a:r>
            <a:r>
              <a:rPr lang="ar-SA" sz="2800" b="1" dirty="0"/>
              <a:t> </a:t>
            </a:r>
            <a:r>
              <a:rPr lang="ar-SA" sz="2800" dirty="0"/>
              <a:t/>
            </a:r>
            <a:br>
              <a:rPr lang="ar-SA" sz="2800" dirty="0"/>
            </a:br>
            <a:r>
              <a:rPr lang="ar-SA" sz="2800" b="1" dirty="0"/>
              <a:t/>
            </a:r>
            <a:br>
              <a:rPr lang="ar-SA" sz="2800" b="1" dirty="0"/>
            </a:br>
            <a:r>
              <a:rPr lang="ar-SA" sz="2800" dirty="0"/>
              <a:t/>
            </a:r>
            <a:br>
              <a:rPr lang="ar-SA" sz="2800" dirty="0"/>
            </a:br>
            <a:r>
              <a:rPr lang="ar-SA" sz="2800" b="1" dirty="0"/>
              <a:t>ينسب يكنس يشمت </a:t>
            </a:r>
            <a:r>
              <a:rPr lang="ar-SA" sz="2800" b="1" dirty="0" err="1"/>
              <a:t>طشمس</a:t>
            </a:r>
            <a:r>
              <a:rPr lang="ar-SA" sz="2800" b="1" dirty="0"/>
              <a:t> ينسب يكنس يشمت </a:t>
            </a:r>
            <a:r>
              <a:rPr lang="ar-SA" sz="2800" b="1" dirty="0" err="1"/>
              <a:t>طشمس</a:t>
            </a:r>
            <a:r>
              <a:rPr lang="ar-SA" sz="2800" b="1" dirty="0"/>
              <a:t> ينسب يكنس يشمت </a:t>
            </a:r>
            <a:r>
              <a:rPr lang="ar-SA" sz="2800" b="1" dirty="0" err="1"/>
              <a:t>طشمس</a:t>
            </a:r>
            <a:r>
              <a:rPr lang="ar-SA" sz="2800" b="1" dirty="0"/>
              <a:t> </a:t>
            </a:r>
            <a:r>
              <a:rPr lang="ar-SA" sz="2800" dirty="0"/>
              <a:t/>
            </a:r>
            <a:br>
              <a:rPr lang="ar-SA" sz="2800" dirty="0"/>
            </a:br>
            <a:r>
              <a:rPr lang="ar-SA" sz="2800" b="1" dirty="0"/>
              <a:t/>
            </a:r>
            <a:br>
              <a:rPr lang="ar-SA" sz="2800" b="1" dirty="0"/>
            </a:br>
            <a:r>
              <a:rPr lang="ar-SA" sz="2800" dirty="0"/>
              <a:t/>
            </a:r>
            <a:br>
              <a:rPr lang="ar-SA" sz="2800" dirty="0"/>
            </a:br>
            <a:r>
              <a:rPr lang="ar-SA" sz="2800" b="1" dirty="0"/>
              <a:t>ينسب يكنس يشمت </a:t>
            </a:r>
            <a:r>
              <a:rPr lang="ar-SA" sz="2800" b="1" dirty="0" err="1"/>
              <a:t>طشمس</a:t>
            </a:r>
            <a:r>
              <a:rPr lang="ar-SA" sz="2800" b="1" dirty="0"/>
              <a:t> ينسب يكنس يشمت </a:t>
            </a:r>
            <a:r>
              <a:rPr lang="ar-SA" sz="2800" b="1" dirty="0" err="1"/>
              <a:t>طشمس</a:t>
            </a:r>
            <a:r>
              <a:rPr lang="ar-SA" sz="2800" b="1" dirty="0"/>
              <a:t> ينسب يكنس يشمت </a:t>
            </a:r>
            <a:r>
              <a:rPr lang="ar-SA" sz="2800" b="1" dirty="0" err="1"/>
              <a:t>طشمس</a:t>
            </a:r>
            <a:endParaRPr lang="ar-SA" sz="2800" b="1" dirty="0"/>
          </a:p>
        </p:txBody>
      </p:sp>
    </p:spTree>
    <p:extLst>
      <p:ext uri="{BB962C8B-B14F-4D97-AF65-F5344CB8AC3E}">
        <p14:creationId xmlns:p14="http://schemas.microsoft.com/office/powerpoint/2010/main" xmlns="" val="1275784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57516"/>
            <a:ext cx="7498080" cy="1143000"/>
          </a:xfrm>
        </p:spPr>
        <p:txBody>
          <a:bodyPr/>
          <a:lstStyle/>
          <a:p>
            <a:r>
              <a:rPr lang="ar-SA" dirty="0" smtClean="0"/>
              <a:t>فوائد أن تكون كاتب باللمس </a:t>
            </a:r>
            <a:endParaRPr lang="ar-SA" dirty="0"/>
          </a:p>
        </p:txBody>
      </p:sp>
      <p:sp>
        <p:nvSpPr>
          <p:cNvPr id="3" name="عنصر نائب للمحتوى 2"/>
          <p:cNvSpPr>
            <a:spLocks noGrp="1"/>
          </p:cNvSpPr>
          <p:nvPr>
            <p:ph sz="quarter" idx="1"/>
          </p:nvPr>
        </p:nvSpPr>
        <p:spPr/>
        <p:txBody>
          <a:bodyPr>
            <a:normAutofit/>
          </a:bodyPr>
          <a:lstStyle/>
          <a:p>
            <a:pPr algn="ctr"/>
            <a:r>
              <a:rPr lang="ar-SA" dirty="0" smtClean="0"/>
              <a:t>تخيلي أنك ستكتبين ورقة من       سطر</a:t>
            </a:r>
          </a:p>
          <a:p>
            <a:pPr algn="ctr"/>
            <a:endParaRPr lang="ar-SA" dirty="0" smtClean="0"/>
          </a:p>
          <a:p>
            <a:pPr marL="82296" indent="0" algn="ctr">
              <a:buNone/>
            </a:pPr>
            <a:r>
              <a:rPr lang="ar-SA" dirty="0" smtClean="0"/>
              <a:t>   عدد الكلمات في كل سطر هي  </a:t>
            </a:r>
            <a:r>
              <a:rPr lang="ar-SA" sz="3600" b="1" dirty="0" smtClean="0">
                <a:ln/>
                <a:solidFill>
                  <a:schemeClr val="accent2">
                    <a:lumMod val="50000"/>
                  </a:schemeClr>
                </a:solidFill>
                <a:effectLst>
                  <a:glow rad="139700">
                    <a:schemeClr val="accent3">
                      <a:satMod val="175000"/>
                      <a:alpha val="40000"/>
                    </a:schemeClr>
                  </a:glow>
                </a:effectLst>
              </a:rPr>
              <a:t>10</a:t>
            </a:r>
            <a:r>
              <a:rPr lang="ar-SA" sz="3600" b="1" dirty="0" smtClean="0">
                <a:ln/>
                <a:solidFill>
                  <a:schemeClr val="accent3"/>
                </a:solidFill>
                <a:effectLst>
                  <a:glow rad="139700">
                    <a:schemeClr val="accent3">
                      <a:satMod val="175000"/>
                      <a:alpha val="40000"/>
                    </a:schemeClr>
                  </a:glow>
                </a:effectLst>
              </a:rPr>
              <a:t> </a:t>
            </a:r>
            <a:r>
              <a:rPr lang="ar-SA" dirty="0" smtClean="0"/>
              <a:t> كلمات </a:t>
            </a:r>
          </a:p>
          <a:p>
            <a:pPr marL="82296" indent="0" algn="ctr">
              <a:buNone/>
            </a:pPr>
            <a:endParaRPr lang="ar-SA" dirty="0" smtClean="0"/>
          </a:p>
          <a:p>
            <a:r>
              <a:rPr lang="ar-SA" dirty="0" smtClean="0"/>
              <a:t>أي أن عدد الكلمات التي ستكتبينها هي </a:t>
            </a:r>
            <a:r>
              <a:rPr lang="ar-SA" sz="3600" b="1" dirty="0" smtClean="0">
                <a:ln/>
                <a:solidFill>
                  <a:schemeClr val="accent2">
                    <a:lumMod val="50000"/>
                  </a:schemeClr>
                </a:solidFill>
                <a:effectLst>
                  <a:glow rad="139700">
                    <a:schemeClr val="accent3">
                      <a:satMod val="175000"/>
                      <a:alpha val="40000"/>
                    </a:schemeClr>
                  </a:glow>
                </a:effectLst>
              </a:rPr>
              <a:t>300</a:t>
            </a:r>
            <a:r>
              <a:rPr lang="ar-SA" dirty="0" smtClean="0"/>
              <a:t>  </a:t>
            </a:r>
            <a:r>
              <a:rPr lang="ar-SA" dirty="0" smtClean="0"/>
              <a:t>كلمة </a:t>
            </a:r>
          </a:p>
          <a:p>
            <a:pPr marL="82296" indent="0">
              <a:buNone/>
            </a:pPr>
            <a:endParaRPr lang="ar-SA" dirty="0"/>
          </a:p>
          <a:p>
            <a:pPr marL="82296" indent="0" algn="ctr">
              <a:buNone/>
            </a:pPr>
            <a:r>
              <a:rPr lang="ar-SA" dirty="0" smtClean="0"/>
              <a:t>فإذا كنت ستكتبين  عشرورقات فهذا يعني أنك ستكتبين </a:t>
            </a:r>
            <a:r>
              <a:rPr lang="ar-SA" sz="3600" b="1" dirty="0">
                <a:ln/>
                <a:solidFill>
                  <a:schemeClr val="accent2">
                    <a:lumMod val="50000"/>
                  </a:schemeClr>
                </a:solidFill>
                <a:effectLst>
                  <a:glow rad="139700">
                    <a:schemeClr val="accent3">
                      <a:satMod val="175000"/>
                      <a:alpha val="40000"/>
                    </a:schemeClr>
                  </a:glow>
                </a:effectLst>
              </a:rPr>
              <a:t>3000</a:t>
            </a:r>
            <a:r>
              <a:rPr lang="ar-SA" dirty="0" smtClean="0"/>
              <a:t> كلمة </a:t>
            </a:r>
            <a:endParaRPr lang="ar-SA" dirty="0"/>
          </a:p>
        </p:txBody>
      </p:sp>
      <p:sp>
        <p:nvSpPr>
          <p:cNvPr id="6" name="Down Arrow 5"/>
          <p:cNvSpPr/>
          <p:nvPr/>
        </p:nvSpPr>
        <p:spPr>
          <a:xfrm>
            <a:off x="4644008" y="2060848"/>
            <a:ext cx="432048" cy="648072"/>
          </a:xfrm>
          <a:prstGeom prst="downArrow">
            <a:avLst/>
          </a:prstGeom>
          <a:solidFill>
            <a:schemeClr val="accent2">
              <a:lumMod val="50000"/>
            </a:schemeClr>
          </a:solidFill>
        </p:spPr>
        <p:style>
          <a:lnRef idx="3">
            <a:schemeClr val="lt1"/>
          </a:lnRef>
          <a:fillRef idx="1">
            <a:schemeClr val="accent3"/>
          </a:fillRef>
          <a:effectRef idx="1">
            <a:schemeClr val="accent3"/>
          </a:effectRef>
          <a:fontRef idx="minor">
            <a:schemeClr val="lt1"/>
          </a:fontRef>
        </p:style>
        <p:txBody>
          <a:bodyPr rtlCol="1" anchor="ctr"/>
          <a:lstStyle/>
          <a:p>
            <a:pPr algn="ctr"/>
            <a:endParaRPr lang="ar-SA"/>
          </a:p>
        </p:txBody>
      </p:sp>
      <p:sp>
        <p:nvSpPr>
          <p:cNvPr id="7" name="Rectangle 6"/>
          <p:cNvSpPr/>
          <p:nvPr/>
        </p:nvSpPr>
        <p:spPr>
          <a:xfrm>
            <a:off x="2771800" y="1628800"/>
            <a:ext cx="792088"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SA" sz="3600" b="1" dirty="0" smtClean="0">
                <a:ln/>
                <a:solidFill>
                  <a:schemeClr val="accent2">
                    <a:lumMod val="50000"/>
                  </a:schemeClr>
                </a:solidFill>
                <a:effectLst>
                  <a:glow rad="139700">
                    <a:schemeClr val="accent3">
                      <a:satMod val="175000"/>
                      <a:alpha val="40000"/>
                    </a:schemeClr>
                  </a:glow>
                </a:effectLst>
              </a:rPr>
              <a:t>30</a:t>
            </a:r>
            <a:endParaRPr lang="ar-SA" sz="3600" b="1" dirty="0">
              <a:ln/>
              <a:solidFill>
                <a:schemeClr val="accent2">
                  <a:lumMod val="50000"/>
                </a:schemeClr>
              </a:solidFill>
              <a:effectLst>
                <a:glow rad="139700">
                  <a:schemeClr val="accent3">
                    <a:satMod val="175000"/>
                    <a:alpha val="40000"/>
                  </a:schemeClr>
                </a:glow>
              </a:effectLst>
            </a:endParaRPr>
          </a:p>
        </p:txBody>
      </p:sp>
      <p:sp>
        <p:nvSpPr>
          <p:cNvPr id="8" name="Down Arrow 7"/>
          <p:cNvSpPr/>
          <p:nvPr/>
        </p:nvSpPr>
        <p:spPr>
          <a:xfrm>
            <a:off x="4644008" y="3193955"/>
            <a:ext cx="432048" cy="648072"/>
          </a:xfrm>
          <a:prstGeom prst="downArrow">
            <a:avLst/>
          </a:prstGeom>
          <a:solidFill>
            <a:schemeClr val="accent2">
              <a:lumMod val="50000"/>
            </a:schemeClr>
          </a:solidFill>
        </p:spPr>
        <p:style>
          <a:lnRef idx="3">
            <a:schemeClr val="lt1"/>
          </a:lnRef>
          <a:fillRef idx="1">
            <a:schemeClr val="accent3"/>
          </a:fillRef>
          <a:effectRef idx="1">
            <a:schemeClr val="accent3"/>
          </a:effectRef>
          <a:fontRef idx="minor">
            <a:schemeClr val="lt1"/>
          </a:fontRef>
        </p:style>
        <p:txBody>
          <a:bodyPr rtlCol="1" anchor="ctr"/>
          <a:lstStyle/>
          <a:p>
            <a:pPr algn="ctr"/>
            <a:endParaRPr lang="ar-SA"/>
          </a:p>
        </p:txBody>
      </p:sp>
      <p:sp>
        <p:nvSpPr>
          <p:cNvPr id="9" name="Down Arrow 8"/>
          <p:cNvSpPr/>
          <p:nvPr/>
        </p:nvSpPr>
        <p:spPr>
          <a:xfrm>
            <a:off x="4644008" y="4397141"/>
            <a:ext cx="432048" cy="648072"/>
          </a:xfrm>
          <a:prstGeom prst="downArrow">
            <a:avLst/>
          </a:prstGeom>
          <a:solidFill>
            <a:schemeClr val="accent2">
              <a:lumMod val="50000"/>
            </a:schemeClr>
          </a:solidFill>
        </p:spPr>
        <p:style>
          <a:lnRef idx="3">
            <a:schemeClr val="lt1"/>
          </a:lnRef>
          <a:fillRef idx="1">
            <a:schemeClr val="accent3"/>
          </a:fillRef>
          <a:effectRef idx="1">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424176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dissolve">
                                      <p:cBhvr>
                                        <p:cTn id="41" dur="500"/>
                                        <p:tgtEl>
                                          <p:spTgt spid="3">
                                            <p:txEl>
                                              <p:pRg st="6" end="6"/>
                                            </p:txEl>
                                          </p:spTgt>
                                        </p:tgtEl>
                                      </p:cBhvr>
                                    </p:animEffect>
                                  </p:childTnLst>
                                </p:cTn>
                              </p:par>
                              <p:par>
                                <p:cTn id="42" presetID="27" presetClass="emph" presetSubtype="0" fill="remove" nodeType="withEffect">
                                  <p:stCondLst>
                                    <p:cond delay="0"/>
                                  </p:stCondLst>
                                  <p:childTnLst>
                                    <p:animClr clrSpc="rgb" dir="cw">
                                      <p:cBhvr override="childStyle">
                                        <p:cTn id="43" dur="1750" autoRev="1" fill="remove"/>
                                        <p:tgtEl>
                                          <p:spTgt spid="3">
                                            <p:txEl>
                                              <p:pRg st="6" end="6"/>
                                            </p:txEl>
                                          </p:spTgt>
                                        </p:tgtEl>
                                        <p:attrNameLst>
                                          <p:attrName>style.color</p:attrName>
                                        </p:attrNameLst>
                                      </p:cBhvr>
                                      <p:to>
                                        <a:schemeClr val="bg1"/>
                                      </p:to>
                                    </p:animClr>
                                    <p:animClr clrSpc="rgb" dir="cw">
                                      <p:cBhvr>
                                        <p:cTn id="44" dur="1750" autoRev="1" fill="remove"/>
                                        <p:tgtEl>
                                          <p:spTgt spid="3">
                                            <p:txEl>
                                              <p:pRg st="6" end="6"/>
                                            </p:txEl>
                                          </p:spTgt>
                                        </p:tgtEl>
                                        <p:attrNameLst>
                                          <p:attrName>fillcolor</p:attrName>
                                        </p:attrNameLst>
                                      </p:cBhvr>
                                      <p:to>
                                        <a:schemeClr val="bg1"/>
                                      </p:to>
                                    </p:animClr>
                                    <p:set>
                                      <p:cBhvr>
                                        <p:cTn id="45" dur="1750" autoRev="1" fill="remove"/>
                                        <p:tgtEl>
                                          <p:spTgt spid="3">
                                            <p:txEl>
                                              <p:pRg st="6" end="6"/>
                                            </p:txEl>
                                          </p:spTgt>
                                        </p:tgtEl>
                                        <p:attrNameLst>
                                          <p:attrName>fill.type</p:attrName>
                                        </p:attrNameLst>
                                      </p:cBhvr>
                                      <p:to>
                                        <p:strVal val="solid"/>
                                      </p:to>
                                    </p:set>
                                    <p:set>
                                      <p:cBhvr>
                                        <p:cTn id="46" dur="1750" autoRev="1" fill="remove"/>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1-8</a:t>
            </a:r>
            <a:endParaRPr lang="ar-SA" dirty="0">
              <a:effectLst/>
            </a:endParaRPr>
          </a:p>
        </p:txBody>
      </p:sp>
      <p:sp>
        <p:nvSpPr>
          <p:cNvPr id="3" name="عنصر نائب للمحتوى 2"/>
          <p:cNvSpPr>
            <a:spLocks noGrp="1"/>
          </p:cNvSpPr>
          <p:nvPr>
            <p:ph sz="quarter" idx="1"/>
          </p:nvPr>
        </p:nvSpPr>
        <p:spPr>
          <a:xfrm>
            <a:off x="107504" y="1484784"/>
            <a:ext cx="8826184" cy="4896544"/>
          </a:xfrm>
        </p:spPr>
        <p:txBody>
          <a:bodyPr>
            <a:noAutofit/>
          </a:bodyPr>
          <a:lstStyle/>
          <a:p>
            <a:pPr marL="82296" indent="0">
              <a:buNone/>
            </a:pPr>
            <a:r>
              <a:rPr lang="ar-SA" sz="2800" b="1" dirty="0"/>
              <a:t>يتشكك </a:t>
            </a:r>
            <a:r>
              <a:rPr lang="ar-SA" sz="2800" b="1" dirty="0" err="1"/>
              <a:t>يتشكك</a:t>
            </a:r>
            <a:r>
              <a:rPr lang="ar-SA" sz="2800" b="1" dirty="0"/>
              <a:t> يتسبب يستتب يتشكك </a:t>
            </a:r>
            <a:r>
              <a:rPr lang="ar-SA" sz="2800" b="1" dirty="0" err="1"/>
              <a:t>يتشكك</a:t>
            </a:r>
            <a:r>
              <a:rPr lang="ar-SA" sz="2800" b="1" dirty="0"/>
              <a:t> يتسبب يستتب يتشكك </a:t>
            </a:r>
            <a:r>
              <a:rPr lang="ar-SA" sz="2800" b="1" dirty="0" err="1"/>
              <a:t>يتشكك</a:t>
            </a:r>
            <a:r>
              <a:rPr lang="ar-SA" sz="2800" b="1" dirty="0"/>
              <a:t> </a:t>
            </a:r>
            <a:r>
              <a:rPr lang="ar-SA" sz="2800" b="1" dirty="0" err="1"/>
              <a:t>يسستتي</a:t>
            </a:r>
            <a:r>
              <a:rPr lang="ar-SA" sz="2800" b="1" dirty="0"/>
              <a:t> </a:t>
            </a:r>
            <a:r>
              <a:rPr lang="ar-SA" sz="2800" b="1" dirty="0" err="1"/>
              <a:t>يسستتب</a:t>
            </a:r>
            <a:r>
              <a:rPr lang="ar-SA" sz="2800" b="1" dirty="0"/>
              <a:t> </a:t>
            </a:r>
            <a:r>
              <a:rPr lang="ar-SA" sz="2800" dirty="0"/>
              <a:t/>
            </a:r>
            <a:br>
              <a:rPr lang="ar-SA" sz="2800" dirty="0"/>
            </a:br>
            <a:r>
              <a:rPr lang="ar-SA" sz="2800" b="1" dirty="0"/>
              <a:t/>
            </a:r>
            <a:br>
              <a:rPr lang="ar-SA" sz="2800" b="1" dirty="0"/>
            </a:br>
            <a:r>
              <a:rPr lang="ar-SA" sz="2800" dirty="0"/>
              <a:t/>
            </a:r>
            <a:br>
              <a:rPr lang="ar-SA" sz="2800" dirty="0"/>
            </a:br>
            <a:r>
              <a:rPr lang="ar-SA" sz="2800" b="1" dirty="0"/>
              <a:t>يتشكك </a:t>
            </a:r>
            <a:r>
              <a:rPr lang="ar-SA" sz="2800" b="1" dirty="0" err="1"/>
              <a:t>يتشكك</a:t>
            </a:r>
            <a:r>
              <a:rPr lang="ar-SA" sz="2800" b="1" dirty="0"/>
              <a:t> يتسبب يستتب يتشكك </a:t>
            </a:r>
            <a:r>
              <a:rPr lang="ar-SA" sz="2800" b="1" dirty="0" err="1"/>
              <a:t>يتشكك</a:t>
            </a:r>
            <a:r>
              <a:rPr lang="ar-SA" sz="2800" b="1" dirty="0"/>
              <a:t> يتسبب يستتب يتشكك </a:t>
            </a:r>
            <a:r>
              <a:rPr lang="ar-SA" sz="2800" b="1" dirty="0" err="1"/>
              <a:t>يتشكك</a:t>
            </a:r>
            <a:r>
              <a:rPr lang="ar-SA" sz="2800" b="1" dirty="0"/>
              <a:t> </a:t>
            </a:r>
            <a:r>
              <a:rPr lang="ar-SA" sz="2800" b="1" dirty="0" err="1"/>
              <a:t>يسستتي</a:t>
            </a:r>
            <a:r>
              <a:rPr lang="ar-SA" sz="2800" b="1" dirty="0"/>
              <a:t> </a:t>
            </a:r>
            <a:r>
              <a:rPr lang="ar-SA" sz="2800" b="1" dirty="0" err="1"/>
              <a:t>يسستتب</a:t>
            </a:r>
            <a:r>
              <a:rPr lang="ar-SA" sz="2800" b="1" dirty="0"/>
              <a:t> </a:t>
            </a:r>
            <a:r>
              <a:rPr lang="ar-SA" sz="2800" dirty="0"/>
              <a:t/>
            </a:r>
            <a:br>
              <a:rPr lang="ar-SA" sz="2800" dirty="0"/>
            </a:br>
            <a:r>
              <a:rPr lang="ar-SA" sz="2800" b="1" dirty="0"/>
              <a:t/>
            </a:r>
            <a:br>
              <a:rPr lang="ar-SA" sz="2800" b="1" dirty="0"/>
            </a:br>
            <a:r>
              <a:rPr lang="ar-SA" sz="2800" dirty="0"/>
              <a:t/>
            </a:r>
            <a:br>
              <a:rPr lang="ar-SA" sz="2800" dirty="0"/>
            </a:br>
            <a:r>
              <a:rPr lang="ar-SA" sz="2800" b="1" dirty="0"/>
              <a:t>يتشكك </a:t>
            </a:r>
            <a:r>
              <a:rPr lang="ar-SA" sz="2800" b="1" dirty="0" err="1"/>
              <a:t>يتشكك</a:t>
            </a:r>
            <a:r>
              <a:rPr lang="ar-SA" sz="2800" b="1" dirty="0"/>
              <a:t> يتسبب يستتب يتشكك </a:t>
            </a:r>
            <a:r>
              <a:rPr lang="ar-SA" sz="2800" b="1" dirty="0" err="1"/>
              <a:t>يتشكك</a:t>
            </a:r>
            <a:r>
              <a:rPr lang="ar-SA" sz="2800" b="1" dirty="0"/>
              <a:t> يتسبب يستتب يتشكك </a:t>
            </a:r>
            <a:r>
              <a:rPr lang="ar-SA" sz="2800" b="1" dirty="0" err="1"/>
              <a:t>يتشكك</a:t>
            </a:r>
            <a:r>
              <a:rPr lang="ar-SA" sz="2800" b="1" dirty="0"/>
              <a:t> </a:t>
            </a:r>
            <a:r>
              <a:rPr lang="ar-SA" sz="2800" b="1" dirty="0" err="1"/>
              <a:t>يسستتي</a:t>
            </a:r>
            <a:r>
              <a:rPr lang="ar-SA" sz="2800" b="1" dirty="0"/>
              <a:t> </a:t>
            </a:r>
            <a:r>
              <a:rPr lang="ar-SA" sz="2800" b="1" dirty="0" err="1"/>
              <a:t>يسستتب</a:t>
            </a:r>
            <a:r>
              <a:rPr lang="ar-SA" sz="2800" dirty="0"/>
              <a:t/>
            </a:r>
            <a:br>
              <a:rPr lang="ar-SA" sz="2800" dirty="0"/>
            </a:br>
            <a:r>
              <a:rPr lang="ar-SA" sz="2800" b="1" dirty="0"/>
              <a:t/>
            </a:r>
            <a:br>
              <a:rPr lang="ar-SA" sz="2800" b="1" dirty="0"/>
            </a:br>
            <a:endParaRPr lang="ar-SA" sz="2800" b="1" dirty="0"/>
          </a:p>
        </p:txBody>
      </p:sp>
    </p:spTree>
    <p:extLst>
      <p:ext uri="{BB962C8B-B14F-4D97-AF65-F5344CB8AC3E}">
        <p14:creationId xmlns:p14="http://schemas.microsoft.com/office/powerpoint/2010/main" xmlns="" val="21223996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1-9</a:t>
            </a:r>
            <a:endParaRPr lang="ar-SA" dirty="0">
              <a:effectLst/>
            </a:endParaRPr>
          </a:p>
        </p:txBody>
      </p:sp>
      <p:sp>
        <p:nvSpPr>
          <p:cNvPr id="3" name="عنصر نائب للمحتوى 2"/>
          <p:cNvSpPr>
            <a:spLocks noGrp="1"/>
          </p:cNvSpPr>
          <p:nvPr>
            <p:ph sz="quarter" idx="1"/>
          </p:nvPr>
        </p:nvSpPr>
        <p:spPr>
          <a:xfrm>
            <a:off x="107504" y="2204864"/>
            <a:ext cx="8826184" cy="3168352"/>
          </a:xfrm>
        </p:spPr>
        <p:txBody>
          <a:bodyPr>
            <a:noAutofit/>
          </a:bodyPr>
          <a:lstStyle/>
          <a:p>
            <a:pPr marL="82296" indent="0">
              <a:buNone/>
            </a:pP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xmlns="" val="25550750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الخامس 1-10</a:t>
            </a:r>
            <a:endParaRPr lang="ar-SA" dirty="0">
              <a:effectLst/>
            </a:endParaRPr>
          </a:p>
        </p:txBody>
      </p:sp>
      <p:sp>
        <p:nvSpPr>
          <p:cNvPr id="3" name="عنصر نائب للمحتوى 2"/>
          <p:cNvSpPr>
            <a:spLocks noGrp="1"/>
          </p:cNvSpPr>
          <p:nvPr>
            <p:ph sz="quarter" idx="1"/>
          </p:nvPr>
        </p:nvSpPr>
        <p:spPr>
          <a:xfrm>
            <a:off x="107504" y="2204864"/>
            <a:ext cx="8826184" cy="3168352"/>
          </a:xfrm>
        </p:spPr>
        <p:txBody>
          <a:bodyPr>
            <a:noAutofit/>
          </a:bodyPr>
          <a:lstStyle/>
          <a:p>
            <a:pPr marL="82296" indent="0">
              <a:buNone/>
            </a:pP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xmlns="" val="21998833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effectLst/>
              </a:rPr>
              <a:t>ال (ا ) و ( أ)</a:t>
            </a:r>
            <a:endParaRPr lang="ar-SA" dirty="0">
              <a:effectLst/>
            </a:endParaRPr>
          </a:p>
        </p:txBody>
      </p:sp>
      <p:sp>
        <p:nvSpPr>
          <p:cNvPr id="3" name="عنصر نائب للمحتوى 2"/>
          <p:cNvSpPr>
            <a:spLocks noGrp="1"/>
          </p:cNvSpPr>
          <p:nvPr>
            <p:ph sz="quarter" idx="1"/>
          </p:nvPr>
        </p:nvSpPr>
        <p:spPr>
          <a:xfrm>
            <a:off x="179512" y="1484784"/>
            <a:ext cx="8826184" cy="5040560"/>
          </a:xfrm>
        </p:spPr>
        <p:txBody>
          <a:bodyPr>
            <a:noAutofit/>
          </a:bodyPr>
          <a:lstStyle/>
          <a:p>
            <a:pPr defTabSz="1997075"/>
            <a:r>
              <a:rPr lang="ar-SA" sz="2400" b="1" dirty="0" smtClean="0"/>
              <a:t>هذا </a:t>
            </a:r>
            <a:r>
              <a:rPr lang="ar-SA" sz="2400" b="1" dirty="0"/>
              <a:t>الحرف مهم جداً فهو من أصول لغتنا العربية ،وبالتالي ستحتاجه كثيراً في الطباعة السريعة ،لأن عدم استعماله يؤدي إلى </a:t>
            </a:r>
            <a:r>
              <a:rPr lang="ar-SA" sz="2400" b="1" dirty="0" smtClean="0"/>
              <a:t>تغير معنى النص .</a:t>
            </a:r>
            <a:endParaRPr lang="ar-SA" sz="2400" dirty="0" smtClean="0"/>
          </a:p>
          <a:p>
            <a:pPr defTabSz="1997075"/>
            <a:endParaRPr lang="ar-SA" sz="2400" b="1" u="sng" dirty="0" smtClean="0"/>
          </a:p>
          <a:p>
            <a:pPr defTabSz="1997075"/>
            <a:r>
              <a:rPr lang="ar-SA" sz="2400" b="1" u="sng" dirty="0" smtClean="0"/>
              <a:t>التفريق </a:t>
            </a:r>
            <a:r>
              <a:rPr lang="ar-SA" sz="2400" b="1" u="sng" dirty="0"/>
              <a:t>في الكتابة بين حرفا (ا) و (أ) :</a:t>
            </a:r>
            <a:r>
              <a:rPr lang="ar-SA" sz="2400" dirty="0"/>
              <a:t/>
            </a:r>
            <a:br>
              <a:rPr lang="ar-SA" sz="2400" dirty="0"/>
            </a:br>
            <a:r>
              <a:rPr lang="ar-SA" sz="2400" b="1" dirty="0"/>
              <a:t>1- حين نستعمل حرف (ا) : نرفع اصبع السبابة اليمنى بخفة ونضغط عليه .</a:t>
            </a:r>
            <a:r>
              <a:rPr lang="ar-SA" sz="2400" dirty="0"/>
              <a:t/>
            </a:r>
            <a:br>
              <a:rPr lang="ar-SA" sz="2400" dirty="0"/>
            </a:br>
            <a:r>
              <a:rPr lang="ar-SA" sz="2400" b="1" dirty="0"/>
              <a:t>2- حين نستعمل حرف (أ) : أيضاً نرفع اصبع السبابة اليمنى ونضغط عليه بخفة ولكن في نفس الوقت يكون اصبع يدنا اليسرى (الخنصر) يضغط على زر </a:t>
            </a:r>
            <a:r>
              <a:rPr lang="en-US" sz="2400" b="1" dirty="0"/>
              <a:t>shift </a:t>
            </a:r>
            <a:r>
              <a:rPr lang="ar-SA" sz="2400" b="1" dirty="0"/>
              <a:t>الأيسر ونستمر بالضغط إلى أن يظهر لدينا حرف (أ) </a:t>
            </a:r>
            <a:r>
              <a:rPr lang="ar-SA" sz="2400" b="1" dirty="0" smtClean="0"/>
              <a:t>.</a:t>
            </a:r>
            <a:endParaRPr lang="ar-SA" sz="2400" dirty="0" smtClean="0"/>
          </a:p>
          <a:p>
            <a:pPr defTabSz="1997075"/>
            <a:endParaRPr lang="ar-SA" sz="2400" b="1" u="sng" dirty="0" smtClean="0"/>
          </a:p>
          <a:p>
            <a:pPr defTabSz="1997075"/>
            <a:r>
              <a:rPr lang="ar-SA" sz="2400" b="1" u="sng" dirty="0" smtClean="0"/>
              <a:t>نجرب </a:t>
            </a:r>
            <a:r>
              <a:rPr lang="ar-SA" sz="2400" b="1" u="sng" dirty="0"/>
              <a:t>معاً :</a:t>
            </a:r>
            <a:r>
              <a:rPr lang="ar-SA" sz="2400" dirty="0"/>
              <a:t/>
            </a:r>
            <a:br>
              <a:rPr lang="ar-SA" sz="2400" dirty="0"/>
            </a:br>
            <a:r>
              <a:rPr lang="ar-SA" sz="2400" b="1" dirty="0"/>
              <a:t>نضغط حرف (ا) وبنفس الوقت نضغط زر </a:t>
            </a:r>
            <a:r>
              <a:rPr lang="en-US" sz="2400" b="1" dirty="0"/>
              <a:t>shift </a:t>
            </a:r>
            <a:r>
              <a:rPr lang="ar-SA" sz="2400" b="1" dirty="0"/>
              <a:t>الأيسر فيظهر لدينا حرف (أ) .</a:t>
            </a:r>
            <a:endParaRPr lang="ar-SA" sz="2000" b="1" dirty="0"/>
          </a:p>
        </p:txBody>
      </p:sp>
    </p:spTree>
    <p:extLst>
      <p:ext uri="{BB962C8B-B14F-4D97-AF65-F5344CB8AC3E}">
        <p14:creationId xmlns:p14="http://schemas.microsoft.com/office/powerpoint/2010/main" xmlns="" val="9424949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1-11 </a:t>
            </a:r>
            <a:endParaRPr lang="ar-SA" dirty="0">
              <a:effectLst/>
            </a:endParaRPr>
          </a:p>
        </p:txBody>
      </p:sp>
      <p:sp>
        <p:nvSpPr>
          <p:cNvPr id="3" name="عنصر نائب للمحتوى 2"/>
          <p:cNvSpPr>
            <a:spLocks noGrp="1"/>
          </p:cNvSpPr>
          <p:nvPr>
            <p:ph sz="quarter" idx="1"/>
          </p:nvPr>
        </p:nvSpPr>
        <p:spPr>
          <a:xfrm>
            <a:off x="107504" y="2204864"/>
            <a:ext cx="8826184" cy="3168352"/>
          </a:xfrm>
        </p:spPr>
        <p:txBody>
          <a:bodyPr>
            <a:noAutofit/>
          </a:bodyPr>
          <a:lstStyle/>
          <a:p>
            <a:pPr marL="82296" indent="0">
              <a:buNone/>
            </a:pP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a:t>
            </a:r>
            <a:r>
              <a:rPr lang="ar-SA" sz="2800" b="1" dirty="0" smtClean="0"/>
              <a:t>يبطش</a:t>
            </a:r>
            <a:endParaRPr lang="ar-SA" sz="2400" b="1" dirty="0"/>
          </a:p>
        </p:txBody>
      </p:sp>
    </p:spTree>
    <p:extLst>
      <p:ext uri="{BB962C8B-B14F-4D97-AF65-F5344CB8AC3E}">
        <p14:creationId xmlns:p14="http://schemas.microsoft.com/office/powerpoint/2010/main" xmlns="" val="28348678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1-12 </a:t>
            </a:r>
            <a:endParaRPr lang="ar-SA" dirty="0">
              <a:effectLst/>
            </a:endParaRPr>
          </a:p>
        </p:txBody>
      </p:sp>
      <p:sp>
        <p:nvSpPr>
          <p:cNvPr id="3" name="عنصر نائب للمحتوى 2"/>
          <p:cNvSpPr>
            <a:spLocks noGrp="1"/>
          </p:cNvSpPr>
          <p:nvPr>
            <p:ph sz="quarter" idx="1"/>
          </p:nvPr>
        </p:nvSpPr>
        <p:spPr>
          <a:xfrm>
            <a:off x="107504" y="2204864"/>
            <a:ext cx="8826184" cy="3168352"/>
          </a:xfrm>
        </p:spPr>
        <p:txBody>
          <a:bodyPr>
            <a:noAutofit/>
          </a:bodyPr>
          <a:lstStyle/>
          <a:p>
            <a:pPr marL="82296" indent="0">
              <a:buNone/>
            </a:pP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a:t>
            </a:r>
            <a:endParaRPr lang="ar-SA" sz="2400" b="1" dirty="0"/>
          </a:p>
        </p:txBody>
      </p:sp>
    </p:spTree>
    <p:extLst>
      <p:ext uri="{BB962C8B-B14F-4D97-AF65-F5344CB8AC3E}">
        <p14:creationId xmlns:p14="http://schemas.microsoft.com/office/powerpoint/2010/main" xmlns="" val="27004954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1-13 </a:t>
            </a:r>
            <a:endParaRPr lang="ar-SA" dirty="0">
              <a:effectLst/>
            </a:endParaRPr>
          </a:p>
        </p:txBody>
      </p:sp>
      <p:sp>
        <p:nvSpPr>
          <p:cNvPr id="3" name="عنصر نائب للمحتوى 2"/>
          <p:cNvSpPr>
            <a:spLocks noGrp="1"/>
          </p:cNvSpPr>
          <p:nvPr>
            <p:ph sz="quarter" idx="1"/>
          </p:nvPr>
        </p:nvSpPr>
        <p:spPr>
          <a:xfrm>
            <a:off x="107504" y="2204864"/>
            <a:ext cx="8826184" cy="3168352"/>
          </a:xfrm>
        </p:spPr>
        <p:txBody>
          <a:bodyPr>
            <a:noAutofit/>
          </a:bodyPr>
          <a:lstStyle/>
          <a:p>
            <a:pPr marL="82296" indent="0">
              <a:buNone/>
            </a:pPr>
            <a:r>
              <a:rPr lang="ar-SA" sz="2800" b="1" dirty="0"/>
              <a:t>ليس من شك أن السكن مناسب ليس من شك أن السكن مناسب ليس من شك أن السكن مناسب</a:t>
            </a:r>
            <a:r>
              <a:rPr lang="ar-SA" sz="2800" dirty="0"/>
              <a:t/>
            </a:r>
            <a:br>
              <a:rPr lang="ar-SA" sz="2800" dirty="0"/>
            </a:br>
            <a:r>
              <a:rPr lang="ar-SA" sz="2800" b="1" dirty="0"/>
              <a:t/>
            </a:r>
            <a:br>
              <a:rPr lang="ar-SA" sz="2800" b="1" dirty="0"/>
            </a:br>
            <a:r>
              <a:rPr lang="ar-SA" sz="2800" dirty="0"/>
              <a:t/>
            </a:r>
            <a:br>
              <a:rPr lang="ar-SA" sz="2800" dirty="0"/>
            </a:br>
            <a:r>
              <a:rPr lang="ar-SA" sz="2800" b="1" dirty="0"/>
              <a:t>ليس من شك أن السكن مناسب ليس من شك أن السكن مناسب ليس من شك أن السكن مناسب</a:t>
            </a:r>
            <a:endParaRPr lang="ar-SA" sz="2400" b="1" dirty="0"/>
          </a:p>
        </p:txBody>
      </p:sp>
    </p:spTree>
    <p:extLst>
      <p:ext uri="{BB962C8B-B14F-4D97-AF65-F5344CB8AC3E}">
        <p14:creationId xmlns:p14="http://schemas.microsoft.com/office/powerpoint/2010/main" xmlns="" val="26260064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467544" y="2060848"/>
            <a:ext cx="7992888" cy="4247317"/>
          </a:xfrm>
          <a:prstGeom prst="rect">
            <a:avLst/>
          </a:prstGeom>
        </p:spPr>
        <p:txBody>
          <a:bodyPr wrap="square">
            <a:spAutoFit/>
          </a:bodyPr>
          <a:lstStyle/>
          <a:p>
            <a:pPr>
              <a:lnSpc>
                <a:spcPct val="150000"/>
              </a:lnSpc>
            </a:pPr>
            <a:r>
              <a:rPr lang="ar-SA" sz="3600" dirty="0" smtClean="0">
                <a:latin typeface="Traditional Arabic" pitchFamily="2" charset="-78"/>
                <a:cs typeface="Traditional Arabic" pitchFamily="2" charset="-78"/>
              </a:rPr>
              <a:t>الآن بعد أن انتهينا من التعرف على حروف صف الارتكاز .</a:t>
            </a:r>
          </a:p>
          <a:p>
            <a:pPr>
              <a:lnSpc>
                <a:spcPct val="150000"/>
              </a:lnSpc>
            </a:pPr>
            <a:r>
              <a:rPr lang="ar-SA" sz="3600" dirty="0" smtClean="0">
                <a:latin typeface="Traditional Arabic" pitchFamily="2" charset="-78"/>
                <a:cs typeface="Traditional Arabic" pitchFamily="2" charset="-78"/>
              </a:rPr>
              <a:t>يجب ان تقومي بالتدرب اكثر من مره على كل تمرين مع حساب الوقت المستغرق في الكتابة.</a:t>
            </a:r>
          </a:p>
          <a:p>
            <a:pPr>
              <a:lnSpc>
                <a:spcPct val="150000"/>
              </a:lnSpc>
            </a:pPr>
            <a:r>
              <a:rPr lang="ar-SA" sz="3600" dirty="0" smtClean="0">
                <a:latin typeface="Traditional Arabic" pitchFamily="2" charset="-78"/>
                <a:cs typeface="Traditional Arabic" pitchFamily="2" charset="-78"/>
              </a:rPr>
              <a:t>وتجاهدي حتى تقلصي المدة المستخدمة لكتابة هذه التمارين .</a:t>
            </a:r>
          </a:p>
          <a:p>
            <a:pPr>
              <a:lnSpc>
                <a:spcPct val="150000"/>
              </a:lnSpc>
            </a:pPr>
            <a:r>
              <a:rPr lang="ar-SA" sz="3600" dirty="0" smtClean="0">
                <a:latin typeface="Traditional Arabic" pitchFamily="2" charset="-78"/>
                <a:cs typeface="Traditional Arabic" pitchFamily="2" charset="-78"/>
              </a:rPr>
              <a:t>يوجد في هذه المحاضرة 13 تمرينا مختلفا .</a:t>
            </a:r>
          </a:p>
        </p:txBody>
      </p:sp>
    </p:spTree>
    <p:extLst>
      <p:ext uri="{BB962C8B-B14F-4D97-AF65-F5344CB8AC3E}">
        <p14:creationId xmlns:p14="http://schemas.microsoft.com/office/powerpoint/2010/main" xmlns="" val="216208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الكتابة بالطريقة التقليدية :</a:t>
            </a:r>
            <a:br>
              <a:rPr lang="ar-SA" dirty="0"/>
            </a:br>
            <a:endParaRPr lang="ar-SA" dirty="0"/>
          </a:p>
        </p:txBody>
      </p:sp>
      <p:sp>
        <p:nvSpPr>
          <p:cNvPr id="3" name="Content Placeholder 2"/>
          <p:cNvSpPr>
            <a:spLocks noGrp="1"/>
          </p:cNvSpPr>
          <p:nvPr>
            <p:ph sz="quarter" idx="1"/>
          </p:nvPr>
        </p:nvSpPr>
        <p:spPr>
          <a:xfrm>
            <a:off x="1435608" y="1447800"/>
            <a:ext cx="7498080" cy="3997424"/>
          </a:xfrm>
        </p:spPr>
        <p:txBody>
          <a:bodyPr/>
          <a:lstStyle/>
          <a:p>
            <a:endParaRPr lang="ar-SA" dirty="0" smtClean="0"/>
          </a:p>
        </p:txBody>
      </p:sp>
      <p:graphicFrame>
        <p:nvGraphicFramePr>
          <p:cNvPr id="4" name="Diagram 3"/>
          <p:cNvGraphicFramePr/>
          <p:nvPr>
            <p:extLst>
              <p:ext uri="{D42A27DB-BD31-4B8C-83A1-F6EECF244321}">
                <p14:modId xmlns:p14="http://schemas.microsoft.com/office/powerpoint/2010/main" xmlns="" val="1400505047"/>
              </p:ext>
            </p:extLst>
          </p:nvPr>
        </p:nvGraphicFramePr>
        <p:xfrm>
          <a:off x="1835696"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267744" y="5661248"/>
            <a:ext cx="5716630" cy="707886"/>
          </a:xfrm>
          <a:prstGeom prst="rect">
            <a:avLst/>
          </a:prstGeom>
          <a:noFill/>
        </p:spPr>
        <p:txBody>
          <a:bodyPr wrap="none" rtlCol="1">
            <a:spAutoFit/>
          </a:bodyPr>
          <a:lstStyle/>
          <a:p>
            <a:pPr algn="ctr"/>
            <a:r>
              <a:rPr lang="ar-SA" sz="4000" dirty="0">
                <a:solidFill>
                  <a:schemeClr val="accent3">
                    <a:lumMod val="75000"/>
                  </a:schemeClr>
                </a:solidFill>
              </a:rPr>
              <a:t>ستكررين هذه العملية 3000 مرة </a:t>
            </a:r>
          </a:p>
        </p:txBody>
      </p:sp>
    </p:spTree>
    <p:extLst>
      <p:ext uri="{BB962C8B-B14F-4D97-AF65-F5344CB8AC3E}">
        <p14:creationId xmlns:p14="http://schemas.microsoft.com/office/powerpoint/2010/main" xmlns="" val="147307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6" presetClass="emph" presetSubtype="0" fill="hold" grpId="1" nodeType="withEffect">
                                  <p:stCondLst>
                                    <p:cond delay="0"/>
                                  </p:stCondLst>
                                  <p:childTnLst>
                                    <p:animScale>
                                      <p:cBhvr>
                                        <p:cTn id="14"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فوائد أن تكون كاتب باللمس </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marL="82296" indent="0" algn="ctr">
              <a:buNone/>
            </a:pPr>
            <a:endParaRPr lang="ar-SA" dirty="0" smtClean="0"/>
          </a:p>
          <a:p>
            <a:pPr marL="596646" indent="-514350">
              <a:buFont typeface="+mj-lt"/>
              <a:buAutoNum type="arabicPeriod"/>
            </a:pPr>
            <a:r>
              <a:rPr lang="ar-SA" dirty="0" smtClean="0"/>
              <a:t>يختصر </a:t>
            </a:r>
            <a:r>
              <a:rPr lang="ar-SA" dirty="0" smtClean="0"/>
              <a:t>الكثير والكثير من الوقت وبالتالي سوف تكوني قادرة على على استغلال وقتك في اعمال أخرى </a:t>
            </a:r>
          </a:p>
          <a:p>
            <a:pPr marL="596646" lvl="0" indent="-514350">
              <a:buFont typeface="+mj-lt"/>
              <a:buAutoNum type="arabicPeriod"/>
            </a:pPr>
            <a:r>
              <a:rPr lang="ar-JO" dirty="0" smtClean="0"/>
              <a:t>عدم </a:t>
            </a:r>
            <a:r>
              <a:rPr lang="ar-SA" dirty="0" smtClean="0"/>
              <a:t>ال</a:t>
            </a:r>
            <a:r>
              <a:rPr lang="ar-JO" dirty="0" smtClean="0"/>
              <a:t>شعور</a:t>
            </a:r>
            <a:r>
              <a:rPr lang="ar-SA" dirty="0" smtClean="0"/>
              <a:t> </a:t>
            </a:r>
            <a:r>
              <a:rPr lang="ar-JO" dirty="0" smtClean="0"/>
              <a:t>بالملل </a:t>
            </a:r>
            <a:r>
              <a:rPr lang="ar-JO" dirty="0"/>
              <a:t>والإرهاق مما يساعد في زيادة الإنتاجية.</a:t>
            </a:r>
            <a:endParaRPr lang="en-US" dirty="0"/>
          </a:p>
          <a:p>
            <a:pPr marL="596646" indent="-514350">
              <a:buFont typeface="+mj-lt"/>
              <a:buAutoNum type="arabicPeriod"/>
            </a:pPr>
            <a:endParaRPr lang="ar-SA" dirty="0" smtClean="0"/>
          </a:p>
          <a:p>
            <a:pPr marL="596646" indent="-514350">
              <a:buFont typeface="+mj-lt"/>
              <a:buAutoNum type="arabicPeriod"/>
            </a:pPr>
            <a:r>
              <a:rPr lang="ar-SA" dirty="0" smtClean="0"/>
              <a:t>تزيد من احساسك بالسيطرة على الجهاز ويزيد من قدرتك على استخدام الحاسب وإدخال البيانات بسرعة أكبر بكثير</a:t>
            </a:r>
          </a:p>
          <a:p>
            <a:pPr marL="596646" indent="-514350">
              <a:buFont typeface="+mj-lt"/>
              <a:buAutoNum type="arabicPeriod"/>
            </a:pPr>
            <a:r>
              <a:rPr lang="ar-SA" dirty="0" smtClean="0"/>
              <a:t>مهارة </a:t>
            </a:r>
            <a:r>
              <a:rPr lang="ar-SA" dirty="0" smtClean="0"/>
              <a:t>مهمة تضيفينها إلى سيرتك الذاتية وتساعدك في الحصول على فرص عمل أفضل </a:t>
            </a:r>
          </a:p>
          <a:p>
            <a:pPr marL="82296" indent="0" algn="ctr">
              <a:buNone/>
            </a:pPr>
            <a:r>
              <a:rPr lang="ar-SA" dirty="0" smtClean="0"/>
              <a:t>   </a:t>
            </a:r>
            <a:endParaRPr lang="ar-SA" dirty="0"/>
          </a:p>
        </p:txBody>
      </p:sp>
    </p:spTree>
    <p:extLst>
      <p:ext uri="{BB962C8B-B14F-4D97-AF65-F5344CB8AC3E}">
        <p14:creationId xmlns:p14="http://schemas.microsoft.com/office/powerpoint/2010/main" xmlns="" val="32110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الكتابة باللمس</a:t>
            </a:r>
            <a:endParaRPr lang="ar-SA" dirty="0"/>
          </a:p>
        </p:txBody>
      </p:sp>
      <p:sp>
        <p:nvSpPr>
          <p:cNvPr id="3" name="عنصر نائب للمحتوى 2"/>
          <p:cNvSpPr>
            <a:spLocks noGrp="1"/>
          </p:cNvSpPr>
          <p:nvPr>
            <p:ph sz="quarter" idx="1"/>
          </p:nvPr>
        </p:nvSpPr>
        <p:spPr/>
        <p:txBody>
          <a:bodyPr/>
          <a:lstStyle/>
          <a:p>
            <a:pPr>
              <a:buNone/>
            </a:pPr>
            <a:r>
              <a:rPr lang="ar-SA" b="1" u="sng" dirty="0" smtClean="0">
                <a:solidFill>
                  <a:schemeClr val="accent2">
                    <a:lumMod val="50000"/>
                  </a:schemeClr>
                </a:solidFill>
              </a:rPr>
              <a:t>الكفاءة تتمثل في </a:t>
            </a:r>
            <a:r>
              <a:rPr lang="ar-SA" b="1" u="sng" dirty="0" err="1" smtClean="0">
                <a:solidFill>
                  <a:schemeClr val="accent2">
                    <a:lumMod val="50000"/>
                  </a:schemeClr>
                </a:solidFill>
              </a:rPr>
              <a:t>شيئين :</a:t>
            </a:r>
            <a:endParaRPr lang="ar-SA" b="1" u="sng" dirty="0" smtClean="0">
              <a:solidFill>
                <a:schemeClr val="accent2">
                  <a:lumMod val="50000"/>
                </a:schemeClr>
              </a:solidFill>
            </a:endParaRPr>
          </a:p>
          <a:p>
            <a:r>
              <a:rPr lang="ar-SA" dirty="0" smtClean="0"/>
              <a:t>السرعة في الكتابة </a:t>
            </a:r>
          </a:p>
          <a:p>
            <a:r>
              <a:rPr lang="ar-SA" dirty="0" smtClean="0"/>
              <a:t>الدقة والتي تتمثل في الكتابة مع وجود أقل عدد ممكن من الأخطاء</a:t>
            </a:r>
          </a:p>
          <a:p>
            <a:endParaRPr lang="ar-SA" dirty="0" smtClean="0"/>
          </a:p>
          <a:p>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الكتابة باللمس</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a:buNone/>
            </a:pPr>
            <a:r>
              <a:rPr lang="ar-SA" b="1" u="sng" dirty="0" smtClean="0">
                <a:solidFill>
                  <a:schemeClr val="accent2">
                    <a:lumMod val="50000"/>
                  </a:schemeClr>
                </a:solidFill>
              </a:rPr>
              <a:t>ولاتقان هذه المهارة لابد من تحقيق بعض الشروط أهمها :</a:t>
            </a:r>
          </a:p>
          <a:p>
            <a:r>
              <a:rPr lang="ar-SA" dirty="0" smtClean="0"/>
              <a:t> </a:t>
            </a:r>
            <a:r>
              <a:rPr lang="ar-SA" dirty="0" smtClean="0"/>
              <a:t>تركيز العينين على المادة المراد طبعها وعدم النظر إلى مفاتيح الحروف إلا في الحالات الإضطرارية </a:t>
            </a:r>
          </a:p>
          <a:p>
            <a:r>
              <a:rPr lang="ar-SA" dirty="0" smtClean="0"/>
              <a:t>أن يضرب كل أصبع المفتاح المخصص له ،حسب اللائحة الخاصة مع الانتباه إلى عدم رفع باقي الأصابع من مكانها على صف الارتكاز أو الاستراحة وتكون الأصابع مقوسة </a:t>
            </a:r>
          </a:p>
          <a:p>
            <a:r>
              <a:rPr lang="ar-SA" dirty="0" smtClean="0"/>
              <a:t>إعادة الأصابع إلى أماكنها المخصصة لها على صف الارتكاز بعد نقرها للحروف الأخرى على الصفوف الأخرى</a:t>
            </a:r>
          </a:p>
          <a:p>
            <a:r>
              <a:rPr lang="ar-SA" dirty="0" smtClean="0"/>
              <a:t>استخدام جميع أصابع اليدين في الكتابة </a:t>
            </a:r>
          </a:p>
          <a:p>
            <a:r>
              <a:rPr lang="ar-SA" dirty="0" smtClean="0"/>
              <a:t>الجلوس بشكل </a:t>
            </a:r>
            <a:r>
              <a:rPr lang="ar-SA" dirty="0" smtClean="0"/>
              <a:t>صحيح </a:t>
            </a:r>
            <a:endParaRPr lang="ar-SA" dirty="0" smtClean="0"/>
          </a:p>
          <a:p>
            <a:endParaRPr lang="ar-SA" dirty="0" smtClean="0"/>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t>الجلسة الصحيحة</a:t>
            </a:r>
            <a:endParaRPr lang="ar-SA" dirty="0"/>
          </a:p>
        </p:txBody>
      </p:sp>
      <p:sp>
        <p:nvSpPr>
          <p:cNvPr id="3" name="Content Placeholder 2"/>
          <p:cNvSpPr>
            <a:spLocks noGrp="1"/>
          </p:cNvSpPr>
          <p:nvPr>
            <p:ph sz="quarter" idx="1"/>
          </p:nvPr>
        </p:nvSpPr>
        <p:spPr>
          <a:xfrm>
            <a:off x="1435608" y="1447800"/>
            <a:ext cx="7498080" cy="2485256"/>
          </a:xfrm>
        </p:spPr>
        <p:txBody>
          <a:bodyPr>
            <a:normAutofit fontScale="85000" lnSpcReduction="10000"/>
          </a:bodyPr>
          <a:lstStyle/>
          <a:p>
            <a:pPr algn="just"/>
            <a:r>
              <a:rPr lang="ar-JO" sz="3200" dirty="0" smtClean="0"/>
              <a:t>تعني </a:t>
            </a:r>
            <a:r>
              <a:rPr lang="ar-JO" sz="3200" dirty="0"/>
              <a:t>جلوس مدخل البيانات أو الناسخ في وضع طبيعي لا تكلف فيه لما في ذلك من فوائد إيجابية على العملية الإنتاجية لمدخلي البيانات وفوائد صحية تتمثل في تقليل المجهود البدني وسلامة الجسم أثناء الجلوس لفترات طويلة أمام جهاز الحاسب الآلي</a:t>
            </a:r>
            <a:r>
              <a:rPr lang="ar-JO" sz="3200" dirty="0" smtClean="0"/>
              <a:t>.</a:t>
            </a:r>
            <a:endParaRPr lang="en-US" sz="3200" dirty="0" smtClean="0"/>
          </a:p>
          <a:p>
            <a:pPr algn="just"/>
            <a:r>
              <a:rPr lang="en-US" dirty="0">
                <a:hlinkClick r:id="rId2"/>
              </a:rPr>
              <a:t>http://</a:t>
            </a:r>
            <a:r>
              <a:rPr lang="en-US" dirty="0" smtClean="0">
                <a:hlinkClick r:id="rId2"/>
              </a:rPr>
              <a:t>www.youtube.com/watch?v=eunr6or42YM</a:t>
            </a:r>
            <a:endParaRPr lang="en-US" dirty="0" smtClean="0"/>
          </a:p>
          <a:p>
            <a:pPr marL="82296" indent="0" algn="just">
              <a:buNone/>
            </a:pPr>
            <a:r>
              <a:rPr lang="en-US" dirty="0"/>
              <a:t>http://www.youtube.com/watch?v=kY6H2bHHv5M</a:t>
            </a:r>
            <a:endParaRPr lang="ar-SA" sz="3200" dirty="0"/>
          </a:p>
        </p:txBody>
      </p:sp>
    </p:spTree>
    <p:extLst>
      <p:ext uri="{BB962C8B-B14F-4D97-AF65-F5344CB8AC3E}">
        <p14:creationId xmlns:p14="http://schemas.microsoft.com/office/powerpoint/2010/main" xmlns="" val="178592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AE908F69C45F43B5F67F7F770537E1" ma:contentTypeVersion="0" ma:contentTypeDescription="Create a new document." ma:contentTypeScope="" ma:versionID="f67ef303716acc3b388836726e48600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EF5EA8-4F88-4A54-90F8-F0B706FD530B}"/>
</file>

<file path=customXml/itemProps2.xml><?xml version="1.0" encoding="utf-8"?>
<ds:datastoreItem xmlns:ds="http://schemas.openxmlformats.org/officeDocument/2006/customXml" ds:itemID="{24F3F3B1-135C-4D97-89DD-CEBE6AF23A6E}"/>
</file>

<file path=customXml/itemProps3.xml><?xml version="1.0" encoding="utf-8"?>
<ds:datastoreItem xmlns:ds="http://schemas.openxmlformats.org/officeDocument/2006/customXml" ds:itemID="{1963BBD4-AB4A-493C-AFE4-19761388FE9B}"/>
</file>

<file path=docProps/app.xml><?xml version="1.0" encoding="utf-8"?>
<Properties xmlns="http://schemas.openxmlformats.org/officeDocument/2006/extended-properties" xmlns:vt="http://schemas.openxmlformats.org/officeDocument/2006/docPropsVTypes">
  <Template>Median</Template>
  <TotalTime>1102</TotalTime>
  <Words>1355</Words>
  <Application>Microsoft Office PowerPoint</Application>
  <PresentationFormat>عرض على الشاشة (3:4)‏</PresentationFormat>
  <Paragraphs>161</Paragraphs>
  <Slides>47</Slides>
  <Notes>0</Notes>
  <HiddenSlides>0</HiddenSlides>
  <MMClips>0</MMClips>
  <ScaleCrop>false</ScaleCrop>
  <HeadingPairs>
    <vt:vector size="4" baseType="variant">
      <vt:variant>
        <vt:lpstr>سمة</vt:lpstr>
      </vt:variant>
      <vt:variant>
        <vt:i4>1</vt:i4>
      </vt:variant>
      <vt:variant>
        <vt:lpstr>عناوين الشرائح</vt:lpstr>
      </vt:variant>
      <vt:variant>
        <vt:i4>47</vt:i4>
      </vt:variant>
    </vt:vector>
  </HeadingPairs>
  <TitlesOfParts>
    <vt:vector size="48" baseType="lpstr">
      <vt:lpstr>ألوان متوسطة</vt:lpstr>
      <vt:lpstr>معالجة الكلمات والنسخ -2- برنامج السكرتارية الطبية</vt:lpstr>
      <vt:lpstr>الكتابة باللمس</vt:lpstr>
      <vt:lpstr>فوائد أن تكون كاتب باللمس </vt:lpstr>
      <vt:lpstr>فوائد أن تكون كاتب باللمس </vt:lpstr>
      <vt:lpstr>الكتابة بالطريقة التقليدية : </vt:lpstr>
      <vt:lpstr>فوائد أن تكون كاتب باللمس </vt:lpstr>
      <vt:lpstr>الكتابة باللمس</vt:lpstr>
      <vt:lpstr>الكتابة باللمس</vt:lpstr>
      <vt:lpstr>الجلسة الصحيحة</vt:lpstr>
      <vt:lpstr>الشريحة 10</vt:lpstr>
      <vt:lpstr>الشريحة 11</vt:lpstr>
      <vt:lpstr>الشريحة 12</vt:lpstr>
      <vt:lpstr>الشريحة 13</vt:lpstr>
      <vt:lpstr>لوحة المفاتيح وتقسيمها </vt:lpstr>
      <vt:lpstr>صف الارتكاز</vt:lpstr>
      <vt:lpstr>ماهي أحرف صف الارتكاز </vt:lpstr>
      <vt:lpstr>تمرين على صف الارتكاز لليد اليمنى </vt:lpstr>
      <vt:lpstr>الشريحة 18</vt:lpstr>
      <vt:lpstr>ملحوظة هامة جداً </vt:lpstr>
      <vt:lpstr>تمرين على صف الارتكاز لليد اليسرى</vt:lpstr>
      <vt:lpstr>الشريحة 21</vt:lpstr>
      <vt:lpstr>الشريحة 22</vt:lpstr>
      <vt:lpstr>تدريبات عملية  على حروف صف الارتكاز لليد اليمنى باللغة العربية HOME   ROW </vt:lpstr>
      <vt:lpstr>الشريحة 24</vt:lpstr>
      <vt:lpstr>التطبيق الأول 1-1</vt:lpstr>
      <vt:lpstr>الشريحة 26</vt:lpstr>
      <vt:lpstr>التطبيق الثاني 1-2</vt:lpstr>
      <vt:lpstr>الشريحة 28</vt:lpstr>
      <vt:lpstr>تدريبات عملية  على حروف صف الارتكاز لليد اليسرى باللغة العربية HOME   ROW </vt:lpstr>
      <vt:lpstr>التطبيق الأول 1-3</vt:lpstr>
      <vt:lpstr>الشريحة 31</vt:lpstr>
      <vt:lpstr>التطبيق الثاني 1-4</vt:lpstr>
      <vt:lpstr>التطبيق الثالث  1-5</vt:lpstr>
      <vt:lpstr>والآن بعد ان انتهينا من حروف اليدي اليمنى واليد اليسرى تبقى لنا ثلاثة حروف فقط لِنُتِمَ حرف الإرتكاز بإذن الله .</vt:lpstr>
      <vt:lpstr>أولاً :حرفا (الألف واللام) اللذان يقعان بين اصبعا السبابة الأيمن الأيسر                              </vt:lpstr>
      <vt:lpstr>بقى لنا حرف واحد في خط الإرتكاز وهو موجود على يمين يدنا اليمنى ،وتحديداً بجانب حرف الكاف ، إنه حرف الطاء                             </vt:lpstr>
      <vt:lpstr>الشريحة 37</vt:lpstr>
      <vt:lpstr>التطبيق الاول 1-6</vt:lpstr>
      <vt:lpstr>التطبيق الثاني 1-7</vt:lpstr>
      <vt:lpstr>التطبيق الثالث 1-8</vt:lpstr>
      <vt:lpstr>التطبيق الرابع 1-9</vt:lpstr>
      <vt:lpstr>التطبيق الخامس 1-10</vt:lpstr>
      <vt:lpstr>ال (ا ) و ( أ)</vt:lpstr>
      <vt:lpstr>التطبيق الاول 1-11 </vt:lpstr>
      <vt:lpstr>التطبيق الثاني 1-12 </vt:lpstr>
      <vt:lpstr>التطبيق الثاني 1-13 </vt:lpstr>
      <vt:lpstr>الشريحة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ايميل</cp:lastModifiedBy>
  <cp:revision>49</cp:revision>
  <dcterms:created xsi:type="dcterms:W3CDTF">2014-02-09T17:56:55Z</dcterms:created>
  <dcterms:modified xsi:type="dcterms:W3CDTF">2014-02-22T23:11:50Z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0x010100C8AE908F69C45F43B5F67F7F770537E1</vt:lpwstr>
  </property>
</Properties>
</file>