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04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6"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4DA4EA3-3E74-4D1B-89CA-D943345A3F30}" type="datetimeFigureOut">
              <a:rPr lang="ar-SA" smtClean="0"/>
              <a:t>19/12/1437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4896DA0-55E0-4F3B-8986-14E51BC2B4D6}" type="slidenum">
              <a:rPr lang="ar-SA" smtClean="0"/>
              <a:t>‹#›</a:t>
            </a:fld>
            <a:endParaRPr lang="ar-SA"/>
          </a:p>
        </p:txBody>
      </p:sp>
    </p:spTree>
    <p:extLst>
      <p:ext uri="{BB962C8B-B14F-4D97-AF65-F5344CB8AC3E}">
        <p14:creationId xmlns:p14="http://schemas.microsoft.com/office/powerpoint/2010/main" val="16390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DA4EA3-3E74-4D1B-89CA-D943345A3F30}" type="datetimeFigureOut">
              <a:rPr lang="ar-SA" smtClean="0"/>
              <a:t>19/12/1437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4896DA0-55E0-4F3B-8986-14E51BC2B4D6}" type="slidenum">
              <a:rPr lang="ar-SA" smtClean="0"/>
              <a:t>‹#›</a:t>
            </a:fld>
            <a:endParaRPr lang="ar-SA"/>
          </a:p>
        </p:txBody>
      </p:sp>
    </p:spTree>
    <p:extLst>
      <p:ext uri="{BB962C8B-B14F-4D97-AF65-F5344CB8AC3E}">
        <p14:creationId xmlns:p14="http://schemas.microsoft.com/office/powerpoint/2010/main" val="2388972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DA4EA3-3E74-4D1B-89CA-D943345A3F30}" type="datetimeFigureOut">
              <a:rPr lang="ar-SA" smtClean="0"/>
              <a:t>19/12/1437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4896DA0-55E0-4F3B-8986-14E51BC2B4D6}" type="slidenum">
              <a:rPr lang="ar-SA" smtClean="0"/>
              <a:t>‹#›</a:t>
            </a:fld>
            <a:endParaRPr lang="ar-S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6350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DA4EA3-3E74-4D1B-89CA-D943345A3F30}" type="datetimeFigureOut">
              <a:rPr lang="ar-SA" smtClean="0"/>
              <a:t>19/12/1437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4896DA0-55E0-4F3B-8986-14E51BC2B4D6}" type="slidenum">
              <a:rPr lang="ar-SA" smtClean="0"/>
              <a:t>‹#›</a:t>
            </a:fld>
            <a:endParaRPr lang="ar-SA"/>
          </a:p>
        </p:txBody>
      </p:sp>
    </p:spTree>
    <p:extLst>
      <p:ext uri="{BB962C8B-B14F-4D97-AF65-F5344CB8AC3E}">
        <p14:creationId xmlns:p14="http://schemas.microsoft.com/office/powerpoint/2010/main" val="1933933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DA4EA3-3E74-4D1B-89CA-D943345A3F30}" type="datetimeFigureOut">
              <a:rPr lang="ar-SA" smtClean="0"/>
              <a:t>19/12/1437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4896DA0-55E0-4F3B-8986-14E51BC2B4D6}" type="slidenum">
              <a:rPr lang="ar-SA" smtClean="0"/>
              <a:t>‹#›</a:t>
            </a:fld>
            <a:endParaRPr lang="ar-S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31950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DA4EA3-3E74-4D1B-89CA-D943345A3F30}" type="datetimeFigureOut">
              <a:rPr lang="ar-SA" smtClean="0"/>
              <a:t>19/12/1437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4896DA0-55E0-4F3B-8986-14E51BC2B4D6}" type="slidenum">
              <a:rPr lang="ar-SA" smtClean="0"/>
              <a:t>‹#›</a:t>
            </a:fld>
            <a:endParaRPr lang="ar-SA"/>
          </a:p>
        </p:txBody>
      </p:sp>
    </p:spTree>
    <p:extLst>
      <p:ext uri="{BB962C8B-B14F-4D97-AF65-F5344CB8AC3E}">
        <p14:creationId xmlns:p14="http://schemas.microsoft.com/office/powerpoint/2010/main" val="3368197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DA4EA3-3E74-4D1B-89CA-D943345A3F30}" type="datetimeFigureOut">
              <a:rPr lang="ar-SA" smtClean="0"/>
              <a:t>19/12/1437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4896DA0-55E0-4F3B-8986-14E51BC2B4D6}" type="slidenum">
              <a:rPr lang="ar-SA" smtClean="0"/>
              <a:t>‹#›</a:t>
            </a:fld>
            <a:endParaRPr lang="ar-SA"/>
          </a:p>
        </p:txBody>
      </p:sp>
    </p:spTree>
    <p:extLst>
      <p:ext uri="{BB962C8B-B14F-4D97-AF65-F5344CB8AC3E}">
        <p14:creationId xmlns:p14="http://schemas.microsoft.com/office/powerpoint/2010/main" val="2497991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DA4EA3-3E74-4D1B-89CA-D943345A3F30}" type="datetimeFigureOut">
              <a:rPr lang="ar-SA" smtClean="0"/>
              <a:t>19/12/1437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4896DA0-55E0-4F3B-8986-14E51BC2B4D6}" type="slidenum">
              <a:rPr lang="ar-SA" smtClean="0"/>
              <a:t>‹#›</a:t>
            </a:fld>
            <a:endParaRPr lang="ar-SA"/>
          </a:p>
        </p:txBody>
      </p:sp>
    </p:spTree>
    <p:extLst>
      <p:ext uri="{BB962C8B-B14F-4D97-AF65-F5344CB8AC3E}">
        <p14:creationId xmlns:p14="http://schemas.microsoft.com/office/powerpoint/2010/main" val="740378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DA4EA3-3E74-4D1B-89CA-D943345A3F30}" type="datetimeFigureOut">
              <a:rPr lang="ar-SA" smtClean="0"/>
              <a:t>19/12/1437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4896DA0-55E0-4F3B-8986-14E51BC2B4D6}" type="slidenum">
              <a:rPr lang="ar-SA" smtClean="0"/>
              <a:t>‹#›</a:t>
            </a:fld>
            <a:endParaRPr lang="ar-SA"/>
          </a:p>
        </p:txBody>
      </p:sp>
    </p:spTree>
    <p:extLst>
      <p:ext uri="{BB962C8B-B14F-4D97-AF65-F5344CB8AC3E}">
        <p14:creationId xmlns:p14="http://schemas.microsoft.com/office/powerpoint/2010/main" val="1153518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DA4EA3-3E74-4D1B-89CA-D943345A3F30}" type="datetimeFigureOut">
              <a:rPr lang="ar-SA" smtClean="0"/>
              <a:t>19/12/1437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4896DA0-55E0-4F3B-8986-14E51BC2B4D6}" type="slidenum">
              <a:rPr lang="ar-SA" smtClean="0"/>
              <a:t>‹#›</a:t>
            </a:fld>
            <a:endParaRPr lang="ar-SA"/>
          </a:p>
        </p:txBody>
      </p:sp>
    </p:spTree>
    <p:extLst>
      <p:ext uri="{BB962C8B-B14F-4D97-AF65-F5344CB8AC3E}">
        <p14:creationId xmlns:p14="http://schemas.microsoft.com/office/powerpoint/2010/main" val="4268108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DA4EA3-3E74-4D1B-89CA-D943345A3F30}" type="datetimeFigureOut">
              <a:rPr lang="ar-SA" smtClean="0"/>
              <a:t>19/12/1437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4896DA0-55E0-4F3B-8986-14E51BC2B4D6}" type="slidenum">
              <a:rPr lang="ar-SA" smtClean="0"/>
              <a:t>‹#›</a:t>
            </a:fld>
            <a:endParaRPr lang="ar-SA"/>
          </a:p>
        </p:txBody>
      </p:sp>
    </p:spTree>
    <p:extLst>
      <p:ext uri="{BB962C8B-B14F-4D97-AF65-F5344CB8AC3E}">
        <p14:creationId xmlns:p14="http://schemas.microsoft.com/office/powerpoint/2010/main" val="1236560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DA4EA3-3E74-4D1B-89CA-D943345A3F30}" type="datetimeFigureOut">
              <a:rPr lang="ar-SA" smtClean="0"/>
              <a:t>19/12/1437</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34896DA0-55E0-4F3B-8986-14E51BC2B4D6}" type="slidenum">
              <a:rPr lang="ar-SA" smtClean="0"/>
              <a:t>‹#›</a:t>
            </a:fld>
            <a:endParaRPr lang="ar-SA"/>
          </a:p>
        </p:txBody>
      </p:sp>
    </p:spTree>
    <p:extLst>
      <p:ext uri="{BB962C8B-B14F-4D97-AF65-F5344CB8AC3E}">
        <p14:creationId xmlns:p14="http://schemas.microsoft.com/office/powerpoint/2010/main" val="2731760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4DA4EA3-3E74-4D1B-89CA-D943345A3F30}" type="datetimeFigureOut">
              <a:rPr lang="ar-SA" smtClean="0"/>
              <a:t>19/12/1437</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34896DA0-55E0-4F3B-8986-14E51BC2B4D6}" type="slidenum">
              <a:rPr lang="ar-SA" smtClean="0"/>
              <a:t>‹#›</a:t>
            </a:fld>
            <a:endParaRPr lang="ar-SA"/>
          </a:p>
        </p:txBody>
      </p:sp>
    </p:spTree>
    <p:extLst>
      <p:ext uri="{BB962C8B-B14F-4D97-AF65-F5344CB8AC3E}">
        <p14:creationId xmlns:p14="http://schemas.microsoft.com/office/powerpoint/2010/main" val="2436188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DA4EA3-3E74-4D1B-89CA-D943345A3F30}" type="datetimeFigureOut">
              <a:rPr lang="ar-SA" smtClean="0"/>
              <a:t>19/12/1437</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34896DA0-55E0-4F3B-8986-14E51BC2B4D6}" type="slidenum">
              <a:rPr lang="ar-SA" smtClean="0"/>
              <a:t>‹#›</a:t>
            </a:fld>
            <a:endParaRPr lang="ar-SA"/>
          </a:p>
        </p:txBody>
      </p:sp>
    </p:spTree>
    <p:extLst>
      <p:ext uri="{BB962C8B-B14F-4D97-AF65-F5344CB8AC3E}">
        <p14:creationId xmlns:p14="http://schemas.microsoft.com/office/powerpoint/2010/main" val="2808194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DA4EA3-3E74-4D1B-89CA-D943345A3F30}" type="datetimeFigureOut">
              <a:rPr lang="ar-SA" smtClean="0"/>
              <a:t>19/12/1437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4896DA0-55E0-4F3B-8986-14E51BC2B4D6}" type="slidenum">
              <a:rPr lang="ar-SA" smtClean="0"/>
              <a:t>‹#›</a:t>
            </a:fld>
            <a:endParaRPr lang="ar-SA"/>
          </a:p>
        </p:txBody>
      </p:sp>
    </p:spTree>
    <p:extLst>
      <p:ext uri="{BB962C8B-B14F-4D97-AF65-F5344CB8AC3E}">
        <p14:creationId xmlns:p14="http://schemas.microsoft.com/office/powerpoint/2010/main" val="2926306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DA4EA3-3E74-4D1B-89CA-D943345A3F30}" type="datetimeFigureOut">
              <a:rPr lang="ar-SA" smtClean="0"/>
              <a:t>19/12/1437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4896DA0-55E0-4F3B-8986-14E51BC2B4D6}" type="slidenum">
              <a:rPr lang="ar-SA" smtClean="0"/>
              <a:t>‹#›</a:t>
            </a:fld>
            <a:endParaRPr lang="ar-SA"/>
          </a:p>
        </p:txBody>
      </p:sp>
    </p:spTree>
    <p:extLst>
      <p:ext uri="{BB962C8B-B14F-4D97-AF65-F5344CB8AC3E}">
        <p14:creationId xmlns:p14="http://schemas.microsoft.com/office/powerpoint/2010/main" val="2363859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4DA4EA3-3E74-4D1B-89CA-D943345A3F30}" type="datetimeFigureOut">
              <a:rPr lang="ar-SA" smtClean="0"/>
              <a:t>19/12/1437</a:t>
            </a:fld>
            <a:endParaRPr lang="ar-S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4896DA0-55E0-4F3B-8986-14E51BC2B4D6}" type="slidenum">
              <a:rPr lang="ar-SA" smtClean="0"/>
              <a:t>‹#›</a:t>
            </a:fld>
            <a:endParaRPr lang="ar-SA"/>
          </a:p>
        </p:txBody>
      </p:sp>
    </p:spTree>
    <p:extLst>
      <p:ext uri="{BB962C8B-B14F-4D97-AF65-F5344CB8AC3E}">
        <p14:creationId xmlns:p14="http://schemas.microsoft.com/office/powerpoint/2010/main" val="924145807"/>
      </p:ext>
    </p:extLst>
  </p:cSld>
  <p:clrMap bg1="dk1" tx1="lt1" bg2="dk2" tx2="lt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 id="2147484052" r:id="rId12"/>
    <p:sldLayoutId id="2147484053" r:id="rId13"/>
    <p:sldLayoutId id="2147484054" r:id="rId14"/>
    <p:sldLayoutId id="2147484055" r:id="rId15"/>
    <p:sldLayoutId id="2147484056"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1" y="1691640"/>
            <a:ext cx="6380018" cy="2246769"/>
          </a:xfrm>
          <a:prstGeom prst="rect">
            <a:avLst/>
          </a:prstGeom>
          <a:noFill/>
        </p:spPr>
        <p:txBody>
          <a:bodyPr wrap="square" rtlCol="1">
            <a:spAutoFit/>
          </a:bodyPr>
          <a:lstStyle/>
          <a:p>
            <a:pPr algn="ctr"/>
            <a:r>
              <a:rPr lang="ar-SA" sz="2800" dirty="0" smtClean="0">
                <a:latin typeface="Traditional Arabic" panose="02020603050405020304" pitchFamily="18" charset="-78"/>
                <a:cs typeface="Traditional Arabic" panose="02020603050405020304" pitchFamily="18" charset="-78"/>
              </a:rPr>
              <a:t>اليوم: الأحد</a:t>
            </a:r>
          </a:p>
          <a:p>
            <a:pPr algn="ctr"/>
            <a:r>
              <a:rPr lang="ar-SA" sz="2800" dirty="0" smtClean="0">
                <a:latin typeface="Traditional Arabic" panose="02020603050405020304" pitchFamily="18" charset="-78"/>
                <a:cs typeface="Traditional Arabic" panose="02020603050405020304" pitchFamily="18" charset="-78"/>
              </a:rPr>
              <a:t>التاريخ: 1 / 1 / 1438هـ</a:t>
            </a:r>
          </a:p>
          <a:p>
            <a:pPr algn="ctr"/>
            <a:r>
              <a:rPr lang="ar-SA" sz="2800" dirty="0" smtClean="0">
                <a:latin typeface="Traditional Arabic" panose="02020603050405020304" pitchFamily="18" charset="-78"/>
                <a:cs typeface="Traditional Arabic" panose="02020603050405020304" pitchFamily="18" charset="-78"/>
              </a:rPr>
              <a:t>الساعة: 2  ظهراً</a:t>
            </a:r>
          </a:p>
          <a:p>
            <a:pPr algn="ctr"/>
            <a:r>
              <a:rPr lang="ar-SA" sz="2800" dirty="0" smtClean="0">
                <a:latin typeface="Traditional Arabic" panose="02020603050405020304" pitchFamily="18" charset="-78"/>
                <a:cs typeface="Traditional Arabic" panose="02020603050405020304" pitchFamily="18" charset="-78"/>
              </a:rPr>
              <a:t>المادة: 252 أثر – العمارة القديمة في الجزيرة العربية</a:t>
            </a:r>
          </a:p>
          <a:p>
            <a:pPr algn="ctr"/>
            <a:r>
              <a:rPr lang="ar-SA" sz="2800" dirty="0" smtClean="0">
                <a:latin typeface="Traditional Arabic" panose="02020603050405020304" pitchFamily="18" charset="-78"/>
                <a:cs typeface="Traditional Arabic" panose="02020603050405020304" pitchFamily="18" charset="-78"/>
              </a:rPr>
              <a:t>الموضوع: مواد العمارة</a:t>
            </a:r>
          </a:p>
        </p:txBody>
      </p:sp>
    </p:spTree>
    <p:extLst>
      <p:ext uri="{BB962C8B-B14F-4D97-AF65-F5344CB8AC3E}">
        <p14:creationId xmlns:p14="http://schemas.microsoft.com/office/powerpoint/2010/main" val="24485331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536" y="151675"/>
            <a:ext cx="11139054" cy="6740307"/>
          </a:xfrm>
          <a:prstGeom prst="rect">
            <a:avLst/>
          </a:prstGeom>
        </p:spPr>
        <p:txBody>
          <a:bodyPr wrap="square">
            <a:spAutoFit/>
          </a:bodyPr>
          <a:lstStyle/>
          <a:p>
            <a:pPr algn="ctr"/>
            <a:r>
              <a:rPr lang="ar-SA" sz="2400" b="1" u="sng" dirty="0" smtClean="0">
                <a:latin typeface="Traditional Arabic" panose="02020603050405020304" pitchFamily="18" charset="-78"/>
                <a:cs typeface="Traditional Arabic" panose="02020603050405020304" pitchFamily="18" charset="-78"/>
              </a:rPr>
              <a:t> أنواع الأحجار أو الصخور</a:t>
            </a:r>
            <a:endParaRPr lang="ar-SA" sz="2400" b="1" u="sng" dirty="0">
              <a:latin typeface="Traditional Arabic" panose="02020603050405020304" pitchFamily="18" charset="-78"/>
              <a:cs typeface="Traditional Arabic" panose="02020603050405020304" pitchFamily="18" charset="-78"/>
            </a:endParaRPr>
          </a:p>
          <a:p>
            <a:pPr algn="just"/>
            <a:r>
              <a:rPr lang="ar-SA" sz="2400" dirty="0">
                <a:latin typeface="Traditional Arabic" panose="02020603050405020304" pitchFamily="18" charset="-78"/>
                <a:cs typeface="Traditional Arabic" panose="02020603050405020304" pitchFamily="18" charset="-78"/>
              </a:rPr>
              <a:t>1</a:t>
            </a:r>
            <a:r>
              <a:rPr lang="ar-SA" sz="2400" dirty="0" smtClean="0">
                <a:latin typeface="Traditional Arabic" panose="02020603050405020304" pitchFamily="18" charset="-78"/>
                <a:cs typeface="Traditional Arabic" panose="02020603050405020304" pitchFamily="18" charset="-78"/>
              </a:rPr>
              <a:t>- الصخور الاندفاعية (الجوفية): تتميز هذه الصخور بشكل عام بالمتانة العالية والكثافة الكبيرة ومقاومتها الجيدة للعوامل الجوية، ومن أهم أمثلتها: </a:t>
            </a:r>
          </a:p>
          <a:p>
            <a:pPr algn="just"/>
            <a:r>
              <a:rPr lang="ar-SA" sz="2400" dirty="0" smtClean="0">
                <a:latin typeface="Traditional Arabic" panose="02020603050405020304" pitchFamily="18" charset="-78"/>
                <a:cs typeface="Traditional Arabic" panose="02020603050405020304" pitchFamily="18" charset="-78"/>
              </a:rPr>
              <a:t>- حجر الجرانيت: يختلف لون هذا الحجر طبقاً لتركيبه ولكنه غالباً ذو لون فاتح وقد يكون أحمر أو رمادي، وهو من الصخور شديدة الصلابة</a:t>
            </a:r>
          </a:p>
          <a:p>
            <a:pPr algn="just"/>
            <a:endParaRPr lang="ar-SA" sz="2800" dirty="0">
              <a:latin typeface="Traditional Arabic" panose="02020603050405020304" pitchFamily="18" charset="-78"/>
              <a:cs typeface="Traditional Arabic" panose="02020603050405020304" pitchFamily="18" charset="-78"/>
            </a:endParaRPr>
          </a:p>
          <a:p>
            <a:pPr algn="just"/>
            <a:endParaRPr lang="ar-SA" sz="2800" dirty="0" smtClean="0">
              <a:latin typeface="Traditional Arabic" panose="02020603050405020304" pitchFamily="18" charset="-78"/>
              <a:cs typeface="Traditional Arabic" panose="02020603050405020304" pitchFamily="18" charset="-78"/>
            </a:endParaRPr>
          </a:p>
          <a:p>
            <a:pPr algn="just"/>
            <a:endParaRPr lang="ar-SA" sz="2800" dirty="0">
              <a:latin typeface="Traditional Arabic" panose="02020603050405020304" pitchFamily="18" charset="-78"/>
              <a:cs typeface="Traditional Arabic" panose="02020603050405020304" pitchFamily="18" charset="-78"/>
            </a:endParaRPr>
          </a:p>
          <a:p>
            <a:pPr marL="457200" indent="-457200" algn="just">
              <a:buFontTx/>
              <a:buChar char="-"/>
            </a:pPr>
            <a:r>
              <a:rPr lang="ar-SA" sz="2800" dirty="0" smtClean="0">
                <a:latin typeface="Traditional Arabic" panose="02020603050405020304" pitchFamily="18" charset="-78"/>
                <a:cs typeface="Traditional Arabic" panose="02020603050405020304" pitchFamily="18" charset="-78"/>
              </a:rPr>
              <a:t>حجر البازلت: يتميز بلونه الأسود الداكن والذي يرجع إلى وجود معدن الحديد، وهذا النوع من الأحجار يصنف على أنه من الأحجار الصلدة الممتازة للبناء. </a:t>
            </a:r>
          </a:p>
          <a:p>
            <a:pPr marL="457200" indent="-457200" algn="just">
              <a:buFontTx/>
              <a:buChar char="-"/>
            </a:pPr>
            <a:endParaRPr lang="ar-SA" sz="2800" dirty="0" smtClean="0">
              <a:latin typeface="Traditional Arabic" panose="02020603050405020304" pitchFamily="18" charset="-78"/>
              <a:cs typeface="Traditional Arabic" panose="02020603050405020304" pitchFamily="18" charset="-78"/>
            </a:endParaRPr>
          </a:p>
          <a:p>
            <a:pPr algn="just"/>
            <a:endParaRPr lang="ar-SA" sz="2800" dirty="0">
              <a:latin typeface="Traditional Arabic" panose="02020603050405020304" pitchFamily="18" charset="-78"/>
              <a:cs typeface="Traditional Arabic" panose="02020603050405020304" pitchFamily="18" charset="-78"/>
            </a:endParaRPr>
          </a:p>
          <a:p>
            <a:pPr marL="457200" indent="-457200" algn="just">
              <a:buFontTx/>
              <a:buChar char="-"/>
            </a:pPr>
            <a:endParaRPr lang="ar-SA" sz="2800" dirty="0">
              <a:latin typeface="Traditional Arabic" panose="02020603050405020304" pitchFamily="18" charset="-78"/>
              <a:cs typeface="Traditional Arabic" panose="02020603050405020304" pitchFamily="18" charset="-78"/>
            </a:endParaRPr>
          </a:p>
          <a:p>
            <a:pPr marL="457200" indent="-457200" algn="just">
              <a:buFontTx/>
              <a:buChar char="-"/>
            </a:pPr>
            <a:endParaRPr lang="ar-SA" sz="2800" dirty="0" smtClean="0">
              <a:latin typeface="Traditional Arabic" panose="02020603050405020304" pitchFamily="18" charset="-78"/>
              <a:cs typeface="Traditional Arabic" panose="02020603050405020304" pitchFamily="18" charset="-78"/>
            </a:endParaRPr>
          </a:p>
          <a:p>
            <a:pPr marL="457200" indent="-457200" algn="just">
              <a:buFontTx/>
              <a:buChar char="-"/>
            </a:pPr>
            <a:r>
              <a:rPr lang="ar-SA" sz="2800" dirty="0" smtClean="0">
                <a:latin typeface="Traditional Arabic" panose="02020603050405020304" pitchFamily="18" charset="-78"/>
                <a:cs typeface="Traditional Arabic" panose="02020603050405020304" pitchFamily="18" charset="-78"/>
              </a:rPr>
              <a:t>حجر الخفاف: يصنف على أنه من الصخور الاندفاعية </a:t>
            </a:r>
            <a:r>
              <a:rPr lang="ar-SA" sz="2800" dirty="0" err="1" smtClean="0">
                <a:latin typeface="Traditional Arabic" panose="02020603050405020304" pitchFamily="18" charset="-78"/>
                <a:cs typeface="Traditional Arabic" panose="02020603050405020304" pitchFamily="18" charset="-78"/>
              </a:rPr>
              <a:t>الحطامية</a:t>
            </a:r>
            <a:r>
              <a:rPr lang="ar-SA" sz="2800" dirty="0" smtClean="0">
                <a:latin typeface="Traditional Arabic" panose="02020603050405020304" pitchFamily="18" charset="-78"/>
                <a:cs typeface="Traditional Arabic" panose="02020603050405020304" pitchFamily="18" charset="-78"/>
              </a:rPr>
              <a:t> والتي تصنف على أنها ضعيفة المقاومة، وتكثر على سطحه المسامات والثقوب التي وجدت أثناء تشكله. </a:t>
            </a:r>
            <a:endParaRPr lang="ar-SA" sz="2800" dirty="0">
              <a:latin typeface="Traditional Arabic" panose="02020603050405020304" pitchFamily="18" charset="-78"/>
              <a:cs typeface="Traditional Arabic" panose="02020603050405020304" pitchFamily="18" charset="-78"/>
            </a:endParaRPr>
          </a:p>
          <a:p>
            <a:pPr marL="457200" indent="-457200" algn="just">
              <a:buFontTx/>
              <a:buChar char="-"/>
            </a:pPr>
            <a:endParaRPr lang="ar-SA" sz="2800" dirty="0">
              <a:latin typeface="Traditional Arabic" panose="02020603050405020304" pitchFamily="18" charset="-78"/>
              <a:cs typeface="Traditional Arabic" panose="02020603050405020304" pitchFamily="18"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9930" y="1731588"/>
            <a:ext cx="3821308" cy="107691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2782" y="3436458"/>
            <a:ext cx="2608118" cy="173765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427" y="3883267"/>
            <a:ext cx="2074026" cy="1555520"/>
          </a:xfrm>
          <a:prstGeom prst="rect">
            <a:avLst/>
          </a:prstGeom>
        </p:spPr>
      </p:pic>
    </p:spTree>
    <p:extLst>
      <p:ext uri="{BB962C8B-B14F-4D97-AF65-F5344CB8AC3E}">
        <p14:creationId xmlns:p14="http://schemas.microsoft.com/office/powerpoint/2010/main" val="31989723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1891" y="341853"/>
            <a:ext cx="11336481" cy="5262979"/>
          </a:xfrm>
          <a:prstGeom prst="rect">
            <a:avLst/>
          </a:prstGeom>
        </p:spPr>
        <p:txBody>
          <a:bodyPr wrap="square">
            <a:spAutoFit/>
          </a:bodyPr>
          <a:lstStyle/>
          <a:p>
            <a:pPr algn="just"/>
            <a:r>
              <a:rPr lang="ar-SA" sz="2400" dirty="0" smtClean="0">
                <a:latin typeface="Traditional Arabic" panose="02020603050405020304" pitchFamily="18" charset="-78"/>
                <a:cs typeface="Traditional Arabic" panose="02020603050405020304" pitchFamily="18" charset="-78"/>
              </a:rPr>
              <a:t>2- </a:t>
            </a:r>
            <a:r>
              <a:rPr lang="ar-SA" sz="2400" dirty="0">
                <a:latin typeface="Traditional Arabic" panose="02020603050405020304" pitchFamily="18" charset="-78"/>
                <a:cs typeface="Traditional Arabic" panose="02020603050405020304" pitchFamily="18" charset="-78"/>
              </a:rPr>
              <a:t>الصخور </a:t>
            </a:r>
            <a:r>
              <a:rPr lang="ar-SA" sz="2400" dirty="0" smtClean="0">
                <a:latin typeface="Traditional Arabic" panose="02020603050405020304" pitchFamily="18" charset="-78"/>
                <a:cs typeface="Traditional Arabic" panose="02020603050405020304" pitchFamily="18" charset="-78"/>
              </a:rPr>
              <a:t>الرسوبية: وهي تشكلت بسب ترسب المواد العالقة في المياه، وحدث هذا الترسيب على فترات طويلة جداً فشكلت طبقات وعروقاً، ومن أهم أمثلة هذه الصخور ما يلي:</a:t>
            </a:r>
          </a:p>
          <a:p>
            <a:pPr marL="342900" indent="-342900" algn="just">
              <a:buFontTx/>
              <a:buChar char="-"/>
            </a:pPr>
            <a:r>
              <a:rPr lang="ar-SA" sz="2400" dirty="0" smtClean="0">
                <a:latin typeface="Traditional Arabic" panose="02020603050405020304" pitchFamily="18" charset="-78"/>
                <a:cs typeface="Traditional Arabic" panose="02020603050405020304" pitchFamily="18" charset="-78"/>
              </a:rPr>
              <a:t>الجص: وهو أحد أهم أنواع </a:t>
            </a:r>
            <a:r>
              <a:rPr lang="ar-SA" sz="2400" b="1" u="sng" dirty="0" smtClean="0">
                <a:latin typeface="Traditional Arabic" panose="02020603050405020304" pitchFamily="18" charset="-78"/>
                <a:cs typeface="Traditional Arabic" panose="02020603050405020304" pitchFamily="18" charset="-78"/>
              </a:rPr>
              <a:t>الصخور الرسوبية الكيميائية</a:t>
            </a:r>
            <a:r>
              <a:rPr lang="ar-SA" sz="2400" dirty="0" smtClean="0">
                <a:latin typeface="Traditional Arabic" panose="02020603050405020304" pitchFamily="18" charset="-78"/>
                <a:cs typeface="Traditional Arabic" panose="02020603050405020304" pitchFamily="18" charset="-78"/>
              </a:rPr>
              <a:t>. </a:t>
            </a:r>
          </a:p>
          <a:p>
            <a:pPr marL="342900" indent="-342900" algn="just">
              <a:buFontTx/>
              <a:buChar char="-"/>
            </a:pPr>
            <a:r>
              <a:rPr lang="ar-SA" sz="2400" dirty="0" smtClean="0">
                <a:latin typeface="Traditional Arabic" panose="02020603050405020304" pitchFamily="18" charset="-78"/>
                <a:cs typeface="Traditional Arabic" panose="02020603050405020304" pitchFamily="18" charset="-78"/>
              </a:rPr>
              <a:t>الحجر الجيري (الحجر الكلسي): وهو أحد أهم أنواع </a:t>
            </a:r>
            <a:r>
              <a:rPr lang="ar-SA" sz="2400" b="1" u="sng" dirty="0" smtClean="0">
                <a:latin typeface="Traditional Arabic" panose="02020603050405020304" pitchFamily="18" charset="-78"/>
                <a:cs typeface="Traditional Arabic" panose="02020603050405020304" pitchFamily="18" charset="-78"/>
              </a:rPr>
              <a:t>الصخور الرسوبية العضوية، </a:t>
            </a:r>
            <a:r>
              <a:rPr lang="ar-SA" sz="2400" dirty="0" smtClean="0">
                <a:latin typeface="Traditional Arabic" panose="02020603050405020304" pitchFamily="18" charset="-78"/>
                <a:cs typeface="Traditional Arabic" panose="02020603050405020304" pitchFamily="18" charset="-78"/>
              </a:rPr>
              <a:t>وهو حجر صلب نوعاً ما وسهل التشغيل وقليل الفراغات، يقاوم الحريق حتى 900 درجة، له لون أبيض وقد يكتسب اللون البني أو الأبيض المصفر. </a:t>
            </a:r>
          </a:p>
          <a:p>
            <a:pPr marL="342900" indent="-342900" algn="just">
              <a:buFontTx/>
              <a:buChar char="-"/>
            </a:pPr>
            <a:endParaRPr lang="ar-SA" sz="2400" b="1" u="sng" dirty="0">
              <a:latin typeface="Traditional Arabic" panose="02020603050405020304" pitchFamily="18" charset="-78"/>
              <a:cs typeface="Traditional Arabic" panose="02020603050405020304" pitchFamily="18" charset="-78"/>
            </a:endParaRPr>
          </a:p>
          <a:p>
            <a:pPr marL="342900" indent="-342900" algn="just">
              <a:buFontTx/>
              <a:buChar char="-"/>
            </a:pPr>
            <a:endParaRPr lang="ar-SA" sz="2400" b="1" u="sng" dirty="0" smtClean="0">
              <a:latin typeface="Traditional Arabic" panose="02020603050405020304" pitchFamily="18" charset="-78"/>
              <a:cs typeface="Traditional Arabic" panose="02020603050405020304" pitchFamily="18" charset="-78"/>
            </a:endParaRPr>
          </a:p>
          <a:p>
            <a:pPr marL="342900" indent="-342900" algn="just">
              <a:buFontTx/>
              <a:buChar char="-"/>
            </a:pPr>
            <a:endParaRPr lang="ar-SA" sz="2400" b="1" u="sng" dirty="0">
              <a:latin typeface="Traditional Arabic" panose="02020603050405020304" pitchFamily="18" charset="-78"/>
              <a:cs typeface="Traditional Arabic" panose="02020603050405020304" pitchFamily="18" charset="-78"/>
            </a:endParaRPr>
          </a:p>
          <a:p>
            <a:pPr marL="342900" indent="-342900" algn="just">
              <a:buFontTx/>
              <a:buChar char="-"/>
            </a:pPr>
            <a:endParaRPr lang="ar-SA" sz="2400" b="1" u="sng" dirty="0" smtClean="0">
              <a:latin typeface="Traditional Arabic" panose="02020603050405020304" pitchFamily="18" charset="-78"/>
              <a:cs typeface="Traditional Arabic" panose="02020603050405020304" pitchFamily="18" charset="-78"/>
            </a:endParaRPr>
          </a:p>
          <a:p>
            <a:pPr marL="342900" indent="-342900" algn="just">
              <a:buFontTx/>
              <a:buChar char="-"/>
            </a:pPr>
            <a:endParaRPr lang="ar-SA" sz="2400" b="1" u="sng" dirty="0">
              <a:latin typeface="Traditional Arabic" panose="02020603050405020304" pitchFamily="18" charset="-78"/>
              <a:cs typeface="Traditional Arabic" panose="02020603050405020304" pitchFamily="18" charset="-78"/>
            </a:endParaRPr>
          </a:p>
          <a:p>
            <a:pPr marL="342900" indent="-342900" algn="just">
              <a:buFontTx/>
              <a:buChar char="-"/>
            </a:pPr>
            <a:endParaRPr lang="ar-SA" sz="2400" b="1" u="sng" dirty="0" smtClean="0">
              <a:latin typeface="Traditional Arabic" panose="02020603050405020304" pitchFamily="18" charset="-78"/>
              <a:cs typeface="Traditional Arabic" panose="02020603050405020304" pitchFamily="18" charset="-78"/>
            </a:endParaRPr>
          </a:p>
          <a:p>
            <a:pPr marL="342900" indent="-342900" algn="just">
              <a:buFontTx/>
              <a:buChar char="-"/>
            </a:pPr>
            <a:endParaRPr lang="ar-SA" sz="2400" b="1" u="sng" dirty="0">
              <a:latin typeface="Traditional Arabic" panose="02020603050405020304" pitchFamily="18" charset="-78"/>
              <a:cs typeface="Traditional Arabic" panose="02020603050405020304" pitchFamily="18" charset="-78"/>
            </a:endParaRPr>
          </a:p>
          <a:p>
            <a:pPr marL="342900" indent="-342900" algn="just">
              <a:buFontTx/>
              <a:buChar char="-"/>
            </a:pPr>
            <a:r>
              <a:rPr lang="ar-SA" sz="2400" dirty="0" smtClean="0">
                <a:latin typeface="Traditional Arabic" panose="02020603050405020304" pitchFamily="18" charset="-78"/>
                <a:cs typeface="Traditional Arabic" panose="02020603050405020304" pitchFamily="18" charset="-78"/>
              </a:rPr>
              <a:t>الحجر الرملي: وهو واحد منن أهم أنواع </a:t>
            </a:r>
            <a:r>
              <a:rPr lang="ar-SA" sz="2400" b="1" u="sng" dirty="0" smtClean="0">
                <a:latin typeface="Traditional Arabic" panose="02020603050405020304" pitchFamily="18" charset="-78"/>
                <a:cs typeface="Traditional Arabic" panose="02020603050405020304" pitchFamily="18" charset="-78"/>
              </a:rPr>
              <a:t>الصخور الرسوبية الميكانيكية</a:t>
            </a:r>
            <a:r>
              <a:rPr lang="ar-SA" sz="2400" dirty="0" smtClean="0">
                <a:latin typeface="Traditional Arabic" panose="02020603050405020304" pitchFamily="18" charset="-78"/>
                <a:cs typeface="Traditional Arabic" panose="02020603050405020304" pitchFamily="18" charset="-78"/>
              </a:rPr>
              <a:t>، ويكتسب هذا الحجر ألوان مختلفة فقد يميل للاحمرار وقد يكون ذو لون أبيض أو أصفر، وهو يتحمل درجة حرارة تصل إلى حوالي 800 درجة.</a:t>
            </a:r>
            <a:endParaRPr lang="ar-SA" sz="2400" dirty="0">
              <a:latin typeface="Traditional Arabic" panose="02020603050405020304" pitchFamily="18" charset="-78"/>
              <a:cs typeface="Traditional Arabic" panose="02020603050405020304"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8675" y="2609417"/>
            <a:ext cx="2027180" cy="115209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0109" y="2312626"/>
            <a:ext cx="2327564" cy="174567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6684" y="5604832"/>
            <a:ext cx="2021898" cy="109672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3085" y="5564465"/>
            <a:ext cx="1516124" cy="1137093"/>
          </a:xfrm>
          <a:prstGeom prst="rect">
            <a:avLst/>
          </a:prstGeom>
        </p:spPr>
      </p:pic>
    </p:spTree>
    <p:extLst>
      <p:ext uri="{BB962C8B-B14F-4D97-AF65-F5344CB8AC3E}">
        <p14:creationId xmlns:p14="http://schemas.microsoft.com/office/powerpoint/2010/main" val="19532013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4465"/>
            <a:ext cx="11710555" cy="2677656"/>
          </a:xfrm>
          <a:prstGeom prst="rect">
            <a:avLst/>
          </a:prstGeom>
        </p:spPr>
        <p:txBody>
          <a:bodyPr wrap="square">
            <a:spAutoFit/>
          </a:bodyPr>
          <a:lstStyle/>
          <a:p>
            <a:pPr algn="just"/>
            <a:r>
              <a:rPr lang="ar-SA" sz="2400" dirty="0" smtClean="0">
                <a:latin typeface="Traditional Arabic" panose="02020603050405020304" pitchFamily="18" charset="-78"/>
                <a:cs typeface="Traditional Arabic" panose="02020603050405020304" pitchFamily="18" charset="-78"/>
              </a:rPr>
              <a:t>3- </a:t>
            </a:r>
            <a:r>
              <a:rPr lang="ar-SA" sz="2400" dirty="0">
                <a:latin typeface="Traditional Arabic" panose="02020603050405020304" pitchFamily="18" charset="-78"/>
                <a:cs typeface="Traditional Arabic" panose="02020603050405020304" pitchFamily="18" charset="-78"/>
              </a:rPr>
              <a:t>الصخور </a:t>
            </a:r>
            <a:r>
              <a:rPr lang="ar-SA" sz="2400" dirty="0" smtClean="0">
                <a:latin typeface="Traditional Arabic" panose="02020603050405020304" pitchFamily="18" charset="-78"/>
                <a:cs typeface="Traditional Arabic" panose="02020603050405020304" pitchFamily="18" charset="-78"/>
              </a:rPr>
              <a:t>المتحولة: </a:t>
            </a:r>
            <a:r>
              <a:rPr lang="ar-SA" sz="2400" dirty="0">
                <a:latin typeface="Traditional Arabic" panose="02020603050405020304" pitchFamily="18" charset="-78"/>
                <a:cs typeface="Traditional Arabic" panose="02020603050405020304" pitchFamily="18" charset="-78"/>
              </a:rPr>
              <a:t>وهي تشكلت </a:t>
            </a:r>
            <a:r>
              <a:rPr lang="ar-SA" sz="2400" dirty="0" smtClean="0">
                <a:latin typeface="Traditional Arabic" panose="02020603050405020304" pitchFamily="18" charset="-78"/>
                <a:cs typeface="Traditional Arabic" panose="02020603050405020304" pitchFamily="18" charset="-78"/>
              </a:rPr>
              <a:t>نتيجة تحول ما أصاب الصخور الاندفاعية أو الرسوبية تحت تأثير الحرارة أو الضغط أو العوامل الكيميائية، </a:t>
            </a:r>
            <a:r>
              <a:rPr lang="ar-SA" sz="2400" dirty="0">
                <a:latin typeface="Traditional Arabic" panose="02020603050405020304" pitchFamily="18" charset="-78"/>
                <a:cs typeface="Traditional Arabic" panose="02020603050405020304" pitchFamily="18" charset="-78"/>
              </a:rPr>
              <a:t>ومن أهم أمثلة هذه الصخور ما يلي</a:t>
            </a:r>
            <a:r>
              <a:rPr lang="ar-SA" sz="2400" dirty="0" smtClean="0">
                <a:latin typeface="Traditional Arabic" panose="02020603050405020304" pitchFamily="18" charset="-78"/>
                <a:cs typeface="Traditional Arabic" panose="02020603050405020304" pitchFamily="18" charset="-78"/>
              </a:rPr>
              <a:t>:</a:t>
            </a:r>
          </a:p>
          <a:p>
            <a:pPr marL="342900" indent="-342900" algn="just">
              <a:buFontTx/>
              <a:buChar char="-"/>
            </a:pPr>
            <a:r>
              <a:rPr lang="ar-SA" sz="2400" dirty="0" smtClean="0">
                <a:latin typeface="Traditional Arabic" panose="02020603050405020304" pitchFamily="18" charset="-78"/>
                <a:cs typeface="Traditional Arabic" panose="02020603050405020304" pitchFamily="18" charset="-78"/>
              </a:rPr>
              <a:t>الرخام: وهو أشهر أنواع هذه الصخور، وهو حجر صلد سهل التشغيل والتشكيل ويكتسب اللون الأبيض الناصع إذا كان نقياً وقد تتعدد ألوانه حسب الشوائب الموجودة به، وتعتبر مقاومة الرخام للعوامل الخارجية ضعيفة. </a:t>
            </a:r>
          </a:p>
          <a:p>
            <a:pPr marL="342900" indent="-342900" algn="just">
              <a:buFontTx/>
              <a:buChar char="-"/>
            </a:pPr>
            <a:endParaRPr lang="ar-SA" sz="2400" dirty="0">
              <a:latin typeface="Traditional Arabic" panose="02020603050405020304" pitchFamily="18" charset="-78"/>
              <a:cs typeface="Traditional Arabic" panose="02020603050405020304" pitchFamily="18" charset="-78"/>
            </a:endParaRPr>
          </a:p>
          <a:p>
            <a:pPr marL="342900" indent="-342900" algn="just">
              <a:buFontTx/>
              <a:buChar char="-"/>
            </a:pPr>
            <a:endParaRPr lang="ar-SA" sz="2400" dirty="0" smtClean="0">
              <a:latin typeface="Traditional Arabic" panose="02020603050405020304" pitchFamily="18" charset="-78"/>
              <a:cs typeface="Traditional Arabic" panose="02020603050405020304" pitchFamily="18" charset="-78"/>
            </a:endParaRPr>
          </a:p>
          <a:p>
            <a:pPr marL="342900" indent="-342900" algn="just">
              <a:buFontTx/>
              <a:buChar char="-"/>
            </a:pPr>
            <a:endParaRPr lang="ar-SA" sz="2400" dirty="0">
              <a:latin typeface="Traditional Arabic" panose="02020603050405020304" pitchFamily="18" charset="-78"/>
              <a:cs typeface="Traditional Arabic" panose="02020603050405020304" pitchFamily="18"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1437" y="2325342"/>
            <a:ext cx="2621972" cy="2206826"/>
          </a:xfrm>
          <a:prstGeom prst="rect">
            <a:avLst/>
          </a:prstGeom>
        </p:spPr>
      </p:pic>
    </p:spTree>
    <p:extLst>
      <p:ext uri="{BB962C8B-B14F-4D97-AF65-F5344CB8AC3E}">
        <p14:creationId xmlns:p14="http://schemas.microsoft.com/office/powerpoint/2010/main" val="15340180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8844" y="2115557"/>
            <a:ext cx="7072746" cy="3539430"/>
          </a:xfrm>
          <a:prstGeom prst="rect">
            <a:avLst/>
          </a:prstGeom>
        </p:spPr>
        <p:txBody>
          <a:bodyPr wrap="square">
            <a:spAutoFit/>
          </a:bodyPr>
          <a:lstStyle/>
          <a:p>
            <a:pPr algn="ctr"/>
            <a:r>
              <a:rPr lang="ar-SA" sz="2800" b="1" u="sng" dirty="0" smtClean="0">
                <a:latin typeface="Traditional Arabic" panose="02020603050405020304" pitchFamily="18" charset="-78"/>
                <a:cs typeface="Traditional Arabic" panose="02020603050405020304" pitchFamily="18" charset="-78"/>
              </a:rPr>
              <a:t>تقنيات تحضير الحجارة</a:t>
            </a:r>
          </a:p>
          <a:p>
            <a:pPr algn="ctr"/>
            <a:endParaRPr lang="ar-SA" sz="2800" b="1" u="sng" dirty="0" smtClean="0">
              <a:latin typeface="Traditional Arabic" panose="02020603050405020304" pitchFamily="18" charset="-78"/>
              <a:cs typeface="Traditional Arabic" panose="02020603050405020304" pitchFamily="18" charset="-78"/>
            </a:endParaRPr>
          </a:p>
          <a:p>
            <a:pPr algn="ctr"/>
            <a:r>
              <a:rPr lang="ar-SA" sz="2800" dirty="0" smtClean="0">
                <a:latin typeface="Traditional Arabic" panose="02020603050405020304" pitchFamily="18" charset="-78"/>
                <a:cs typeface="Traditional Arabic" panose="02020603050405020304" pitchFamily="18" charset="-78"/>
              </a:rPr>
              <a:t>لكي يتم تحضير الحجر وتسليمه للبنّاء بشكل جاهز فلا بد أن يمر بعدة مراحل نسردها كما يلي:</a:t>
            </a:r>
            <a:endParaRPr lang="ar-SA" sz="2800" dirty="0">
              <a:latin typeface="Traditional Arabic" panose="02020603050405020304" pitchFamily="18" charset="-78"/>
              <a:cs typeface="Traditional Arabic" panose="02020603050405020304" pitchFamily="18" charset="-78"/>
            </a:endParaRPr>
          </a:p>
          <a:p>
            <a:pPr algn="ctr"/>
            <a:endParaRPr lang="ar-SA" sz="2800" dirty="0">
              <a:latin typeface="Traditional Arabic" panose="02020603050405020304" pitchFamily="18" charset="-78"/>
              <a:cs typeface="Traditional Arabic" panose="02020603050405020304" pitchFamily="18" charset="-78"/>
            </a:endParaRPr>
          </a:p>
          <a:p>
            <a:pPr algn="just"/>
            <a:endParaRPr lang="ar-SA" sz="2800" dirty="0">
              <a:latin typeface="Traditional Arabic" panose="02020603050405020304" pitchFamily="18" charset="-78"/>
              <a:cs typeface="Traditional Arabic" panose="02020603050405020304" pitchFamily="18" charset="-78"/>
            </a:endParaRPr>
          </a:p>
          <a:p>
            <a:pPr algn="just"/>
            <a:endParaRPr lang="ar-SA" sz="2800" dirty="0">
              <a:latin typeface="Traditional Arabic" panose="02020603050405020304" pitchFamily="18" charset="-78"/>
              <a:cs typeface="Traditional Arabic" panose="02020603050405020304" pitchFamily="18" charset="-78"/>
            </a:endParaRPr>
          </a:p>
          <a:p>
            <a:pPr marL="457200" indent="-457200" algn="just">
              <a:buFontTx/>
              <a:buChar char="-"/>
            </a:pPr>
            <a:endParaRPr lang="ar-SA" sz="2800"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862242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818" y="640048"/>
            <a:ext cx="11984182" cy="3724096"/>
          </a:xfrm>
          <a:prstGeom prst="rect">
            <a:avLst/>
          </a:prstGeom>
        </p:spPr>
        <p:txBody>
          <a:bodyPr wrap="square">
            <a:spAutoFit/>
          </a:bodyPr>
          <a:lstStyle/>
          <a:p>
            <a:r>
              <a:rPr lang="ar-SA" sz="2800" b="1" u="sng" dirty="0" smtClean="0">
                <a:latin typeface="Traditional Arabic" panose="02020603050405020304" pitchFamily="18" charset="-78"/>
                <a:cs typeface="Traditional Arabic" panose="02020603050405020304" pitchFamily="18" charset="-78"/>
              </a:rPr>
              <a:t>1- مرحلة اختيار مكان الحفر (المقلع) وتهذيبه:</a:t>
            </a:r>
          </a:p>
          <a:p>
            <a:r>
              <a:rPr lang="ar-SA" sz="2400" dirty="0" smtClean="0">
                <a:latin typeface="Traditional Arabic" panose="02020603050405020304" pitchFamily="18" charset="-78"/>
                <a:cs typeface="Traditional Arabic" panose="02020603050405020304" pitchFamily="18" charset="-78"/>
              </a:rPr>
              <a:t>هذه هي المرحلة الأولى ومن أهم المراحل، فلابد من اختيار مقلع مناسب يحتوي على نوعية جيدة من الصخور ذات </a:t>
            </a:r>
            <a:r>
              <a:rPr lang="ar-SA" sz="2400" dirty="0" err="1" smtClean="0">
                <a:latin typeface="Traditional Arabic" panose="02020603050405020304" pitchFamily="18" charset="-78"/>
                <a:cs typeface="Traditional Arabic" panose="02020603050405020304" pitchFamily="18" charset="-78"/>
              </a:rPr>
              <a:t>تطبقات</a:t>
            </a:r>
            <a:r>
              <a:rPr lang="ar-SA" sz="2400" dirty="0" smtClean="0">
                <a:latin typeface="Traditional Arabic" panose="02020603050405020304" pitchFamily="18" charset="-78"/>
                <a:cs typeface="Traditional Arabic" panose="02020603050405020304" pitchFamily="18" charset="-78"/>
              </a:rPr>
              <a:t> مستوية إلى حد ما. يتم العمل بعدها على إزالة الطبقات السطحية الهشة وينظف السطح بشكل جيد، وفي بعض الأحيان يتم الحفر بشكل عمودي ومتدرج حتى عمق يصل إلى قرابة 2 – 3 متر وذلك بغية الحصول على سطح مصقول. ويتم التخلص مباشرة من نواتج الحفر والتشذيب. </a:t>
            </a:r>
          </a:p>
          <a:p>
            <a:endParaRPr lang="ar-SA" sz="2400" dirty="0">
              <a:latin typeface="Traditional Arabic" panose="02020603050405020304" pitchFamily="18" charset="-78"/>
              <a:cs typeface="Traditional Arabic" panose="02020603050405020304" pitchFamily="18" charset="-78"/>
            </a:endParaRPr>
          </a:p>
          <a:p>
            <a:endParaRPr lang="ar-SA" sz="2800" dirty="0">
              <a:latin typeface="Traditional Arabic" panose="02020603050405020304" pitchFamily="18" charset="-78"/>
              <a:cs typeface="Traditional Arabic" panose="02020603050405020304" pitchFamily="18" charset="-78"/>
            </a:endParaRPr>
          </a:p>
          <a:p>
            <a:endParaRPr lang="ar-SA" sz="2800" dirty="0">
              <a:latin typeface="Traditional Arabic" panose="02020603050405020304" pitchFamily="18" charset="-78"/>
              <a:cs typeface="Traditional Arabic" panose="02020603050405020304" pitchFamily="18" charset="-78"/>
            </a:endParaRPr>
          </a:p>
          <a:p>
            <a:endParaRPr lang="ar-SA" sz="2800" dirty="0">
              <a:latin typeface="Traditional Arabic" panose="02020603050405020304" pitchFamily="18" charset="-78"/>
              <a:cs typeface="Traditional Arabic" panose="02020603050405020304" pitchFamily="18" charset="-78"/>
            </a:endParaRPr>
          </a:p>
          <a:p>
            <a:pPr marL="457200" indent="-457200">
              <a:buFontTx/>
              <a:buChar char="-"/>
            </a:pPr>
            <a:endParaRPr lang="ar-SA" sz="2800" dirty="0">
              <a:latin typeface="Traditional Arabic" panose="02020603050405020304" pitchFamily="18" charset="-78"/>
              <a:cs typeface="Traditional Arabic" panose="02020603050405020304" pitchFamily="18"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7630" y="2450104"/>
            <a:ext cx="5565887" cy="370131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866" y="2421044"/>
            <a:ext cx="4458355" cy="3886200"/>
          </a:xfrm>
          <a:prstGeom prst="rect">
            <a:avLst/>
          </a:prstGeom>
        </p:spPr>
      </p:pic>
    </p:spTree>
    <p:extLst>
      <p:ext uri="{BB962C8B-B14F-4D97-AF65-F5344CB8AC3E}">
        <p14:creationId xmlns:p14="http://schemas.microsoft.com/office/powerpoint/2010/main" val="31326485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7818" y="640048"/>
            <a:ext cx="11984182" cy="7048083"/>
          </a:xfrm>
          <a:prstGeom prst="rect">
            <a:avLst/>
          </a:prstGeom>
        </p:spPr>
        <p:txBody>
          <a:bodyPr wrap="square">
            <a:spAutoFit/>
          </a:bodyPr>
          <a:lstStyle/>
          <a:p>
            <a:r>
              <a:rPr lang="ar-SA" sz="2800" b="1" u="sng" dirty="0" smtClean="0">
                <a:latin typeface="Traditional Arabic" panose="02020603050405020304" pitchFamily="18" charset="-78"/>
                <a:cs typeface="Traditional Arabic" panose="02020603050405020304" pitchFamily="18" charset="-78"/>
              </a:rPr>
              <a:t>2- مرحلة اختيار الكتل واقتلاعها:</a:t>
            </a:r>
          </a:p>
          <a:p>
            <a:r>
              <a:rPr lang="ar-SA" sz="2400" dirty="0" smtClean="0">
                <a:latin typeface="Traditional Arabic" panose="02020603050405020304" pitchFamily="18" charset="-78"/>
                <a:cs typeface="Traditional Arabic" panose="02020603050405020304" pitchFamily="18" charset="-78"/>
              </a:rPr>
              <a:t>تتمثل هذه المرحلة في اختيار حجم الكتلة المطلوبة من قبل البنّاء، وهنا يتم تحديد حجم الكتلة وطولها فوق السطح المستوي من ثلاث جهات باعتبار أن الجهة الرابعة محفورة مسبقاً وهي التي ستشكل نقطة اقتلاع الكتلة. ويتم عادة بتحديد مكان الكتلة بوضع خطوط يتم طرقها لاحقاً بمطرقة لها رأس مدبب من الجهتين ويتم الاستمرار بالحفر بشكل عمودي لحين الوصول للعمق المطلوب. </a:t>
            </a:r>
          </a:p>
          <a:p>
            <a:endParaRPr lang="ar-SA" sz="2400" dirty="0">
              <a:latin typeface="Traditional Arabic" panose="02020603050405020304" pitchFamily="18" charset="-78"/>
              <a:cs typeface="Traditional Arabic" panose="02020603050405020304" pitchFamily="18" charset="-78"/>
            </a:endParaRPr>
          </a:p>
          <a:p>
            <a:endParaRPr lang="ar-SA" sz="2400" dirty="0" smtClean="0">
              <a:latin typeface="Traditional Arabic" panose="02020603050405020304" pitchFamily="18" charset="-78"/>
              <a:cs typeface="Traditional Arabic" panose="02020603050405020304" pitchFamily="18" charset="-78"/>
            </a:endParaRPr>
          </a:p>
          <a:p>
            <a:endParaRPr lang="ar-SA" sz="2400" dirty="0">
              <a:latin typeface="Traditional Arabic" panose="02020603050405020304" pitchFamily="18" charset="-78"/>
              <a:cs typeface="Traditional Arabic" panose="02020603050405020304" pitchFamily="18" charset="-78"/>
            </a:endParaRPr>
          </a:p>
          <a:p>
            <a:endParaRPr lang="ar-SA" sz="2400" dirty="0" smtClean="0">
              <a:latin typeface="Traditional Arabic" panose="02020603050405020304" pitchFamily="18" charset="-78"/>
              <a:cs typeface="Traditional Arabic" panose="02020603050405020304" pitchFamily="18" charset="-78"/>
            </a:endParaRPr>
          </a:p>
          <a:p>
            <a:endParaRPr lang="ar-SA" sz="2400" dirty="0">
              <a:latin typeface="Traditional Arabic" panose="02020603050405020304" pitchFamily="18" charset="-78"/>
              <a:cs typeface="Traditional Arabic" panose="02020603050405020304" pitchFamily="18" charset="-78"/>
            </a:endParaRPr>
          </a:p>
          <a:p>
            <a:endParaRPr lang="ar-SA" sz="2400" dirty="0" smtClean="0">
              <a:latin typeface="Traditional Arabic" panose="02020603050405020304" pitchFamily="18" charset="-78"/>
              <a:cs typeface="Traditional Arabic" panose="02020603050405020304" pitchFamily="18" charset="-78"/>
            </a:endParaRPr>
          </a:p>
          <a:p>
            <a:endParaRPr lang="ar-SA" sz="2400" dirty="0">
              <a:latin typeface="Traditional Arabic" panose="02020603050405020304" pitchFamily="18" charset="-78"/>
              <a:cs typeface="Traditional Arabic" panose="02020603050405020304" pitchFamily="18" charset="-78"/>
            </a:endParaRPr>
          </a:p>
          <a:p>
            <a:endParaRPr lang="ar-SA" sz="2400" dirty="0" smtClean="0">
              <a:latin typeface="Traditional Arabic" panose="02020603050405020304" pitchFamily="18" charset="-78"/>
              <a:cs typeface="Traditional Arabic" panose="02020603050405020304" pitchFamily="18" charset="-78"/>
            </a:endParaRPr>
          </a:p>
          <a:p>
            <a:endParaRPr lang="ar-SA" sz="2400" dirty="0">
              <a:latin typeface="Traditional Arabic" panose="02020603050405020304" pitchFamily="18" charset="-78"/>
              <a:cs typeface="Traditional Arabic" panose="02020603050405020304" pitchFamily="18" charset="-78"/>
            </a:endParaRPr>
          </a:p>
          <a:p>
            <a:endParaRPr lang="ar-SA" sz="2400" dirty="0">
              <a:latin typeface="Traditional Arabic" panose="02020603050405020304" pitchFamily="18" charset="-78"/>
              <a:cs typeface="Traditional Arabic" panose="02020603050405020304" pitchFamily="18" charset="-78"/>
            </a:endParaRPr>
          </a:p>
          <a:p>
            <a:endParaRPr lang="ar-SA" sz="2800" dirty="0">
              <a:latin typeface="Traditional Arabic" panose="02020603050405020304" pitchFamily="18" charset="-78"/>
              <a:cs typeface="Traditional Arabic" panose="02020603050405020304" pitchFamily="18" charset="-78"/>
            </a:endParaRPr>
          </a:p>
          <a:p>
            <a:endParaRPr lang="ar-SA" sz="2800" dirty="0">
              <a:latin typeface="Traditional Arabic" panose="02020603050405020304" pitchFamily="18" charset="-78"/>
              <a:cs typeface="Traditional Arabic" panose="02020603050405020304" pitchFamily="18" charset="-78"/>
            </a:endParaRPr>
          </a:p>
          <a:p>
            <a:endParaRPr lang="ar-SA" sz="2800" dirty="0">
              <a:latin typeface="Traditional Arabic" panose="02020603050405020304" pitchFamily="18" charset="-78"/>
              <a:cs typeface="Traditional Arabic" panose="02020603050405020304" pitchFamily="18" charset="-78"/>
            </a:endParaRPr>
          </a:p>
          <a:p>
            <a:pPr marL="457200" indent="-457200">
              <a:buFontTx/>
              <a:buChar char="-"/>
            </a:pPr>
            <a:endParaRPr lang="ar-SA" sz="2800" dirty="0">
              <a:latin typeface="Traditional Arabic" panose="02020603050405020304" pitchFamily="18" charset="-78"/>
              <a:cs typeface="Traditional Arabic" panose="02020603050405020304" pitchFamily="18"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6217" y="2528955"/>
            <a:ext cx="7681902" cy="3591289"/>
          </a:xfrm>
          <a:prstGeom prst="rect">
            <a:avLst/>
          </a:prstGeom>
        </p:spPr>
      </p:pic>
    </p:spTree>
    <p:extLst>
      <p:ext uri="{BB962C8B-B14F-4D97-AF65-F5344CB8AC3E}">
        <p14:creationId xmlns:p14="http://schemas.microsoft.com/office/powerpoint/2010/main" val="4712270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3064" y="321071"/>
            <a:ext cx="11440391" cy="1200329"/>
          </a:xfrm>
          <a:prstGeom prst="rect">
            <a:avLst/>
          </a:prstGeom>
        </p:spPr>
        <p:txBody>
          <a:bodyPr wrap="square">
            <a:spAutoFit/>
          </a:bodyPr>
          <a:lstStyle/>
          <a:p>
            <a:pPr algn="just"/>
            <a:r>
              <a:rPr lang="ar-SA" sz="2400" dirty="0">
                <a:latin typeface="Traditional Arabic" panose="02020603050405020304" pitchFamily="18" charset="-78"/>
                <a:cs typeface="Traditional Arabic" panose="02020603050405020304" pitchFamily="18" charset="-78"/>
              </a:rPr>
              <a:t>بعد ذلك تأتي عملية اقتلاع الكتلة وذلك بعمل حفر صغيرة أسفل الكتلة وبمسافة متساوية ويوضع في كل حفرة إزميل معدني طويل إلى حد ما له رأس عريض غير </a:t>
            </a:r>
            <a:r>
              <a:rPr lang="ar-SA" sz="2400" dirty="0" smtClean="0">
                <a:latin typeface="Traditional Arabic" panose="02020603050405020304" pitchFamily="18" charset="-78"/>
                <a:cs typeface="Traditional Arabic" panose="02020603050405020304" pitchFamily="18" charset="-78"/>
              </a:rPr>
              <a:t>مدبب، ويتم طرق هذه الأزاميل بشكل متقطع بمعدل طرقتين فوق كل إزميل بهدف تفادي كسر الكتلة من جهة دون أخرى حتى تبدأ الكتلة بالتشقق بشكل منتظم عن السطح الأساسي، ومن ثم تنقل إلى مكان التشذيب.</a:t>
            </a:r>
            <a:endParaRPr lang="ar-SA" sz="2400" dirty="0">
              <a:latin typeface="Traditional Arabic" panose="02020603050405020304" pitchFamily="18" charset="-78"/>
              <a:cs typeface="Traditional Arabic" panose="02020603050405020304" pitchFamily="18"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0471" y="1849554"/>
            <a:ext cx="3782984" cy="435381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9797" y="1827728"/>
            <a:ext cx="3448349" cy="439746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45" y="2151791"/>
            <a:ext cx="4617027" cy="3583991"/>
          </a:xfrm>
          <a:prstGeom prst="rect">
            <a:avLst/>
          </a:prstGeom>
        </p:spPr>
      </p:pic>
    </p:spTree>
    <p:extLst>
      <p:ext uri="{BB962C8B-B14F-4D97-AF65-F5344CB8AC3E}">
        <p14:creationId xmlns:p14="http://schemas.microsoft.com/office/powerpoint/2010/main" val="10495804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48844" y="238991"/>
            <a:ext cx="5843155" cy="7417415"/>
          </a:xfrm>
          <a:prstGeom prst="rect">
            <a:avLst/>
          </a:prstGeom>
        </p:spPr>
        <p:txBody>
          <a:bodyPr wrap="square">
            <a:spAutoFit/>
          </a:bodyPr>
          <a:lstStyle/>
          <a:p>
            <a:r>
              <a:rPr lang="ar-SA" sz="2800" b="1" u="sng" dirty="0" smtClean="0">
                <a:latin typeface="Traditional Arabic" panose="02020603050405020304" pitchFamily="18" charset="-78"/>
                <a:cs typeface="Traditional Arabic" panose="02020603050405020304" pitchFamily="18" charset="-78"/>
              </a:rPr>
              <a:t>3- مرحلة تشذيب الكتل:</a:t>
            </a:r>
          </a:p>
          <a:p>
            <a:pPr algn="just"/>
            <a:r>
              <a:rPr lang="ar-SA" sz="2400" dirty="0" smtClean="0">
                <a:latin typeface="Traditional Arabic" panose="02020603050405020304" pitchFamily="18" charset="-78"/>
                <a:cs typeface="Traditional Arabic" panose="02020603050405020304" pitchFamily="18" charset="-78"/>
              </a:rPr>
              <a:t>بعد اقتلاع الكتل من المقلع يتم نقلها لمكان التشذيب، وتتطلب عملية نقل الكتل جهود كبيرة بسبب ثقلها وكبر حجمها، وكانت عملية النقل تعتمد على الآلات البدائية والتي تعتمد بشكل رئيسي على عضلاتهم وعلى الحيوانات وقوتها. </a:t>
            </a:r>
          </a:p>
          <a:p>
            <a:endParaRPr lang="ar-SA" sz="2400" dirty="0">
              <a:latin typeface="Traditional Arabic" panose="02020603050405020304" pitchFamily="18" charset="-78"/>
              <a:cs typeface="Traditional Arabic" panose="02020603050405020304" pitchFamily="18" charset="-78"/>
            </a:endParaRPr>
          </a:p>
          <a:p>
            <a:endParaRPr lang="ar-SA" sz="2400" dirty="0" smtClean="0">
              <a:latin typeface="Traditional Arabic" panose="02020603050405020304" pitchFamily="18" charset="-78"/>
              <a:cs typeface="Traditional Arabic" panose="02020603050405020304" pitchFamily="18" charset="-78"/>
            </a:endParaRPr>
          </a:p>
          <a:p>
            <a:endParaRPr lang="ar-SA" sz="2400" dirty="0">
              <a:latin typeface="Traditional Arabic" panose="02020603050405020304" pitchFamily="18" charset="-78"/>
              <a:cs typeface="Traditional Arabic" panose="02020603050405020304" pitchFamily="18" charset="-78"/>
            </a:endParaRPr>
          </a:p>
          <a:p>
            <a:endParaRPr lang="ar-SA" sz="2400" dirty="0" smtClean="0">
              <a:latin typeface="Traditional Arabic" panose="02020603050405020304" pitchFamily="18" charset="-78"/>
              <a:cs typeface="Traditional Arabic" panose="02020603050405020304" pitchFamily="18" charset="-78"/>
            </a:endParaRPr>
          </a:p>
          <a:p>
            <a:endParaRPr lang="ar-SA" sz="2400" dirty="0">
              <a:latin typeface="Traditional Arabic" panose="02020603050405020304" pitchFamily="18" charset="-78"/>
              <a:cs typeface="Traditional Arabic" panose="02020603050405020304" pitchFamily="18" charset="-78"/>
            </a:endParaRPr>
          </a:p>
          <a:p>
            <a:endParaRPr lang="ar-SA" sz="2400" dirty="0" smtClean="0">
              <a:latin typeface="Traditional Arabic" panose="02020603050405020304" pitchFamily="18" charset="-78"/>
              <a:cs typeface="Traditional Arabic" panose="02020603050405020304" pitchFamily="18" charset="-78"/>
            </a:endParaRPr>
          </a:p>
          <a:p>
            <a:endParaRPr lang="ar-SA" sz="2400" dirty="0">
              <a:latin typeface="Traditional Arabic" panose="02020603050405020304" pitchFamily="18" charset="-78"/>
              <a:cs typeface="Traditional Arabic" panose="02020603050405020304" pitchFamily="18" charset="-78"/>
            </a:endParaRPr>
          </a:p>
          <a:p>
            <a:endParaRPr lang="ar-SA" sz="2400" dirty="0" smtClean="0">
              <a:latin typeface="Traditional Arabic" panose="02020603050405020304" pitchFamily="18" charset="-78"/>
              <a:cs typeface="Traditional Arabic" panose="02020603050405020304" pitchFamily="18" charset="-78"/>
            </a:endParaRPr>
          </a:p>
          <a:p>
            <a:endParaRPr lang="ar-SA" sz="2400" dirty="0">
              <a:latin typeface="Traditional Arabic" panose="02020603050405020304" pitchFamily="18" charset="-78"/>
              <a:cs typeface="Traditional Arabic" panose="02020603050405020304" pitchFamily="18" charset="-78"/>
            </a:endParaRPr>
          </a:p>
          <a:p>
            <a:endParaRPr lang="ar-SA" sz="2400" dirty="0">
              <a:latin typeface="Traditional Arabic" panose="02020603050405020304" pitchFamily="18" charset="-78"/>
              <a:cs typeface="Traditional Arabic" panose="02020603050405020304" pitchFamily="18" charset="-78"/>
            </a:endParaRPr>
          </a:p>
          <a:p>
            <a:endParaRPr lang="ar-SA" sz="2800" dirty="0">
              <a:latin typeface="Traditional Arabic" panose="02020603050405020304" pitchFamily="18" charset="-78"/>
              <a:cs typeface="Traditional Arabic" panose="02020603050405020304" pitchFamily="18" charset="-78"/>
            </a:endParaRPr>
          </a:p>
          <a:p>
            <a:endParaRPr lang="ar-SA" sz="2800" dirty="0">
              <a:latin typeface="Traditional Arabic" panose="02020603050405020304" pitchFamily="18" charset="-78"/>
              <a:cs typeface="Traditional Arabic" panose="02020603050405020304" pitchFamily="18" charset="-78"/>
            </a:endParaRPr>
          </a:p>
          <a:p>
            <a:endParaRPr lang="ar-SA" sz="2800" dirty="0">
              <a:latin typeface="Traditional Arabic" panose="02020603050405020304" pitchFamily="18" charset="-78"/>
              <a:cs typeface="Traditional Arabic" panose="02020603050405020304" pitchFamily="18" charset="-78"/>
            </a:endParaRPr>
          </a:p>
          <a:p>
            <a:pPr marL="457200" indent="-457200">
              <a:buFontTx/>
              <a:buChar char="-"/>
            </a:pPr>
            <a:endParaRPr lang="ar-SA" sz="2800" dirty="0">
              <a:latin typeface="Traditional Arabic" panose="02020603050405020304" pitchFamily="18" charset="-78"/>
              <a:cs typeface="Traditional Arabic" panose="02020603050405020304" pitchFamily="18" charset="-78"/>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5234" y="72736"/>
            <a:ext cx="3860936" cy="3281796"/>
          </a:xfrm>
          <a:prstGeom prst="rect">
            <a:avLst/>
          </a:prstGeom>
        </p:spPr>
      </p:pic>
      <p:sp>
        <p:nvSpPr>
          <p:cNvPr id="4" name="Rectangle 3"/>
          <p:cNvSpPr/>
          <p:nvPr/>
        </p:nvSpPr>
        <p:spPr>
          <a:xfrm>
            <a:off x="6348845" y="2292927"/>
            <a:ext cx="5843155" cy="6986528"/>
          </a:xfrm>
          <a:prstGeom prst="rect">
            <a:avLst/>
          </a:prstGeom>
        </p:spPr>
        <p:txBody>
          <a:bodyPr wrap="square">
            <a:spAutoFit/>
          </a:bodyPr>
          <a:lstStyle/>
          <a:p>
            <a:pPr algn="just"/>
            <a:r>
              <a:rPr lang="ar-SA" sz="2400" dirty="0" smtClean="0">
                <a:latin typeface="Traditional Arabic" panose="02020603050405020304" pitchFamily="18" charset="-78"/>
                <a:cs typeface="Traditional Arabic" panose="02020603050405020304" pitchFamily="18" charset="-78"/>
              </a:rPr>
              <a:t>بعد وصول الكتل إلى مكان التشذيب يبدأ فريق أخر في تشذيب وتهذيب وصقل الكتل عبر عدة مراحل تبدأ بالتخلص من الأطراف الزائدة ومن ثم تشذيب الأطراف والأوجه حسب ما يطلبه البنّاء باستخدام بعض أدوات التشذيب.</a:t>
            </a:r>
          </a:p>
          <a:p>
            <a:endParaRPr lang="ar-SA" sz="2400" dirty="0">
              <a:latin typeface="Traditional Arabic" panose="02020603050405020304" pitchFamily="18" charset="-78"/>
              <a:cs typeface="Traditional Arabic" panose="02020603050405020304" pitchFamily="18" charset="-78"/>
            </a:endParaRPr>
          </a:p>
          <a:p>
            <a:endParaRPr lang="ar-SA" sz="2400" dirty="0" smtClean="0">
              <a:latin typeface="Traditional Arabic" panose="02020603050405020304" pitchFamily="18" charset="-78"/>
              <a:cs typeface="Traditional Arabic" panose="02020603050405020304" pitchFamily="18" charset="-78"/>
            </a:endParaRPr>
          </a:p>
          <a:p>
            <a:endParaRPr lang="ar-SA" sz="2400" dirty="0">
              <a:latin typeface="Traditional Arabic" panose="02020603050405020304" pitchFamily="18" charset="-78"/>
              <a:cs typeface="Traditional Arabic" panose="02020603050405020304" pitchFamily="18" charset="-78"/>
            </a:endParaRPr>
          </a:p>
          <a:p>
            <a:endParaRPr lang="ar-SA" sz="2400" dirty="0" smtClean="0">
              <a:latin typeface="Traditional Arabic" panose="02020603050405020304" pitchFamily="18" charset="-78"/>
              <a:cs typeface="Traditional Arabic" panose="02020603050405020304" pitchFamily="18" charset="-78"/>
            </a:endParaRPr>
          </a:p>
          <a:p>
            <a:endParaRPr lang="ar-SA" sz="2400" dirty="0">
              <a:latin typeface="Traditional Arabic" panose="02020603050405020304" pitchFamily="18" charset="-78"/>
              <a:cs typeface="Traditional Arabic" panose="02020603050405020304" pitchFamily="18" charset="-78"/>
            </a:endParaRPr>
          </a:p>
          <a:p>
            <a:endParaRPr lang="ar-SA" sz="2400" dirty="0" smtClean="0">
              <a:latin typeface="Traditional Arabic" panose="02020603050405020304" pitchFamily="18" charset="-78"/>
              <a:cs typeface="Traditional Arabic" panose="02020603050405020304" pitchFamily="18" charset="-78"/>
            </a:endParaRPr>
          </a:p>
          <a:p>
            <a:endParaRPr lang="ar-SA" sz="2400" dirty="0">
              <a:latin typeface="Traditional Arabic" panose="02020603050405020304" pitchFamily="18" charset="-78"/>
              <a:cs typeface="Traditional Arabic" panose="02020603050405020304" pitchFamily="18" charset="-78"/>
            </a:endParaRPr>
          </a:p>
          <a:p>
            <a:endParaRPr lang="ar-SA" sz="2400" dirty="0" smtClean="0">
              <a:latin typeface="Traditional Arabic" panose="02020603050405020304" pitchFamily="18" charset="-78"/>
              <a:cs typeface="Traditional Arabic" panose="02020603050405020304" pitchFamily="18" charset="-78"/>
            </a:endParaRPr>
          </a:p>
          <a:p>
            <a:endParaRPr lang="ar-SA" sz="2400" dirty="0">
              <a:latin typeface="Traditional Arabic" panose="02020603050405020304" pitchFamily="18" charset="-78"/>
              <a:cs typeface="Traditional Arabic" panose="02020603050405020304" pitchFamily="18" charset="-78"/>
            </a:endParaRPr>
          </a:p>
          <a:p>
            <a:endParaRPr lang="ar-SA" sz="2400" dirty="0">
              <a:latin typeface="Traditional Arabic" panose="02020603050405020304" pitchFamily="18" charset="-78"/>
              <a:cs typeface="Traditional Arabic" panose="02020603050405020304" pitchFamily="18" charset="-78"/>
            </a:endParaRPr>
          </a:p>
          <a:p>
            <a:endParaRPr lang="ar-SA" sz="2800" dirty="0">
              <a:latin typeface="Traditional Arabic" panose="02020603050405020304" pitchFamily="18" charset="-78"/>
              <a:cs typeface="Traditional Arabic" panose="02020603050405020304" pitchFamily="18" charset="-78"/>
            </a:endParaRPr>
          </a:p>
          <a:p>
            <a:endParaRPr lang="ar-SA" sz="2800" dirty="0">
              <a:latin typeface="Traditional Arabic" panose="02020603050405020304" pitchFamily="18" charset="-78"/>
              <a:cs typeface="Traditional Arabic" panose="02020603050405020304" pitchFamily="18" charset="-78"/>
            </a:endParaRPr>
          </a:p>
          <a:p>
            <a:endParaRPr lang="ar-SA" sz="2800" dirty="0">
              <a:latin typeface="Traditional Arabic" panose="02020603050405020304" pitchFamily="18" charset="-78"/>
              <a:cs typeface="Traditional Arabic" panose="02020603050405020304" pitchFamily="18" charset="-78"/>
            </a:endParaRPr>
          </a:p>
          <a:p>
            <a:pPr marL="457200" indent="-457200">
              <a:buFontTx/>
              <a:buChar char="-"/>
            </a:pPr>
            <a:endParaRPr lang="ar-SA" sz="2800" dirty="0">
              <a:latin typeface="Traditional Arabic" panose="02020603050405020304" pitchFamily="18" charset="-78"/>
              <a:cs typeface="Traditional Arabic" panose="02020603050405020304" pitchFamily="18" charset="-78"/>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5234" y="3464528"/>
            <a:ext cx="3795122" cy="339347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3576" y="3464528"/>
            <a:ext cx="4193752" cy="3246663"/>
          </a:xfrm>
          <a:prstGeom prst="rect">
            <a:avLst/>
          </a:prstGeom>
        </p:spPr>
      </p:pic>
      <p:sp>
        <p:nvSpPr>
          <p:cNvPr id="7" name="TextBox 6"/>
          <p:cNvSpPr txBox="1"/>
          <p:nvPr/>
        </p:nvSpPr>
        <p:spPr>
          <a:xfrm>
            <a:off x="9112827" y="3699163"/>
            <a:ext cx="1117379" cy="369332"/>
          </a:xfrm>
          <a:prstGeom prst="rect">
            <a:avLst/>
          </a:prstGeom>
          <a:noFill/>
        </p:spPr>
        <p:txBody>
          <a:bodyPr wrap="square" rtlCol="1">
            <a:spAutoFit/>
          </a:bodyPr>
          <a:lstStyle/>
          <a:p>
            <a:r>
              <a:rPr lang="ar-SA" dirty="0" err="1" smtClean="0">
                <a:solidFill>
                  <a:schemeClr val="bg1"/>
                </a:solidFill>
              </a:rPr>
              <a:t>بوشاردة</a:t>
            </a:r>
            <a:endParaRPr lang="ar-SA" dirty="0">
              <a:solidFill>
                <a:schemeClr val="bg1"/>
              </a:solidFill>
            </a:endParaRPr>
          </a:p>
        </p:txBody>
      </p:sp>
      <p:sp>
        <p:nvSpPr>
          <p:cNvPr id="9" name="TextBox 8"/>
          <p:cNvSpPr txBox="1"/>
          <p:nvPr/>
        </p:nvSpPr>
        <p:spPr>
          <a:xfrm>
            <a:off x="6907611" y="3883829"/>
            <a:ext cx="1117379" cy="369332"/>
          </a:xfrm>
          <a:prstGeom prst="rect">
            <a:avLst/>
          </a:prstGeom>
          <a:noFill/>
        </p:spPr>
        <p:txBody>
          <a:bodyPr wrap="square" rtlCol="1">
            <a:spAutoFit/>
          </a:bodyPr>
          <a:lstStyle/>
          <a:p>
            <a:r>
              <a:rPr lang="ar-SA" dirty="0" smtClean="0">
                <a:solidFill>
                  <a:schemeClr val="bg1"/>
                </a:solidFill>
              </a:rPr>
              <a:t>شاحوطة</a:t>
            </a:r>
            <a:endParaRPr lang="ar-SA" dirty="0">
              <a:solidFill>
                <a:schemeClr val="bg1"/>
              </a:solidFill>
            </a:endParaRPr>
          </a:p>
        </p:txBody>
      </p:sp>
      <p:sp>
        <p:nvSpPr>
          <p:cNvPr id="10" name="TextBox 9"/>
          <p:cNvSpPr txBox="1"/>
          <p:nvPr/>
        </p:nvSpPr>
        <p:spPr>
          <a:xfrm>
            <a:off x="6814093" y="5721927"/>
            <a:ext cx="1117379" cy="369332"/>
          </a:xfrm>
          <a:prstGeom prst="rect">
            <a:avLst/>
          </a:prstGeom>
          <a:noFill/>
        </p:spPr>
        <p:txBody>
          <a:bodyPr wrap="square" rtlCol="1">
            <a:spAutoFit/>
          </a:bodyPr>
          <a:lstStyle/>
          <a:p>
            <a:r>
              <a:rPr lang="ar-SA" dirty="0" smtClean="0">
                <a:solidFill>
                  <a:schemeClr val="bg1"/>
                </a:solidFill>
              </a:rPr>
              <a:t>مطرقة</a:t>
            </a:r>
            <a:endParaRPr lang="ar-SA" dirty="0">
              <a:solidFill>
                <a:schemeClr val="bg1"/>
              </a:solidFill>
            </a:endParaRPr>
          </a:p>
        </p:txBody>
      </p:sp>
      <p:sp>
        <p:nvSpPr>
          <p:cNvPr id="11" name="TextBox 10"/>
          <p:cNvSpPr txBox="1"/>
          <p:nvPr/>
        </p:nvSpPr>
        <p:spPr>
          <a:xfrm>
            <a:off x="8943108" y="5240096"/>
            <a:ext cx="1117379" cy="369332"/>
          </a:xfrm>
          <a:prstGeom prst="rect">
            <a:avLst/>
          </a:prstGeom>
          <a:noFill/>
        </p:spPr>
        <p:txBody>
          <a:bodyPr wrap="square" rtlCol="1">
            <a:spAutoFit/>
          </a:bodyPr>
          <a:lstStyle/>
          <a:p>
            <a:r>
              <a:rPr lang="ar-SA" dirty="0" smtClean="0">
                <a:solidFill>
                  <a:schemeClr val="bg1"/>
                </a:solidFill>
              </a:rPr>
              <a:t>ازميل</a:t>
            </a:r>
            <a:endParaRPr lang="ar-SA" dirty="0">
              <a:solidFill>
                <a:schemeClr val="bg1"/>
              </a:solidFill>
            </a:endParaRPr>
          </a:p>
        </p:txBody>
      </p:sp>
    </p:spTree>
    <p:extLst>
      <p:ext uri="{BB962C8B-B14F-4D97-AF65-F5344CB8AC3E}">
        <p14:creationId xmlns:p14="http://schemas.microsoft.com/office/powerpoint/2010/main" val="3133571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818" y="640048"/>
            <a:ext cx="11984182" cy="3724096"/>
          </a:xfrm>
          <a:prstGeom prst="rect">
            <a:avLst/>
          </a:prstGeom>
        </p:spPr>
        <p:txBody>
          <a:bodyPr wrap="square">
            <a:spAutoFit/>
          </a:bodyPr>
          <a:lstStyle/>
          <a:p>
            <a:r>
              <a:rPr lang="ar-SA" sz="2800" b="1" u="sng" dirty="0" smtClean="0">
                <a:latin typeface="Traditional Arabic" panose="02020603050405020304" pitchFamily="18" charset="-78"/>
                <a:cs typeface="Traditional Arabic" panose="02020603050405020304" pitchFamily="18" charset="-78"/>
              </a:rPr>
              <a:t>4- مرحلة نقل القطع:</a:t>
            </a:r>
          </a:p>
          <a:p>
            <a:r>
              <a:rPr lang="ar-SA" sz="2400" dirty="0" smtClean="0">
                <a:latin typeface="Traditional Arabic" panose="02020603050405020304" pitchFamily="18" charset="-78"/>
                <a:cs typeface="Traditional Arabic" panose="02020603050405020304" pitchFamily="18" charset="-78"/>
              </a:rPr>
              <a:t>بعد الاقتلاع والتشذيب، نذكر بفرضية تقول أن التشذيب أحياناً يكون في مكان البناء، يتم نقل القطع إلى مكان البناء. ولنقل هذه القطع استخدمت وسائل عديدة من أهمها بدون شك هي القوة العضلية والحيوانات التي تجر بعض الألواح الخشبية التي توضع عليها هذه الكتل. كما وجدت في بعض المقالع أدوات تعتبر متقدمة بعض الشيء.</a:t>
            </a:r>
          </a:p>
          <a:p>
            <a:endParaRPr lang="ar-SA" sz="2400" dirty="0">
              <a:latin typeface="Traditional Arabic" panose="02020603050405020304" pitchFamily="18" charset="-78"/>
              <a:cs typeface="Traditional Arabic" panose="02020603050405020304" pitchFamily="18" charset="-78"/>
            </a:endParaRPr>
          </a:p>
          <a:p>
            <a:endParaRPr lang="ar-SA" sz="2800" dirty="0">
              <a:latin typeface="Traditional Arabic" panose="02020603050405020304" pitchFamily="18" charset="-78"/>
              <a:cs typeface="Traditional Arabic" panose="02020603050405020304" pitchFamily="18" charset="-78"/>
            </a:endParaRPr>
          </a:p>
          <a:p>
            <a:endParaRPr lang="ar-SA" sz="2800" dirty="0">
              <a:latin typeface="Traditional Arabic" panose="02020603050405020304" pitchFamily="18" charset="-78"/>
              <a:cs typeface="Traditional Arabic" panose="02020603050405020304" pitchFamily="18" charset="-78"/>
            </a:endParaRPr>
          </a:p>
          <a:p>
            <a:endParaRPr lang="ar-SA" sz="2800" dirty="0">
              <a:latin typeface="Traditional Arabic" panose="02020603050405020304" pitchFamily="18" charset="-78"/>
              <a:cs typeface="Traditional Arabic" panose="02020603050405020304" pitchFamily="18" charset="-78"/>
            </a:endParaRPr>
          </a:p>
          <a:p>
            <a:pPr marL="457200" indent="-457200">
              <a:buFontTx/>
              <a:buChar char="-"/>
            </a:pPr>
            <a:endParaRPr lang="ar-SA" sz="2800" dirty="0">
              <a:latin typeface="Traditional Arabic" panose="02020603050405020304" pitchFamily="18" charset="-78"/>
              <a:cs typeface="Traditional Arabic" panose="02020603050405020304" pitchFamily="18"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1894" y="2595614"/>
            <a:ext cx="4057311" cy="280765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7313" y="2258433"/>
            <a:ext cx="3901786" cy="314484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5598" y="2222974"/>
            <a:ext cx="1950893" cy="3215758"/>
          </a:xfrm>
          <a:prstGeom prst="rect">
            <a:avLst/>
          </a:prstGeom>
        </p:spPr>
      </p:pic>
    </p:spTree>
    <p:extLst>
      <p:ext uri="{BB962C8B-B14F-4D97-AF65-F5344CB8AC3E}">
        <p14:creationId xmlns:p14="http://schemas.microsoft.com/office/powerpoint/2010/main" val="15548335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4210" y="2026227"/>
            <a:ext cx="6380018" cy="1815882"/>
          </a:xfrm>
          <a:prstGeom prst="rect">
            <a:avLst/>
          </a:prstGeom>
          <a:noFill/>
        </p:spPr>
        <p:txBody>
          <a:bodyPr wrap="square" rtlCol="1">
            <a:spAutoFit/>
          </a:bodyPr>
          <a:lstStyle/>
          <a:p>
            <a:pPr algn="ctr"/>
            <a:r>
              <a:rPr lang="ar-SA" sz="2800" dirty="0" smtClean="0">
                <a:latin typeface="Traditional Arabic" panose="02020603050405020304" pitchFamily="18" charset="-78"/>
                <a:cs typeface="Traditional Arabic" panose="02020603050405020304" pitchFamily="18" charset="-78"/>
              </a:rPr>
              <a:t>موضوعات المحاضرة: </a:t>
            </a:r>
          </a:p>
          <a:p>
            <a:pPr algn="ctr"/>
            <a:r>
              <a:rPr lang="ar-SA" sz="2800" dirty="0" smtClean="0">
                <a:latin typeface="Traditional Arabic" panose="02020603050405020304" pitchFamily="18" charset="-78"/>
                <a:cs typeface="Traditional Arabic" panose="02020603050405020304" pitchFamily="18" charset="-78"/>
              </a:rPr>
              <a:t>1- ماهي المواد المستخدمة في العمارة القديمة؟ </a:t>
            </a:r>
          </a:p>
          <a:p>
            <a:pPr algn="ctr"/>
            <a:r>
              <a:rPr lang="ar-SA" sz="2800" dirty="0" smtClean="0">
                <a:latin typeface="Traditional Arabic" panose="02020603050405020304" pitchFamily="18" charset="-78"/>
                <a:cs typeface="Traditional Arabic" panose="02020603050405020304" pitchFamily="18" charset="-78"/>
              </a:rPr>
              <a:t>2- الخشب</a:t>
            </a:r>
          </a:p>
          <a:p>
            <a:pPr algn="ctr"/>
            <a:r>
              <a:rPr lang="ar-SA" sz="2800" dirty="0" smtClean="0">
                <a:latin typeface="Traditional Arabic" panose="02020603050405020304" pitchFamily="18" charset="-78"/>
                <a:cs typeface="Traditional Arabic" panose="02020603050405020304" pitchFamily="18" charset="-78"/>
              </a:rPr>
              <a:t>3- الحجر</a:t>
            </a:r>
          </a:p>
        </p:txBody>
      </p:sp>
    </p:spTree>
    <p:extLst>
      <p:ext uri="{BB962C8B-B14F-4D97-AF65-F5344CB8AC3E}">
        <p14:creationId xmlns:p14="http://schemas.microsoft.com/office/powerpoint/2010/main" val="3071357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80855" y="1839191"/>
            <a:ext cx="6380018" cy="2246769"/>
          </a:xfrm>
          <a:prstGeom prst="rect">
            <a:avLst/>
          </a:prstGeom>
          <a:noFill/>
        </p:spPr>
        <p:txBody>
          <a:bodyPr wrap="square" rtlCol="1">
            <a:spAutoFit/>
          </a:bodyPr>
          <a:lstStyle/>
          <a:p>
            <a:pPr algn="ctr"/>
            <a:r>
              <a:rPr lang="ar-SA" sz="2800" dirty="0" smtClean="0">
                <a:latin typeface="Traditional Arabic" panose="02020603050405020304" pitchFamily="18" charset="-78"/>
                <a:cs typeface="Traditional Arabic" panose="02020603050405020304" pitchFamily="18" charset="-78"/>
              </a:rPr>
              <a:t>أهداف المحاضرة: </a:t>
            </a:r>
          </a:p>
          <a:p>
            <a:pPr algn="ctr"/>
            <a:r>
              <a:rPr lang="ar-SA" sz="2800" dirty="0" smtClean="0">
                <a:latin typeface="Traditional Arabic" panose="02020603050405020304" pitchFamily="18" charset="-78"/>
                <a:cs typeface="Traditional Arabic" panose="02020603050405020304" pitchFamily="18" charset="-78"/>
              </a:rPr>
              <a:t>1- أن يتعرف الطالب على أهم المواد المستخدمة في العمارة القديمة</a:t>
            </a:r>
          </a:p>
          <a:p>
            <a:pPr algn="ctr"/>
            <a:r>
              <a:rPr lang="ar-SA" sz="2800" dirty="0" smtClean="0">
                <a:latin typeface="Traditional Arabic" panose="02020603050405020304" pitchFamily="18" charset="-78"/>
                <a:cs typeface="Traditional Arabic" panose="02020603050405020304" pitchFamily="18" charset="-78"/>
              </a:rPr>
              <a:t>2- أن يتعرف الطالب على أهمية الخشب ودوره في العمارة القديمة</a:t>
            </a:r>
          </a:p>
          <a:p>
            <a:pPr algn="ctr"/>
            <a:r>
              <a:rPr lang="ar-SA" sz="2800" dirty="0" smtClean="0">
                <a:latin typeface="Traditional Arabic" panose="02020603050405020304" pitchFamily="18" charset="-78"/>
                <a:cs typeface="Traditional Arabic" panose="02020603050405020304" pitchFamily="18" charset="-78"/>
              </a:rPr>
              <a:t>3- أن يتعرف الطالب على أنواع الأحجار المستخدمة في العمارة والفرق بينهم</a:t>
            </a:r>
          </a:p>
        </p:txBody>
      </p:sp>
    </p:spTree>
    <p:extLst>
      <p:ext uri="{BB962C8B-B14F-4D97-AF65-F5344CB8AC3E}">
        <p14:creationId xmlns:p14="http://schemas.microsoft.com/office/powerpoint/2010/main" val="612054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0074" y="1797627"/>
            <a:ext cx="6380018" cy="2246769"/>
          </a:xfrm>
          <a:prstGeom prst="rect">
            <a:avLst/>
          </a:prstGeom>
          <a:noFill/>
        </p:spPr>
        <p:txBody>
          <a:bodyPr wrap="square" rtlCol="1">
            <a:spAutoFit/>
          </a:bodyPr>
          <a:lstStyle/>
          <a:p>
            <a:pPr algn="ctr"/>
            <a:r>
              <a:rPr lang="ar-SA" sz="2800" b="1" u="sng" dirty="0" smtClean="0">
                <a:latin typeface="Traditional Arabic" panose="02020603050405020304" pitchFamily="18" charset="-78"/>
                <a:cs typeface="Traditional Arabic" panose="02020603050405020304" pitchFamily="18" charset="-78"/>
              </a:rPr>
              <a:t>المواد المستخدمة في العمارة القديمة: </a:t>
            </a:r>
          </a:p>
          <a:p>
            <a:pPr algn="ctr"/>
            <a:r>
              <a:rPr lang="ar-SA" sz="2800" dirty="0" smtClean="0">
                <a:latin typeface="Traditional Arabic" panose="02020603050405020304" pitchFamily="18" charset="-78"/>
                <a:cs typeface="Traditional Arabic" panose="02020603050405020304" pitchFamily="18" charset="-78"/>
              </a:rPr>
              <a:t>1- الخشب</a:t>
            </a:r>
          </a:p>
          <a:p>
            <a:pPr algn="ctr"/>
            <a:r>
              <a:rPr lang="ar-SA" sz="2800" dirty="0" smtClean="0">
                <a:latin typeface="Traditional Arabic" panose="02020603050405020304" pitchFamily="18" charset="-78"/>
                <a:cs typeface="Traditional Arabic" panose="02020603050405020304" pitchFamily="18" charset="-78"/>
              </a:rPr>
              <a:t>2- الحجر</a:t>
            </a:r>
          </a:p>
          <a:p>
            <a:pPr algn="ctr"/>
            <a:r>
              <a:rPr lang="ar-SA" sz="2800" dirty="0" smtClean="0">
                <a:latin typeface="Traditional Arabic" panose="02020603050405020304" pitchFamily="18" charset="-78"/>
                <a:cs typeface="Traditional Arabic" panose="02020603050405020304" pitchFamily="18" charset="-78"/>
              </a:rPr>
              <a:t>3- الطين واللبن والآجر</a:t>
            </a:r>
          </a:p>
          <a:p>
            <a:pPr algn="ctr"/>
            <a:r>
              <a:rPr lang="ar-SA" sz="2800" smtClean="0">
                <a:latin typeface="Traditional Arabic" panose="02020603050405020304" pitchFamily="18" charset="-78"/>
                <a:cs typeface="Traditional Arabic" panose="02020603050405020304" pitchFamily="18" charset="-78"/>
              </a:rPr>
              <a:t>4- </a:t>
            </a:r>
            <a:r>
              <a:rPr lang="ar-SA" sz="2800" smtClean="0">
                <a:latin typeface="Traditional Arabic" panose="02020603050405020304" pitchFamily="18" charset="-78"/>
                <a:cs typeface="Traditional Arabic" panose="02020603050405020304" pitchFamily="18" charset="-78"/>
              </a:rPr>
              <a:t>المونة</a:t>
            </a:r>
            <a:endParaRPr lang="ar-SA" sz="2800" dirty="0" smtClean="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464028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3819" y="1569027"/>
            <a:ext cx="6380018" cy="4401205"/>
          </a:xfrm>
          <a:prstGeom prst="rect">
            <a:avLst/>
          </a:prstGeom>
          <a:noFill/>
        </p:spPr>
        <p:txBody>
          <a:bodyPr wrap="square" rtlCol="1">
            <a:spAutoFit/>
          </a:bodyPr>
          <a:lstStyle/>
          <a:p>
            <a:pPr algn="ctr"/>
            <a:r>
              <a:rPr lang="ar-SA" sz="2800" b="1" u="sng" dirty="0" smtClean="0">
                <a:latin typeface="Traditional Arabic" panose="02020603050405020304" pitchFamily="18" charset="-78"/>
                <a:cs typeface="Traditional Arabic" panose="02020603050405020304" pitchFamily="18" charset="-78"/>
              </a:rPr>
              <a:t>1- الخشب</a:t>
            </a:r>
          </a:p>
          <a:p>
            <a:pPr marL="457200" indent="-457200" algn="just">
              <a:buFontTx/>
              <a:buChar char="-"/>
            </a:pPr>
            <a:r>
              <a:rPr lang="ar-SA" sz="2800" dirty="0" smtClean="0">
                <a:latin typeface="Traditional Arabic" panose="02020603050405020304" pitchFamily="18" charset="-78"/>
                <a:cs typeface="Traditional Arabic" panose="02020603050405020304" pitchFamily="18" charset="-78"/>
              </a:rPr>
              <a:t>الخشب هو</a:t>
            </a:r>
            <a:r>
              <a:rPr lang="en-US" sz="2800" dirty="0">
                <a:latin typeface="Traditional Arabic" panose="02020603050405020304" pitchFamily="18" charset="-78"/>
                <a:cs typeface="Traditional Arabic" panose="02020603050405020304" pitchFamily="18" charset="-78"/>
              </a:rPr>
              <a:t> </a:t>
            </a:r>
            <a:r>
              <a:rPr lang="ar-SA" sz="2800" dirty="0">
                <a:latin typeface="Traditional Arabic" panose="02020603050405020304" pitchFamily="18" charset="-78"/>
                <a:cs typeface="Traditional Arabic" panose="02020603050405020304" pitchFamily="18" charset="-78"/>
              </a:rPr>
              <a:t>مادة عضوية مسامية </a:t>
            </a:r>
            <a:r>
              <a:rPr lang="ar-SA" sz="2800" dirty="0" err="1">
                <a:latin typeface="Traditional Arabic" panose="02020603050405020304" pitchFamily="18" charset="-78"/>
                <a:cs typeface="Traditional Arabic" panose="02020603050405020304" pitchFamily="18" charset="-78"/>
              </a:rPr>
              <a:t>مسترطبة</a:t>
            </a:r>
            <a:r>
              <a:rPr lang="ar-SA" sz="2800" dirty="0">
                <a:latin typeface="Traditional Arabic" panose="02020603050405020304" pitchFamily="18" charset="-78"/>
                <a:cs typeface="Traditional Arabic" panose="02020603050405020304" pitchFamily="18" charset="-78"/>
              </a:rPr>
              <a:t> (أي يمتص الرطوبة ويحتفظ بها) كما أنه مادة قابلة للتشكل أي يتخذ أوضاعاً مختلفة في نموه استجابة للمؤثرات الخارجية ، ويؤتى به من النباتات الخشبية وتحديداً الأشجار والشجيرات والخشب</a:t>
            </a:r>
            <a:r>
              <a:rPr lang="ar-SA" sz="2800" dirty="0" smtClean="0">
                <a:latin typeface="Traditional Arabic" panose="02020603050405020304" pitchFamily="18" charset="-78"/>
                <a:cs typeface="Traditional Arabic" panose="02020603050405020304" pitchFamily="18" charset="-78"/>
              </a:rPr>
              <a:t>.</a:t>
            </a:r>
          </a:p>
          <a:p>
            <a:pPr marL="457200" indent="-457200" algn="just">
              <a:buFontTx/>
              <a:buChar char="-"/>
            </a:pPr>
            <a:r>
              <a:rPr lang="ar-SA" sz="2800" dirty="0" smtClean="0">
                <a:latin typeface="Traditional Arabic" panose="02020603050405020304" pitchFamily="18" charset="-78"/>
                <a:cs typeface="Traditional Arabic" panose="02020603050405020304" pitchFamily="18" charset="-78"/>
              </a:rPr>
              <a:t>ما هي أهميته </a:t>
            </a:r>
            <a:r>
              <a:rPr lang="ar-SA" sz="2800" dirty="0">
                <a:latin typeface="Traditional Arabic" panose="02020603050405020304" pitchFamily="18" charset="-78"/>
                <a:cs typeface="Traditional Arabic" panose="02020603050405020304" pitchFamily="18" charset="-78"/>
              </a:rPr>
              <a:t>؟ </a:t>
            </a:r>
            <a:endParaRPr lang="ar-SA" sz="2800" dirty="0" smtClean="0">
              <a:latin typeface="Traditional Arabic" panose="02020603050405020304" pitchFamily="18" charset="-78"/>
              <a:cs typeface="Traditional Arabic" panose="02020603050405020304" pitchFamily="18" charset="-78"/>
            </a:endParaRPr>
          </a:p>
          <a:p>
            <a:pPr marL="457200" indent="-457200" algn="just">
              <a:buFontTx/>
              <a:buChar char="-"/>
            </a:pPr>
            <a:r>
              <a:rPr lang="ar-SA" sz="2800" dirty="0" smtClean="0">
                <a:latin typeface="Traditional Arabic" panose="02020603050405020304" pitchFamily="18" charset="-78"/>
                <a:cs typeface="Traditional Arabic" panose="02020603050405020304" pitchFamily="18" charset="-78"/>
              </a:rPr>
              <a:t>ما هي استخداماته </a:t>
            </a:r>
            <a:r>
              <a:rPr lang="ar-SA" sz="2800" dirty="0">
                <a:latin typeface="Traditional Arabic" panose="02020603050405020304" pitchFamily="18" charset="-78"/>
                <a:cs typeface="Traditional Arabic" panose="02020603050405020304" pitchFamily="18" charset="-78"/>
              </a:rPr>
              <a:t>؟</a:t>
            </a:r>
          </a:p>
          <a:p>
            <a:pPr marL="457200" indent="-457200" algn="just">
              <a:buFontTx/>
              <a:buChar char="-"/>
            </a:pPr>
            <a:endParaRPr lang="ar-SA" sz="2800" dirty="0">
              <a:latin typeface="Traditional Arabic" panose="02020603050405020304" pitchFamily="18" charset="-78"/>
              <a:cs typeface="Traditional Arabic" panose="02020603050405020304" pitchFamily="18" charset="-78"/>
            </a:endParaRPr>
          </a:p>
          <a:p>
            <a:pPr marL="457200" indent="-457200" algn="just">
              <a:buFontTx/>
              <a:buChar char="-"/>
            </a:pPr>
            <a:endParaRPr lang="ar-SA" sz="2800" dirty="0" smtClean="0">
              <a:latin typeface="Traditional Arabic" panose="02020603050405020304" pitchFamily="18" charset="-78"/>
              <a:cs typeface="Traditional Arabic" panose="02020603050405020304" pitchFamily="18" charset="-78"/>
            </a:endParaRPr>
          </a:p>
          <a:p>
            <a:pPr marL="457200" indent="-457200" algn="just">
              <a:buFontTx/>
              <a:buChar char="-"/>
            </a:pPr>
            <a:endParaRPr lang="ar-SA" sz="2800" dirty="0" smtClean="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310196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65010" y="820881"/>
            <a:ext cx="5226628" cy="4832092"/>
          </a:xfrm>
          <a:prstGeom prst="rect">
            <a:avLst/>
          </a:prstGeom>
          <a:noFill/>
        </p:spPr>
        <p:txBody>
          <a:bodyPr wrap="square" rtlCol="1">
            <a:spAutoFit/>
          </a:bodyPr>
          <a:lstStyle/>
          <a:p>
            <a:pPr algn="ctr"/>
            <a:r>
              <a:rPr lang="ar-SA" sz="2800" b="1" dirty="0" smtClean="0">
                <a:latin typeface="Traditional Arabic" panose="02020603050405020304" pitchFamily="18" charset="-78"/>
                <a:cs typeface="Traditional Arabic" panose="02020603050405020304" pitchFamily="18" charset="-78"/>
              </a:rPr>
              <a:t>البنية الظاهرية للخشب</a:t>
            </a:r>
          </a:p>
          <a:p>
            <a:pPr algn="just"/>
            <a:r>
              <a:rPr lang="ar-SA" sz="2800" dirty="0" smtClean="0">
                <a:latin typeface="Traditional Arabic" panose="02020603050405020304" pitchFamily="18" charset="-78"/>
                <a:cs typeface="Traditional Arabic" panose="02020603050405020304" pitchFamily="18" charset="-78"/>
              </a:rPr>
              <a:t>1- البشرة : أو اللحاء الميت، وهي تحمي الجذع من التأثيرات الخارجية </a:t>
            </a:r>
          </a:p>
          <a:p>
            <a:pPr algn="just"/>
            <a:r>
              <a:rPr lang="ar-SA" sz="2800" dirty="0" smtClean="0">
                <a:latin typeface="Traditional Arabic" panose="02020603050405020304" pitchFamily="18" charset="-78"/>
                <a:cs typeface="Traditional Arabic" panose="02020603050405020304" pitchFamily="18" charset="-78"/>
              </a:rPr>
              <a:t>2- اللحاء: ينقل المواد الغذائية في الشجرة الحية</a:t>
            </a:r>
          </a:p>
          <a:p>
            <a:pPr algn="just"/>
            <a:r>
              <a:rPr lang="ar-SA" sz="2800" dirty="0" smtClean="0">
                <a:latin typeface="Traditional Arabic" panose="02020603050405020304" pitchFamily="18" charset="-78"/>
                <a:cs typeface="Traditional Arabic" panose="02020603050405020304" pitchFamily="18" charset="-78"/>
              </a:rPr>
              <a:t>3- الطبقة المولدة: أو القلب، وهي تولد طبقات جديدة في اتجاه الخارج والداخل، وفي كل سنة تنتج طبقة. </a:t>
            </a:r>
          </a:p>
          <a:p>
            <a:pPr algn="just"/>
            <a:r>
              <a:rPr lang="ar-SA" sz="2800" dirty="0" smtClean="0">
                <a:latin typeface="Traditional Arabic" panose="02020603050405020304" pitchFamily="18" charset="-78"/>
                <a:cs typeface="Traditional Arabic" panose="02020603050405020304" pitchFamily="18" charset="-78"/>
              </a:rPr>
              <a:t>4- الشكير: الجزء فاتح اللون، وهو ينقل الماء والمواد الغذائية في الشجرة الحية.</a:t>
            </a:r>
          </a:p>
          <a:p>
            <a:pPr algn="just"/>
            <a:r>
              <a:rPr lang="ar-SA" sz="2800" dirty="0" smtClean="0">
                <a:latin typeface="Traditional Arabic" panose="02020603050405020304" pitchFamily="18" charset="-78"/>
                <a:cs typeface="Traditional Arabic" panose="02020603050405020304" pitchFamily="18" charset="-78"/>
              </a:rPr>
              <a:t>5- القلب: أو اللب وهو جزء داخلي غامق اللون</a:t>
            </a:r>
          </a:p>
          <a:p>
            <a:pPr algn="just"/>
            <a:r>
              <a:rPr lang="ar-SA" sz="2800" dirty="0" smtClean="0">
                <a:latin typeface="Traditional Arabic" panose="02020603050405020304" pitchFamily="18" charset="-78"/>
                <a:cs typeface="Traditional Arabic" panose="02020603050405020304" pitchFamily="18" charset="-78"/>
              </a:rPr>
              <a:t>6- المركز: يتشكل في السنة الأولى من نمو الشجرة وهو قليل المتانة وسريع التعفن.</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72237"/>
            <a:ext cx="6365010" cy="3580318"/>
          </a:xfrm>
          <a:prstGeom prst="rect">
            <a:avLst/>
          </a:prstGeom>
        </p:spPr>
      </p:pic>
    </p:spTree>
    <p:extLst>
      <p:ext uri="{BB962C8B-B14F-4D97-AF65-F5344CB8AC3E}">
        <p14:creationId xmlns:p14="http://schemas.microsoft.com/office/powerpoint/2010/main" val="3794013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2942" y="187036"/>
            <a:ext cx="11782858" cy="7109639"/>
          </a:xfrm>
          <a:prstGeom prst="rect">
            <a:avLst/>
          </a:prstGeom>
          <a:noFill/>
        </p:spPr>
        <p:txBody>
          <a:bodyPr wrap="square" rtlCol="1">
            <a:spAutoFit/>
          </a:bodyPr>
          <a:lstStyle/>
          <a:p>
            <a:pPr algn="ctr"/>
            <a:r>
              <a:rPr lang="ar-SA" sz="2400" b="1" u="sng" dirty="0" smtClean="0">
                <a:latin typeface="Traditional Arabic" panose="02020603050405020304" pitchFamily="18" charset="-78"/>
                <a:cs typeface="Traditional Arabic" panose="02020603050405020304" pitchFamily="18" charset="-78"/>
              </a:rPr>
              <a:t>أنواع الأخشاب</a:t>
            </a:r>
          </a:p>
          <a:p>
            <a:r>
              <a:rPr lang="ar-SA" sz="2400" dirty="0" smtClean="0">
                <a:latin typeface="Traditional Arabic" panose="02020603050405020304" pitchFamily="18" charset="-78"/>
                <a:cs typeface="Traditional Arabic" panose="02020603050405020304" pitchFamily="18" charset="-78"/>
              </a:rPr>
              <a:t>تقسم الأخشاب إلى قسمين: </a:t>
            </a:r>
          </a:p>
          <a:p>
            <a:r>
              <a:rPr lang="ar-SA" sz="2400" dirty="0" smtClean="0">
                <a:latin typeface="Traditional Arabic" panose="02020603050405020304" pitchFamily="18" charset="-78"/>
                <a:cs typeface="Traditional Arabic" panose="02020603050405020304" pitchFamily="18" charset="-78"/>
              </a:rPr>
              <a:t>أ. الأخشاب الصلدة : وهي التي تنمو في المناطق الحارة وعادة تكون ألوانها قاتمة. من أشهر أنواع هذه الأخشاب ما يلي: </a:t>
            </a:r>
          </a:p>
          <a:p>
            <a:r>
              <a:rPr lang="ar-SA" sz="2400" dirty="0" smtClean="0">
                <a:latin typeface="Traditional Arabic" panose="02020603050405020304" pitchFamily="18" charset="-78"/>
                <a:cs typeface="Traditional Arabic" panose="02020603050405020304" pitchFamily="18" charset="-78"/>
              </a:rPr>
              <a:t>1- خشب الزان: له لون بني فاتح مائل للاحمرار. </a:t>
            </a:r>
          </a:p>
          <a:p>
            <a:r>
              <a:rPr lang="ar-SA" sz="2400" dirty="0" smtClean="0">
                <a:latin typeface="Traditional Arabic" panose="02020603050405020304" pitchFamily="18" charset="-78"/>
                <a:cs typeface="Traditional Arabic" panose="02020603050405020304" pitchFamily="18" charset="-78"/>
              </a:rPr>
              <a:t>2- </a:t>
            </a:r>
            <a:r>
              <a:rPr lang="ar-SA" sz="2400" dirty="0">
                <a:latin typeface="Traditional Arabic" panose="02020603050405020304" pitchFamily="18" charset="-78"/>
                <a:cs typeface="Traditional Arabic" panose="02020603050405020304" pitchFamily="18" charset="-78"/>
              </a:rPr>
              <a:t>خ</a:t>
            </a:r>
            <a:r>
              <a:rPr lang="ar-SA" sz="2400" dirty="0" smtClean="0">
                <a:latin typeface="Traditional Arabic" panose="02020603050405020304" pitchFamily="18" charset="-78"/>
                <a:cs typeface="Traditional Arabic" panose="02020603050405020304" pitchFamily="18" charset="-78"/>
              </a:rPr>
              <a:t>شب البلوط ( السنديان )</a:t>
            </a:r>
          </a:p>
          <a:p>
            <a:r>
              <a:rPr lang="ar-SA" sz="2400" dirty="0" smtClean="0">
                <a:latin typeface="Traditional Arabic" panose="02020603050405020304" pitchFamily="18" charset="-78"/>
                <a:cs typeface="Traditional Arabic" panose="02020603050405020304" pitchFamily="18" charset="-78"/>
              </a:rPr>
              <a:t>3- خشب </a:t>
            </a:r>
            <a:r>
              <a:rPr lang="ar-SA" sz="2400" dirty="0" err="1" smtClean="0">
                <a:latin typeface="Traditional Arabic" panose="02020603050405020304" pitchFamily="18" charset="-78"/>
                <a:cs typeface="Traditional Arabic" panose="02020603050405020304" pitchFamily="18" charset="-78"/>
              </a:rPr>
              <a:t>الماهوجني</a:t>
            </a:r>
            <a:r>
              <a:rPr lang="ar-SA" sz="2400" dirty="0" smtClean="0">
                <a:latin typeface="Traditional Arabic" panose="02020603050405020304" pitchFamily="18" charset="-78"/>
                <a:cs typeface="Traditional Arabic" panose="02020603050405020304" pitchFamily="18" charset="-78"/>
              </a:rPr>
              <a:t> </a:t>
            </a:r>
          </a:p>
          <a:p>
            <a:r>
              <a:rPr lang="ar-SA" sz="2400" dirty="0" smtClean="0">
                <a:latin typeface="Traditional Arabic" panose="02020603050405020304" pitchFamily="18" charset="-78"/>
                <a:cs typeface="Traditional Arabic" panose="02020603050405020304" pitchFamily="18" charset="-78"/>
              </a:rPr>
              <a:t>4- خشب الجوز: له لون بني قاتم </a:t>
            </a:r>
          </a:p>
          <a:p>
            <a:r>
              <a:rPr lang="ar-SA" sz="2400" dirty="0" smtClean="0">
                <a:latin typeface="Traditional Arabic" panose="02020603050405020304" pitchFamily="18" charset="-78"/>
                <a:cs typeface="Traditional Arabic" panose="02020603050405020304" pitchFamily="18" charset="-78"/>
              </a:rPr>
              <a:t>5- خشب الحور</a:t>
            </a:r>
          </a:p>
          <a:p>
            <a:endParaRPr lang="ar-SA" sz="2400" dirty="0" smtClean="0">
              <a:latin typeface="Traditional Arabic" panose="02020603050405020304" pitchFamily="18" charset="-78"/>
              <a:cs typeface="Traditional Arabic" panose="02020603050405020304" pitchFamily="18" charset="-78"/>
            </a:endParaRPr>
          </a:p>
          <a:p>
            <a:endParaRPr lang="ar-SA" sz="2400" dirty="0">
              <a:latin typeface="Traditional Arabic" panose="02020603050405020304" pitchFamily="18" charset="-78"/>
              <a:cs typeface="Traditional Arabic" panose="02020603050405020304" pitchFamily="18" charset="-78"/>
            </a:endParaRPr>
          </a:p>
          <a:p>
            <a:endParaRPr lang="ar-SA" sz="2400" dirty="0" smtClean="0">
              <a:latin typeface="Traditional Arabic" panose="02020603050405020304" pitchFamily="18" charset="-78"/>
              <a:cs typeface="Traditional Arabic" panose="02020603050405020304" pitchFamily="18" charset="-78"/>
            </a:endParaRPr>
          </a:p>
          <a:p>
            <a:r>
              <a:rPr lang="ar-SA" sz="2400" dirty="0" smtClean="0">
                <a:latin typeface="Traditional Arabic" panose="02020603050405020304" pitchFamily="18" charset="-78"/>
                <a:cs typeface="Traditional Arabic" panose="02020603050405020304" pitchFamily="18" charset="-78"/>
              </a:rPr>
              <a:t>ب. الأخشاب اللينة: وهي التي تنمو في المناطق الباردة وعادة ما تكون ألوانها فاتحة. من أشهر أنواع هذه الأخشاب ما يلي:</a:t>
            </a:r>
          </a:p>
          <a:p>
            <a:r>
              <a:rPr lang="ar-SA" sz="2400" dirty="0" smtClean="0">
                <a:latin typeface="Traditional Arabic" panose="02020603050405020304" pitchFamily="18" charset="-78"/>
                <a:cs typeface="Traditional Arabic" panose="02020603050405020304" pitchFamily="18" charset="-78"/>
              </a:rPr>
              <a:t>1- خشب الصنوبر: </a:t>
            </a:r>
          </a:p>
          <a:p>
            <a:r>
              <a:rPr lang="ar-SA" sz="2400" dirty="0" smtClean="0">
                <a:latin typeface="Traditional Arabic" panose="02020603050405020304" pitchFamily="18" charset="-78"/>
                <a:cs typeface="Traditional Arabic" panose="02020603050405020304" pitchFamily="18" charset="-78"/>
              </a:rPr>
              <a:t>2- خشب الأرز: له لون أحمر فاتح أو بني غامق أو أبيض مصفر ورائحته طيبة</a:t>
            </a:r>
          </a:p>
          <a:p>
            <a:r>
              <a:rPr lang="ar-SA" sz="2400" dirty="0" smtClean="0">
                <a:latin typeface="Traditional Arabic" panose="02020603050405020304" pitchFamily="18" charset="-78"/>
                <a:cs typeface="Traditional Arabic" panose="02020603050405020304" pitchFamily="18" charset="-78"/>
              </a:rPr>
              <a:t>3- خشب السرو: خفيف الوزن وسهل التشغيل يستخدم غالباً في الأبواب وتزيين الواجهات</a:t>
            </a:r>
          </a:p>
          <a:p>
            <a:r>
              <a:rPr lang="ar-SA" sz="2400" dirty="0" smtClean="0">
                <a:latin typeface="Traditional Arabic" panose="02020603050405020304" pitchFamily="18" charset="-78"/>
                <a:cs typeface="Traditional Arabic" panose="02020603050405020304" pitchFamily="18" charset="-78"/>
              </a:rPr>
              <a:t>4- خشب التنوب: قوي ومقاوم للزمن.</a:t>
            </a:r>
          </a:p>
          <a:p>
            <a:r>
              <a:rPr lang="ar-SA" sz="2400" dirty="0" smtClean="0">
                <a:latin typeface="Traditional Arabic" panose="02020603050405020304" pitchFamily="18" charset="-78"/>
                <a:cs typeface="Traditional Arabic" panose="02020603050405020304" pitchFamily="18" charset="-78"/>
              </a:rPr>
              <a:t>5- خشب </a:t>
            </a:r>
            <a:r>
              <a:rPr lang="ar-SA" sz="2400" dirty="0" err="1" smtClean="0">
                <a:latin typeface="Traditional Arabic" panose="02020603050405020304" pitchFamily="18" charset="-78"/>
                <a:cs typeface="Traditional Arabic" panose="02020603050405020304" pitchFamily="18" charset="-78"/>
              </a:rPr>
              <a:t>اللاريس</a:t>
            </a:r>
            <a:endParaRPr lang="ar-SA" sz="2400" dirty="0" smtClean="0">
              <a:latin typeface="Traditional Arabic" panose="02020603050405020304" pitchFamily="18" charset="-78"/>
              <a:cs typeface="Traditional Arabic" panose="02020603050405020304" pitchFamily="18" charset="-78"/>
            </a:endParaRPr>
          </a:p>
          <a:p>
            <a:r>
              <a:rPr lang="ar-SA" sz="2400" dirty="0" smtClean="0">
                <a:latin typeface="Traditional Arabic" panose="02020603050405020304" pitchFamily="18" charset="-78"/>
                <a:cs typeface="Traditional Arabic" panose="02020603050405020304" pitchFamily="18" charset="-78"/>
              </a:rPr>
              <a:t>6- خشب </a:t>
            </a:r>
            <a:r>
              <a:rPr lang="ar-SA" sz="2400" dirty="0" err="1" smtClean="0">
                <a:latin typeface="Traditional Arabic" panose="02020603050405020304" pitchFamily="18" charset="-78"/>
                <a:cs typeface="Traditional Arabic" panose="02020603050405020304" pitchFamily="18" charset="-78"/>
              </a:rPr>
              <a:t>الشوكران</a:t>
            </a:r>
            <a:endParaRPr lang="ar-SA" sz="2400" dirty="0" smtClean="0">
              <a:latin typeface="Traditional Arabic" panose="02020603050405020304" pitchFamily="18" charset="-78"/>
              <a:cs typeface="Traditional Arabic" panose="02020603050405020304" pitchFamily="18" charset="-78"/>
            </a:endParaRPr>
          </a:p>
          <a:p>
            <a:endParaRPr lang="ar-SA" sz="2400" dirty="0" smtClean="0">
              <a:latin typeface="Traditional Arabic" panose="02020603050405020304" pitchFamily="18" charset="-78"/>
              <a:cs typeface="Traditional Arabic" panose="02020603050405020304" pitchFamily="18"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2168" y="1430482"/>
            <a:ext cx="4467225" cy="2667000"/>
          </a:xfrm>
          <a:prstGeom prst="rect">
            <a:avLst/>
          </a:prstGeom>
        </p:spPr>
      </p:pic>
    </p:spTree>
    <p:extLst>
      <p:ext uri="{BB962C8B-B14F-4D97-AF65-F5344CB8AC3E}">
        <p14:creationId xmlns:p14="http://schemas.microsoft.com/office/powerpoint/2010/main" val="3549226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40927" y="519546"/>
            <a:ext cx="6380018" cy="3970318"/>
          </a:xfrm>
          <a:prstGeom prst="rect">
            <a:avLst/>
          </a:prstGeom>
          <a:noFill/>
        </p:spPr>
        <p:txBody>
          <a:bodyPr wrap="square" rtlCol="1">
            <a:spAutoFit/>
          </a:bodyPr>
          <a:lstStyle/>
          <a:p>
            <a:pPr algn="ctr"/>
            <a:r>
              <a:rPr lang="ar-SA" sz="2800" b="1" u="sng" dirty="0" smtClean="0">
                <a:latin typeface="Traditional Arabic" panose="02020603050405020304" pitchFamily="18" charset="-78"/>
                <a:cs typeface="Traditional Arabic" panose="02020603050405020304" pitchFamily="18" charset="-78"/>
              </a:rPr>
              <a:t>عيوب الخشب: </a:t>
            </a:r>
          </a:p>
          <a:p>
            <a:r>
              <a:rPr lang="ar-SA" sz="2800" dirty="0" smtClean="0">
                <a:latin typeface="Traditional Arabic" panose="02020603050405020304" pitchFamily="18" charset="-78"/>
                <a:cs typeface="Traditional Arabic" panose="02020603050405020304" pitchFamily="18" charset="-78"/>
              </a:rPr>
              <a:t>1- العقد: وهي تشكل نقطة ضعف في المنتجات الخشبية</a:t>
            </a:r>
          </a:p>
          <a:p>
            <a:r>
              <a:rPr lang="ar-SA" sz="2800" dirty="0" smtClean="0">
                <a:latin typeface="Traditional Arabic" panose="02020603050405020304" pitchFamily="18" charset="-78"/>
                <a:cs typeface="Traditional Arabic" panose="02020603050405020304" pitchFamily="18" charset="-78"/>
              </a:rPr>
              <a:t>2- الفوالق: وهي شقوق حدثت داخل الشجرة أثناء نموها بسبب الظروف المناخية</a:t>
            </a:r>
          </a:p>
          <a:p>
            <a:r>
              <a:rPr lang="ar-SA" sz="2800" dirty="0" smtClean="0">
                <a:latin typeface="Traditional Arabic" panose="02020603050405020304" pitchFamily="18" charset="-78"/>
                <a:cs typeface="Traditional Arabic" panose="02020603050405020304" pitchFamily="18" charset="-78"/>
              </a:rPr>
              <a:t>3- الالتواء والتشقق: تحدث عند تجفيف الخشب وتخزينه بطريقة غير سليمة</a:t>
            </a:r>
          </a:p>
          <a:p>
            <a:r>
              <a:rPr lang="ar-SA" sz="2800" dirty="0" smtClean="0">
                <a:latin typeface="Traditional Arabic" panose="02020603050405020304" pitchFamily="18" charset="-78"/>
                <a:cs typeface="Traditional Arabic" panose="02020603050405020304" pitchFamily="18" charset="-78"/>
              </a:rPr>
              <a:t>4- التعفن: ينتج من دخول الماء إلى الشجرة عبر الشقوق</a:t>
            </a:r>
          </a:p>
          <a:p>
            <a:r>
              <a:rPr lang="ar-SA" sz="2800" dirty="0" smtClean="0">
                <a:latin typeface="Traditional Arabic" panose="02020603050405020304" pitchFamily="18" charset="-78"/>
                <a:cs typeface="Traditional Arabic" panose="02020603050405020304" pitchFamily="18" charset="-78"/>
              </a:rPr>
              <a:t>5- النخر: ينتج عن الحشرات النباتية التي تدخل من جذوع الأشجار في التربة إلى الجذع.</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2119" y="654628"/>
            <a:ext cx="2794000" cy="3721100"/>
          </a:xfrm>
          <a:prstGeom prst="rect">
            <a:avLst/>
          </a:prstGeom>
        </p:spPr>
      </p:pic>
    </p:spTree>
    <p:extLst>
      <p:ext uri="{BB962C8B-B14F-4D97-AF65-F5344CB8AC3E}">
        <p14:creationId xmlns:p14="http://schemas.microsoft.com/office/powerpoint/2010/main" val="2759780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6272" y="1658356"/>
            <a:ext cx="7072746" cy="3108543"/>
          </a:xfrm>
          <a:prstGeom prst="rect">
            <a:avLst/>
          </a:prstGeom>
        </p:spPr>
        <p:txBody>
          <a:bodyPr wrap="square">
            <a:spAutoFit/>
          </a:bodyPr>
          <a:lstStyle/>
          <a:p>
            <a:pPr algn="ctr"/>
            <a:r>
              <a:rPr lang="ar-SA" sz="2800" b="1" u="sng" dirty="0" smtClean="0">
                <a:latin typeface="Traditional Arabic" panose="02020603050405020304" pitchFamily="18" charset="-78"/>
                <a:cs typeface="Traditional Arabic" panose="02020603050405020304" pitchFamily="18" charset="-78"/>
              </a:rPr>
              <a:t>2- الحجر</a:t>
            </a:r>
            <a:endParaRPr lang="ar-SA" sz="2800" b="1" u="sng" dirty="0">
              <a:latin typeface="Traditional Arabic" panose="02020603050405020304" pitchFamily="18" charset="-78"/>
              <a:cs typeface="Traditional Arabic" panose="02020603050405020304" pitchFamily="18" charset="-78"/>
            </a:endParaRPr>
          </a:p>
          <a:p>
            <a:pPr marL="457200" indent="-457200" algn="just">
              <a:buFontTx/>
              <a:buChar char="-"/>
            </a:pPr>
            <a:r>
              <a:rPr lang="ar-SA" sz="2800" dirty="0" smtClean="0">
                <a:latin typeface="Traditional Arabic" panose="02020603050405020304" pitchFamily="18" charset="-78"/>
                <a:cs typeface="Traditional Arabic" panose="02020603050405020304" pitchFamily="18" charset="-78"/>
              </a:rPr>
              <a:t>ما </a:t>
            </a:r>
            <a:r>
              <a:rPr lang="ar-SA" sz="2800" dirty="0">
                <a:latin typeface="Traditional Arabic" panose="02020603050405020304" pitchFamily="18" charset="-78"/>
                <a:cs typeface="Traditional Arabic" panose="02020603050405020304" pitchFamily="18" charset="-78"/>
              </a:rPr>
              <a:t>هي أهميته ؟ </a:t>
            </a:r>
          </a:p>
          <a:p>
            <a:pPr marL="457200" indent="-457200" algn="just">
              <a:buFontTx/>
              <a:buChar char="-"/>
            </a:pPr>
            <a:r>
              <a:rPr lang="ar-SA" sz="2800" dirty="0">
                <a:latin typeface="Traditional Arabic" panose="02020603050405020304" pitchFamily="18" charset="-78"/>
                <a:cs typeface="Traditional Arabic" panose="02020603050405020304" pitchFamily="18" charset="-78"/>
              </a:rPr>
              <a:t>ما هي استخداماته </a:t>
            </a:r>
            <a:r>
              <a:rPr lang="ar-SA" sz="2800" dirty="0" smtClean="0">
                <a:latin typeface="Traditional Arabic" panose="02020603050405020304" pitchFamily="18" charset="-78"/>
                <a:cs typeface="Traditional Arabic" panose="02020603050405020304" pitchFamily="18" charset="-78"/>
              </a:rPr>
              <a:t>؟</a:t>
            </a:r>
          </a:p>
          <a:p>
            <a:pPr marL="457200" indent="-457200" algn="just">
              <a:buFontTx/>
              <a:buChar char="-"/>
            </a:pPr>
            <a:r>
              <a:rPr lang="ar-SA" sz="2800" dirty="0" smtClean="0">
                <a:latin typeface="Traditional Arabic" panose="02020603050405020304" pitchFamily="18" charset="-78"/>
                <a:cs typeface="Traditional Arabic" panose="02020603050405020304" pitchFamily="18" charset="-78"/>
              </a:rPr>
              <a:t>ما هي أنواعه ؟</a:t>
            </a:r>
            <a:endParaRPr lang="ar-SA" sz="2800" dirty="0">
              <a:latin typeface="Traditional Arabic" panose="02020603050405020304" pitchFamily="18" charset="-78"/>
              <a:cs typeface="Traditional Arabic" panose="02020603050405020304" pitchFamily="18" charset="-78"/>
            </a:endParaRPr>
          </a:p>
          <a:p>
            <a:pPr marL="457200" indent="-457200" algn="just">
              <a:buFontTx/>
              <a:buChar char="-"/>
            </a:pPr>
            <a:endParaRPr lang="ar-SA" sz="2800" dirty="0">
              <a:latin typeface="Traditional Arabic" panose="02020603050405020304" pitchFamily="18" charset="-78"/>
              <a:cs typeface="Traditional Arabic" panose="02020603050405020304" pitchFamily="18" charset="-78"/>
            </a:endParaRPr>
          </a:p>
          <a:p>
            <a:pPr marL="457200" indent="-457200" algn="just">
              <a:buFontTx/>
              <a:buChar char="-"/>
            </a:pPr>
            <a:endParaRPr lang="ar-SA" sz="2800" dirty="0">
              <a:latin typeface="Traditional Arabic" panose="02020603050405020304" pitchFamily="18" charset="-78"/>
              <a:cs typeface="Traditional Arabic" panose="02020603050405020304" pitchFamily="18" charset="-78"/>
            </a:endParaRPr>
          </a:p>
          <a:p>
            <a:pPr marL="457200" indent="-457200" algn="just">
              <a:buFontTx/>
              <a:buChar char="-"/>
            </a:pPr>
            <a:endParaRPr lang="ar-SA" sz="2800"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27072994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253</TotalTime>
  <Words>1084</Words>
  <Application>Microsoft Office PowerPoint</Application>
  <PresentationFormat>Widescreen</PresentationFormat>
  <Paragraphs>146</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Tahoma</vt:lpstr>
      <vt:lpstr>Traditional Arabic</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Abdulrahman A Alsuhaibani</dc:creator>
  <cp:lastModifiedBy>Abdulrahman A Alsuhaibani</cp:lastModifiedBy>
  <cp:revision>25</cp:revision>
  <dcterms:created xsi:type="dcterms:W3CDTF">2016-09-18T08:52:12Z</dcterms:created>
  <dcterms:modified xsi:type="dcterms:W3CDTF">2016-09-21T06:11:53Z</dcterms:modified>
</cp:coreProperties>
</file>