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2" d="100"/>
          <a:sy n="62" d="100"/>
        </p:scale>
        <p:origin x="-1402" y="-91"/>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0D29C56-C4DA-43EB-9129-F6A30B37B00B}" type="datetimeFigureOut">
              <a:rPr lang="ar-SA" smtClean="0"/>
              <a:pPr/>
              <a:t>26/11/35</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4573CF8-95FB-4378-B0E6-37B9F5A2F6B7}"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72E9DBD3-ED13-4F59-9C04-E18717E53CFF}" type="slidenum">
              <a:rPr lang="ar-SA" smtClean="0"/>
              <a:pPr/>
              <a:t>2</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bwMode="auto">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79525" y="1600200"/>
            <a:ext cx="7085013" cy="1066800"/>
          </a:xfrm>
        </p:spPr>
        <p:txBody>
          <a:bodyPr/>
          <a:lstStyle>
            <a:lvl1pPr>
              <a:defRPr/>
            </a:lvl1pPr>
          </a:lstStyle>
          <a:p>
            <a:r>
              <a:rPr lang="ar-SA" smtClean="0"/>
              <a:t>انقر لتحرير نمط العنوان الرئيسي</a:t>
            </a:r>
            <a:endParaRPr lang="en-US"/>
          </a:p>
        </p:txBody>
      </p:sp>
      <p:sp>
        <p:nvSpPr>
          <p:cNvPr id="3075" name="Rectangle 3"/>
          <p:cNvSpPr>
            <a:spLocks noGrp="1" noChangeArrowheads="1"/>
          </p:cNvSpPr>
          <p:nvPr>
            <p:ph type="subTitle" idx="1"/>
          </p:nvPr>
        </p:nvSpPr>
        <p:spPr>
          <a:xfrm>
            <a:off x="1279525" y="2819400"/>
            <a:ext cx="5256213" cy="1143000"/>
          </a:xfrm>
        </p:spPr>
        <p:txBody>
          <a:bodyPr/>
          <a:lstStyle>
            <a:lvl1pPr marL="0" indent="0">
              <a:buFontTx/>
              <a:buNone/>
              <a:defRPr/>
            </a:lvl1pPr>
          </a:lstStyle>
          <a:p>
            <a:r>
              <a:rPr lang="ar-SA" smtClean="0"/>
              <a:t>انقر لتحرير نمط العنوان الثانوي الرئيسي</a:t>
            </a:r>
            <a:endParaRPr lang="en-US"/>
          </a:p>
        </p:txBody>
      </p:sp>
      <p:sp>
        <p:nvSpPr>
          <p:cNvPr id="3076" name="Rectangle 4"/>
          <p:cNvSpPr>
            <a:spLocks noGrp="1" noChangeArrowheads="1"/>
          </p:cNvSpPr>
          <p:nvPr>
            <p:ph type="dt" sz="half" idx="2"/>
          </p:nvPr>
        </p:nvSpPr>
        <p:spPr/>
        <p:txBody>
          <a:bodyPr/>
          <a:lstStyle>
            <a:lvl1pPr>
              <a:defRPr/>
            </a:lvl1pPr>
          </a:lstStyle>
          <a:p>
            <a:fld id="{1B8ABB09-4A1D-463E-8065-109CC2B7EFAA}" type="datetimeFigureOut">
              <a:rPr lang="ar-SA" smtClean="0"/>
              <a:pPr/>
              <a:t>26/11/35</a:t>
            </a:fld>
            <a:endParaRPr lang="ar-SA"/>
          </a:p>
        </p:txBody>
      </p:sp>
      <p:sp>
        <p:nvSpPr>
          <p:cNvPr id="3077" name="Rectangle 5"/>
          <p:cNvSpPr>
            <a:spLocks noGrp="1" noChangeArrowheads="1"/>
          </p:cNvSpPr>
          <p:nvPr>
            <p:ph type="ftr" sz="quarter" idx="3"/>
          </p:nvPr>
        </p:nvSpPr>
        <p:spPr/>
        <p:txBody>
          <a:bodyPr/>
          <a:lstStyle>
            <a:lvl1pPr>
              <a:defRPr/>
            </a:lvl1pPr>
          </a:lstStyle>
          <a:p>
            <a:endParaRPr lang="ar-SA"/>
          </a:p>
        </p:txBody>
      </p:sp>
      <p:sp>
        <p:nvSpPr>
          <p:cNvPr id="3078" name="Rectangle 6"/>
          <p:cNvSpPr>
            <a:spLocks noGrp="1" noChangeArrowheads="1"/>
          </p:cNvSpPr>
          <p:nvPr>
            <p:ph type="sldNum" sz="quarter" idx="4"/>
          </p:nvPr>
        </p:nvSpPr>
        <p:spPr/>
        <p:txBody>
          <a:bodyPr/>
          <a:lstStyle>
            <a:lvl1pPr>
              <a:defRPr/>
            </a:lvl1p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fld id="{1B8ABB09-4A1D-463E-8065-109CC2B7EFAA}" type="datetimeFigureOut">
              <a:rPr lang="ar-SA" smtClean="0"/>
              <a:pPr/>
              <a:t>26/11/35</a:t>
            </a:fld>
            <a:endParaRPr lang="ar-SA"/>
          </a:p>
        </p:txBody>
      </p:sp>
      <p:sp>
        <p:nvSpPr>
          <p:cNvPr id="5" name="عنصر نائب للتذييل 4"/>
          <p:cNvSpPr>
            <a:spLocks noGrp="1"/>
          </p:cNvSpPr>
          <p:nvPr>
            <p:ph type="ftr" sz="quarter" idx="11"/>
          </p:nvPr>
        </p:nvSpPr>
        <p:spPr/>
        <p:txBody>
          <a:bodyPr/>
          <a:lstStyle>
            <a:lvl1pPr>
              <a:defRPr/>
            </a:lvl1pPr>
          </a:lstStyle>
          <a:p>
            <a:endParaRPr lang="ar-SA"/>
          </a:p>
        </p:txBody>
      </p:sp>
      <p:sp>
        <p:nvSpPr>
          <p:cNvPr id="6" name="عنصر نائب لرقم الشريحة 5"/>
          <p:cNvSpPr>
            <a:spLocks noGrp="1"/>
          </p:cNvSpPr>
          <p:nvPr>
            <p:ph type="sldNum" sz="quarter" idx="12"/>
          </p:nvPr>
        </p:nvSpPr>
        <p:spPr/>
        <p:txBody>
          <a:bodyPr/>
          <a:lstStyle>
            <a:lvl1pPr>
              <a:defRPr/>
            </a:lvl1p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94475" y="685800"/>
            <a:ext cx="1771650" cy="5440363"/>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1279525" y="685800"/>
            <a:ext cx="5162550" cy="5440363"/>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fld id="{1B8ABB09-4A1D-463E-8065-109CC2B7EFAA}" type="datetimeFigureOut">
              <a:rPr lang="ar-SA" smtClean="0"/>
              <a:pPr/>
              <a:t>26/11/35</a:t>
            </a:fld>
            <a:endParaRPr lang="ar-SA"/>
          </a:p>
        </p:txBody>
      </p:sp>
      <p:sp>
        <p:nvSpPr>
          <p:cNvPr id="5" name="عنصر نائب للتذييل 4"/>
          <p:cNvSpPr>
            <a:spLocks noGrp="1"/>
          </p:cNvSpPr>
          <p:nvPr>
            <p:ph type="ftr" sz="quarter" idx="11"/>
          </p:nvPr>
        </p:nvSpPr>
        <p:spPr/>
        <p:txBody>
          <a:bodyPr/>
          <a:lstStyle>
            <a:lvl1pPr>
              <a:defRPr/>
            </a:lvl1pPr>
          </a:lstStyle>
          <a:p>
            <a:endParaRPr lang="ar-SA"/>
          </a:p>
        </p:txBody>
      </p:sp>
      <p:sp>
        <p:nvSpPr>
          <p:cNvPr id="6" name="عنصر نائب لرقم الشريحة 5"/>
          <p:cNvSpPr>
            <a:spLocks noGrp="1"/>
          </p:cNvSpPr>
          <p:nvPr>
            <p:ph type="sldNum" sz="quarter" idx="12"/>
          </p:nvPr>
        </p:nvSpPr>
        <p:spPr/>
        <p:txBody>
          <a:bodyPr/>
          <a:lstStyle>
            <a:lvl1pPr>
              <a:defRPr/>
            </a:lvl1p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fld id="{1B8ABB09-4A1D-463E-8065-109CC2B7EFAA}" type="datetimeFigureOut">
              <a:rPr lang="ar-SA" smtClean="0"/>
              <a:pPr/>
              <a:t>26/11/35</a:t>
            </a:fld>
            <a:endParaRPr lang="ar-SA"/>
          </a:p>
        </p:txBody>
      </p:sp>
      <p:sp>
        <p:nvSpPr>
          <p:cNvPr id="5" name="عنصر نائب للتذييل 4"/>
          <p:cNvSpPr>
            <a:spLocks noGrp="1"/>
          </p:cNvSpPr>
          <p:nvPr>
            <p:ph type="ftr" sz="quarter" idx="11"/>
          </p:nvPr>
        </p:nvSpPr>
        <p:spPr/>
        <p:txBody>
          <a:bodyPr/>
          <a:lstStyle>
            <a:lvl1pPr>
              <a:defRPr/>
            </a:lvl1pPr>
          </a:lstStyle>
          <a:p>
            <a:endParaRPr lang="ar-SA"/>
          </a:p>
        </p:txBody>
      </p:sp>
      <p:sp>
        <p:nvSpPr>
          <p:cNvPr id="6" name="عنصر نائب لرقم الشريحة 5"/>
          <p:cNvSpPr>
            <a:spLocks noGrp="1"/>
          </p:cNvSpPr>
          <p:nvPr>
            <p:ph type="sldNum" sz="quarter" idx="12"/>
          </p:nvPr>
        </p:nvSpPr>
        <p:spPr/>
        <p:txBody>
          <a:bodyPr/>
          <a:lstStyle>
            <a:lvl1pPr>
              <a:defRPr/>
            </a:lvl1p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fld id="{1B8ABB09-4A1D-463E-8065-109CC2B7EFAA}" type="datetimeFigureOut">
              <a:rPr lang="ar-SA" smtClean="0"/>
              <a:pPr/>
              <a:t>26/11/35</a:t>
            </a:fld>
            <a:endParaRPr lang="ar-SA"/>
          </a:p>
        </p:txBody>
      </p:sp>
      <p:sp>
        <p:nvSpPr>
          <p:cNvPr id="5" name="عنصر نائب للتذييل 4"/>
          <p:cNvSpPr>
            <a:spLocks noGrp="1"/>
          </p:cNvSpPr>
          <p:nvPr>
            <p:ph type="ftr" sz="quarter" idx="11"/>
          </p:nvPr>
        </p:nvSpPr>
        <p:spPr/>
        <p:txBody>
          <a:bodyPr/>
          <a:lstStyle>
            <a:lvl1pPr>
              <a:defRPr/>
            </a:lvl1pPr>
          </a:lstStyle>
          <a:p>
            <a:endParaRPr lang="ar-SA"/>
          </a:p>
        </p:txBody>
      </p:sp>
      <p:sp>
        <p:nvSpPr>
          <p:cNvPr id="6" name="عنصر نائب لرقم الشريحة 5"/>
          <p:cNvSpPr>
            <a:spLocks noGrp="1"/>
          </p:cNvSpPr>
          <p:nvPr>
            <p:ph type="sldNum" sz="quarter" idx="12"/>
          </p:nvPr>
        </p:nvSpPr>
        <p:spPr/>
        <p:txBody>
          <a:bodyPr/>
          <a:lstStyle>
            <a:lvl1pPr>
              <a:defRPr/>
            </a:lvl1p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1279525" y="1600200"/>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3984625" y="1600200"/>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lvl1pPr>
              <a:defRPr/>
            </a:lvl1pPr>
          </a:lstStyle>
          <a:p>
            <a:fld id="{1B8ABB09-4A1D-463E-8065-109CC2B7EFAA}" type="datetimeFigureOut">
              <a:rPr lang="ar-SA" smtClean="0"/>
              <a:pPr/>
              <a:t>26/11/35</a:t>
            </a:fld>
            <a:endParaRPr lang="ar-SA"/>
          </a:p>
        </p:txBody>
      </p:sp>
      <p:sp>
        <p:nvSpPr>
          <p:cNvPr id="6" name="عنصر نائب للتذييل 5"/>
          <p:cNvSpPr>
            <a:spLocks noGrp="1"/>
          </p:cNvSpPr>
          <p:nvPr>
            <p:ph type="ftr" sz="quarter" idx="11"/>
          </p:nvPr>
        </p:nvSpPr>
        <p:spPr/>
        <p:txBody>
          <a:bodyPr/>
          <a:lstStyle>
            <a:lvl1pPr>
              <a:defRPr/>
            </a:lvl1pPr>
          </a:lstStyle>
          <a:p>
            <a:endParaRPr lang="ar-SA"/>
          </a:p>
        </p:txBody>
      </p:sp>
      <p:sp>
        <p:nvSpPr>
          <p:cNvPr id="7" name="عنصر نائب لرقم الشريحة 6"/>
          <p:cNvSpPr>
            <a:spLocks noGrp="1"/>
          </p:cNvSpPr>
          <p:nvPr>
            <p:ph type="sldNum" sz="quarter" idx="12"/>
          </p:nvPr>
        </p:nvSpPr>
        <p:spPr/>
        <p:txBody>
          <a:bodyPr/>
          <a:lstStyle>
            <a:lvl1pPr>
              <a:defRPr/>
            </a:lvl1p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lvl1pPr>
              <a:defRPr/>
            </a:lvl1pPr>
          </a:lstStyle>
          <a:p>
            <a:fld id="{1B8ABB09-4A1D-463E-8065-109CC2B7EFAA}" type="datetimeFigureOut">
              <a:rPr lang="ar-SA" smtClean="0"/>
              <a:pPr/>
              <a:t>26/11/35</a:t>
            </a:fld>
            <a:endParaRPr lang="ar-SA"/>
          </a:p>
        </p:txBody>
      </p:sp>
      <p:sp>
        <p:nvSpPr>
          <p:cNvPr id="8" name="عنصر نائب للتذييل 7"/>
          <p:cNvSpPr>
            <a:spLocks noGrp="1"/>
          </p:cNvSpPr>
          <p:nvPr>
            <p:ph type="ftr" sz="quarter" idx="11"/>
          </p:nvPr>
        </p:nvSpPr>
        <p:spPr/>
        <p:txBody>
          <a:bodyPr/>
          <a:lstStyle>
            <a:lvl1pPr>
              <a:defRPr/>
            </a:lvl1pPr>
          </a:lstStyle>
          <a:p>
            <a:endParaRPr lang="ar-SA"/>
          </a:p>
        </p:txBody>
      </p:sp>
      <p:sp>
        <p:nvSpPr>
          <p:cNvPr id="9" name="عنصر نائب لرقم الشريحة 8"/>
          <p:cNvSpPr>
            <a:spLocks noGrp="1"/>
          </p:cNvSpPr>
          <p:nvPr>
            <p:ph type="sldNum" sz="quarter" idx="12"/>
          </p:nvPr>
        </p:nvSpPr>
        <p:spPr/>
        <p:txBody>
          <a:bodyPr/>
          <a:lstStyle>
            <a:lvl1pPr>
              <a:defRPr/>
            </a:lvl1p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lvl1pPr>
              <a:defRPr/>
            </a:lvl1pPr>
          </a:lstStyle>
          <a:p>
            <a:fld id="{1B8ABB09-4A1D-463E-8065-109CC2B7EFAA}" type="datetimeFigureOut">
              <a:rPr lang="ar-SA" smtClean="0"/>
              <a:pPr/>
              <a:t>26/11/35</a:t>
            </a:fld>
            <a:endParaRPr lang="ar-SA"/>
          </a:p>
        </p:txBody>
      </p:sp>
      <p:sp>
        <p:nvSpPr>
          <p:cNvPr id="4" name="عنصر نائب للتذييل 3"/>
          <p:cNvSpPr>
            <a:spLocks noGrp="1"/>
          </p:cNvSpPr>
          <p:nvPr>
            <p:ph type="ftr" sz="quarter" idx="11"/>
          </p:nvPr>
        </p:nvSpPr>
        <p:spPr/>
        <p:txBody>
          <a:bodyPr/>
          <a:lstStyle>
            <a:lvl1pPr>
              <a:defRPr/>
            </a:lvl1pPr>
          </a:lstStyle>
          <a:p>
            <a:endParaRPr lang="ar-SA"/>
          </a:p>
        </p:txBody>
      </p:sp>
      <p:sp>
        <p:nvSpPr>
          <p:cNvPr id="5" name="عنصر نائب لرقم الشريحة 4"/>
          <p:cNvSpPr>
            <a:spLocks noGrp="1"/>
          </p:cNvSpPr>
          <p:nvPr>
            <p:ph type="sldNum" sz="quarter" idx="12"/>
          </p:nvPr>
        </p:nvSpPr>
        <p:spPr/>
        <p:txBody>
          <a:bodyPr/>
          <a:lstStyle>
            <a:lvl1pPr>
              <a:defRPr/>
            </a:lvl1p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lvl1pPr>
          </a:lstStyle>
          <a:p>
            <a:fld id="{1B8ABB09-4A1D-463E-8065-109CC2B7EFAA}" type="datetimeFigureOut">
              <a:rPr lang="ar-SA" smtClean="0"/>
              <a:pPr/>
              <a:t>26/11/35</a:t>
            </a:fld>
            <a:endParaRPr lang="ar-SA"/>
          </a:p>
        </p:txBody>
      </p:sp>
      <p:sp>
        <p:nvSpPr>
          <p:cNvPr id="3" name="عنصر نائب للتذييل 2"/>
          <p:cNvSpPr>
            <a:spLocks noGrp="1"/>
          </p:cNvSpPr>
          <p:nvPr>
            <p:ph type="ftr" sz="quarter" idx="11"/>
          </p:nvPr>
        </p:nvSpPr>
        <p:spPr/>
        <p:txBody>
          <a:bodyPr/>
          <a:lstStyle>
            <a:lvl1pPr>
              <a:defRPr/>
            </a:lvl1pPr>
          </a:lstStyle>
          <a:p>
            <a:endParaRPr lang="ar-SA"/>
          </a:p>
        </p:txBody>
      </p:sp>
      <p:sp>
        <p:nvSpPr>
          <p:cNvPr id="4" name="عنصر نائب لرقم الشريحة 3"/>
          <p:cNvSpPr>
            <a:spLocks noGrp="1"/>
          </p:cNvSpPr>
          <p:nvPr>
            <p:ph type="sldNum" sz="quarter" idx="12"/>
          </p:nvPr>
        </p:nvSpPr>
        <p:spPr/>
        <p:txBody>
          <a:bodyPr/>
          <a:lstStyle>
            <a:lvl1pPr>
              <a:defRPr/>
            </a:lvl1p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fld id="{1B8ABB09-4A1D-463E-8065-109CC2B7EFAA}" type="datetimeFigureOut">
              <a:rPr lang="ar-SA" smtClean="0"/>
              <a:pPr/>
              <a:t>26/11/35</a:t>
            </a:fld>
            <a:endParaRPr lang="ar-SA"/>
          </a:p>
        </p:txBody>
      </p:sp>
      <p:sp>
        <p:nvSpPr>
          <p:cNvPr id="6" name="عنصر نائب للتذييل 5"/>
          <p:cNvSpPr>
            <a:spLocks noGrp="1"/>
          </p:cNvSpPr>
          <p:nvPr>
            <p:ph type="ftr" sz="quarter" idx="11"/>
          </p:nvPr>
        </p:nvSpPr>
        <p:spPr/>
        <p:txBody>
          <a:bodyPr/>
          <a:lstStyle>
            <a:lvl1pPr>
              <a:defRPr/>
            </a:lvl1pPr>
          </a:lstStyle>
          <a:p>
            <a:endParaRPr lang="ar-SA"/>
          </a:p>
        </p:txBody>
      </p:sp>
      <p:sp>
        <p:nvSpPr>
          <p:cNvPr id="7" name="عنصر نائب لرقم الشريحة 6"/>
          <p:cNvSpPr>
            <a:spLocks noGrp="1"/>
          </p:cNvSpPr>
          <p:nvPr>
            <p:ph type="sldNum" sz="quarter" idx="12"/>
          </p:nvPr>
        </p:nvSpPr>
        <p:spPr/>
        <p:txBody>
          <a:bodyPr/>
          <a:lstStyle>
            <a:lvl1pPr>
              <a:defRPr/>
            </a:lvl1p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الرمز لإضافة صورة</a:t>
            </a:r>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fld id="{1B8ABB09-4A1D-463E-8065-109CC2B7EFAA}" type="datetimeFigureOut">
              <a:rPr lang="ar-SA" smtClean="0"/>
              <a:pPr/>
              <a:t>26/11/35</a:t>
            </a:fld>
            <a:endParaRPr lang="ar-SA"/>
          </a:p>
        </p:txBody>
      </p:sp>
      <p:sp>
        <p:nvSpPr>
          <p:cNvPr id="6" name="عنصر نائب للتذييل 5"/>
          <p:cNvSpPr>
            <a:spLocks noGrp="1"/>
          </p:cNvSpPr>
          <p:nvPr>
            <p:ph type="ftr" sz="quarter" idx="11"/>
          </p:nvPr>
        </p:nvSpPr>
        <p:spPr/>
        <p:txBody>
          <a:bodyPr/>
          <a:lstStyle>
            <a:lvl1pPr>
              <a:defRPr/>
            </a:lvl1pPr>
          </a:lstStyle>
          <a:p>
            <a:endParaRPr lang="ar-SA"/>
          </a:p>
        </p:txBody>
      </p:sp>
      <p:sp>
        <p:nvSpPr>
          <p:cNvPr id="7" name="عنصر نائب لرقم الشريحة 6"/>
          <p:cNvSpPr>
            <a:spLocks noGrp="1"/>
          </p:cNvSpPr>
          <p:nvPr>
            <p:ph type="sldNum" sz="quarter" idx="12"/>
          </p:nvPr>
        </p:nvSpPr>
        <p:spPr/>
        <p:txBody>
          <a:bodyPr/>
          <a:lstStyle>
            <a:lvl1pPr>
              <a:defRPr/>
            </a:lvl1p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79525" y="685800"/>
            <a:ext cx="7086600" cy="7318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en-US" smtClean="0"/>
          </a:p>
        </p:txBody>
      </p:sp>
      <p:sp>
        <p:nvSpPr>
          <p:cNvPr id="1027" name="Rectangle 3"/>
          <p:cNvSpPr>
            <a:spLocks noGrp="1" noChangeArrowheads="1"/>
          </p:cNvSpPr>
          <p:nvPr>
            <p:ph type="body" idx="1"/>
          </p:nvPr>
        </p:nvSpPr>
        <p:spPr bwMode="auto">
          <a:xfrm>
            <a:off x="1279525" y="1600200"/>
            <a:ext cx="5257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smtClean="0"/>
          </a:p>
        </p:txBody>
      </p:sp>
      <p:sp>
        <p:nvSpPr>
          <p:cNvPr id="1031" name="Rectangle 7"/>
          <p:cNvSpPr>
            <a:spLocks noGrp="1" noChangeArrowheads="1"/>
          </p:cNvSpPr>
          <p:nvPr>
            <p:ph type="dt" sz="half" idx="2"/>
          </p:nvPr>
        </p:nvSpPr>
        <p:spPr bwMode="auto">
          <a:xfrm>
            <a:off x="457200" y="6429375"/>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mn-lt"/>
              </a:defRPr>
            </a:lvl1pPr>
          </a:lstStyle>
          <a:p>
            <a:fld id="{1B8ABB09-4A1D-463E-8065-109CC2B7EFAA}" type="datetimeFigureOut">
              <a:rPr lang="ar-SA" smtClean="0"/>
              <a:pPr/>
              <a:t>26/11/35</a:t>
            </a:fld>
            <a:endParaRPr lang="ar-SA"/>
          </a:p>
        </p:txBody>
      </p:sp>
      <p:sp>
        <p:nvSpPr>
          <p:cNvPr id="1032" name="Rectangle 8"/>
          <p:cNvSpPr>
            <a:spLocks noGrp="1" noChangeArrowheads="1"/>
          </p:cNvSpPr>
          <p:nvPr>
            <p:ph type="ftr" sz="quarter" idx="3"/>
          </p:nvPr>
        </p:nvSpPr>
        <p:spPr bwMode="auto">
          <a:xfrm>
            <a:off x="3124200" y="6429375"/>
            <a:ext cx="2895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mn-lt"/>
              </a:defRPr>
            </a:lvl1pPr>
          </a:lstStyle>
          <a:p>
            <a:endParaRPr lang="ar-SA"/>
          </a:p>
        </p:txBody>
      </p:sp>
      <p:sp>
        <p:nvSpPr>
          <p:cNvPr id="1033" name="Rectangle 9"/>
          <p:cNvSpPr>
            <a:spLocks noGrp="1" noChangeArrowheads="1"/>
          </p:cNvSpPr>
          <p:nvPr>
            <p:ph type="sldNum" sz="quarter" idx="4"/>
          </p:nvPr>
        </p:nvSpPr>
        <p:spPr bwMode="auto">
          <a:xfrm>
            <a:off x="6553200" y="6429375"/>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mn-lt"/>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fontAlgn="base" hangingPunct="1">
        <a:spcBef>
          <a:spcPct val="0"/>
        </a:spcBef>
        <a:spcAft>
          <a:spcPct val="0"/>
        </a:spcAft>
        <a:defRPr sz="3600">
          <a:solidFill>
            <a:schemeClr val="tx2"/>
          </a:solidFill>
          <a:latin typeface="+mj-lt"/>
          <a:ea typeface="+mj-ea"/>
          <a:cs typeface="+mj-cs"/>
        </a:defRPr>
      </a:lvl1pPr>
      <a:lvl2pPr algn="l" rtl="1" eaLnBrk="1" fontAlgn="base" hangingPunct="1">
        <a:spcBef>
          <a:spcPct val="0"/>
        </a:spcBef>
        <a:spcAft>
          <a:spcPct val="0"/>
        </a:spcAft>
        <a:defRPr sz="3600">
          <a:solidFill>
            <a:schemeClr val="tx2"/>
          </a:solidFill>
          <a:latin typeface="Century Gothic" pitchFamily="34" charset="0"/>
        </a:defRPr>
      </a:lvl2pPr>
      <a:lvl3pPr algn="l" rtl="1" eaLnBrk="1" fontAlgn="base" hangingPunct="1">
        <a:spcBef>
          <a:spcPct val="0"/>
        </a:spcBef>
        <a:spcAft>
          <a:spcPct val="0"/>
        </a:spcAft>
        <a:defRPr sz="3600">
          <a:solidFill>
            <a:schemeClr val="tx2"/>
          </a:solidFill>
          <a:latin typeface="Century Gothic" pitchFamily="34" charset="0"/>
        </a:defRPr>
      </a:lvl3pPr>
      <a:lvl4pPr algn="l" rtl="1" eaLnBrk="1" fontAlgn="base" hangingPunct="1">
        <a:spcBef>
          <a:spcPct val="0"/>
        </a:spcBef>
        <a:spcAft>
          <a:spcPct val="0"/>
        </a:spcAft>
        <a:defRPr sz="3600">
          <a:solidFill>
            <a:schemeClr val="tx2"/>
          </a:solidFill>
          <a:latin typeface="Century Gothic" pitchFamily="34" charset="0"/>
        </a:defRPr>
      </a:lvl4pPr>
      <a:lvl5pPr algn="l" rtl="1" eaLnBrk="1" fontAlgn="base" hangingPunct="1">
        <a:spcBef>
          <a:spcPct val="0"/>
        </a:spcBef>
        <a:spcAft>
          <a:spcPct val="0"/>
        </a:spcAft>
        <a:defRPr sz="3600">
          <a:solidFill>
            <a:schemeClr val="tx2"/>
          </a:solidFill>
          <a:latin typeface="Century Gothic" pitchFamily="34" charset="0"/>
        </a:defRPr>
      </a:lvl5pPr>
      <a:lvl6pPr marL="457200" algn="l" rtl="1" eaLnBrk="1" fontAlgn="base" hangingPunct="1">
        <a:spcBef>
          <a:spcPct val="0"/>
        </a:spcBef>
        <a:spcAft>
          <a:spcPct val="0"/>
        </a:spcAft>
        <a:defRPr sz="3600">
          <a:solidFill>
            <a:schemeClr val="tx2"/>
          </a:solidFill>
          <a:latin typeface="Century Gothic" pitchFamily="34" charset="0"/>
        </a:defRPr>
      </a:lvl6pPr>
      <a:lvl7pPr marL="914400" algn="l" rtl="1" eaLnBrk="1" fontAlgn="base" hangingPunct="1">
        <a:spcBef>
          <a:spcPct val="0"/>
        </a:spcBef>
        <a:spcAft>
          <a:spcPct val="0"/>
        </a:spcAft>
        <a:defRPr sz="3600">
          <a:solidFill>
            <a:schemeClr val="tx2"/>
          </a:solidFill>
          <a:latin typeface="Century Gothic" pitchFamily="34" charset="0"/>
        </a:defRPr>
      </a:lvl7pPr>
      <a:lvl8pPr marL="1371600" algn="l" rtl="1" eaLnBrk="1" fontAlgn="base" hangingPunct="1">
        <a:spcBef>
          <a:spcPct val="0"/>
        </a:spcBef>
        <a:spcAft>
          <a:spcPct val="0"/>
        </a:spcAft>
        <a:defRPr sz="3600">
          <a:solidFill>
            <a:schemeClr val="tx2"/>
          </a:solidFill>
          <a:latin typeface="Century Gothic" pitchFamily="34" charset="0"/>
        </a:defRPr>
      </a:lvl8pPr>
      <a:lvl9pPr marL="1828800" algn="l" rtl="1" eaLnBrk="1" fontAlgn="base" hangingPunct="1">
        <a:spcBef>
          <a:spcPct val="0"/>
        </a:spcBef>
        <a:spcAft>
          <a:spcPct val="0"/>
        </a:spcAft>
        <a:defRPr sz="3600">
          <a:solidFill>
            <a:schemeClr val="tx2"/>
          </a:solidFill>
          <a:latin typeface="Century Gothic" pitchFamily="34" charset="0"/>
        </a:defRPr>
      </a:lvl9pPr>
    </p:titleStyle>
    <p:bodyStyle>
      <a:lvl1pPr marL="342900" indent="-342900" algn="r" rtl="1" eaLnBrk="1" fontAlgn="base" hangingPunct="1">
        <a:spcBef>
          <a:spcPct val="20000"/>
        </a:spcBef>
        <a:spcAft>
          <a:spcPct val="0"/>
        </a:spcAft>
        <a:buChar char="•"/>
        <a:defRPr sz="2800">
          <a:solidFill>
            <a:schemeClr val="tx1"/>
          </a:solidFill>
          <a:latin typeface="+mn-lt"/>
          <a:ea typeface="+mn-ea"/>
          <a:cs typeface="+mn-cs"/>
        </a:defRPr>
      </a:lvl1pPr>
      <a:lvl2pPr marL="742950" indent="-285750" algn="r" rtl="1" eaLnBrk="1" fontAlgn="base" hangingPunct="1">
        <a:spcBef>
          <a:spcPct val="20000"/>
        </a:spcBef>
        <a:spcAft>
          <a:spcPct val="0"/>
        </a:spcAft>
        <a:buChar char="–"/>
        <a:defRPr sz="2400">
          <a:solidFill>
            <a:schemeClr val="tx1"/>
          </a:solidFill>
          <a:latin typeface="+mn-lt"/>
        </a:defRPr>
      </a:lvl2pPr>
      <a:lvl3pPr marL="1143000" indent="-228600" algn="r" rtl="1" eaLnBrk="1" fontAlgn="base" hangingPunct="1">
        <a:spcBef>
          <a:spcPct val="20000"/>
        </a:spcBef>
        <a:spcAft>
          <a:spcPct val="0"/>
        </a:spcAft>
        <a:buChar char="•"/>
        <a:defRPr sz="2000">
          <a:solidFill>
            <a:schemeClr val="tx1"/>
          </a:solidFill>
          <a:latin typeface="+mn-lt"/>
        </a:defRPr>
      </a:lvl3pPr>
      <a:lvl4pPr marL="1600200" indent="-228600" algn="r" rtl="1" eaLnBrk="1" fontAlgn="base" hangingPunct="1">
        <a:spcBef>
          <a:spcPct val="20000"/>
        </a:spcBef>
        <a:spcAft>
          <a:spcPct val="0"/>
        </a:spcAft>
        <a:buChar char="–"/>
        <a:defRPr>
          <a:solidFill>
            <a:schemeClr val="tx1"/>
          </a:solidFill>
          <a:latin typeface="+mn-lt"/>
        </a:defRPr>
      </a:lvl4pPr>
      <a:lvl5pPr marL="2057400" indent="-228600" algn="r" rtl="1" eaLnBrk="1" fontAlgn="base" hangingPunct="1">
        <a:spcBef>
          <a:spcPct val="20000"/>
        </a:spcBef>
        <a:spcAft>
          <a:spcPct val="0"/>
        </a:spcAft>
        <a:buChar char="»"/>
        <a:defRPr sz="1600">
          <a:solidFill>
            <a:schemeClr val="tx1"/>
          </a:solidFill>
          <a:latin typeface="+mn-lt"/>
        </a:defRPr>
      </a:lvl5pPr>
      <a:lvl6pPr marL="2514600" indent="-228600" algn="r" rtl="1" eaLnBrk="1" fontAlgn="base" hangingPunct="1">
        <a:spcBef>
          <a:spcPct val="20000"/>
        </a:spcBef>
        <a:spcAft>
          <a:spcPct val="0"/>
        </a:spcAft>
        <a:buChar char="»"/>
        <a:defRPr sz="1600">
          <a:solidFill>
            <a:schemeClr val="tx1"/>
          </a:solidFill>
          <a:latin typeface="+mn-lt"/>
        </a:defRPr>
      </a:lvl6pPr>
      <a:lvl7pPr marL="2971800" indent="-228600" algn="r" rtl="1" eaLnBrk="1" fontAlgn="base" hangingPunct="1">
        <a:spcBef>
          <a:spcPct val="20000"/>
        </a:spcBef>
        <a:spcAft>
          <a:spcPct val="0"/>
        </a:spcAft>
        <a:buChar char="»"/>
        <a:defRPr sz="1600">
          <a:solidFill>
            <a:schemeClr val="tx1"/>
          </a:solidFill>
          <a:latin typeface="+mn-lt"/>
        </a:defRPr>
      </a:lvl7pPr>
      <a:lvl8pPr marL="3429000" indent="-228600" algn="r" rtl="1" eaLnBrk="1" fontAlgn="base" hangingPunct="1">
        <a:spcBef>
          <a:spcPct val="20000"/>
        </a:spcBef>
        <a:spcAft>
          <a:spcPct val="0"/>
        </a:spcAft>
        <a:buChar char="»"/>
        <a:defRPr sz="1600">
          <a:solidFill>
            <a:schemeClr val="tx1"/>
          </a:solidFill>
          <a:latin typeface="+mn-lt"/>
        </a:defRPr>
      </a:lvl8pPr>
      <a:lvl9pPr marL="3886200" indent="-228600" algn="r" rtl="1" eaLnBrk="1" fontAlgn="base" hangingPunct="1">
        <a:spcBef>
          <a:spcPct val="20000"/>
        </a:spcBef>
        <a:spcAft>
          <a:spcPct val="0"/>
        </a:spcAft>
        <a:buChar char="»"/>
        <a:defRPr sz="1600">
          <a:solidFill>
            <a:schemeClr val="tx1"/>
          </a:solidFill>
          <a:latin typeface="+mn-lt"/>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59632" y="764704"/>
            <a:ext cx="7085013" cy="1210816"/>
          </a:xfrm>
        </p:spPr>
        <p:style>
          <a:lnRef idx="0">
            <a:schemeClr val="accent1"/>
          </a:lnRef>
          <a:fillRef idx="3">
            <a:schemeClr val="accent1"/>
          </a:fillRef>
          <a:effectRef idx="3">
            <a:schemeClr val="accent1"/>
          </a:effectRef>
          <a:fontRef idx="minor">
            <a:schemeClr val="lt1"/>
          </a:fontRef>
        </p:style>
        <p:txBody>
          <a:bodyPr/>
          <a:lstStyle/>
          <a:p>
            <a:pPr algn="ctr"/>
            <a:r>
              <a:rPr lang="ar-SA" dirty="0" smtClean="0">
                <a:solidFill>
                  <a:schemeClr val="tx1">
                    <a:lumMod val="95000"/>
                    <a:lumOff val="5000"/>
                  </a:schemeClr>
                </a:solidFill>
                <a:effectLst>
                  <a:outerShdw blurRad="38100" dist="38100" dir="2700000" algn="tl">
                    <a:srgbClr val="000000">
                      <a:alpha val="43137"/>
                    </a:srgbClr>
                  </a:outerShdw>
                </a:effectLst>
                <a:latin typeface="Monotype Koufi" pitchFamily="2" charset="-78"/>
                <a:ea typeface="Monotype Koufi" pitchFamily="2" charset="-78"/>
                <a:cs typeface="Monotype Koufi" pitchFamily="2" charset="-78"/>
              </a:rPr>
              <a:t>المحاضرة الأولى: مفهوم الثقافة الإسلامية، </a:t>
            </a:r>
            <a:r>
              <a:rPr lang="ar-SA" dirty="0" err="1" smtClean="0">
                <a:solidFill>
                  <a:schemeClr val="tx1">
                    <a:lumMod val="95000"/>
                    <a:lumOff val="5000"/>
                  </a:schemeClr>
                </a:solidFill>
                <a:effectLst>
                  <a:outerShdw blurRad="38100" dist="38100" dir="2700000" algn="tl">
                    <a:srgbClr val="000000">
                      <a:alpha val="43137"/>
                    </a:srgbClr>
                  </a:outerShdw>
                </a:effectLst>
                <a:latin typeface="Monotype Koufi" pitchFamily="2" charset="-78"/>
                <a:ea typeface="Monotype Koufi" pitchFamily="2" charset="-78"/>
                <a:cs typeface="Monotype Koufi" pitchFamily="2" charset="-78"/>
              </a:rPr>
              <a:t>وأهميتها </a:t>
            </a:r>
            <a:r>
              <a:rPr lang="ar-SA" dirty="0" smtClean="0">
                <a:solidFill>
                  <a:schemeClr val="tx1">
                    <a:lumMod val="95000"/>
                    <a:lumOff val="5000"/>
                  </a:schemeClr>
                </a:solidFill>
                <a:effectLst>
                  <a:outerShdw blurRad="38100" dist="38100" dir="2700000" algn="tl">
                    <a:srgbClr val="000000">
                      <a:alpha val="43137"/>
                    </a:srgbClr>
                  </a:outerShdw>
                </a:effectLst>
                <a:latin typeface="Monotype Koufi" pitchFamily="2" charset="-78"/>
                <a:ea typeface="Monotype Koufi" pitchFamily="2" charset="-78"/>
                <a:cs typeface="Monotype Koufi" pitchFamily="2" charset="-78"/>
              </a:rPr>
              <a:t>، ومصادرها</a:t>
            </a:r>
            <a:endParaRPr lang="ar-SA" dirty="0">
              <a:solidFill>
                <a:schemeClr val="tx1">
                  <a:lumMod val="95000"/>
                  <a:lumOff val="5000"/>
                </a:schemeClr>
              </a:solidFill>
              <a:effectLst>
                <a:outerShdw blurRad="38100" dist="38100" dir="2700000" algn="tl">
                  <a:srgbClr val="000000">
                    <a:alpha val="43137"/>
                  </a:srgbClr>
                </a:outerShdw>
              </a:effectLst>
              <a:latin typeface="Monotype Koufi" pitchFamily="2" charset="-78"/>
              <a:ea typeface="Monotype Koufi" pitchFamily="2" charset="-78"/>
              <a:cs typeface="Monotype Koufi" pitchFamily="2" charset="-78"/>
            </a:endParaRPr>
          </a:p>
        </p:txBody>
      </p:sp>
      <p:sp>
        <p:nvSpPr>
          <p:cNvPr id="3" name="عنوان فرعي 2"/>
          <p:cNvSpPr>
            <a:spLocks noGrp="1"/>
          </p:cNvSpPr>
          <p:nvPr>
            <p:ph type="subTitle" idx="1"/>
          </p:nvPr>
        </p:nvSpPr>
        <p:spPr/>
        <p:txBody>
          <a:bodyPr/>
          <a:lstStyle/>
          <a:p>
            <a:pPr>
              <a:buFont typeface="Arial" pitchFamily="34" charset="0"/>
              <a:buChar char="•"/>
            </a:pPr>
            <a:r>
              <a:rPr lang="ar-SA" sz="3600" dirty="0" smtClean="0">
                <a:effectLst>
                  <a:outerShdw blurRad="38100" dist="38100" dir="2700000" algn="tl">
                    <a:srgbClr val="000000">
                      <a:alpha val="43137"/>
                    </a:srgbClr>
                  </a:outerShdw>
                </a:effectLst>
                <a:cs typeface="Akhbar MT" pitchFamily="2" charset="-78"/>
              </a:rPr>
              <a:t>تعريف الثقافة الإسلامية.</a:t>
            </a:r>
          </a:p>
          <a:p>
            <a:pPr>
              <a:buFont typeface="Arial" pitchFamily="34" charset="0"/>
              <a:buChar char="•"/>
            </a:pPr>
            <a:r>
              <a:rPr lang="ar-SA" sz="3600" dirty="0" smtClean="0">
                <a:effectLst>
                  <a:outerShdw blurRad="38100" dist="38100" dir="2700000" algn="tl">
                    <a:srgbClr val="000000">
                      <a:alpha val="43137"/>
                    </a:srgbClr>
                  </a:outerShdw>
                </a:effectLst>
                <a:cs typeface="Akhbar MT" pitchFamily="2" charset="-78"/>
              </a:rPr>
              <a:t>أهمية الثقافة الإسلامية.</a:t>
            </a:r>
          </a:p>
          <a:p>
            <a:pPr>
              <a:buFont typeface="Arial" pitchFamily="34" charset="0"/>
              <a:buChar char="•"/>
            </a:pPr>
            <a:r>
              <a:rPr lang="ar-SA" sz="3600" dirty="0" smtClean="0">
                <a:effectLst>
                  <a:outerShdw blurRad="38100" dist="38100" dir="2700000" algn="tl">
                    <a:srgbClr val="000000">
                      <a:alpha val="43137"/>
                    </a:srgbClr>
                  </a:outerShdw>
                </a:effectLst>
                <a:cs typeface="Akhbar MT" pitchFamily="2" charset="-78"/>
              </a:rPr>
              <a:t>مصادر الثقافة الإسلامية.</a:t>
            </a:r>
            <a:endParaRPr lang="ar-SA" sz="3600" dirty="0">
              <a:effectLst>
                <a:outerShdw blurRad="38100" dist="38100" dir="2700000" algn="tl">
                  <a:srgbClr val="000000">
                    <a:alpha val="43137"/>
                  </a:srgbClr>
                </a:outerShdw>
              </a:effectLst>
              <a:cs typeface="Akhbar MT"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47664" y="188640"/>
            <a:ext cx="7086600" cy="1228998"/>
          </a:xfrm>
        </p:spPr>
        <p:style>
          <a:lnRef idx="1">
            <a:schemeClr val="accent1"/>
          </a:lnRef>
          <a:fillRef idx="3">
            <a:schemeClr val="accent1"/>
          </a:fillRef>
          <a:effectRef idx="2">
            <a:schemeClr val="accent1"/>
          </a:effectRef>
          <a:fontRef idx="minor">
            <a:schemeClr val="lt1"/>
          </a:fontRef>
        </p:style>
        <p:txBody>
          <a:bodyPr>
            <a:noAutofit/>
          </a:bodyPr>
          <a:lstStyle/>
          <a:p>
            <a:pPr algn="justLow"/>
            <a:r>
              <a:rPr lang="ar-SA" sz="3200" dirty="0" smtClean="0">
                <a:solidFill>
                  <a:srgbClr val="CC0066"/>
                </a:solidFill>
                <a:latin typeface="Monotype Koufi" pitchFamily="2" charset="-78"/>
                <a:ea typeface="Monotype Koufi" pitchFamily="2" charset="-78"/>
                <a:cs typeface="Monotype Koufi" pitchFamily="2" charset="-78"/>
              </a:rPr>
              <a:t/>
            </a:r>
            <a:br>
              <a:rPr lang="ar-SA" sz="3200" dirty="0" smtClean="0">
                <a:solidFill>
                  <a:srgbClr val="CC0066"/>
                </a:solidFill>
                <a:latin typeface="Monotype Koufi" pitchFamily="2" charset="-78"/>
                <a:ea typeface="Monotype Koufi" pitchFamily="2" charset="-78"/>
                <a:cs typeface="Monotype Koufi" pitchFamily="2" charset="-78"/>
              </a:rPr>
            </a:br>
            <a:r>
              <a:rPr lang="ar-SA" sz="3200" dirty="0" smtClean="0">
                <a:solidFill>
                  <a:srgbClr val="CC0066"/>
                </a:solidFill>
                <a:latin typeface="Monotype Koufi" pitchFamily="2" charset="-78"/>
                <a:ea typeface="Monotype Koufi" pitchFamily="2" charset="-78"/>
                <a:cs typeface="Monotype Koufi" pitchFamily="2" charset="-78"/>
              </a:rPr>
              <a:t>مصادر </a:t>
            </a:r>
            <a:r>
              <a:rPr lang="ar-SA" sz="3200" dirty="0" smtClean="0">
                <a:solidFill>
                  <a:srgbClr val="CC0066"/>
                </a:solidFill>
                <a:latin typeface="Monotype Koufi" pitchFamily="2" charset="-78"/>
                <a:ea typeface="Monotype Koufi" pitchFamily="2" charset="-78"/>
                <a:cs typeface="Monotype Koufi" pitchFamily="2" charset="-78"/>
              </a:rPr>
              <a:t>الثقافة الإسلامية:</a:t>
            </a:r>
            <a:r>
              <a:rPr lang="en-US" sz="3200" dirty="0" smtClean="0">
                <a:solidFill>
                  <a:srgbClr val="CC0066"/>
                </a:solidFill>
                <a:latin typeface="Arial Unicode MS" pitchFamily="34" charset="-128"/>
                <a:ea typeface="Monotype Koufi" pitchFamily="2" charset="-78"/>
                <a:cs typeface="Monotype Koufi" pitchFamily="2" charset="-78"/>
              </a:rPr>
              <a:t/>
            </a:r>
            <a:br>
              <a:rPr lang="en-US" sz="3200" dirty="0" smtClean="0">
                <a:solidFill>
                  <a:srgbClr val="CC0066"/>
                </a:solidFill>
                <a:latin typeface="Arial Unicode MS" pitchFamily="34" charset="-128"/>
                <a:ea typeface="Monotype Koufi" pitchFamily="2" charset="-78"/>
                <a:cs typeface="Monotype Koufi" pitchFamily="2" charset="-78"/>
              </a:rPr>
            </a:br>
            <a:r>
              <a:rPr lang="ar-SA" sz="3200" dirty="0" smtClean="0">
                <a:solidFill>
                  <a:srgbClr val="CC0066"/>
                </a:solidFill>
                <a:latin typeface="Monotype Koufi" pitchFamily="2" charset="-78"/>
                <a:ea typeface="Monotype Koufi" pitchFamily="2" charset="-78"/>
                <a:cs typeface="Monotype Koufi" pitchFamily="2" charset="-78"/>
              </a:rPr>
              <a:t>تنقسم مصادر الثقافة الإسلامية إلى قسمين:</a:t>
            </a:r>
            <a:r>
              <a:rPr lang="en-US" sz="3200" dirty="0" smtClean="0">
                <a:solidFill>
                  <a:srgbClr val="CC0066"/>
                </a:solidFill>
                <a:latin typeface="Arial Unicode MS" pitchFamily="34" charset="-128"/>
                <a:ea typeface="Arial Unicode MS" pitchFamily="34" charset="-128"/>
                <a:cs typeface="Arial Unicode MS" pitchFamily="34" charset="-128"/>
              </a:rPr>
              <a:t/>
            </a:r>
            <a:br>
              <a:rPr lang="en-US" sz="3200" dirty="0" smtClean="0">
                <a:solidFill>
                  <a:srgbClr val="CC0066"/>
                </a:solidFill>
                <a:latin typeface="Arial Unicode MS" pitchFamily="34" charset="-128"/>
                <a:ea typeface="Arial Unicode MS" pitchFamily="34" charset="-128"/>
                <a:cs typeface="Arial Unicode MS" pitchFamily="34" charset="-128"/>
              </a:rPr>
            </a:br>
            <a:endParaRPr lang="ar-SA" sz="3200" dirty="0">
              <a:solidFill>
                <a:srgbClr val="CC0066"/>
              </a:solidFill>
            </a:endParaRPr>
          </a:p>
        </p:txBody>
      </p:sp>
      <p:sp>
        <p:nvSpPr>
          <p:cNvPr id="3" name="عنصر نائب للمحتوى 2"/>
          <p:cNvSpPr>
            <a:spLocks noGrp="1"/>
          </p:cNvSpPr>
          <p:nvPr>
            <p:ph sz="half" idx="1"/>
          </p:nvPr>
        </p:nvSpPr>
        <p:spPr>
          <a:xfrm>
            <a:off x="467544" y="1600200"/>
            <a:ext cx="3168353" cy="4525963"/>
          </a:xfrm>
        </p:spPr>
        <p:txBody>
          <a:bodyPr>
            <a:noAutofit/>
          </a:bodyPr>
          <a:lstStyle/>
          <a:p>
            <a:pPr algn="justLow">
              <a:buNone/>
            </a:pPr>
            <a:r>
              <a:rPr lang="ar-SA" b="1" dirty="0" smtClean="0">
                <a:latin typeface="Sakkal Majalla" pitchFamily="2" charset="-78"/>
                <a:ea typeface="Arial Unicode MS" pitchFamily="34" charset="-128"/>
                <a:cs typeface="Sakkal Majalla" pitchFamily="2" charset="-78"/>
              </a:rPr>
              <a:t>_جاء مؤيداً ومصدقاً لكل الكتب السابقة ومهيمناً عليه.</a:t>
            </a:r>
          </a:p>
          <a:p>
            <a:pPr algn="justLow">
              <a:buNone/>
            </a:pPr>
            <a:r>
              <a:rPr lang="ar-SA" b="1" dirty="0" smtClean="0">
                <a:latin typeface="Sakkal Majalla" pitchFamily="2" charset="-78"/>
                <a:ea typeface="Arial Unicode MS" pitchFamily="34" charset="-128"/>
                <a:cs typeface="Sakkal Majalla" pitchFamily="2" charset="-78"/>
              </a:rPr>
              <a:t>_احتوى القرآن على شريعة عامة للبشر فيها كل ما يسعدهم في الدارين.</a:t>
            </a:r>
          </a:p>
          <a:p>
            <a:pPr algn="justLow">
              <a:buNone/>
            </a:pPr>
            <a:r>
              <a:rPr lang="ar-SA" b="1" dirty="0" smtClean="0">
                <a:latin typeface="Sakkal Majalla" pitchFamily="2" charset="-78"/>
                <a:ea typeface="Arial Unicode MS" pitchFamily="34" charset="-128"/>
                <a:cs typeface="Sakkal Majalla" pitchFamily="2" charset="-78"/>
              </a:rPr>
              <a:t>_جمع القرآن كل ما كان متفرقاً من العقائد وأصول العبادات ومكارم الأخلاق في الكتب السابقة.</a:t>
            </a:r>
          </a:p>
          <a:p>
            <a:pPr algn="justLow">
              <a:buNone/>
            </a:pPr>
            <a:endParaRPr lang="ar-SA" b="1" dirty="0">
              <a:latin typeface="Sakkal Majalla" pitchFamily="2" charset="-78"/>
              <a:cs typeface="Sakkal Majalla" pitchFamily="2" charset="-78"/>
            </a:endParaRPr>
          </a:p>
        </p:txBody>
      </p:sp>
      <p:sp>
        <p:nvSpPr>
          <p:cNvPr id="4" name="عنصر نائب للمحتوى 3"/>
          <p:cNvSpPr>
            <a:spLocks noGrp="1"/>
          </p:cNvSpPr>
          <p:nvPr>
            <p:ph sz="half" idx="2"/>
          </p:nvPr>
        </p:nvSpPr>
        <p:spPr>
          <a:xfrm>
            <a:off x="3563888" y="1700808"/>
            <a:ext cx="3384376" cy="4525963"/>
          </a:xfrm>
        </p:spPr>
        <p:txBody>
          <a:bodyPr>
            <a:noAutofit/>
          </a:bodyPr>
          <a:lstStyle/>
          <a:p>
            <a:r>
              <a:rPr lang="ar-SA" sz="2500" b="1" dirty="0" smtClean="0">
                <a:solidFill>
                  <a:srgbClr val="FF0000"/>
                </a:solidFill>
                <a:latin typeface="Sakkal Majalla" pitchFamily="2" charset="-78"/>
                <a:ea typeface="Arial Unicode MS" pitchFamily="34" charset="-128"/>
                <a:cs typeface="Sakkal Majalla" pitchFamily="2" charset="-78"/>
              </a:rPr>
              <a:t>أولاً: مصادر شرعية أصلية:</a:t>
            </a:r>
          </a:p>
          <a:p>
            <a:pPr>
              <a:buNone/>
            </a:pPr>
            <a:r>
              <a:rPr lang="ar-SA" sz="2500" b="1" dirty="0" smtClean="0">
                <a:latin typeface="Sakkal Majalla" pitchFamily="2" charset="-78"/>
                <a:ea typeface="Arial Unicode MS" pitchFamily="34" charset="-128"/>
                <a:cs typeface="Sakkal Majalla" pitchFamily="2" charset="-78"/>
              </a:rPr>
              <a:t>وهي الكتاب والسنة النبوية الصحيحة.</a:t>
            </a:r>
            <a:endParaRPr lang="en-US" sz="2500" b="1" dirty="0" smtClean="0">
              <a:latin typeface="Sakkal Majalla" pitchFamily="2" charset="-78"/>
              <a:ea typeface="Arial Unicode MS" pitchFamily="34" charset="-128"/>
              <a:cs typeface="Sakkal Majalla" pitchFamily="2" charset="-78"/>
            </a:endParaRPr>
          </a:p>
          <a:p>
            <a:r>
              <a:rPr lang="ar-SA" sz="2500" b="1" dirty="0" smtClean="0">
                <a:solidFill>
                  <a:srgbClr val="00B050"/>
                </a:solidFill>
                <a:latin typeface="Sakkal Majalla" pitchFamily="2" charset="-78"/>
                <a:ea typeface="Arial Unicode MS" pitchFamily="34" charset="-128"/>
                <a:cs typeface="Sakkal Majalla" pitchFamily="2" charset="-78"/>
              </a:rPr>
              <a:t>المصدر الأول:القرآن الكريم </a:t>
            </a:r>
            <a:r>
              <a:rPr lang="ar-SA" sz="2500" b="1" dirty="0" smtClean="0">
                <a:latin typeface="Sakkal Majalla" pitchFamily="2" charset="-78"/>
                <a:ea typeface="Arial Unicode MS" pitchFamily="34" charset="-128"/>
                <a:cs typeface="Sakkal Majalla" pitchFamily="2" charset="-78"/>
              </a:rPr>
              <a:t>هو كلام الله الذي أوحي </a:t>
            </a:r>
            <a:r>
              <a:rPr lang="ar-SA" sz="2500" b="1" dirty="0" err="1" smtClean="0">
                <a:latin typeface="Sakkal Majalla" pitchFamily="2" charset="-78"/>
                <a:ea typeface="Arial Unicode MS" pitchFamily="34" charset="-128"/>
                <a:cs typeface="Sakkal Majalla" pitchFamily="2" charset="-78"/>
              </a:rPr>
              <a:t>به</a:t>
            </a:r>
            <a:r>
              <a:rPr lang="ar-SA" sz="2500" b="1" dirty="0" smtClean="0">
                <a:latin typeface="Sakkal Majalla" pitchFamily="2" charset="-78"/>
                <a:ea typeface="Arial Unicode MS" pitchFamily="34" charset="-128"/>
                <a:cs typeface="Sakkal Majalla" pitchFamily="2" charset="-78"/>
              </a:rPr>
              <a:t> إلى نبيه محمد صلى الله عليه وسلم بلفظه ومعناه والذي تعبدنا بتلاوته والعمل </a:t>
            </a:r>
            <a:r>
              <a:rPr lang="ar-SA" sz="2500" b="1" dirty="0" err="1" smtClean="0">
                <a:latin typeface="Sakkal Majalla" pitchFamily="2" charset="-78"/>
                <a:ea typeface="Arial Unicode MS" pitchFamily="34" charset="-128"/>
                <a:cs typeface="Sakkal Majalla" pitchFamily="2" charset="-78"/>
              </a:rPr>
              <a:t>به</a:t>
            </a:r>
            <a:r>
              <a:rPr lang="ar-SA" sz="2500" b="1" dirty="0" smtClean="0">
                <a:latin typeface="Sakkal Majalla" pitchFamily="2" charset="-78"/>
                <a:ea typeface="Arial Unicode MS" pitchFamily="34" charset="-128"/>
                <a:cs typeface="Sakkal Majalla" pitchFamily="2" charset="-78"/>
              </a:rPr>
              <a:t>.</a:t>
            </a:r>
            <a:endParaRPr lang="en-US" sz="2500" b="1" dirty="0" smtClean="0">
              <a:latin typeface="Sakkal Majalla" pitchFamily="2" charset="-78"/>
              <a:ea typeface="Arial Unicode MS" pitchFamily="34" charset="-128"/>
              <a:cs typeface="Sakkal Majalla" pitchFamily="2" charset="-78"/>
            </a:endParaRPr>
          </a:p>
          <a:p>
            <a:r>
              <a:rPr lang="ar-SA" sz="2500" b="1" dirty="0" smtClean="0">
                <a:solidFill>
                  <a:srgbClr val="00B050"/>
                </a:solidFill>
                <a:latin typeface="Sakkal Majalla" pitchFamily="2" charset="-78"/>
                <a:ea typeface="Arial Unicode MS" pitchFamily="34" charset="-128"/>
                <a:cs typeface="Sakkal Majalla" pitchFamily="2" charset="-78"/>
              </a:rPr>
              <a:t>من مزايا القرآن: </a:t>
            </a:r>
          </a:p>
          <a:p>
            <a:pPr>
              <a:buNone/>
            </a:pPr>
            <a:r>
              <a:rPr lang="ar-SA" sz="2500" b="1" dirty="0" smtClean="0">
                <a:latin typeface="Sakkal Majalla" pitchFamily="2" charset="-78"/>
                <a:ea typeface="Arial Unicode MS" pitchFamily="34" charset="-128"/>
                <a:cs typeface="Sakkal Majalla" pitchFamily="2" charset="-78"/>
              </a:rPr>
              <a:t>_حفظه من التحريف في القرون السابقة، وسيبقى كذلك إلى قيام الساعة، </a:t>
            </a:r>
          </a:p>
          <a:p>
            <a:endParaRPr lang="ar-SA" sz="2500" b="1" dirty="0">
              <a:latin typeface="Sakkal Majalla" pitchFamily="2" charset="-78"/>
              <a:cs typeface="Sakkal Majalla" pitchFamily="2" charset="-78"/>
            </a:endParaRPr>
          </a:p>
        </p:txBody>
      </p:sp>
    </p:spTree>
  </p:cSld>
  <p:clrMapOvr>
    <a:masterClrMapping/>
  </p:clrMapOvr>
  <p:transition>
    <p:diamon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771800" y="404664"/>
            <a:ext cx="4686304" cy="725470"/>
          </a:xfrm>
        </p:spPr>
        <p:txBody>
          <a:bodyPr>
            <a:normAutofit/>
          </a:bodyPr>
          <a:lstStyle/>
          <a:p>
            <a:r>
              <a:rPr lang="ar-SA" sz="2800" dirty="0" smtClean="0">
                <a:solidFill>
                  <a:srgbClr val="00B050"/>
                </a:solidFill>
                <a:latin typeface="Monotype Koufi" pitchFamily="2" charset="-78"/>
                <a:ea typeface="Monotype Koufi" pitchFamily="2" charset="-78"/>
                <a:cs typeface="Monotype Koufi" pitchFamily="2" charset="-78"/>
              </a:rPr>
              <a:t>المصدر الثاني: السنة النبوية</a:t>
            </a:r>
            <a:endParaRPr lang="ar-SA" sz="2800" dirty="0">
              <a:solidFill>
                <a:srgbClr val="00B050"/>
              </a:solidFill>
              <a:latin typeface="Monotype Koufi" pitchFamily="2" charset="-78"/>
              <a:ea typeface="Monotype Koufi" pitchFamily="2" charset="-78"/>
              <a:cs typeface="Monotype Koufi" pitchFamily="2" charset="-78"/>
            </a:endParaRPr>
          </a:p>
        </p:txBody>
      </p:sp>
      <p:sp>
        <p:nvSpPr>
          <p:cNvPr id="3" name="عنصر نائب للمحتوى 2"/>
          <p:cNvSpPr>
            <a:spLocks noGrp="1"/>
          </p:cNvSpPr>
          <p:nvPr>
            <p:ph idx="1"/>
          </p:nvPr>
        </p:nvSpPr>
        <p:spPr>
          <a:xfrm>
            <a:off x="539552" y="1071546"/>
            <a:ext cx="6408712" cy="5786454"/>
          </a:xfrm>
        </p:spPr>
        <p:txBody>
          <a:bodyPr>
            <a:noAutofit/>
          </a:bodyPr>
          <a:lstStyle/>
          <a:p>
            <a:r>
              <a:rPr lang="ar-SA" b="1" dirty="0" smtClean="0">
                <a:solidFill>
                  <a:srgbClr val="FF0000"/>
                </a:solidFill>
                <a:latin typeface="Sakkal Majalla" pitchFamily="2" charset="-78"/>
                <a:ea typeface="Arial Unicode MS" pitchFamily="34" charset="-128"/>
                <a:cs typeface="Sakkal Majalla" pitchFamily="2" charset="-78"/>
              </a:rPr>
              <a:t>في اللغة: </a:t>
            </a:r>
            <a:r>
              <a:rPr lang="ar-SA" b="1" dirty="0" smtClean="0">
                <a:latin typeface="Sakkal Majalla" pitchFamily="2" charset="-78"/>
                <a:ea typeface="Arial Unicode MS" pitchFamily="34" charset="-128"/>
                <a:cs typeface="Sakkal Majalla" pitchFamily="2" charset="-78"/>
              </a:rPr>
              <a:t>الطريقة والسيرة والأسلوب والنهج.</a:t>
            </a:r>
            <a:endParaRPr lang="en-US" b="1" dirty="0" smtClean="0">
              <a:latin typeface="Sakkal Majalla" pitchFamily="2" charset="-78"/>
              <a:ea typeface="Arial Unicode MS" pitchFamily="34" charset="-128"/>
              <a:cs typeface="Sakkal Majalla" pitchFamily="2" charset="-78"/>
            </a:endParaRPr>
          </a:p>
          <a:p>
            <a:r>
              <a:rPr lang="ar-SA" b="1" dirty="0" smtClean="0">
                <a:solidFill>
                  <a:srgbClr val="FF0000"/>
                </a:solidFill>
                <a:latin typeface="Sakkal Majalla" pitchFamily="2" charset="-78"/>
                <a:ea typeface="Arial Unicode MS" pitchFamily="34" charset="-128"/>
                <a:cs typeface="Sakkal Majalla" pitchFamily="2" charset="-78"/>
              </a:rPr>
              <a:t>وفي الاصطلاح : </a:t>
            </a:r>
            <a:r>
              <a:rPr lang="ar-SA" b="1" dirty="0" smtClean="0">
                <a:latin typeface="Sakkal Majalla" pitchFamily="2" charset="-78"/>
                <a:ea typeface="Arial Unicode MS" pitchFamily="34" charset="-128"/>
                <a:cs typeface="Sakkal Majalla" pitchFamily="2" charset="-78"/>
              </a:rPr>
              <a:t>هي كل ما صدر عن النبي صلى الله عليه وسلم من قول أو فعل أو تقرير أو صفة خَلْقية أو خُلُقية أو سيرة.</a:t>
            </a:r>
          </a:p>
          <a:p>
            <a:pPr>
              <a:buNone/>
            </a:pPr>
            <a:r>
              <a:rPr lang="ar-SA" b="1" dirty="0" smtClean="0">
                <a:solidFill>
                  <a:srgbClr val="FF0000"/>
                </a:solidFill>
                <a:latin typeface="Sakkal Majalla" pitchFamily="2" charset="-78"/>
                <a:ea typeface="Arial Unicode MS" pitchFamily="34" charset="-128"/>
                <a:cs typeface="Sakkal Majalla" pitchFamily="2" charset="-78"/>
              </a:rPr>
              <a:t>والسنة </a:t>
            </a:r>
            <a:r>
              <a:rPr lang="ar-SA" b="1" dirty="0" smtClean="0">
                <a:solidFill>
                  <a:srgbClr val="FF0000"/>
                </a:solidFill>
                <a:latin typeface="Sakkal Majalla" pitchFamily="2" charset="-78"/>
                <a:ea typeface="Arial Unicode MS" pitchFamily="34" charset="-128"/>
                <a:cs typeface="Sakkal Majalla" pitchFamily="2" charset="-78"/>
              </a:rPr>
              <a:t>أنواع منها:</a:t>
            </a:r>
            <a:endParaRPr lang="en-US" b="1" dirty="0" smtClean="0">
              <a:solidFill>
                <a:srgbClr val="FF0000"/>
              </a:solidFill>
              <a:latin typeface="Sakkal Majalla" pitchFamily="2" charset="-78"/>
              <a:ea typeface="Arial Unicode MS" pitchFamily="34" charset="-128"/>
              <a:cs typeface="Sakkal Majalla" pitchFamily="2" charset="-78"/>
            </a:endParaRPr>
          </a:p>
          <a:p>
            <a:r>
              <a:rPr lang="ar-SA" b="1" dirty="0" smtClean="0">
                <a:solidFill>
                  <a:srgbClr val="92D050"/>
                </a:solidFill>
                <a:latin typeface="Sakkal Majalla" pitchFamily="2" charset="-78"/>
                <a:ea typeface="Arial Unicode MS" pitchFamily="34" charset="-128"/>
                <a:cs typeface="Sakkal Majalla" pitchFamily="2" charset="-78"/>
              </a:rPr>
              <a:t>السنة </a:t>
            </a:r>
            <a:r>
              <a:rPr lang="ar-SA" b="1" dirty="0" err="1" smtClean="0">
                <a:solidFill>
                  <a:srgbClr val="92D050"/>
                </a:solidFill>
                <a:latin typeface="Sakkal Majalla" pitchFamily="2" charset="-78"/>
                <a:ea typeface="Arial Unicode MS" pitchFamily="34" charset="-128"/>
                <a:cs typeface="Sakkal Majalla" pitchFamily="2" charset="-78"/>
              </a:rPr>
              <a:t>القولية</a:t>
            </a:r>
            <a:r>
              <a:rPr lang="ar-SA" b="1" dirty="0" smtClean="0">
                <a:solidFill>
                  <a:srgbClr val="92D050"/>
                </a:solidFill>
                <a:latin typeface="Sakkal Majalla" pitchFamily="2" charset="-78"/>
                <a:ea typeface="Arial Unicode MS" pitchFamily="34" charset="-128"/>
                <a:cs typeface="Sakkal Majalla" pitchFamily="2" charset="-78"/>
              </a:rPr>
              <a:t>: </a:t>
            </a:r>
            <a:r>
              <a:rPr lang="ar-SA" b="1" dirty="0" smtClean="0">
                <a:latin typeface="Sakkal Majalla" pitchFamily="2" charset="-78"/>
                <a:ea typeface="Arial Unicode MS" pitchFamily="34" charset="-128"/>
                <a:cs typeface="Sakkal Majalla" pitchFamily="2" charset="-78"/>
              </a:rPr>
              <a:t>مثل قوله عليه الصلاة والسلام:" إنما الأعمال بالنيات".</a:t>
            </a:r>
            <a:endParaRPr lang="en-US" b="1" dirty="0" smtClean="0">
              <a:latin typeface="Sakkal Majalla" pitchFamily="2" charset="-78"/>
              <a:ea typeface="Arial Unicode MS" pitchFamily="34" charset="-128"/>
              <a:cs typeface="Sakkal Majalla" pitchFamily="2" charset="-78"/>
            </a:endParaRPr>
          </a:p>
          <a:p>
            <a:r>
              <a:rPr lang="ar-SA" b="1" dirty="0" smtClean="0">
                <a:solidFill>
                  <a:srgbClr val="92D050"/>
                </a:solidFill>
                <a:latin typeface="Sakkal Majalla" pitchFamily="2" charset="-78"/>
                <a:ea typeface="Arial Unicode MS" pitchFamily="34" charset="-128"/>
                <a:cs typeface="Sakkal Majalla" pitchFamily="2" charset="-78"/>
              </a:rPr>
              <a:t>السنة العملية: </a:t>
            </a:r>
            <a:r>
              <a:rPr lang="ar-SA" b="1" dirty="0" smtClean="0">
                <a:latin typeface="Sakkal Majalla" pitchFamily="2" charset="-78"/>
                <a:ea typeface="Arial Unicode MS" pitchFamily="34" charset="-128"/>
                <a:cs typeface="Sakkal Majalla" pitchFamily="2" charset="-78"/>
              </a:rPr>
              <a:t>مثل أفعال وضوئه صلى الله عليه وسلم وصلاته وحجّه.</a:t>
            </a:r>
            <a:endParaRPr lang="en-US" b="1" dirty="0" smtClean="0">
              <a:latin typeface="Sakkal Majalla" pitchFamily="2" charset="-78"/>
              <a:ea typeface="Arial Unicode MS" pitchFamily="34" charset="-128"/>
              <a:cs typeface="Sakkal Majalla" pitchFamily="2" charset="-78"/>
            </a:endParaRPr>
          </a:p>
          <a:p>
            <a:r>
              <a:rPr lang="ar-SA" b="1" dirty="0" smtClean="0">
                <a:solidFill>
                  <a:srgbClr val="92D050"/>
                </a:solidFill>
                <a:latin typeface="Sakkal Majalla" pitchFamily="2" charset="-78"/>
                <a:ea typeface="Arial Unicode MS" pitchFamily="34" charset="-128"/>
                <a:cs typeface="Sakkal Majalla" pitchFamily="2" charset="-78"/>
              </a:rPr>
              <a:t>السنة التقريرية:</a:t>
            </a:r>
            <a:r>
              <a:rPr lang="ar-SA" b="1" dirty="0" smtClean="0">
                <a:latin typeface="Sakkal Majalla" pitchFamily="2" charset="-78"/>
                <a:ea typeface="Arial Unicode MS" pitchFamily="34" charset="-128"/>
                <a:cs typeface="Sakkal Majalla" pitchFamily="2" charset="-78"/>
              </a:rPr>
              <a:t>وهي ما أقره عليه الصلاة والسلام مما صدر عن أصحابه من قول أو فعل بسكوته، أو إظهار الرضا عنه واستحسانه.</a:t>
            </a:r>
            <a:endParaRPr lang="en-US" b="1" dirty="0" smtClean="0">
              <a:latin typeface="Sakkal Majalla" pitchFamily="2" charset="-78"/>
              <a:ea typeface="Arial Unicode MS" pitchFamily="34" charset="-128"/>
              <a:cs typeface="Sakkal Majalla" pitchFamily="2" charset="-78"/>
            </a:endParaRP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sz="3200" dirty="0" smtClean="0">
                <a:solidFill>
                  <a:srgbClr val="CC0066"/>
                </a:solidFill>
                <a:latin typeface="Monotype Koufi" pitchFamily="2" charset="-78"/>
                <a:ea typeface="Monotype Koufi" pitchFamily="2" charset="-78"/>
                <a:cs typeface="Monotype Koufi" pitchFamily="2" charset="-78"/>
              </a:rPr>
              <a:t>مكانة السنة مع القرآن تأتي على ثلاثة أحوال:</a:t>
            </a:r>
            <a:r>
              <a:rPr lang="en-US" sz="3200" dirty="0" smtClean="0">
                <a:solidFill>
                  <a:srgbClr val="CC0066"/>
                </a:solidFill>
                <a:latin typeface="Arial Unicode MS" pitchFamily="34" charset="-128"/>
                <a:ea typeface="Monotype Koufi" pitchFamily="2" charset="-78"/>
                <a:cs typeface="Monotype Koufi" pitchFamily="2" charset="-78"/>
              </a:rPr>
              <a:t/>
            </a:r>
            <a:br>
              <a:rPr lang="en-US" sz="3200" dirty="0" smtClean="0">
                <a:solidFill>
                  <a:srgbClr val="CC0066"/>
                </a:solidFill>
                <a:latin typeface="Arial Unicode MS" pitchFamily="34" charset="-128"/>
                <a:ea typeface="Monotype Koufi" pitchFamily="2" charset="-78"/>
                <a:cs typeface="Monotype Koufi" pitchFamily="2" charset="-78"/>
              </a:rPr>
            </a:br>
            <a:endParaRPr lang="ar-SA" sz="3200" dirty="0">
              <a:solidFill>
                <a:srgbClr val="CC0066"/>
              </a:solidFill>
              <a:latin typeface="Monotype Koufi" pitchFamily="2" charset="-78"/>
              <a:ea typeface="Monotype Koufi" pitchFamily="2" charset="-78"/>
              <a:cs typeface="Monotype Koufi" pitchFamily="2" charset="-78"/>
            </a:endParaRPr>
          </a:p>
        </p:txBody>
      </p:sp>
      <p:sp>
        <p:nvSpPr>
          <p:cNvPr id="3" name="عنصر نائب للمحتوى 2"/>
          <p:cNvSpPr>
            <a:spLocks noGrp="1"/>
          </p:cNvSpPr>
          <p:nvPr>
            <p:ph idx="1"/>
          </p:nvPr>
        </p:nvSpPr>
        <p:spPr>
          <a:xfrm>
            <a:off x="457200" y="1214422"/>
            <a:ext cx="6419056" cy="5094938"/>
          </a:xfrm>
        </p:spPr>
        <p:txBody>
          <a:bodyPr>
            <a:normAutofit/>
          </a:bodyPr>
          <a:lstStyle/>
          <a:p>
            <a:endParaRPr lang="ar-SA" sz="3200" b="1" dirty="0" smtClean="0">
              <a:latin typeface="Sakkal Majalla" pitchFamily="2" charset="-78"/>
              <a:ea typeface="Arial Unicode MS" pitchFamily="34" charset="-128"/>
              <a:cs typeface="Sakkal Majalla" pitchFamily="2" charset="-78"/>
            </a:endParaRPr>
          </a:p>
          <a:p>
            <a:endParaRPr lang="ar-SA" sz="3200" b="1" dirty="0" smtClean="0">
              <a:latin typeface="Sakkal Majalla" pitchFamily="2" charset="-78"/>
              <a:ea typeface="Arial Unicode MS" pitchFamily="34" charset="-128"/>
              <a:cs typeface="Sakkal Majalla" pitchFamily="2" charset="-78"/>
            </a:endParaRPr>
          </a:p>
          <a:p>
            <a:r>
              <a:rPr lang="ar-SA" sz="3200" b="1" dirty="0" smtClean="0">
                <a:latin typeface="Sakkal Majalla" pitchFamily="2" charset="-78"/>
                <a:ea typeface="Arial Unicode MS" pitchFamily="34" charset="-128"/>
                <a:cs typeface="Sakkal Majalla" pitchFamily="2" charset="-78"/>
              </a:rPr>
              <a:t>_أن تكون موافقة له:</a:t>
            </a:r>
          </a:p>
          <a:p>
            <a:pPr>
              <a:buNone/>
            </a:pPr>
            <a:r>
              <a:rPr lang="ar-SA" sz="3200" dirty="0" smtClean="0">
                <a:latin typeface="Sakkal Majalla" pitchFamily="2" charset="-78"/>
                <a:ea typeface="Arial Unicode MS" pitchFamily="34" charset="-128"/>
                <a:cs typeface="Sakkal Majalla" pitchFamily="2" charset="-78"/>
              </a:rPr>
              <a:t>فيأتي الحكم في القرآن والسنة معاً، مثل الأمر بالصلاة والنهي عن الزنا.</a:t>
            </a:r>
            <a:endParaRPr lang="en-US" sz="3200" dirty="0" smtClean="0">
              <a:latin typeface="Sakkal Majalla" pitchFamily="2" charset="-78"/>
              <a:ea typeface="Arial Unicode MS" pitchFamily="34" charset="-128"/>
              <a:cs typeface="Sakkal Majalla" pitchFamily="2" charset="-78"/>
            </a:endParaRPr>
          </a:p>
          <a:p>
            <a:r>
              <a:rPr lang="ar-SA" sz="3200" b="1" dirty="0" smtClean="0">
                <a:latin typeface="Sakkal Majalla" pitchFamily="2" charset="-78"/>
                <a:ea typeface="Arial Unicode MS" pitchFamily="34" charset="-128"/>
                <a:cs typeface="Sakkal Majalla" pitchFamily="2" charset="-78"/>
              </a:rPr>
              <a:t>2_أن تكون السنة بياناً للقرآن وتفسيراً له:</a:t>
            </a:r>
            <a:endParaRPr lang="ar-SA" sz="3200" dirty="0" smtClean="0">
              <a:latin typeface="Sakkal Majalla" pitchFamily="2" charset="-78"/>
              <a:ea typeface="Arial Unicode MS" pitchFamily="34" charset="-128"/>
              <a:cs typeface="Sakkal Majalla" pitchFamily="2" charset="-78"/>
            </a:endParaRPr>
          </a:p>
          <a:p>
            <a:pPr>
              <a:buNone/>
            </a:pPr>
            <a:r>
              <a:rPr lang="ar-SA" sz="3200" dirty="0" smtClean="0">
                <a:latin typeface="Sakkal Majalla" pitchFamily="2" charset="-78"/>
                <a:ea typeface="Arial Unicode MS" pitchFamily="34" charset="-128"/>
                <a:cs typeface="Sakkal Majalla" pitchFamily="2" charset="-78"/>
              </a:rPr>
              <a:t>مثل تفسير الزيادة في قوله تعالى:  ((للذين أحسنوا الحسنى وزيادة))فسرها صلى الله عليه وسلم بالنظر إلى وجه الله تعالى.</a:t>
            </a:r>
            <a:endParaRPr lang="en-US" sz="3200" dirty="0" smtClean="0">
              <a:latin typeface="Sakkal Majalla" pitchFamily="2" charset="-78"/>
              <a:ea typeface="Arial Unicode MS" pitchFamily="34" charset="-128"/>
              <a:cs typeface="Sakkal Majalla" pitchFamily="2" charset="-78"/>
            </a:endParaRPr>
          </a:p>
        </p:txBody>
      </p:sp>
    </p:spTree>
  </p:cSld>
  <p:clrMapOvr>
    <a:masterClrMapping/>
  </p:clrMapOvr>
  <p:transition>
    <p:circl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67544" y="0"/>
            <a:ext cx="6408712" cy="5940088"/>
          </a:xfrm>
          <a:prstGeom prst="rect">
            <a:avLst/>
          </a:prstGeom>
        </p:spPr>
        <p:txBody>
          <a:bodyPr wrap="square">
            <a:spAutoFit/>
          </a:bodyPr>
          <a:lstStyle/>
          <a:p>
            <a:pPr algn="justLow"/>
            <a:r>
              <a:rPr lang="ar-SA" sz="2800" b="1" dirty="0" smtClean="0">
                <a:latin typeface="Sakkal Majalla" pitchFamily="2" charset="-78"/>
                <a:ea typeface="Arial Unicode MS" pitchFamily="34" charset="-128"/>
                <a:cs typeface="Sakkal Majalla" pitchFamily="2" charset="-78"/>
              </a:rPr>
              <a:t> </a:t>
            </a:r>
          </a:p>
          <a:p>
            <a:pPr algn="justLow"/>
            <a:endParaRPr lang="ar-SA" sz="3200" b="1" dirty="0" smtClean="0">
              <a:latin typeface="Sakkal Majalla" pitchFamily="2" charset="-78"/>
              <a:ea typeface="Arial Unicode MS" pitchFamily="34" charset="-128"/>
              <a:cs typeface="Sakkal Majalla" pitchFamily="2" charset="-78"/>
            </a:endParaRPr>
          </a:p>
          <a:p>
            <a:pPr algn="justLow"/>
            <a:r>
              <a:rPr lang="ar-SA" sz="3200" b="1" dirty="0" smtClean="0">
                <a:latin typeface="Sakkal Majalla" pitchFamily="2" charset="-78"/>
                <a:ea typeface="Arial Unicode MS" pitchFamily="34" charset="-128"/>
                <a:cs typeface="Sakkal Majalla" pitchFamily="2" charset="-78"/>
              </a:rPr>
              <a:t>3</a:t>
            </a:r>
            <a:r>
              <a:rPr lang="ar-SA" sz="3200" b="1" dirty="0" smtClean="0">
                <a:latin typeface="Sakkal Majalla" pitchFamily="2" charset="-78"/>
                <a:ea typeface="Arial Unicode MS" pitchFamily="34" charset="-128"/>
                <a:cs typeface="Sakkal Majalla" pitchFamily="2" charset="-78"/>
              </a:rPr>
              <a:t>_ أن تجيء السنة بزيادة حكم لم يرد في </a:t>
            </a:r>
            <a:r>
              <a:rPr lang="ar-SA" sz="3200" b="1" dirty="0" err="1" smtClean="0">
                <a:latin typeface="Sakkal Majalla" pitchFamily="2" charset="-78"/>
                <a:ea typeface="Arial Unicode MS" pitchFamily="34" charset="-128"/>
                <a:cs typeface="Sakkal Majalla" pitchFamily="2" charset="-78"/>
              </a:rPr>
              <a:t>القرآن</a:t>
            </a:r>
            <a:r>
              <a:rPr lang="ar-SA" sz="3200" dirty="0" err="1" smtClean="0">
                <a:latin typeface="Sakkal Majalla" pitchFamily="2" charset="-78"/>
                <a:ea typeface="Arial Unicode MS" pitchFamily="34" charset="-128"/>
                <a:cs typeface="Sakkal Majalla" pitchFamily="2" charset="-78"/>
              </a:rPr>
              <a:t>،</a:t>
            </a:r>
            <a:r>
              <a:rPr lang="ar-SA" sz="3200" dirty="0" smtClean="0">
                <a:latin typeface="Sakkal Majalla" pitchFamily="2" charset="-78"/>
                <a:ea typeface="Arial Unicode MS" pitchFamily="34" charset="-128"/>
                <a:cs typeface="Sakkal Majalla" pitchFamily="2" charset="-78"/>
              </a:rPr>
              <a:t> </a:t>
            </a:r>
            <a:endParaRPr lang="ar-SA" sz="3200" dirty="0" smtClean="0">
              <a:latin typeface="Sakkal Majalla" pitchFamily="2" charset="-78"/>
              <a:ea typeface="Arial Unicode MS" pitchFamily="34" charset="-128"/>
              <a:cs typeface="Sakkal Majalla" pitchFamily="2" charset="-78"/>
            </a:endParaRPr>
          </a:p>
          <a:p>
            <a:pPr algn="justLow"/>
            <a:endParaRPr lang="ar-SA" sz="3200" dirty="0" smtClean="0">
              <a:latin typeface="Sakkal Majalla" pitchFamily="2" charset="-78"/>
              <a:ea typeface="Arial Unicode MS" pitchFamily="34" charset="-128"/>
              <a:cs typeface="Sakkal Majalla" pitchFamily="2" charset="-78"/>
            </a:endParaRPr>
          </a:p>
          <a:p>
            <a:pPr algn="justLow"/>
            <a:r>
              <a:rPr lang="ar-SA" sz="3200" dirty="0" smtClean="0">
                <a:latin typeface="Sakkal Majalla" pitchFamily="2" charset="-78"/>
                <a:ea typeface="Arial Unicode MS" pitchFamily="34" charset="-128"/>
                <a:cs typeface="Sakkal Majalla" pitchFamily="2" charset="-78"/>
              </a:rPr>
              <a:t>مثل: إيجاب استئذان المرأة عند إرادة تزويجها، وتحريم الجمع بين المرأة وعمتها، والمرأة وخالتها.</a:t>
            </a:r>
          </a:p>
          <a:p>
            <a:pPr algn="justLow"/>
            <a:r>
              <a:rPr lang="ar-SA" sz="3200" dirty="0" smtClean="0">
                <a:latin typeface="Sakkal Majalla" pitchFamily="2" charset="-78"/>
                <a:ea typeface="Arial Unicode MS" pitchFamily="34" charset="-128"/>
                <a:cs typeface="Sakkal Majalla" pitchFamily="2" charset="-78"/>
              </a:rPr>
              <a:t>فالقرآن </a:t>
            </a:r>
            <a:r>
              <a:rPr lang="ar-SA" sz="3200" dirty="0" smtClean="0">
                <a:latin typeface="Sakkal Majalla" pitchFamily="2" charset="-78"/>
                <a:ea typeface="Arial Unicode MS" pitchFamily="34" charset="-128"/>
                <a:cs typeface="Sakkal Majalla" pitchFamily="2" charset="-78"/>
              </a:rPr>
              <a:t>والسنة بينهما من التلازم، ما شهدت </a:t>
            </a:r>
            <a:r>
              <a:rPr lang="ar-SA" sz="3200" dirty="0" err="1" smtClean="0">
                <a:latin typeface="Sakkal Majalla" pitchFamily="2" charset="-78"/>
                <a:ea typeface="Arial Unicode MS" pitchFamily="34" charset="-128"/>
                <a:cs typeface="Sakkal Majalla" pitchFamily="2" charset="-78"/>
              </a:rPr>
              <a:t>به</a:t>
            </a:r>
            <a:r>
              <a:rPr lang="ar-SA" sz="3200" dirty="0" smtClean="0">
                <a:latin typeface="Sakkal Majalla" pitchFamily="2" charset="-78"/>
                <a:ea typeface="Arial Unicode MS" pitchFamily="34" charset="-128"/>
                <a:cs typeface="Sakkal Majalla" pitchFamily="2" charset="-78"/>
              </a:rPr>
              <a:t> كثير من الآيات والأحاديث قال تعالى:    ((من يطع الرسول فقد أطاع الله))</a:t>
            </a:r>
          </a:p>
          <a:p>
            <a:pPr algn="justLow"/>
            <a:r>
              <a:rPr lang="ar-SA" sz="3200" dirty="0" smtClean="0">
                <a:latin typeface="Sakkal Majalla" pitchFamily="2" charset="-78"/>
                <a:ea typeface="Arial Unicode MS" pitchFamily="34" charset="-128"/>
                <a:cs typeface="Sakkal Majalla" pitchFamily="2" charset="-78"/>
              </a:rPr>
              <a:t>وقوله </a:t>
            </a:r>
            <a:r>
              <a:rPr lang="ar-SA" sz="3200" dirty="0" smtClean="0">
                <a:latin typeface="Sakkal Majalla" pitchFamily="2" charset="-78"/>
                <a:ea typeface="Arial Unicode MS" pitchFamily="34" charset="-128"/>
                <a:cs typeface="Sakkal Majalla" pitchFamily="2" charset="-78"/>
              </a:rPr>
              <a:t>صلى الله عليه وسلم:" وقد تركت فيكم ما لن تضلوا بعده إن اعتصمتم </a:t>
            </a:r>
            <a:r>
              <a:rPr lang="ar-SA" sz="3200" dirty="0" err="1" smtClean="0">
                <a:latin typeface="Sakkal Majalla" pitchFamily="2" charset="-78"/>
                <a:ea typeface="Arial Unicode MS" pitchFamily="34" charset="-128"/>
                <a:cs typeface="Sakkal Majalla" pitchFamily="2" charset="-78"/>
              </a:rPr>
              <a:t>به</a:t>
            </a:r>
            <a:r>
              <a:rPr lang="ar-SA" sz="3200" dirty="0" smtClean="0">
                <a:latin typeface="Sakkal Majalla" pitchFamily="2" charset="-78"/>
                <a:ea typeface="Arial Unicode MS" pitchFamily="34" charset="-128"/>
                <a:cs typeface="Sakkal Majalla" pitchFamily="2" charset="-78"/>
              </a:rPr>
              <a:t> كتاب الله وأنتم تسألون عني..".</a:t>
            </a:r>
            <a:endParaRPr lang="ar-SA" sz="3200" dirty="0">
              <a:latin typeface="Sakkal Majalla" pitchFamily="2" charset="-78"/>
              <a:ea typeface="Arial Unicode MS" pitchFamily="34" charset="-128"/>
              <a:cs typeface="Sakkal Majalla" pitchFamily="2" charset="-78"/>
            </a:endParaRPr>
          </a:p>
        </p:txBody>
      </p:sp>
    </p:spTree>
  </p:cSld>
  <p:clrMapOvr>
    <a:masterClrMapping/>
  </p:clrMapOvr>
  <p:transition>
    <p:zoom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64088" y="404664"/>
            <a:ext cx="3312368" cy="796908"/>
          </a:xfrm>
        </p:spPr>
        <p:txBody>
          <a:bodyPr>
            <a:noAutofit/>
          </a:bodyPr>
          <a:lstStyle/>
          <a:p>
            <a:r>
              <a:rPr lang="ar-SA" sz="2800" dirty="0" smtClean="0">
                <a:solidFill>
                  <a:srgbClr val="CC0066"/>
                </a:solidFill>
                <a:effectLst>
                  <a:outerShdw blurRad="38100" dist="38100" dir="2700000" algn="tl">
                    <a:srgbClr val="000000">
                      <a:alpha val="43137"/>
                    </a:srgbClr>
                  </a:outerShdw>
                </a:effectLst>
                <a:latin typeface="Monotype Koufi" pitchFamily="2" charset="-78"/>
                <a:ea typeface="Monotype Koufi" pitchFamily="2" charset="-78"/>
                <a:cs typeface="Monotype Koufi" pitchFamily="2" charset="-78"/>
              </a:rPr>
              <a:t>ثانياً: المصادر الفرعية:</a:t>
            </a:r>
            <a:r>
              <a:rPr lang="en-US" sz="2800" dirty="0" smtClean="0">
                <a:solidFill>
                  <a:srgbClr val="CC0066"/>
                </a:solidFill>
                <a:effectLst>
                  <a:outerShdw blurRad="38100" dist="38100" dir="2700000" algn="tl">
                    <a:srgbClr val="000000">
                      <a:alpha val="43137"/>
                    </a:srgbClr>
                  </a:outerShdw>
                </a:effectLst>
                <a:latin typeface="Arial Unicode MS" pitchFamily="34" charset="-128"/>
                <a:ea typeface="Monotype Koufi" pitchFamily="2" charset="-78"/>
                <a:cs typeface="Monotype Koufi" pitchFamily="2" charset="-78"/>
              </a:rPr>
              <a:t/>
            </a:r>
            <a:br>
              <a:rPr lang="en-US" sz="2800" dirty="0" smtClean="0">
                <a:solidFill>
                  <a:srgbClr val="CC0066"/>
                </a:solidFill>
                <a:effectLst>
                  <a:outerShdw blurRad="38100" dist="38100" dir="2700000" algn="tl">
                    <a:srgbClr val="000000">
                      <a:alpha val="43137"/>
                    </a:srgbClr>
                  </a:outerShdw>
                </a:effectLst>
                <a:latin typeface="Arial Unicode MS" pitchFamily="34" charset="-128"/>
                <a:ea typeface="Monotype Koufi" pitchFamily="2" charset="-78"/>
                <a:cs typeface="Monotype Koufi" pitchFamily="2" charset="-78"/>
              </a:rPr>
            </a:br>
            <a:endParaRPr lang="ar-SA" sz="2800" dirty="0">
              <a:solidFill>
                <a:srgbClr val="CC0066"/>
              </a:solidFill>
              <a:effectLst>
                <a:outerShdw blurRad="38100" dist="38100" dir="2700000" algn="tl">
                  <a:srgbClr val="000000">
                    <a:alpha val="43137"/>
                  </a:srgbClr>
                </a:outerShdw>
              </a:effectLst>
              <a:latin typeface="Monotype Koufi" pitchFamily="2" charset="-78"/>
              <a:ea typeface="Monotype Koufi" pitchFamily="2" charset="-78"/>
              <a:cs typeface="Monotype Koufi" pitchFamily="2" charset="-78"/>
            </a:endParaRPr>
          </a:p>
        </p:txBody>
      </p:sp>
      <p:sp>
        <p:nvSpPr>
          <p:cNvPr id="3" name="عنصر نائب للمحتوى 2"/>
          <p:cNvSpPr>
            <a:spLocks noGrp="1"/>
          </p:cNvSpPr>
          <p:nvPr>
            <p:ph idx="1"/>
          </p:nvPr>
        </p:nvSpPr>
        <p:spPr>
          <a:xfrm>
            <a:off x="467544" y="908720"/>
            <a:ext cx="6635080" cy="5237814"/>
          </a:xfrm>
        </p:spPr>
        <p:txBody>
          <a:bodyPr>
            <a:noAutofit/>
          </a:bodyPr>
          <a:lstStyle/>
          <a:p>
            <a:pPr algn="justLow"/>
            <a:r>
              <a:rPr lang="ar-SA" b="1" dirty="0" smtClean="0">
                <a:solidFill>
                  <a:srgbClr val="00B050"/>
                </a:solidFill>
                <a:latin typeface="Sakkal Majalla" pitchFamily="2" charset="-78"/>
                <a:ea typeface="Arial Unicode MS" pitchFamily="34" charset="-128"/>
                <a:cs typeface="Sakkal Majalla" pitchFamily="2" charset="-78"/>
              </a:rPr>
              <a:t>_ الإجماع: </a:t>
            </a:r>
            <a:endParaRPr lang="en-US" b="1" dirty="0" smtClean="0">
              <a:solidFill>
                <a:srgbClr val="00B050"/>
              </a:solidFill>
              <a:latin typeface="Sakkal Majalla" pitchFamily="2" charset="-78"/>
              <a:ea typeface="Arial Unicode MS" pitchFamily="34" charset="-128"/>
              <a:cs typeface="Sakkal Majalla" pitchFamily="2" charset="-78"/>
            </a:endParaRPr>
          </a:p>
          <a:p>
            <a:pPr algn="justLow"/>
            <a:r>
              <a:rPr lang="ar-SA" b="1" dirty="0" smtClean="0">
                <a:latin typeface="Sakkal Majalla" pitchFamily="2" charset="-78"/>
                <a:ea typeface="Arial Unicode MS" pitchFamily="34" charset="-128"/>
                <a:cs typeface="Sakkal Majalla" pitchFamily="2" charset="-78"/>
              </a:rPr>
              <a:t>-تعريفه: لغة : هو </a:t>
            </a:r>
            <a:r>
              <a:rPr lang="ar-SA" b="1" dirty="0" err="1" smtClean="0">
                <a:latin typeface="Sakkal Majalla" pitchFamily="2" charset="-78"/>
                <a:ea typeface="Arial Unicode MS" pitchFamily="34" charset="-128"/>
                <a:cs typeface="Sakkal Majalla" pitchFamily="2" charset="-78"/>
              </a:rPr>
              <a:t>العزم </a:t>
            </a:r>
            <a:r>
              <a:rPr lang="ar-SA" b="1" dirty="0" smtClean="0">
                <a:latin typeface="Sakkal Majalla" pitchFamily="2" charset="-78"/>
                <a:ea typeface="Arial Unicode MS" pitchFamily="34" charset="-128"/>
                <a:cs typeface="Sakkal Majalla" pitchFamily="2" charset="-78"/>
              </a:rPr>
              <a:t>، ويطلق </a:t>
            </a:r>
            <a:r>
              <a:rPr lang="ar-SA" b="1" dirty="0" smtClean="0">
                <a:latin typeface="Sakkal Majalla" pitchFamily="2" charset="-78"/>
                <a:ea typeface="Arial Unicode MS" pitchFamily="34" charset="-128"/>
                <a:cs typeface="Sakkal Majalla" pitchFamily="2" charset="-78"/>
              </a:rPr>
              <a:t>ويراد </a:t>
            </a:r>
            <a:r>
              <a:rPr lang="ar-SA" b="1" dirty="0" err="1" smtClean="0">
                <a:latin typeface="Sakkal Majalla" pitchFamily="2" charset="-78"/>
                <a:ea typeface="Arial Unicode MS" pitchFamily="34" charset="-128"/>
                <a:cs typeface="Sakkal Majalla" pitchFamily="2" charset="-78"/>
              </a:rPr>
              <a:t>به</a:t>
            </a:r>
            <a:r>
              <a:rPr lang="ar-SA" b="1" dirty="0" smtClean="0">
                <a:latin typeface="Sakkal Majalla" pitchFamily="2" charset="-78"/>
                <a:ea typeface="Arial Unicode MS" pitchFamily="34" charset="-128"/>
                <a:cs typeface="Sakkal Majalla" pitchFamily="2" charset="-78"/>
              </a:rPr>
              <a:t> الاتفاق. فقال اجمع القوم على كذا وكذا اي </a:t>
            </a:r>
            <a:r>
              <a:rPr lang="ar-SA" b="1" dirty="0" err="1" smtClean="0">
                <a:latin typeface="Sakkal Majalla" pitchFamily="2" charset="-78"/>
                <a:ea typeface="Arial Unicode MS" pitchFamily="34" charset="-128"/>
                <a:cs typeface="Sakkal Majalla" pitchFamily="2" charset="-78"/>
              </a:rPr>
              <a:t>اتفقوا.</a:t>
            </a:r>
            <a:r>
              <a:rPr lang="ar-SA" b="1" dirty="0" smtClean="0">
                <a:latin typeface="Sakkal Majalla" pitchFamily="2" charset="-78"/>
                <a:ea typeface="Arial Unicode MS" pitchFamily="34" charset="-128"/>
                <a:cs typeface="Sakkal Majalla" pitchFamily="2" charset="-78"/>
              </a:rPr>
              <a:t>  </a:t>
            </a:r>
            <a:endParaRPr lang="ar-SA" b="1" dirty="0" smtClean="0">
              <a:latin typeface="Sakkal Majalla" pitchFamily="2" charset="-78"/>
              <a:ea typeface="Arial Unicode MS" pitchFamily="34" charset="-128"/>
              <a:cs typeface="Sakkal Majalla" pitchFamily="2" charset="-78"/>
            </a:endParaRPr>
          </a:p>
          <a:p>
            <a:pPr algn="justLow">
              <a:buNone/>
            </a:pPr>
            <a:r>
              <a:rPr lang="ar-SA" b="1" dirty="0" smtClean="0">
                <a:latin typeface="Sakkal Majalla" pitchFamily="2" charset="-78"/>
                <a:ea typeface="Arial Unicode MS" pitchFamily="34" charset="-128"/>
                <a:cs typeface="Sakkal Majalla" pitchFamily="2" charset="-78"/>
              </a:rPr>
              <a:t/>
            </a:r>
            <a:br>
              <a:rPr lang="ar-SA" b="1" dirty="0" smtClean="0">
                <a:latin typeface="Sakkal Majalla" pitchFamily="2" charset="-78"/>
                <a:ea typeface="Arial Unicode MS" pitchFamily="34" charset="-128"/>
                <a:cs typeface="Sakkal Majalla" pitchFamily="2" charset="-78"/>
              </a:rPr>
            </a:br>
            <a:r>
              <a:rPr lang="ar-SA" b="1" dirty="0" smtClean="0">
                <a:latin typeface="Sakkal Majalla" pitchFamily="2" charset="-78"/>
                <a:ea typeface="Arial Unicode MS" pitchFamily="34" charset="-128"/>
                <a:cs typeface="Sakkal Majalla" pitchFamily="2" charset="-78"/>
              </a:rPr>
              <a:t> </a:t>
            </a:r>
            <a:r>
              <a:rPr lang="ar-SA" b="1" dirty="0" smtClean="0">
                <a:solidFill>
                  <a:srgbClr val="00B050"/>
                </a:solidFill>
                <a:latin typeface="Sakkal Majalla" pitchFamily="2" charset="-78"/>
                <a:ea typeface="Arial Unicode MS" pitchFamily="34" charset="-128"/>
                <a:cs typeface="Sakkal Majalla" pitchFamily="2" charset="-78"/>
              </a:rPr>
              <a:t>اصطلاحا : </a:t>
            </a:r>
            <a:r>
              <a:rPr lang="ar-SA" b="1" dirty="0" smtClean="0">
                <a:latin typeface="Sakkal Majalla" pitchFamily="2" charset="-78"/>
                <a:ea typeface="Arial Unicode MS" pitchFamily="34" charset="-128"/>
                <a:cs typeface="Sakkal Majalla" pitchFamily="2" charset="-78"/>
              </a:rPr>
              <a:t>هو اتفاق جميع المجتهدين من المسلمين في عصر من العصور بعد وفاة النبي صلى الله عليه وسلم  على حكم من الإحكام  الشرعية العملية، وهو حجية يجب العمل </a:t>
            </a:r>
            <a:r>
              <a:rPr lang="ar-SA" b="1" dirty="0" err="1" smtClean="0">
                <a:latin typeface="Sakkal Majalla" pitchFamily="2" charset="-78"/>
                <a:ea typeface="Arial Unicode MS" pitchFamily="34" charset="-128"/>
                <a:cs typeface="Sakkal Majalla" pitchFamily="2" charset="-78"/>
              </a:rPr>
              <a:t>به</a:t>
            </a:r>
            <a:r>
              <a:rPr lang="ar-SA" b="1" dirty="0" smtClean="0">
                <a:latin typeface="Sakkal Majalla" pitchFamily="2" charset="-78"/>
                <a:ea typeface="Arial Unicode MS" pitchFamily="34" charset="-128"/>
                <a:cs typeface="Sakkal Majalla" pitchFamily="2" charset="-78"/>
              </a:rPr>
              <a:t>، لأن اتفاق جميع المجتهدين على رأي واحد مع اختلاف عقولهم ومعارفهم يدلّ على أن هذا الرأي هو عين الحق والصواب</a:t>
            </a:r>
            <a:r>
              <a:rPr lang="ar-SA" b="1" dirty="0" smtClean="0">
                <a:latin typeface="Sakkal Majalla" pitchFamily="2" charset="-78"/>
                <a:ea typeface="Arial Unicode MS" pitchFamily="34" charset="-128"/>
                <a:cs typeface="Sakkal Majalla" pitchFamily="2" charset="-78"/>
              </a:rPr>
              <a:t>.</a:t>
            </a:r>
          </a:p>
          <a:p>
            <a:pPr algn="justLow">
              <a:buNone/>
            </a:pPr>
            <a:r>
              <a:rPr lang="ar-SA" b="1" dirty="0" smtClean="0">
                <a:latin typeface="Sakkal Majalla" pitchFamily="2" charset="-78"/>
                <a:ea typeface="Arial Unicode MS" pitchFamily="34" charset="-128"/>
                <a:cs typeface="Sakkal Majalla" pitchFamily="2" charset="-78"/>
              </a:rPr>
              <a:t> </a:t>
            </a:r>
            <a:r>
              <a:rPr lang="ar-SA" b="1" dirty="0" smtClean="0">
                <a:latin typeface="Sakkal Majalla" pitchFamily="2" charset="-78"/>
                <a:ea typeface="Arial Unicode MS" pitchFamily="34" charset="-128"/>
                <a:cs typeface="Sakkal Majalla" pitchFamily="2" charset="-78"/>
              </a:rPr>
              <a:t/>
            </a:r>
            <a:br>
              <a:rPr lang="ar-SA" b="1" dirty="0" smtClean="0">
                <a:latin typeface="Sakkal Majalla" pitchFamily="2" charset="-78"/>
                <a:ea typeface="Arial Unicode MS" pitchFamily="34" charset="-128"/>
                <a:cs typeface="Sakkal Majalla" pitchFamily="2" charset="-78"/>
              </a:rPr>
            </a:br>
            <a:r>
              <a:rPr lang="ar-SA" b="1" dirty="0" smtClean="0">
                <a:latin typeface="Sakkal Majalla" pitchFamily="2" charset="-78"/>
                <a:ea typeface="Arial Unicode MS" pitchFamily="34" charset="-128"/>
                <a:cs typeface="Sakkal Majalla" pitchFamily="2" charset="-78"/>
              </a:rPr>
              <a:t> </a:t>
            </a:r>
            <a:r>
              <a:rPr lang="ar-SA" b="1" dirty="0" smtClean="0">
                <a:solidFill>
                  <a:srgbClr val="00B050"/>
                </a:solidFill>
                <a:latin typeface="Sakkal Majalla" pitchFamily="2" charset="-78"/>
                <a:ea typeface="Arial Unicode MS" pitchFamily="34" charset="-128"/>
                <a:cs typeface="Sakkal Majalla" pitchFamily="2" charset="-78"/>
              </a:rPr>
              <a:t>- أدلة حجية الإجماع: </a:t>
            </a:r>
            <a:r>
              <a:rPr lang="ar-SA" b="1" dirty="0" smtClean="0">
                <a:latin typeface="Sakkal Majalla" pitchFamily="2" charset="-78"/>
                <a:ea typeface="Arial Unicode MS" pitchFamily="34" charset="-128"/>
                <a:cs typeface="Sakkal Majalla" pitchFamily="2" charset="-78"/>
              </a:rPr>
              <a:t>  منها قوله عليه السلام ( </a:t>
            </a:r>
            <a:r>
              <a:rPr lang="ar-SA" b="1" dirty="0" err="1" smtClean="0">
                <a:latin typeface="Sakkal Majalla" pitchFamily="2" charset="-78"/>
                <a:ea typeface="Arial Unicode MS" pitchFamily="34" charset="-128"/>
                <a:cs typeface="Sakkal Majalla" pitchFamily="2" charset="-78"/>
              </a:rPr>
              <a:t>لاتجتمع</a:t>
            </a:r>
            <a:r>
              <a:rPr lang="ar-SA" b="1" dirty="0" smtClean="0">
                <a:latin typeface="Sakkal Majalla" pitchFamily="2" charset="-78"/>
                <a:ea typeface="Arial Unicode MS" pitchFamily="34" charset="-128"/>
                <a:cs typeface="Sakkal Majalla" pitchFamily="2" charset="-78"/>
              </a:rPr>
              <a:t> أمتي على ظلاله) وأيضاً: ( لا تجتمع أمتي على خطا ). </a:t>
            </a:r>
            <a:endParaRPr lang="en-US" b="1" dirty="0" smtClean="0">
              <a:latin typeface="Sakkal Majalla" pitchFamily="2" charset="-78"/>
              <a:ea typeface="Arial Unicode MS" pitchFamily="34" charset="-128"/>
              <a:cs typeface="Sakkal Majalla" pitchFamily="2" charset="-78"/>
            </a:endParaRPr>
          </a:p>
          <a:p>
            <a:pPr algn="justLow"/>
            <a:endParaRPr lang="ar-SA" b="1" dirty="0">
              <a:latin typeface="Sakkal Majalla" pitchFamily="2" charset="-78"/>
              <a:cs typeface="Sakkal Majalla" pitchFamily="2" charset="-78"/>
            </a:endParaRPr>
          </a:p>
        </p:txBody>
      </p:sp>
    </p:spTree>
  </p:cSld>
  <p:clrMapOvr>
    <a:masterClrMapping/>
  </p:clrMapOvr>
  <p:transition>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96136" y="548680"/>
            <a:ext cx="2808312" cy="868346"/>
          </a:xfrm>
        </p:spPr>
        <p:txBody>
          <a:bodyPr>
            <a:noAutofit/>
          </a:bodyPr>
          <a:lstStyle/>
          <a:p>
            <a:r>
              <a:rPr lang="ar-SA" sz="2800" dirty="0" smtClean="0">
                <a:solidFill>
                  <a:srgbClr val="CC0066"/>
                </a:solidFill>
                <a:latin typeface="Monotype Koufi" pitchFamily="2" charset="-78"/>
                <a:ea typeface="Monotype Koufi" pitchFamily="2" charset="-78"/>
                <a:cs typeface="Monotype Koufi" pitchFamily="2" charset="-78"/>
              </a:rPr>
              <a:t>أمثلة على الإجماع:</a:t>
            </a:r>
            <a:br>
              <a:rPr lang="ar-SA" sz="2800" dirty="0" smtClean="0">
                <a:solidFill>
                  <a:srgbClr val="CC0066"/>
                </a:solidFill>
                <a:latin typeface="Monotype Koufi" pitchFamily="2" charset="-78"/>
                <a:ea typeface="Monotype Koufi" pitchFamily="2" charset="-78"/>
                <a:cs typeface="Monotype Koufi" pitchFamily="2" charset="-78"/>
              </a:rPr>
            </a:br>
            <a:endParaRPr lang="ar-SA" sz="2800" dirty="0">
              <a:solidFill>
                <a:srgbClr val="CC0066"/>
              </a:solidFill>
              <a:latin typeface="Monotype Koufi" pitchFamily="2" charset="-78"/>
              <a:ea typeface="Monotype Koufi" pitchFamily="2" charset="-78"/>
              <a:cs typeface="Monotype Koufi" pitchFamily="2" charset="-78"/>
            </a:endParaRPr>
          </a:p>
        </p:txBody>
      </p:sp>
      <p:sp>
        <p:nvSpPr>
          <p:cNvPr id="3" name="عنصر نائب للمحتوى 2"/>
          <p:cNvSpPr>
            <a:spLocks noGrp="1"/>
          </p:cNvSpPr>
          <p:nvPr>
            <p:ph idx="1"/>
          </p:nvPr>
        </p:nvSpPr>
        <p:spPr>
          <a:xfrm>
            <a:off x="571472" y="1000108"/>
            <a:ext cx="6232776" cy="4923474"/>
          </a:xfrm>
        </p:spPr>
        <p:txBody>
          <a:bodyPr>
            <a:noAutofit/>
          </a:bodyPr>
          <a:lstStyle/>
          <a:p>
            <a:pPr algn="justLow"/>
            <a:r>
              <a:rPr lang="ar-SA" sz="3600" dirty="0" smtClean="0">
                <a:effectLst>
                  <a:outerShdw blurRad="38100" dist="38100" dir="2700000" algn="tl">
                    <a:srgbClr val="000000">
                      <a:alpha val="43137"/>
                    </a:srgbClr>
                  </a:outerShdw>
                </a:effectLst>
                <a:latin typeface="Sakkal Majalla" pitchFamily="2" charset="-78"/>
                <a:ea typeface="Arial Unicode MS" pitchFamily="34" charset="-128"/>
                <a:cs typeface="Sakkal Majalla" pitchFamily="2" charset="-78"/>
              </a:rPr>
              <a:t>إجماع العلماء على أن صلاة الصبح للآمن والخائف ركعتان في السفر والحضر.</a:t>
            </a:r>
          </a:p>
          <a:p>
            <a:pPr algn="justLow"/>
            <a:endParaRPr lang="en-US" sz="3600" dirty="0" smtClean="0">
              <a:effectLst>
                <a:outerShdw blurRad="38100" dist="38100" dir="2700000" algn="tl">
                  <a:srgbClr val="000000">
                    <a:alpha val="43137"/>
                  </a:srgbClr>
                </a:outerShdw>
              </a:effectLst>
              <a:latin typeface="Sakkal Majalla" pitchFamily="2" charset="-78"/>
              <a:ea typeface="Arial Unicode MS" pitchFamily="34" charset="-128"/>
              <a:cs typeface="Sakkal Majalla" pitchFamily="2" charset="-78"/>
            </a:endParaRPr>
          </a:p>
          <a:p>
            <a:pPr algn="justLow"/>
            <a:r>
              <a:rPr lang="ar-SA" sz="3600" dirty="0" smtClean="0">
                <a:effectLst>
                  <a:outerShdw blurRad="38100" dist="38100" dir="2700000" algn="tl">
                    <a:srgbClr val="000000">
                      <a:alpha val="43137"/>
                    </a:srgbClr>
                  </a:outerShdw>
                </a:effectLst>
                <a:latin typeface="Sakkal Majalla" pitchFamily="2" charset="-78"/>
                <a:ea typeface="Arial Unicode MS" pitchFamily="34" charset="-128"/>
                <a:cs typeface="Sakkal Majalla" pitchFamily="2" charset="-78"/>
              </a:rPr>
              <a:t>وإجماع الصحابة رضوان الله عليهم على المصحف الشريف الذي بين أيدينا، فقد جمعه الخليفة عثمان بن عفان رضي الله عنه فقد انتشر هذا الأمر بين الصحابة ولم ينقل عن أحد المخالفة في ذلك. </a:t>
            </a:r>
          </a:p>
          <a:p>
            <a:pPr algn="justLow">
              <a:buNone/>
            </a:pPr>
            <a:endParaRPr lang="en-US" sz="3600" dirty="0" smtClean="0">
              <a:effectLst>
                <a:outerShdw blurRad="38100" dist="38100" dir="2700000" algn="tl">
                  <a:srgbClr val="000000">
                    <a:alpha val="43137"/>
                  </a:srgbClr>
                </a:outerShdw>
              </a:effectLst>
              <a:latin typeface="Sakkal Majalla" pitchFamily="2" charset="-78"/>
              <a:ea typeface="Arial Unicode MS" pitchFamily="34" charset="-128"/>
              <a:cs typeface="Sakkal Majalla" pitchFamily="2" charset="-78"/>
            </a:endParaRPr>
          </a:p>
          <a:p>
            <a:pPr algn="justLow"/>
            <a:endParaRPr lang="ar-SA" sz="3600" dirty="0">
              <a:effectLst>
                <a:outerShdw blurRad="38100" dist="38100" dir="2700000" algn="tl">
                  <a:srgbClr val="000000">
                    <a:alpha val="43137"/>
                  </a:srgbClr>
                </a:outerShdw>
              </a:effectLst>
              <a:latin typeface="Sakkal Majalla" pitchFamily="2" charset="-78"/>
              <a:ea typeface="Arial Unicode MS" pitchFamily="34" charset="-128"/>
              <a:cs typeface="Sakkal Majalla" pitchFamily="2" charset="-78"/>
            </a:endParaRPr>
          </a:p>
        </p:txBody>
      </p:sp>
    </p:spTree>
  </p:cSld>
  <p:clrMapOvr>
    <a:masterClrMapping/>
  </p:clrMapOvr>
  <p:transition>
    <p:split orient="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286000" y="2551837"/>
            <a:ext cx="4572000" cy="400110"/>
          </a:xfrm>
          <a:prstGeom prst="rect">
            <a:avLst/>
          </a:prstGeom>
        </p:spPr>
        <p:txBody>
          <a:bodyPr>
            <a:spAutoFit/>
          </a:bodyPr>
          <a:lstStyle/>
          <a:p>
            <a:r>
              <a:rPr lang="ar-SA" sz="2000" dirty="0" smtClean="0">
                <a:solidFill>
                  <a:schemeClr val="bg1">
                    <a:lumMod val="95000"/>
                    <a:lumOff val="5000"/>
                  </a:schemeClr>
                </a:solidFill>
                <a:latin typeface="Arial Unicode MS" pitchFamily="34" charset="-128"/>
                <a:ea typeface="Arial Unicode MS" pitchFamily="34" charset="-128"/>
                <a:cs typeface="Arial Unicode MS" pitchFamily="34" charset="-128"/>
              </a:rPr>
              <a:t>_</a:t>
            </a:r>
            <a:endParaRPr lang="en-US" dirty="0" smtClean="0">
              <a:solidFill>
                <a:schemeClr val="bg1">
                  <a:lumMod val="95000"/>
                  <a:lumOff val="5000"/>
                </a:schemeClr>
              </a:solidFill>
              <a:latin typeface="Arial Unicode MS" pitchFamily="34" charset="-128"/>
              <a:ea typeface="Arial Unicode MS" pitchFamily="34" charset="-128"/>
              <a:cs typeface="Arial Unicode MS" pitchFamily="34" charset="-128"/>
            </a:endParaRPr>
          </a:p>
        </p:txBody>
      </p:sp>
      <p:sp>
        <p:nvSpPr>
          <p:cNvPr id="5" name="عنوان 4"/>
          <p:cNvSpPr>
            <a:spLocks noGrp="1"/>
          </p:cNvSpPr>
          <p:nvPr>
            <p:ph type="title"/>
          </p:nvPr>
        </p:nvSpPr>
        <p:spPr>
          <a:xfrm>
            <a:off x="1547664" y="1124744"/>
            <a:ext cx="7086600" cy="731838"/>
          </a:xfrm>
        </p:spPr>
        <p:txBody>
          <a:bodyPr>
            <a:normAutofit fontScale="90000"/>
          </a:bodyPr>
          <a:lstStyle/>
          <a:p>
            <a:r>
              <a:rPr lang="ar-SA" sz="4400" dirty="0" smtClean="0">
                <a:solidFill>
                  <a:srgbClr val="00B050"/>
                </a:solidFill>
                <a:latin typeface="Monotype Koufi" pitchFamily="2" charset="-78"/>
                <a:ea typeface="Monotype Koufi" pitchFamily="2" charset="-78"/>
                <a:cs typeface="Monotype Koufi" pitchFamily="2" charset="-78"/>
              </a:rPr>
              <a:t>القياس وأدلة </a:t>
            </a:r>
            <a:r>
              <a:rPr lang="ar-SA" sz="4400" dirty="0" err="1" smtClean="0">
                <a:solidFill>
                  <a:srgbClr val="00B050"/>
                </a:solidFill>
                <a:latin typeface="Monotype Koufi" pitchFamily="2" charset="-78"/>
                <a:ea typeface="Monotype Koufi" pitchFamily="2" charset="-78"/>
                <a:cs typeface="Monotype Koufi" pitchFamily="2" charset="-78"/>
              </a:rPr>
              <a:t>حجيته:</a:t>
            </a:r>
            <a:r>
              <a:rPr lang="ar-SA" sz="4400" dirty="0" smtClean="0">
                <a:solidFill>
                  <a:srgbClr val="00B050"/>
                </a:solidFill>
                <a:latin typeface="Monotype Koufi" pitchFamily="2" charset="-78"/>
                <a:ea typeface="Monotype Koufi" pitchFamily="2" charset="-78"/>
                <a:cs typeface="Monotype Koufi" pitchFamily="2" charset="-78"/>
              </a:rPr>
              <a:t> </a:t>
            </a:r>
            <a:r>
              <a:rPr lang="en-US" sz="4400" dirty="0" smtClean="0">
                <a:solidFill>
                  <a:srgbClr val="00B050"/>
                </a:solidFill>
                <a:latin typeface="Arial Unicode MS" pitchFamily="34" charset="-128"/>
                <a:ea typeface="Monotype Koufi" pitchFamily="2" charset="-78"/>
                <a:cs typeface="Monotype Koufi" pitchFamily="2" charset="-78"/>
              </a:rPr>
              <a:t/>
            </a:r>
            <a:br>
              <a:rPr lang="en-US" sz="4400" dirty="0" smtClean="0">
                <a:solidFill>
                  <a:srgbClr val="00B050"/>
                </a:solidFill>
                <a:latin typeface="Arial Unicode MS" pitchFamily="34" charset="-128"/>
                <a:ea typeface="Monotype Koufi" pitchFamily="2" charset="-78"/>
                <a:cs typeface="Monotype Koufi" pitchFamily="2" charset="-78"/>
              </a:rPr>
            </a:br>
            <a:endParaRPr lang="ar-SA" dirty="0">
              <a:solidFill>
                <a:srgbClr val="00B050"/>
              </a:solidFill>
              <a:latin typeface="Monotype Koufi" pitchFamily="2" charset="-78"/>
              <a:ea typeface="Monotype Koufi" pitchFamily="2" charset="-78"/>
              <a:cs typeface="Monotype Koufi" pitchFamily="2" charset="-78"/>
            </a:endParaRPr>
          </a:p>
        </p:txBody>
      </p:sp>
      <p:sp>
        <p:nvSpPr>
          <p:cNvPr id="6" name="عنصر نائب للمحتوى 5"/>
          <p:cNvSpPr>
            <a:spLocks noGrp="1"/>
          </p:cNvSpPr>
          <p:nvPr>
            <p:ph idx="1"/>
          </p:nvPr>
        </p:nvSpPr>
        <p:spPr>
          <a:xfrm>
            <a:off x="467544" y="1600200"/>
            <a:ext cx="6069781" cy="4525963"/>
          </a:xfrm>
        </p:spPr>
        <p:txBody>
          <a:bodyPr/>
          <a:lstStyle/>
          <a:p>
            <a:endParaRPr lang="ar-SA" dirty="0" smtClean="0">
              <a:latin typeface="Sakkal Majalla" pitchFamily="2" charset="-78"/>
              <a:ea typeface="Arial Unicode MS" pitchFamily="34" charset="-128"/>
              <a:cs typeface="Sakkal Majalla" pitchFamily="2" charset="-78"/>
            </a:endParaRPr>
          </a:p>
          <a:p>
            <a:pPr algn="justLow"/>
            <a:r>
              <a:rPr lang="ar-SA" dirty="0" smtClean="0">
                <a:effectLst>
                  <a:outerShdw blurRad="38100" dist="38100" dir="2700000" algn="tl">
                    <a:srgbClr val="000000">
                      <a:alpha val="43137"/>
                    </a:srgbClr>
                  </a:outerShdw>
                </a:effectLst>
                <a:latin typeface="Sakkal Majalla" pitchFamily="2" charset="-78"/>
                <a:ea typeface="Arial Unicode MS" pitchFamily="34" charset="-128"/>
                <a:cs typeface="Sakkal Majalla" pitchFamily="2" charset="-78"/>
              </a:rPr>
              <a:t/>
            </a:r>
            <a:br>
              <a:rPr lang="ar-SA" dirty="0" smtClean="0">
                <a:effectLst>
                  <a:outerShdw blurRad="38100" dist="38100" dir="2700000" algn="tl">
                    <a:srgbClr val="000000">
                      <a:alpha val="43137"/>
                    </a:srgbClr>
                  </a:outerShdw>
                </a:effectLst>
                <a:latin typeface="Sakkal Majalla" pitchFamily="2" charset="-78"/>
                <a:ea typeface="Arial Unicode MS" pitchFamily="34" charset="-128"/>
                <a:cs typeface="Sakkal Majalla" pitchFamily="2" charset="-78"/>
              </a:rPr>
            </a:br>
            <a:r>
              <a:rPr lang="ar-SA" dirty="0" smtClean="0">
                <a:effectLst>
                  <a:outerShdw blurRad="38100" dist="38100" dir="2700000" algn="tl">
                    <a:srgbClr val="000000">
                      <a:alpha val="43137"/>
                    </a:srgbClr>
                  </a:outerShdw>
                </a:effectLst>
                <a:latin typeface="Sakkal Majalla" pitchFamily="2" charset="-78"/>
                <a:ea typeface="Arial Unicode MS" pitchFamily="34" charset="-128"/>
                <a:cs typeface="Sakkal Majalla" pitchFamily="2" charset="-78"/>
              </a:rPr>
              <a:t>لغة</a:t>
            </a:r>
            <a:r>
              <a:rPr lang="ar-SA" dirty="0" smtClean="0">
                <a:effectLst>
                  <a:outerShdw blurRad="38100" dist="38100" dir="2700000" algn="tl">
                    <a:srgbClr val="000000">
                      <a:alpha val="43137"/>
                    </a:srgbClr>
                  </a:outerShdw>
                </a:effectLst>
                <a:latin typeface="Sakkal Majalla" pitchFamily="2" charset="-78"/>
                <a:ea typeface="Arial Unicode MS" pitchFamily="34" charset="-128"/>
                <a:cs typeface="Sakkal Majalla" pitchFamily="2" charset="-78"/>
              </a:rPr>
              <a:t>: مصدر </a:t>
            </a:r>
            <a:r>
              <a:rPr lang="ar-SA" dirty="0" smtClean="0">
                <a:effectLst>
                  <a:outerShdw blurRad="38100" dist="38100" dir="2700000" algn="tl">
                    <a:srgbClr val="000000">
                      <a:alpha val="43137"/>
                    </a:srgbClr>
                  </a:outerShdw>
                </a:effectLst>
                <a:latin typeface="Sakkal Majalla" pitchFamily="2" charset="-78"/>
                <a:ea typeface="Arial Unicode MS" pitchFamily="34" charset="-128"/>
                <a:cs typeface="Sakkal Majalla" pitchFamily="2" charset="-78"/>
              </a:rPr>
              <a:t>قاس بمعنى  التقدير </a:t>
            </a:r>
            <a:r>
              <a:rPr lang="ar-SA" dirty="0" err="1" smtClean="0">
                <a:effectLst>
                  <a:outerShdw blurRad="38100" dist="38100" dir="2700000" algn="tl">
                    <a:srgbClr val="000000">
                      <a:alpha val="43137"/>
                    </a:srgbClr>
                  </a:outerShdw>
                </a:effectLst>
                <a:latin typeface="Sakkal Majalla" pitchFamily="2" charset="-78"/>
                <a:ea typeface="Arial Unicode MS" pitchFamily="34" charset="-128"/>
                <a:cs typeface="Sakkal Majalla" pitchFamily="2" charset="-78"/>
              </a:rPr>
              <a:t>والمساواة.</a:t>
            </a:r>
            <a:r>
              <a:rPr lang="ar-SA" dirty="0" smtClean="0">
                <a:effectLst>
                  <a:outerShdw blurRad="38100" dist="38100" dir="2700000" algn="tl">
                    <a:srgbClr val="000000">
                      <a:alpha val="43137"/>
                    </a:srgbClr>
                  </a:outerShdw>
                </a:effectLst>
                <a:latin typeface="Sakkal Majalla" pitchFamily="2" charset="-78"/>
                <a:ea typeface="Arial Unicode MS" pitchFamily="34" charset="-128"/>
                <a:cs typeface="Sakkal Majalla" pitchFamily="2" charset="-78"/>
              </a:rPr>
              <a:t/>
            </a:r>
            <a:br>
              <a:rPr lang="ar-SA" dirty="0" smtClean="0">
                <a:effectLst>
                  <a:outerShdw blurRad="38100" dist="38100" dir="2700000" algn="tl">
                    <a:srgbClr val="000000">
                      <a:alpha val="43137"/>
                    </a:srgbClr>
                  </a:outerShdw>
                </a:effectLst>
                <a:latin typeface="Sakkal Majalla" pitchFamily="2" charset="-78"/>
                <a:ea typeface="Arial Unicode MS" pitchFamily="34" charset="-128"/>
                <a:cs typeface="Sakkal Majalla" pitchFamily="2" charset="-78"/>
              </a:rPr>
            </a:br>
            <a:r>
              <a:rPr lang="ar-SA" dirty="0" smtClean="0">
                <a:effectLst>
                  <a:outerShdw blurRad="38100" dist="38100" dir="2700000" algn="tl">
                    <a:srgbClr val="000000">
                      <a:alpha val="43137"/>
                    </a:srgbClr>
                  </a:outerShdw>
                </a:effectLst>
                <a:latin typeface="Sakkal Majalla" pitchFamily="2" charset="-78"/>
                <a:ea typeface="Arial Unicode MS" pitchFamily="34" charset="-128"/>
                <a:cs typeface="Sakkal Majalla" pitchFamily="2" charset="-78"/>
              </a:rPr>
              <a:t>اصطلاحا هو: حمل فرع على أصل في حكم بجامع بينهما.</a:t>
            </a:r>
            <a:endParaRPr lang="en-US" dirty="0" smtClean="0">
              <a:effectLst>
                <a:outerShdw blurRad="38100" dist="38100" dir="2700000" algn="tl">
                  <a:srgbClr val="000000">
                    <a:alpha val="43137"/>
                  </a:srgbClr>
                </a:outerShdw>
              </a:effectLst>
              <a:latin typeface="Sakkal Majalla" pitchFamily="2" charset="-78"/>
              <a:ea typeface="Arial Unicode MS" pitchFamily="34" charset="-128"/>
              <a:cs typeface="Sakkal Majalla" pitchFamily="2" charset="-78"/>
            </a:endParaRPr>
          </a:p>
          <a:p>
            <a:pPr algn="justLow"/>
            <a:r>
              <a:rPr lang="ar-SA" dirty="0" smtClean="0">
                <a:latin typeface="Sakkal Majalla" pitchFamily="2" charset="-78"/>
                <a:ea typeface="Arial Unicode MS" pitchFamily="34" charset="-128"/>
                <a:cs typeface="Sakkal Majalla" pitchFamily="2" charset="-78"/>
              </a:rPr>
              <a:t>قوله </a:t>
            </a:r>
            <a:r>
              <a:rPr lang="ar-SA" dirty="0" smtClean="0">
                <a:latin typeface="Sakkal Majalla" pitchFamily="2" charset="-78"/>
                <a:ea typeface="Arial Unicode MS" pitchFamily="34" charset="-128"/>
                <a:cs typeface="Sakkal Majalla" pitchFamily="2" charset="-78"/>
              </a:rPr>
              <a:t>صلى الله عليه وسلم  </a:t>
            </a:r>
            <a:r>
              <a:rPr lang="ar-SA" dirty="0" err="1" smtClean="0">
                <a:latin typeface="Sakkal Majalla" pitchFamily="2" charset="-78"/>
                <a:ea typeface="Arial Unicode MS" pitchFamily="34" charset="-128"/>
                <a:cs typeface="Sakkal Majalla" pitchFamily="2" charset="-78"/>
              </a:rPr>
              <a:t>للخثعمي</a:t>
            </a:r>
            <a:r>
              <a:rPr lang="ar-SA" dirty="0" smtClean="0">
                <a:latin typeface="Sakkal Majalla" pitchFamily="2" charset="-78"/>
                <a:ea typeface="Arial Unicode MS" pitchFamily="34" charset="-128"/>
                <a:cs typeface="Sakkal Majalla" pitchFamily="2" charset="-78"/>
              </a:rPr>
              <a:t> </a:t>
            </a:r>
            <a:r>
              <a:rPr lang="ar-SA" dirty="0" smtClean="0">
                <a:latin typeface="Sakkal Majalla" pitchFamily="2" charset="-78"/>
                <a:ea typeface="Arial Unicode MS" pitchFamily="34" charset="-128"/>
                <a:cs typeface="Sakkal Majalla" pitchFamily="2" charset="-78"/>
              </a:rPr>
              <a:t>حين سألته عن الحج عن الوالدين "أرأيت لو كان على أبيك دين فقضيته أكان ينفعه " قالت: نعم. قال: "فدين اللّه أحق أن يقضى"  فهو تنبيه منه صلى الله عليه وسلم على قياس دين الخلق.</a:t>
            </a:r>
            <a:endParaRPr lang="en-US" dirty="0" smtClean="0">
              <a:latin typeface="Sakkal Majalla" pitchFamily="2" charset="-78"/>
              <a:ea typeface="Arial Unicode MS" pitchFamily="34" charset="-128"/>
              <a:cs typeface="Sakkal Majalla" pitchFamily="2" charset="-78"/>
            </a:endParaRPr>
          </a:p>
          <a:p>
            <a:endParaRPr lang="ar-SA" dirty="0">
              <a:latin typeface="Sakkal Majalla" pitchFamily="2" charset="-78"/>
              <a:cs typeface="Sakkal Majalla" pitchFamily="2" charset="-78"/>
            </a:endParaRPr>
          </a:p>
        </p:txBody>
      </p:sp>
    </p:spTree>
  </p:cSld>
  <p:clrMapOvr>
    <a:masterClrMapping/>
  </p:clrMapOvr>
  <p:transition>
    <p:pull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051720" y="476672"/>
            <a:ext cx="7972452" cy="939784"/>
          </a:xfrm>
        </p:spPr>
        <p:txBody>
          <a:bodyPr>
            <a:noAutofit/>
          </a:bodyPr>
          <a:lstStyle/>
          <a:p>
            <a:r>
              <a:rPr lang="ar-SA" sz="2800" dirty="0" smtClean="0">
                <a:solidFill>
                  <a:srgbClr val="CC0066"/>
                </a:solidFill>
                <a:latin typeface="Monotype Koufi" pitchFamily="2" charset="-78"/>
                <a:ea typeface="Monotype Koufi" pitchFamily="2" charset="-78"/>
                <a:cs typeface="Monotype Koufi" pitchFamily="2" charset="-78"/>
              </a:rPr>
              <a:t>أركان القياس أربعة وهي: </a:t>
            </a:r>
            <a:br>
              <a:rPr lang="ar-SA" sz="2800" dirty="0" smtClean="0">
                <a:solidFill>
                  <a:srgbClr val="CC0066"/>
                </a:solidFill>
                <a:latin typeface="Monotype Koufi" pitchFamily="2" charset="-78"/>
                <a:ea typeface="Monotype Koufi" pitchFamily="2" charset="-78"/>
                <a:cs typeface="Monotype Koufi" pitchFamily="2" charset="-78"/>
              </a:rPr>
            </a:br>
            <a:endParaRPr lang="ar-SA" sz="2800" dirty="0">
              <a:solidFill>
                <a:srgbClr val="CC0066"/>
              </a:solidFill>
              <a:latin typeface="Monotype Koufi" pitchFamily="2" charset="-78"/>
              <a:ea typeface="Monotype Koufi" pitchFamily="2" charset="-78"/>
              <a:cs typeface="Monotype Koufi" pitchFamily="2" charset="-78"/>
            </a:endParaRPr>
          </a:p>
        </p:txBody>
      </p:sp>
      <p:sp>
        <p:nvSpPr>
          <p:cNvPr id="3" name="عنصر نائب للمحتوى 2"/>
          <p:cNvSpPr>
            <a:spLocks noGrp="1"/>
          </p:cNvSpPr>
          <p:nvPr>
            <p:ph idx="1"/>
          </p:nvPr>
        </p:nvSpPr>
        <p:spPr>
          <a:xfrm>
            <a:off x="457200" y="1214422"/>
            <a:ext cx="6203032" cy="5094938"/>
          </a:xfrm>
        </p:spPr>
        <p:txBody>
          <a:bodyPr>
            <a:normAutofit lnSpcReduction="10000"/>
          </a:bodyPr>
          <a:lstStyle/>
          <a:p>
            <a:pPr>
              <a:buNone/>
            </a:pPr>
            <a:r>
              <a:rPr lang="ar-SA" b="1" dirty="0" smtClean="0">
                <a:latin typeface="Sakkal Majalla" pitchFamily="2" charset="-78"/>
                <a:ea typeface="Arial Unicode MS" pitchFamily="34" charset="-128"/>
                <a:cs typeface="Sakkal Majalla" pitchFamily="2" charset="-78"/>
              </a:rPr>
              <a:t>_الأصل: ويسمى المقيس عليه وهو الذي ثبت الحكم فيه بنص من القرآن أو السنة أو الإجماع.</a:t>
            </a:r>
          </a:p>
          <a:p>
            <a:pPr>
              <a:buNone/>
            </a:pPr>
            <a:endParaRPr lang="ar-SA" b="1" dirty="0" smtClean="0">
              <a:latin typeface="Sakkal Majalla" pitchFamily="2" charset="-78"/>
              <a:ea typeface="Arial Unicode MS" pitchFamily="34" charset="-128"/>
              <a:cs typeface="Sakkal Majalla" pitchFamily="2" charset="-78"/>
            </a:endParaRPr>
          </a:p>
          <a:p>
            <a:pPr>
              <a:buNone/>
            </a:pPr>
            <a:r>
              <a:rPr lang="ar-SA" b="1" dirty="0" smtClean="0">
                <a:latin typeface="Sakkal Majalla" pitchFamily="2" charset="-78"/>
                <a:ea typeface="Arial Unicode MS" pitchFamily="34" charset="-128"/>
                <a:cs typeface="Sakkal Majalla" pitchFamily="2" charset="-78"/>
              </a:rPr>
              <a:t>_الفرع: ويسمى المقيس وهو الذي </a:t>
            </a:r>
            <a:r>
              <a:rPr lang="ar-SA" b="1" dirty="0" err="1" smtClean="0">
                <a:latin typeface="Sakkal Majalla" pitchFamily="2" charset="-78"/>
                <a:ea typeface="Arial Unicode MS" pitchFamily="34" charset="-128"/>
                <a:cs typeface="Sakkal Majalla" pitchFamily="2" charset="-78"/>
              </a:rPr>
              <a:t>لانص</a:t>
            </a:r>
            <a:r>
              <a:rPr lang="ar-SA" b="1" dirty="0" smtClean="0">
                <a:latin typeface="Sakkal Majalla" pitchFamily="2" charset="-78"/>
                <a:ea typeface="Arial Unicode MS" pitchFamily="34" charset="-128"/>
                <a:cs typeface="Sakkal Majalla" pitchFamily="2" charset="-78"/>
              </a:rPr>
              <a:t> فيه أصلا ويراد التعرف على حكمه.</a:t>
            </a:r>
          </a:p>
          <a:p>
            <a:pPr>
              <a:buNone/>
            </a:pPr>
            <a:endParaRPr lang="ar-SA" b="1" dirty="0" smtClean="0">
              <a:latin typeface="Sakkal Majalla" pitchFamily="2" charset="-78"/>
              <a:ea typeface="Arial Unicode MS" pitchFamily="34" charset="-128"/>
              <a:cs typeface="Sakkal Majalla" pitchFamily="2" charset="-78"/>
            </a:endParaRPr>
          </a:p>
          <a:p>
            <a:pPr>
              <a:buNone/>
            </a:pPr>
            <a:r>
              <a:rPr lang="ar-SA" b="1" dirty="0" smtClean="0">
                <a:latin typeface="Sakkal Majalla" pitchFamily="2" charset="-78"/>
                <a:ea typeface="Arial Unicode MS" pitchFamily="34" charset="-128"/>
                <a:cs typeface="Sakkal Majalla" pitchFamily="2" charset="-78"/>
              </a:rPr>
              <a:t>_الحكم: وهو الحكم الشرعي الذي ثبت في الأصل ويراد تعديته إلى الفرع </a:t>
            </a:r>
          </a:p>
          <a:p>
            <a:pPr>
              <a:buNone/>
            </a:pPr>
            <a:endParaRPr lang="ar-SA" b="1" dirty="0" smtClean="0">
              <a:latin typeface="Sakkal Majalla" pitchFamily="2" charset="-78"/>
              <a:ea typeface="Arial Unicode MS" pitchFamily="34" charset="-128"/>
              <a:cs typeface="Sakkal Majalla" pitchFamily="2" charset="-78"/>
            </a:endParaRPr>
          </a:p>
          <a:p>
            <a:pPr>
              <a:buNone/>
            </a:pPr>
            <a:r>
              <a:rPr lang="ar-SA" b="1" dirty="0" smtClean="0">
                <a:latin typeface="Sakkal Majalla" pitchFamily="2" charset="-78"/>
                <a:ea typeface="Arial Unicode MS" pitchFamily="34" charset="-128"/>
                <a:cs typeface="Sakkal Majalla" pitchFamily="2" charset="-78"/>
              </a:rPr>
              <a:t>_العلة:وهي الوصف الذي شرع الحكم لأجله في الأصل وبناء على وجوده في الفرع يستوي بالأصل في حكمه.</a:t>
            </a:r>
          </a:p>
          <a:p>
            <a:endParaRPr lang="en-US" sz="2200" b="1" dirty="0" smtClean="0">
              <a:latin typeface="Sakkal Majalla" pitchFamily="2" charset="-78"/>
              <a:ea typeface="Arial Unicode MS" pitchFamily="34" charset="-128"/>
              <a:cs typeface="Sakkal Majalla" pitchFamily="2" charset="-78"/>
            </a:endParaRPr>
          </a:p>
          <a:p>
            <a:endParaRPr lang="ar-SA" b="1" dirty="0">
              <a:latin typeface="Sakkal Majalla" pitchFamily="2" charset="-78"/>
              <a:cs typeface="Sakkal Majalla" pitchFamily="2" charset="-78"/>
            </a:endParaRPr>
          </a:p>
        </p:txBody>
      </p:sp>
    </p:spTree>
  </p:cSld>
  <p:clrMapOvr>
    <a:masterClrMapping/>
  </p:clrMapOvr>
  <p:transition>
    <p:push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solidFill>
                  <a:srgbClr val="00B050"/>
                </a:solidFill>
                <a:latin typeface="Monotype Koufi" pitchFamily="2" charset="-78"/>
                <a:ea typeface="Monotype Koufi" pitchFamily="2" charset="-78"/>
                <a:cs typeface="Monotype Koufi" pitchFamily="2" charset="-78"/>
              </a:rPr>
              <a:t>أمثلة على القياس</a:t>
            </a:r>
            <a:endParaRPr lang="ar-SA" dirty="0">
              <a:solidFill>
                <a:srgbClr val="00B050"/>
              </a:solidFill>
              <a:latin typeface="Monotype Koufi" pitchFamily="2" charset="-78"/>
              <a:ea typeface="Monotype Koufi" pitchFamily="2" charset="-78"/>
              <a:cs typeface="Monotype Koufi" pitchFamily="2" charset="-78"/>
            </a:endParaRPr>
          </a:p>
        </p:txBody>
      </p:sp>
      <p:sp>
        <p:nvSpPr>
          <p:cNvPr id="3" name="عنصر نائب للمحتوى 2"/>
          <p:cNvSpPr>
            <a:spLocks noGrp="1"/>
          </p:cNvSpPr>
          <p:nvPr>
            <p:ph idx="1"/>
          </p:nvPr>
        </p:nvSpPr>
        <p:spPr>
          <a:xfrm>
            <a:off x="1279524" y="1600200"/>
            <a:ext cx="5884763" cy="4525963"/>
          </a:xfrm>
        </p:spPr>
        <p:txBody>
          <a:bodyPr/>
          <a:lstStyle/>
          <a:p>
            <a:pPr algn="justLow" hangingPunct="0"/>
            <a:r>
              <a:rPr lang="ar-SA" sz="3200" b="1" dirty="0" smtClean="0">
                <a:latin typeface="Sakkal Majalla" pitchFamily="2" charset="-78"/>
                <a:ea typeface="Arial Unicode MS" pitchFamily="34" charset="-128"/>
                <a:cs typeface="Sakkal Majalla" pitchFamily="2" charset="-78"/>
              </a:rPr>
              <a:t>_ قياس الضرب على </a:t>
            </a:r>
            <a:r>
              <a:rPr lang="ar-SA" sz="3200" b="1" dirty="0" err="1" smtClean="0">
                <a:latin typeface="Sakkal Majalla" pitchFamily="2" charset="-78"/>
                <a:ea typeface="Arial Unicode MS" pitchFamily="34" charset="-128"/>
                <a:cs typeface="Sakkal Majalla" pitchFamily="2" charset="-78"/>
              </a:rPr>
              <a:t>التأفيف</a:t>
            </a:r>
            <a:r>
              <a:rPr lang="ar-SA" sz="3200" b="1" dirty="0" smtClean="0">
                <a:latin typeface="Sakkal Majalla" pitchFamily="2" charset="-78"/>
                <a:ea typeface="Arial Unicode MS" pitchFamily="34" charset="-128"/>
                <a:cs typeface="Sakkal Majalla" pitchFamily="2" charset="-78"/>
              </a:rPr>
              <a:t> بجامع الإيذاء.</a:t>
            </a:r>
          </a:p>
          <a:p>
            <a:pPr algn="justLow" hangingPunct="0"/>
            <a:r>
              <a:rPr lang="ar-SA" sz="3200" b="1" dirty="0" smtClean="0">
                <a:latin typeface="Sakkal Majalla" pitchFamily="2" charset="-78"/>
                <a:ea typeface="Arial Unicode MS" pitchFamily="34" charset="-128"/>
                <a:cs typeface="Sakkal Majalla" pitchFamily="2" charset="-78"/>
              </a:rPr>
              <a:t> _ ومنها قياس </a:t>
            </a:r>
            <a:r>
              <a:rPr lang="ar-SA" sz="3200" b="1" dirty="0" smtClean="0">
                <a:latin typeface="Sakkal Majalla" pitchFamily="2" charset="-78"/>
                <a:ea typeface="Arial Unicode MS" pitchFamily="34" charset="-128"/>
                <a:cs typeface="Sakkal Majalla" pitchFamily="2" charset="-78"/>
              </a:rPr>
              <a:t>النبيذ على </a:t>
            </a:r>
            <a:r>
              <a:rPr lang="ar-SA" sz="3200" b="1" dirty="0" smtClean="0">
                <a:latin typeface="Sakkal Majalla" pitchFamily="2" charset="-78"/>
                <a:ea typeface="Arial Unicode MS" pitchFamily="34" charset="-128"/>
                <a:cs typeface="Sakkal Majalla" pitchFamily="2" charset="-78"/>
              </a:rPr>
              <a:t>الخمر بجامع </a:t>
            </a:r>
            <a:r>
              <a:rPr lang="ar-SA" sz="3200" b="1" dirty="0" err="1" smtClean="0">
                <a:latin typeface="Sakkal Majalla" pitchFamily="2" charset="-78"/>
                <a:ea typeface="Arial Unicode MS" pitchFamily="34" charset="-128"/>
                <a:cs typeface="Sakkal Majalla" pitchFamily="2" charset="-78"/>
              </a:rPr>
              <a:t>الإسكار</a:t>
            </a:r>
            <a:r>
              <a:rPr lang="ar-SA" sz="3200" b="1" dirty="0" smtClean="0">
                <a:latin typeface="Sakkal Majalla" pitchFamily="2" charset="-78"/>
                <a:ea typeface="Arial Unicode MS" pitchFamily="34" charset="-128"/>
                <a:cs typeface="Sakkal Majalla" pitchFamily="2" charset="-78"/>
              </a:rPr>
              <a:t>.</a:t>
            </a:r>
          </a:p>
          <a:p>
            <a:pPr algn="justLow" hangingPunct="0"/>
            <a:r>
              <a:rPr lang="ar-SA" sz="3200" b="1" dirty="0" smtClean="0">
                <a:latin typeface="Sakkal Majalla" pitchFamily="2" charset="-78"/>
                <a:ea typeface="Arial Unicode MS" pitchFamily="34" charset="-128"/>
                <a:cs typeface="Sakkal Majalla" pitchFamily="2" charset="-78"/>
              </a:rPr>
              <a:t> _ ومنها: قياس الأرز على البر بجامع الكيل, أو الطعم, أو الادخار.</a:t>
            </a:r>
          </a:p>
          <a:p>
            <a:pPr algn="justLow" hangingPunct="0"/>
            <a:r>
              <a:rPr lang="ar-SA" sz="3200" b="1" dirty="0" smtClean="0">
                <a:latin typeface="Sakkal Majalla" pitchFamily="2" charset="-78"/>
                <a:ea typeface="Arial Unicode MS" pitchFamily="34" charset="-128"/>
                <a:cs typeface="Sakkal Majalla" pitchFamily="2" charset="-78"/>
              </a:rPr>
              <a:t> _ ومنها: قياس الموصى له الذي قتل الموصي على الوارث الذي قتل مورثه بجامع استعجال أمرٍ قبل أوانه.</a:t>
            </a:r>
            <a:endParaRPr lang="en-US" sz="3200" b="1" dirty="0" smtClean="0">
              <a:latin typeface="Sakkal Majalla" pitchFamily="2" charset="-78"/>
              <a:ea typeface="Arial Unicode MS" pitchFamily="34" charset="-128"/>
              <a:cs typeface="Sakkal Majalla" pitchFamily="2" charset="-78"/>
            </a:endParaRPr>
          </a:p>
          <a:p>
            <a:pPr algn="justLow"/>
            <a:endParaRPr lang="ar-SA" sz="3200" b="1" dirty="0">
              <a:latin typeface="Sakkal Majalla" pitchFamily="2" charset="-78"/>
              <a:cs typeface="Sakkal Majalla" pitchFamily="2" charset="-78"/>
            </a:endParaRPr>
          </a:p>
        </p:txBody>
      </p:sp>
    </p:spTree>
  </p:cSld>
  <p:clrMapOvr>
    <a:masterClrMapping/>
  </p:clrMapOvr>
  <p:transition>
    <p:plus/>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95536" y="2420888"/>
            <a:ext cx="6429404" cy="3970318"/>
          </a:xfrm>
          <a:prstGeom prst="rect">
            <a:avLst/>
          </a:prstGeom>
        </p:spPr>
        <p:txBody>
          <a:bodyPr wrap="square">
            <a:spAutoFit/>
          </a:bodyPr>
          <a:lstStyle/>
          <a:p>
            <a:r>
              <a:rPr lang="ar-SA" sz="3600" dirty="0" smtClean="0">
                <a:effectLst>
                  <a:outerShdw blurRad="38100" dist="38100" dir="2700000" algn="tl">
                    <a:srgbClr val="000000">
                      <a:alpha val="43137"/>
                    </a:srgbClr>
                  </a:outerShdw>
                </a:effectLst>
                <a:latin typeface="Sakkal Majalla" pitchFamily="2" charset="-78"/>
                <a:ea typeface="Arial Unicode MS" pitchFamily="34" charset="-128"/>
                <a:cs typeface="Sakkal Majalla" pitchFamily="2" charset="-78"/>
              </a:rPr>
              <a:t>3_ التـــاريخ الإســــلامـي.</a:t>
            </a:r>
          </a:p>
          <a:p>
            <a:endParaRPr lang="ar-SA" sz="3600" dirty="0" smtClean="0">
              <a:effectLst>
                <a:outerShdw blurRad="38100" dist="38100" dir="2700000" algn="tl">
                  <a:srgbClr val="000000">
                    <a:alpha val="43137"/>
                  </a:srgbClr>
                </a:outerShdw>
              </a:effectLst>
              <a:latin typeface="Sakkal Majalla" pitchFamily="2" charset="-78"/>
              <a:ea typeface="Arial Unicode MS" pitchFamily="34" charset="-128"/>
              <a:cs typeface="Sakkal Majalla" pitchFamily="2" charset="-78"/>
            </a:endParaRPr>
          </a:p>
          <a:p>
            <a:r>
              <a:rPr lang="en-US" sz="3600" dirty="0" smtClean="0">
                <a:effectLst>
                  <a:outerShdw blurRad="38100" dist="38100" dir="2700000" algn="tl">
                    <a:srgbClr val="000000">
                      <a:alpha val="43137"/>
                    </a:srgbClr>
                  </a:outerShdw>
                </a:effectLst>
                <a:latin typeface="Sakkal Majalla" pitchFamily="2" charset="-78"/>
                <a:ea typeface="Arial Unicode MS" pitchFamily="34" charset="-128"/>
                <a:cs typeface="Sakkal Majalla" pitchFamily="2" charset="-78"/>
              </a:rPr>
              <a:t/>
            </a:r>
            <a:br>
              <a:rPr lang="en-US" sz="3600" dirty="0" smtClean="0">
                <a:effectLst>
                  <a:outerShdw blurRad="38100" dist="38100" dir="2700000" algn="tl">
                    <a:srgbClr val="000000">
                      <a:alpha val="43137"/>
                    </a:srgbClr>
                  </a:outerShdw>
                </a:effectLst>
                <a:latin typeface="Sakkal Majalla" pitchFamily="2" charset="-78"/>
                <a:ea typeface="Arial Unicode MS" pitchFamily="34" charset="-128"/>
                <a:cs typeface="Sakkal Majalla" pitchFamily="2" charset="-78"/>
              </a:rPr>
            </a:br>
            <a:r>
              <a:rPr lang="ar-SA" sz="3600" dirty="0" smtClean="0">
                <a:effectLst>
                  <a:outerShdw blurRad="38100" dist="38100" dir="2700000" algn="tl">
                    <a:srgbClr val="000000">
                      <a:alpha val="43137"/>
                    </a:srgbClr>
                  </a:outerShdw>
                </a:effectLst>
                <a:latin typeface="Sakkal Majalla" pitchFamily="2" charset="-78"/>
                <a:ea typeface="Arial Unicode MS" pitchFamily="34" charset="-128"/>
                <a:cs typeface="Sakkal Majalla" pitchFamily="2" charset="-78"/>
              </a:rPr>
              <a:t>4_ اللـــغة العــربيـة.</a:t>
            </a:r>
          </a:p>
          <a:p>
            <a:endParaRPr lang="ar-SA" sz="3600" dirty="0" smtClean="0">
              <a:effectLst>
                <a:outerShdw blurRad="38100" dist="38100" dir="2700000" algn="tl">
                  <a:srgbClr val="000000">
                    <a:alpha val="43137"/>
                  </a:srgbClr>
                </a:outerShdw>
              </a:effectLst>
              <a:latin typeface="Sakkal Majalla" pitchFamily="2" charset="-78"/>
              <a:ea typeface="Arial Unicode MS" pitchFamily="34" charset="-128"/>
              <a:cs typeface="Sakkal Majalla" pitchFamily="2" charset="-78"/>
            </a:endParaRPr>
          </a:p>
          <a:p>
            <a:r>
              <a:rPr lang="en-US" sz="3600" dirty="0" smtClean="0">
                <a:effectLst>
                  <a:outerShdw blurRad="38100" dist="38100" dir="2700000" algn="tl">
                    <a:srgbClr val="000000">
                      <a:alpha val="43137"/>
                    </a:srgbClr>
                  </a:outerShdw>
                </a:effectLst>
                <a:latin typeface="Sakkal Majalla" pitchFamily="2" charset="-78"/>
                <a:ea typeface="Arial Unicode MS" pitchFamily="34" charset="-128"/>
                <a:cs typeface="Sakkal Majalla" pitchFamily="2" charset="-78"/>
              </a:rPr>
              <a:t/>
            </a:r>
            <a:br>
              <a:rPr lang="en-US" sz="3600" dirty="0" smtClean="0">
                <a:effectLst>
                  <a:outerShdw blurRad="38100" dist="38100" dir="2700000" algn="tl">
                    <a:srgbClr val="000000">
                      <a:alpha val="43137"/>
                    </a:srgbClr>
                  </a:outerShdw>
                </a:effectLst>
                <a:latin typeface="Sakkal Majalla" pitchFamily="2" charset="-78"/>
                <a:ea typeface="Arial Unicode MS" pitchFamily="34" charset="-128"/>
                <a:cs typeface="Sakkal Majalla" pitchFamily="2" charset="-78"/>
              </a:rPr>
            </a:br>
            <a:r>
              <a:rPr lang="ar-SA" sz="3600" dirty="0" smtClean="0">
                <a:effectLst>
                  <a:outerShdw blurRad="38100" dist="38100" dir="2700000" algn="tl">
                    <a:srgbClr val="000000">
                      <a:alpha val="43137"/>
                    </a:srgbClr>
                  </a:outerShdw>
                </a:effectLst>
                <a:latin typeface="Sakkal Majalla" pitchFamily="2" charset="-78"/>
                <a:ea typeface="Arial Unicode MS" pitchFamily="34" charset="-128"/>
                <a:cs typeface="Sakkal Majalla" pitchFamily="2" charset="-78"/>
              </a:rPr>
              <a:t>5_ التــراث الإســلامـي:</a:t>
            </a:r>
            <a:endParaRPr lang="ar-SA" sz="3600" dirty="0">
              <a:effectLst>
                <a:outerShdw blurRad="38100" dist="38100" dir="2700000" algn="tl">
                  <a:srgbClr val="000000">
                    <a:alpha val="43137"/>
                  </a:srgbClr>
                </a:outerShdw>
              </a:effectLst>
              <a:latin typeface="Sakkal Majalla" pitchFamily="2" charset="-78"/>
              <a:cs typeface="Sakkal Majalla" pitchFamily="2" charset="-78"/>
            </a:endParaRPr>
          </a:p>
        </p:txBody>
      </p:sp>
      <p:sp>
        <p:nvSpPr>
          <p:cNvPr id="3" name="عنوان 1"/>
          <p:cNvSpPr txBox="1">
            <a:spLocks/>
          </p:cNvSpPr>
          <p:nvPr/>
        </p:nvSpPr>
        <p:spPr>
          <a:xfrm>
            <a:off x="1279525" y="685800"/>
            <a:ext cx="7086600" cy="731838"/>
          </a:xfrm>
          <a:prstGeom prst="rect">
            <a:avLst/>
          </a:prstGeom>
        </p:spPr>
        <p:txBody>
          <a:bodyPr>
            <a:normAutofit/>
          </a:bodyPr>
          <a:lstStyle/>
          <a:p>
            <a:pPr marL="0" marR="0" lvl="0" indent="0" algn="l" defTabSz="914400" rtl="1" eaLnBrk="1" fontAlgn="base" latinLnBrk="0" hangingPunct="1">
              <a:lnSpc>
                <a:spcPct val="100000"/>
              </a:lnSpc>
              <a:spcBef>
                <a:spcPct val="0"/>
              </a:spcBef>
              <a:spcAft>
                <a:spcPct val="0"/>
              </a:spcAft>
              <a:buClrTx/>
              <a:buSzTx/>
              <a:buFontTx/>
              <a:buNone/>
              <a:tabLst/>
              <a:defRPr/>
            </a:pPr>
            <a:r>
              <a:rPr lang="ar-SA" sz="3600" kern="0" dirty="0" smtClean="0">
                <a:solidFill>
                  <a:srgbClr val="00B050"/>
                </a:solidFill>
                <a:latin typeface="Monotype Koufi" pitchFamily="2" charset="-78"/>
                <a:ea typeface="Monotype Koufi" pitchFamily="2" charset="-78"/>
                <a:cs typeface="Monotype Koufi" pitchFamily="2" charset="-78"/>
              </a:rPr>
              <a:t>ومن المصادر </a:t>
            </a:r>
            <a:r>
              <a:rPr lang="ar-SA" sz="3600" kern="0" dirty="0" err="1" smtClean="0">
                <a:solidFill>
                  <a:srgbClr val="00B050"/>
                </a:solidFill>
                <a:latin typeface="Monotype Koufi" pitchFamily="2" charset="-78"/>
                <a:ea typeface="Monotype Koufi" pitchFamily="2" charset="-78"/>
                <a:cs typeface="Monotype Koufi" pitchFamily="2" charset="-78"/>
              </a:rPr>
              <a:t>الفرعية:</a:t>
            </a:r>
            <a:r>
              <a:rPr lang="ar-SA" sz="3600" kern="0" dirty="0" smtClean="0">
                <a:solidFill>
                  <a:srgbClr val="00B050"/>
                </a:solidFill>
                <a:latin typeface="Monotype Koufi" pitchFamily="2" charset="-78"/>
                <a:ea typeface="Monotype Koufi" pitchFamily="2" charset="-78"/>
                <a:cs typeface="Monotype Koufi" pitchFamily="2" charset="-78"/>
              </a:rPr>
              <a:t> </a:t>
            </a:r>
            <a:endParaRPr kumimoji="0" lang="ar-SA" sz="3600" b="0" i="0" u="none" strike="noStrike" kern="0" cap="none" spc="0" normalizeH="0" baseline="0" noProof="0" dirty="0">
              <a:ln>
                <a:noFill/>
              </a:ln>
              <a:solidFill>
                <a:srgbClr val="00B050"/>
              </a:solidFill>
              <a:effectLst/>
              <a:uLnTx/>
              <a:uFillTx/>
              <a:latin typeface="Monotype Koufi" pitchFamily="2" charset="-78"/>
              <a:ea typeface="Monotype Koufi" pitchFamily="2" charset="-78"/>
              <a:cs typeface="Monotype Koufi" pitchFamily="2" charset="-78"/>
            </a:endParaRPr>
          </a:p>
        </p:txBody>
      </p:sp>
    </p:spTree>
  </p:cSld>
  <p:clrMapOvr>
    <a:masterClrMapping/>
  </p:clrMapOvr>
  <p:transition>
    <p:randomBa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357554" y="357166"/>
            <a:ext cx="5429288" cy="785818"/>
          </a:xfrm>
          <a:noFill/>
        </p:spPr>
        <p:txBody>
          <a:bodyPr>
            <a:normAutofit fontScale="90000"/>
          </a:bodyPr>
          <a:lstStyle/>
          <a:p>
            <a:r>
              <a:rPr lang="ar-SA" sz="4000" dirty="0" smtClean="0">
                <a:solidFill>
                  <a:schemeClr val="tx1"/>
                </a:solidFill>
              </a:rPr>
              <a:t/>
            </a:r>
            <a:br>
              <a:rPr lang="ar-SA" sz="4000" dirty="0" smtClean="0">
                <a:solidFill>
                  <a:schemeClr val="tx1"/>
                </a:solidFill>
              </a:rPr>
            </a:br>
            <a:r>
              <a:rPr lang="ar-SA" sz="4000" dirty="0" smtClean="0">
                <a:solidFill>
                  <a:schemeClr val="tx1"/>
                </a:solidFill>
              </a:rPr>
              <a:t/>
            </a:r>
            <a:br>
              <a:rPr lang="ar-SA" sz="4000" dirty="0" smtClean="0">
                <a:solidFill>
                  <a:schemeClr val="tx1"/>
                </a:solidFill>
              </a:rPr>
            </a:br>
            <a:r>
              <a:rPr lang="ar-SA" sz="4000" dirty="0" smtClean="0">
                <a:solidFill>
                  <a:schemeClr val="tx1"/>
                </a:solidFill>
              </a:rPr>
              <a:t/>
            </a:r>
            <a:br>
              <a:rPr lang="ar-SA" sz="4000" dirty="0" smtClean="0">
                <a:solidFill>
                  <a:schemeClr val="tx1"/>
                </a:solidFill>
              </a:rPr>
            </a:br>
            <a:r>
              <a:rPr lang="ar-SA" sz="4000" dirty="0" smtClean="0">
                <a:solidFill>
                  <a:schemeClr val="tx1"/>
                </a:solidFill>
              </a:rPr>
              <a:t/>
            </a:r>
            <a:br>
              <a:rPr lang="ar-SA" sz="4000" dirty="0" smtClean="0">
                <a:solidFill>
                  <a:schemeClr val="tx1"/>
                </a:solidFill>
              </a:rPr>
            </a:br>
            <a:r>
              <a:rPr lang="ar-SA" sz="4000" dirty="0" smtClean="0">
                <a:solidFill>
                  <a:schemeClr val="tx1"/>
                </a:solidFill>
              </a:rPr>
              <a:t/>
            </a:r>
            <a:br>
              <a:rPr lang="ar-SA" sz="4000" dirty="0" smtClean="0">
                <a:solidFill>
                  <a:schemeClr val="tx1"/>
                </a:solidFill>
              </a:rPr>
            </a:br>
            <a:r>
              <a:rPr lang="ar-SA" sz="4000" dirty="0" smtClean="0">
                <a:solidFill>
                  <a:schemeClr val="tx1"/>
                </a:solidFill>
              </a:rPr>
              <a:t/>
            </a:r>
            <a:br>
              <a:rPr lang="ar-SA" sz="4000" dirty="0" smtClean="0">
                <a:solidFill>
                  <a:schemeClr val="tx1"/>
                </a:solidFill>
              </a:rPr>
            </a:br>
            <a:r>
              <a:rPr lang="ar-SA" sz="4000" dirty="0" smtClean="0">
                <a:solidFill>
                  <a:schemeClr val="tx1"/>
                </a:solidFill>
              </a:rPr>
              <a:t/>
            </a:r>
            <a:br>
              <a:rPr lang="ar-SA" sz="4000" dirty="0" smtClean="0">
                <a:solidFill>
                  <a:schemeClr val="tx1"/>
                </a:solidFill>
              </a:rPr>
            </a:br>
            <a:r>
              <a:rPr lang="ar-SA" sz="4000" dirty="0" smtClean="0">
                <a:solidFill>
                  <a:schemeClr val="tx1"/>
                </a:solidFill>
              </a:rPr>
              <a:t/>
            </a:r>
            <a:br>
              <a:rPr lang="ar-SA" sz="4000" dirty="0" smtClean="0">
                <a:solidFill>
                  <a:schemeClr val="tx1"/>
                </a:solidFill>
              </a:rPr>
            </a:br>
            <a:r>
              <a:rPr lang="ar-SA" sz="4000" dirty="0" smtClean="0">
                <a:solidFill>
                  <a:schemeClr val="tx1"/>
                </a:solidFill>
              </a:rPr>
              <a:t/>
            </a:r>
            <a:br>
              <a:rPr lang="ar-SA" sz="4000" dirty="0" smtClean="0">
                <a:solidFill>
                  <a:schemeClr val="tx1"/>
                </a:solidFill>
              </a:rPr>
            </a:br>
            <a:r>
              <a:rPr lang="ar-SA" sz="4000" dirty="0" smtClean="0">
                <a:solidFill>
                  <a:schemeClr val="tx1"/>
                </a:solidFill>
              </a:rPr>
              <a:t/>
            </a:r>
            <a:br>
              <a:rPr lang="ar-SA" sz="4000" dirty="0" smtClean="0">
                <a:solidFill>
                  <a:schemeClr val="tx1"/>
                </a:solidFill>
              </a:rPr>
            </a:br>
            <a:r>
              <a:rPr lang="ar-SA" sz="4000" dirty="0" smtClean="0">
                <a:solidFill>
                  <a:schemeClr val="tx1"/>
                </a:solidFill>
              </a:rPr>
              <a:t/>
            </a:r>
            <a:br>
              <a:rPr lang="ar-SA" sz="4000" dirty="0" smtClean="0">
                <a:solidFill>
                  <a:schemeClr val="tx1"/>
                </a:solidFill>
              </a:rPr>
            </a:br>
            <a:r>
              <a:rPr lang="ar-SA" sz="4000" dirty="0" smtClean="0">
                <a:solidFill>
                  <a:schemeClr val="bg1"/>
                </a:solidFill>
              </a:rPr>
              <a:t>تعريف</a:t>
            </a:r>
            <a:r>
              <a:rPr lang="ar-SA" sz="4000" dirty="0" smtClean="0">
                <a:solidFill>
                  <a:schemeClr val="tx1"/>
                </a:solidFill>
              </a:rPr>
              <a:t> </a:t>
            </a:r>
            <a:r>
              <a:rPr lang="ar-SA" sz="4000" dirty="0" smtClean="0">
                <a:solidFill>
                  <a:schemeClr val="bg1"/>
                </a:solidFill>
              </a:rPr>
              <a:t>الثقافة</a:t>
            </a:r>
            <a:endParaRPr lang="ar-SA" sz="4000" dirty="0">
              <a:solidFill>
                <a:schemeClr val="bg1"/>
              </a:solidFill>
            </a:endParaRPr>
          </a:p>
        </p:txBody>
      </p:sp>
      <p:sp>
        <p:nvSpPr>
          <p:cNvPr id="3" name="عنوان فرعي 2"/>
          <p:cNvSpPr>
            <a:spLocks noGrp="1"/>
          </p:cNvSpPr>
          <p:nvPr>
            <p:ph type="subTitle" idx="1"/>
          </p:nvPr>
        </p:nvSpPr>
        <p:spPr>
          <a:xfrm>
            <a:off x="1043608" y="764704"/>
            <a:ext cx="5688632" cy="3512686"/>
          </a:xfrm>
        </p:spPr>
        <p:txBody>
          <a:bodyPr>
            <a:noAutofit/>
          </a:bodyPr>
          <a:lstStyle/>
          <a:p>
            <a:pPr algn="justLow"/>
            <a:r>
              <a:rPr lang="ar-SA" b="1" dirty="0" smtClean="0">
                <a:latin typeface="Sakkal Majalla" pitchFamily="2" charset="-78"/>
                <a:ea typeface="Arial Unicode MS" pitchFamily="34" charset="-128"/>
                <a:cs typeface="Sakkal Majalla" pitchFamily="2" charset="-78"/>
              </a:rPr>
              <a:t>أ_التعريف اللغوي:</a:t>
            </a:r>
            <a:endParaRPr lang="en-US" dirty="0" smtClean="0">
              <a:latin typeface="Sakkal Majalla" pitchFamily="2" charset="-78"/>
              <a:ea typeface="Arial Unicode MS" pitchFamily="34" charset="-128"/>
              <a:cs typeface="Sakkal Majalla" pitchFamily="2" charset="-78"/>
            </a:endParaRPr>
          </a:p>
          <a:p>
            <a:pPr algn="justLow"/>
            <a:r>
              <a:rPr lang="ar-SA" dirty="0" smtClean="0">
                <a:latin typeface="Sakkal Majalla" pitchFamily="2" charset="-78"/>
                <a:ea typeface="Arial Unicode MS" pitchFamily="34" charset="-128"/>
                <a:cs typeface="Sakkal Majalla" pitchFamily="2" charset="-78"/>
              </a:rPr>
              <a:t>ترد كلمة الثقافة ومشتقاتها في اللغة العربية على معانٍ عدة منها:</a:t>
            </a:r>
          </a:p>
          <a:p>
            <a:pPr algn="justLow"/>
            <a:endParaRPr lang="en-US" dirty="0" smtClean="0">
              <a:latin typeface="Sakkal Majalla" pitchFamily="2" charset="-78"/>
              <a:ea typeface="Arial Unicode MS" pitchFamily="34" charset="-128"/>
              <a:cs typeface="Sakkal Majalla" pitchFamily="2" charset="-78"/>
            </a:endParaRPr>
          </a:p>
          <a:p>
            <a:pPr algn="justLow"/>
            <a:r>
              <a:rPr lang="ar-SA" dirty="0" smtClean="0">
                <a:latin typeface="Sakkal Majalla" pitchFamily="2" charset="-78"/>
                <a:ea typeface="Arial Unicode MS" pitchFamily="34" charset="-128"/>
                <a:cs typeface="Sakkal Majalla" pitchFamily="2" charset="-78"/>
              </a:rPr>
              <a:t>الحذق والفطنة، وسرعة أخذ العلم وفهمه، والتهذيب، وتقويم المعوج من الأشياء، يقال: ثَقُفَ الرجل ثَقُفاً وثقافة أي صار حاذقاً فطناً، ويقال: ثَقف الصَّبيَّ أي أدّبه وهذبهُ، وثَقُفَ الرماح أي سوَّاها وقوّم اعوجاجها.</a:t>
            </a:r>
          </a:p>
          <a:p>
            <a:pPr algn="justLow"/>
            <a:endParaRPr lang="en-US" dirty="0" smtClean="0">
              <a:latin typeface="Sakkal Majalla" pitchFamily="2" charset="-78"/>
              <a:ea typeface="Arial Unicode MS" pitchFamily="34" charset="-128"/>
              <a:cs typeface="Sakkal Majalla" pitchFamily="2" charset="-78"/>
            </a:endParaRPr>
          </a:p>
          <a:p>
            <a:pPr algn="justLow"/>
            <a:r>
              <a:rPr lang="ar-SA" dirty="0" smtClean="0">
                <a:latin typeface="Sakkal Majalla" pitchFamily="2" charset="-78"/>
                <a:ea typeface="Arial Unicode MS" pitchFamily="34" charset="-128"/>
                <a:cs typeface="Sakkal Majalla" pitchFamily="2" charset="-78"/>
              </a:rPr>
              <a:t>وقد تستعمل كلمة (الثقافة) بمعنى الأخذ والإدراك والظفر، وقد جاء ذلك في قوله تعالى:  ((فاقتلوهم حيث ثقفتموهم))</a:t>
            </a:r>
          </a:p>
          <a:p>
            <a:pPr algn="justLow"/>
            <a:r>
              <a:rPr lang="ar-SA" dirty="0" smtClean="0">
                <a:latin typeface="Sakkal Majalla" pitchFamily="2" charset="-78"/>
                <a:ea typeface="Arial Unicode MS" pitchFamily="34" charset="-128"/>
                <a:cs typeface="Sakkal Majalla" pitchFamily="2" charset="-78"/>
              </a:rPr>
              <a:t> </a:t>
            </a:r>
            <a:endParaRPr lang="en-US" dirty="0" smtClean="0">
              <a:latin typeface="Sakkal Majalla" pitchFamily="2" charset="-78"/>
              <a:ea typeface="Arial Unicode MS" pitchFamily="34" charset="-128"/>
              <a:cs typeface="Sakkal Majalla" pitchFamily="2" charset="-78"/>
            </a:endParaRPr>
          </a:p>
          <a:p>
            <a:pPr algn="justLow"/>
            <a:endParaRPr lang="en-US" dirty="0" smtClean="0">
              <a:latin typeface="Sakkal Majalla" pitchFamily="2" charset="-78"/>
              <a:ea typeface="Arial Unicode MS" pitchFamily="34" charset="-128"/>
              <a:cs typeface="Sakkal Majalla" pitchFamily="2" charset="-78"/>
            </a:endParaRPr>
          </a:p>
          <a:p>
            <a:pPr algn="justLow"/>
            <a:endParaRPr lang="ar-SA" dirty="0">
              <a:latin typeface="Sakkal Majalla" pitchFamily="2" charset="-78"/>
              <a:ea typeface="Arial Unicode MS" pitchFamily="34" charset="-128"/>
              <a:cs typeface="Sakkal Majalla" pitchFamily="2" charset="-78"/>
            </a:endParaRPr>
          </a:p>
        </p:txBody>
      </p:sp>
    </p:spTree>
  </p:cSld>
  <p:clrMapOvr>
    <a:masterClrMapping/>
  </p:clrMapOvr>
  <p:transition spd="med">
    <p:checke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274638"/>
            <a:ext cx="8472518" cy="1439850"/>
          </a:xfrm>
        </p:spPr>
        <p:txBody>
          <a:bodyPr>
            <a:normAutofit/>
          </a:bodyPr>
          <a:lstStyle/>
          <a:p>
            <a:pPr algn="r"/>
            <a:r>
              <a:rPr lang="ar-SA" sz="2800" dirty="0" smtClean="0">
                <a:solidFill>
                  <a:srgbClr val="00B050"/>
                </a:solidFill>
                <a:latin typeface="Monotype Koufi" pitchFamily="2" charset="-78"/>
                <a:ea typeface="Monotype Koufi" pitchFamily="2" charset="-78"/>
                <a:cs typeface="Monotype Koufi" pitchFamily="2" charset="-78"/>
              </a:rPr>
              <a:t>6_ الخبرات الإنسانية:</a:t>
            </a:r>
            <a:r>
              <a:rPr lang="en-US" sz="2800" dirty="0" smtClean="0">
                <a:solidFill>
                  <a:srgbClr val="00B050"/>
                </a:solidFill>
                <a:latin typeface="Arial Unicode MS" pitchFamily="34" charset="-128"/>
                <a:ea typeface="Monotype Koufi" pitchFamily="2" charset="-78"/>
                <a:cs typeface="Monotype Koufi" pitchFamily="2" charset="-78"/>
              </a:rPr>
              <a:t/>
            </a:r>
            <a:br>
              <a:rPr lang="en-US" sz="2800" dirty="0" smtClean="0">
                <a:solidFill>
                  <a:srgbClr val="00B050"/>
                </a:solidFill>
                <a:latin typeface="Arial Unicode MS" pitchFamily="34" charset="-128"/>
                <a:ea typeface="Monotype Koufi" pitchFamily="2" charset="-78"/>
                <a:cs typeface="Monotype Koufi" pitchFamily="2" charset="-78"/>
              </a:rPr>
            </a:br>
            <a:endParaRPr lang="ar-SA" sz="2800" dirty="0">
              <a:solidFill>
                <a:srgbClr val="00B050"/>
              </a:solidFill>
              <a:latin typeface="Monotype Koufi" pitchFamily="2" charset="-78"/>
              <a:ea typeface="Monotype Koufi" pitchFamily="2" charset="-78"/>
              <a:cs typeface="Monotype Koufi" pitchFamily="2" charset="-78"/>
            </a:endParaRPr>
          </a:p>
        </p:txBody>
      </p:sp>
      <p:sp>
        <p:nvSpPr>
          <p:cNvPr id="3" name="عنصر نائب للمحتوى 2"/>
          <p:cNvSpPr>
            <a:spLocks noGrp="1"/>
          </p:cNvSpPr>
          <p:nvPr>
            <p:ph idx="1"/>
          </p:nvPr>
        </p:nvSpPr>
        <p:spPr>
          <a:xfrm>
            <a:off x="457200" y="1571612"/>
            <a:ext cx="6347048" cy="4737748"/>
          </a:xfrm>
        </p:spPr>
        <p:txBody>
          <a:bodyPr>
            <a:normAutofit/>
          </a:bodyPr>
          <a:lstStyle/>
          <a:p>
            <a:pPr algn="justLow"/>
            <a:r>
              <a:rPr lang="ar-SA" b="1" dirty="0" smtClean="0">
                <a:latin typeface="Sakkal Majalla" pitchFamily="2" charset="-78"/>
                <a:ea typeface="Arial Unicode MS" pitchFamily="34" charset="-128"/>
                <a:cs typeface="Sakkal Majalla" pitchFamily="2" charset="-78"/>
              </a:rPr>
              <a:t>_ كالاحتكاك بالدعاة والمفكرين والعلماء المتميزين في تخصصاتهم واستيعاب تجاربهم.</a:t>
            </a:r>
          </a:p>
          <a:p>
            <a:pPr algn="justLow"/>
            <a:endParaRPr lang="en-US" b="1" dirty="0" smtClean="0">
              <a:latin typeface="Sakkal Majalla" pitchFamily="2" charset="-78"/>
              <a:ea typeface="Arial Unicode MS" pitchFamily="34" charset="-128"/>
              <a:cs typeface="Sakkal Majalla" pitchFamily="2" charset="-78"/>
            </a:endParaRPr>
          </a:p>
          <a:p>
            <a:pPr algn="justLow"/>
            <a:r>
              <a:rPr lang="ar-SA" b="1" dirty="0" smtClean="0">
                <a:latin typeface="Sakkal Majalla" pitchFamily="2" charset="-78"/>
                <a:ea typeface="Arial Unicode MS" pitchFamily="34" charset="-128"/>
                <a:cs typeface="Sakkal Majalla" pitchFamily="2" charset="-78"/>
              </a:rPr>
              <a:t>_القراءة في كتب المستشرقين والمذاهب المعادية للاطلاع على أفكارهم، وعلى هجومهم على الإسلام لأجل الاستفادة من نقدهم الصحيح والرد على أخطائهم.</a:t>
            </a:r>
          </a:p>
          <a:p>
            <a:pPr algn="justLow"/>
            <a:endParaRPr lang="en-US" b="1" dirty="0" smtClean="0">
              <a:latin typeface="Sakkal Majalla" pitchFamily="2" charset="-78"/>
              <a:ea typeface="Arial Unicode MS" pitchFamily="34" charset="-128"/>
              <a:cs typeface="Sakkal Majalla" pitchFamily="2" charset="-78"/>
            </a:endParaRPr>
          </a:p>
          <a:p>
            <a:pPr algn="justLow"/>
            <a:r>
              <a:rPr lang="ar-SA" b="1" dirty="0" smtClean="0">
                <a:latin typeface="Sakkal Majalla" pitchFamily="2" charset="-78"/>
                <a:ea typeface="Arial Unicode MS" pitchFamily="34" charset="-128"/>
                <a:cs typeface="Sakkal Majalla" pitchFamily="2" charset="-78"/>
              </a:rPr>
              <a:t>_الإطلاع على المعالم الحضارية والإنجازات العمرانية والتكنولوجيا المدنية، والاستفادة من خبرات الشعوب وتجاربهم بما يتوافق مع الفكر الإسلامي.</a:t>
            </a:r>
            <a:endParaRPr lang="en-US" b="1" dirty="0" smtClean="0">
              <a:latin typeface="Sakkal Majalla" pitchFamily="2" charset="-78"/>
              <a:ea typeface="Arial Unicode MS" pitchFamily="34" charset="-128"/>
              <a:cs typeface="Sakkal Majalla" pitchFamily="2" charset="-78"/>
            </a:endParaRPr>
          </a:p>
          <a:p>
            <a:pPr algn="justLow">
              <a:buNone/>
            </a:pPr>
            <a:endParaRPr lang="en-US" sz="2400" b="1" dirty="0" smtClean="0">
              <a:latin typeface="Sakkal Majalla" pitchFamily="2" charset="-78"/>
              <a:ea typeface="Arial Unicode MS" pitchFamily="34" charset="-128"/>
              <a:cs typeface="Sakkal Majalla" pitchFamily="2" charset="-78"/>
            </a:endParaRPr>
          </a:p>
        </p:txBody>
      </p:sp>
    </p:spTree>
  </p:cSld>
  <p:clrMapOvr>
    <a:masterClrMapping/>
  </p:clrMapOvr>
  <p:transition>
    <p:diamon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683568" y="692696"/>
            <a:ext cx="6192688" cy="5078313"/>
          </a:xfrm>
          <a:prstGeom prst="rect">
            <a:avLst/>
          </a:prstGeom>
        </p:spPr>
        <p:txBody>
          <a:bodyPr wrap="square">
            <a:spAutoFit/>
          </a:bodyPr>
          <a:lstStyle/>
          <a:p>
            <a:pPr algn="justLow"/>
            <a:r>
              <a:rPr lang="ar-SA" sz="3600" b="1" dirty="0" smtClean="0">
                <a:latin typeface="Sakkal Majalla" pitchFamily="2" charset="-78"/>
                <a:ea typeface="Arial Unicode MS" pitchFamily="34" charset="-128"/>
                <a:cs typeface="Sakkal Majalla" pitchFamily="2" charset="-78"/>
              </a:rPr>
              <a:t>* المناهج </a:t>
            </a:r>
            <a:r>
              <a:rPr lang="ar-SA" sz="3600" b="1" dirty="0" smtClean="0">
                <a:latin typeface="Sakkal Majalla" pitchFamily="2" charset="-78"/>
                <a:ea typeface="Arial Unicode MS" pitchFamily="34" charset="-128"/>
                <a:cs typeface="Sakkal Majalla" pitchFamily="2" charset="-78"/>
              </a:rPr>
              <a:t>التعليمية، سواء في المدارس أو الجامعات أو المعاهد العلمية أو الفنية، فهي خلاصة الفكر الثقافي الذي نريد أن ننقله إلى الآخرين.</a:t>
            </a:r>
          </a:p>
          <a:p>
            <a:pPr algn="justLow"/>
            <a:endParaRPr lang="en-US" sz="3600" b="1" dirty="0" smtClean="0">
              <a:latin typeface="Sakkal Majalla" pitchFamily="2" charset="-78"/>
              <a:ea typeface="Arial Unicode MS" pitchFamily="34" charset="-128"/>
              <a:cs typeface="Sakkal Majalla" pitchFamily="2" charset="-78"/>
            </a:endParaRPr>
          </a:p>
          <a:p>
            <a:pPr algn="justLow"/>
            <a:r>
              <a:rPr lang="ar-SA" sz="3600" b="1" dirty="0" smtClean="0">
                <a:latin typeface="Sakkal Majalla" pitchFamily="2" charset="-78"/>
                <a:ea typeface="Arial Unicode MS" pitchFamily="34" charset="-128"/>
                <a:cs typeface="Sakkal Majalla" pitchFamily="2" charset="-78"/>
              </a:rPr>
              <a:t>* </a:t>
            </a:r>
            <a:r>
              <a:rPr lang="ar-SA" sz="3600" b="1" dirty="0" smtClean="0">
                <a:latin typeface="Sakkal Majalla" pitchFamily="2" charset="-78"/>
                <a:ea typeface="Arial Unicode MS" pitchFamily="34" charset="-128"/>
                <a:cs typeface="Sakkal Majalla" pitchFamily="2" charset="-78"/>
              </a:rPr>
              <a:t>مراكز </a:t>
            </a:r>
            <a:r>
              <a:rPr lang="ar-SA" sz="3600" b="1" dirty="0" smtClean="0">
                <a:latin typeface="Sakkal Majalla" pitchFamily="2" charset="-78"/>
                <a:ea typeface="Arial Unicode MS" pitchFamily="34" charset="-128"/>
                <a:cs typeface="Sakkal Majalla" pitchFamily="2" charset="-78"/>
              </a:rPr>
              <a:t>البحوث والترجمة.</a:t>
            </a:r>
          </a:p>
          <a:p>
            <a:pPr algn="justLow"/>
            <a:endParaRPr lang="en-US" sz="3600" b="1" dirty="0" smtClean="0">
              <a:latin typeface="Sakkal Majalla" pitchFamily="2" charset="-78"/>
              <a:ea typeface="Arial Unicode MS" pitchFamily="34" charset="-128"/>
              <a:cs typeface="Sakkal Majalla" pitchFamily="2" charset="-78"/>
            </a:endParaRPr>
          </a:p>
          <a:p>
            <a:pPr algn="justLow"/>
            <a:r>
              <a:rPr lang="ar-SA" sz="3600" b="1" dirty="0" smtClean="0">
                <a:latin typeface="Sakkal Majalla" pitchFamily="2" charset="-78"/>
                <a:ea typeface="Arial Unicode MS" pitchFamily="34" charset="-128"/>
                <a:cs typeface="Sakkal Majalla" pitchFamily="2" charset="-78"/>
              </a:rPr>
              <a:t>* </a:t>
            </a:r>
            <a:r>
              <a:rPr lang="ar-SA" sz="3600" b="1" dirty="0" smtClean="0">
                <a:latin typeface="Sakkal Majalla" pitchFamily="2" charset="-78"/>
                <a:ea typeface="Arial Unicode MS" pitchFamily="34" charset="-128"/>
                <a:cs typeface="Sakkal Majalla" pitchFamily="2" charset="-78"/>
              </a:rPr>
              <a:t>الرحلات </a:t>
            </a:r>
            <a:r>
              <a:rPr lang="ar-SA" sz="3600" b="1" dirty="0" smtClean="0">
                <a:latin typeface="Sakkal Majalla" pitchFamily="2" charset="-78"/>
                <a:ea typeface="Arial Unicode MS" pitchFamily="34" charset="-128"/>
                <a:cs typeface="Sakkal Majalla" pitchFamily="2" charset="-78"/>
              </a:rPr>
              <a:t>العلمية الاستكشافية، والإطلاع على ثقافة الآخرين.</a:t>
            </a:r>
            <a:endParaRPr lang="en-US" sz="3600" b="1" dirty="0" smtClean="0">
              <a:latin typeface="Sakkal Majalla" pitchFamily="2" charset="-78"/>
              <a:ea typeface="Arial Unicode MS" pitchFamily="34" charset="-128"/>
              <a:cs typeface="Sakkal Majalla" pitchFamily="2" charset="-78"/>
            </a:endParaRPr>
          </a:p>
        </p:txBody>
      </p:sp>
    </p:spTree>
  </p:cSld>
  <p:clrMapOvr>
    <a:masterClrMapping/>
  </p:clrMapOvr>
  <p:transition>
    <p:comb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sz="2800" dirty="0" smtClean="0">
                <a:solidFill>
                  <a:schemeClr val="bg1"/>
                </a:solidFill>
                <a:latin typeface="Arial Unicode MS" pitchFamily="34" charset="-128"/>
                <a:ea typeface="Arial Unicode MS" pitchFamily="34" charset="-128"/>
                <a:cs typeface="Arial Unicode MS" pitchFamily="34" charset="-128"/>
              </a:rPr>
              <a:t>هذا فيما يتعلق بمعنى كلمة (الثقافة) في لغتنا العربية،</a:t>
            </a:r>
            <a:endParaRPr lang="ar-SA" sz="2800" dirty="0">
              <a:solidFill>
                <a:schemeClr val="bg1"/>
              </a:solidFill>
              <a:latin typeface="Arial Unicode MS" pitchFamily="34" charset="-128"/>
              <a:ea typeface="Arial Unicode MS" pitchFamily="34" charset="-128"/>
              <a:cs typeface="Arial Unicode MS" pitchFamily="34" charset="-128"/>
            </a:endParaRPr>
          </a:p>
        </p:txBody>
      </p:sp>
      <p:sp>
        <p:nvSpPr>
          <p:cNvPr id="3" name="عنصر نائب للمحتوى 2"/>
          <p:cNvSpPr>
            <a:spLocks noGrp="1"/>
          </p:cNvSpPr>
          <p:nvPr>
            <p:ph idx="1"/>
          </p:nvPr>
        </p:nvSpPr>
        <p:spPr>
          <a:xfrm>
            <a:off x="467544" y="476672"/>
            <a:ext cx="6624736" cy="1785950"/>
          </a:xfrm>
        </p:spPr>
        <p:txBody>
          <a:bodyPr>
            <a:noAutofit/>
          </a:bodyPr>
          <a:lstStyle/>
          <a:p>
            <a:pPr marL="534988" lvl="6" indent="0" algn="just">
              <a:buNone/>
            </a:pPr>
            <a:r>
              <a:rPr lang="ar-SA" sz="2800" b="1" dirty="0" smtClean="0">
                <a:solidFill>
                  <a:srgbClr val="FF0000"/>
                </a:solidFill>
                <a:effectLst>
                  <a:outerShdw blurRad="38100" dist="38100" dir="2700000" algn="tl">
                    <a:srgbClr val="000000">
                      <a:alpha val="43137"/>
                    </a:srgbClr>
                  </a:outerShdw>
                </a:effectLst>
                <a:latin typeface="Sakkal Majalla" pitchFamily="2" charset="-78"/>
                <a:ea typeface="Arial Unicode MS" pitchFamily="34" charset="-128"/>
                <a:cs typeface="Sakkal Majalla" pitchFamily="2" charset="-78"/>
              </a:rPr>
              <a:t>أما في اللغات الأجنبية :</a:t>
            </a:r>
          </a:p>
          <a:p>
            <a:pPr marL="534988" lvl="6" indent="0" algn="just">
              <a:buNone/>
            </a:pPr>
            <a:r>
              <a:rPr lang="ar-SA" sz="2800" b="1" dirty="0" smtClean="0">
                <a:latin typeface="Sakkal Majalla" pitchFamily="2" charset="-78"/>
                <a:ea typeface="Arial Unicode MS" pitchFamily="34" charset="-128"/>
                <a:cs typeface="Sakkal Majalla" pitchFamily="2" charset="-78"/>
              </a:rPr>
              <a:t>فيدور </a:t>
            </a:r>
            <a:r>
              <a:rPr lang="ar-SA" sz="2800" b="1" dirty="0" smtClean="0">
                <a:latin typeface="Sakkal Majalla" pitchFamily="2" charset="-78"/>
                <a:ea typeface="Arial Unicode MS" pitchFamily="34" charset="-128"/>
                <a:cs typeface="Sakkal Majalla" pitchFamily="2" charset="-78"/>
              </a:rPr>
              <a:t>معناها </a:t>
            </a:r>
            <a:r>
              <a:rPr lang="ar-SA" sz="2800" b="1" dirty="0" smtClean="0">
                <a:latin typeface="Sakkal Majalla" pitchFamily="2" charset="-78"/>
                <a:ea typeface="Arial Unicode MS" pitchFamily="34" charset="-128"/>
                <a:cs typeface="Sakkal Majalla" pitchFamily="2" charset="-78"/>
              </a:rPr>
              <a:t>على فلاحة الأرض وتنمية </a:t>
            </a:r>
            <a:r>
              <a:rPr lang="ar-SA" sz="2800" b="1" dirty="0" err="1" smtClean="0">
                <a:latin typeface="Sakkal Majalla" pitchFamily="2" charset="-78"/>
                <a:ea typeface="Arial Unicode MS" pitchFamily="34" charset="-128"/>
                <a:cs typeface="Sakkal Majalla" pitchFamily="2" charset="-78"/>
              </a:rPr>
              <a:t>محصولاتها</a:t>
            </a:r>
            <a:r>
              <a:rPr lang="ar-SA" sz="2800" b="1" dirty="0" smtClean="0">
                <a:latin typeface="Sakkal Majalla" pitchFamily="2" charset="-78"/>
                <a:ea typeface="Arial Unicode MS" pitchFamily="34" charset="-128"/>
                <a:cs typeface="Sakkal Majalla" pitchFamily="2" charset="-78"/>
              </a:rPr>
              <a:t>، ثم أخذت هذه الكلمة تتوسع  لتشمل تنمية الأرض بالمعنى المادي أو الحسي، وتنمية العقل والذوق والأدب بالمعنى المعنوي.</a:t>
            </a:r>
          </a:p>
          <a:p>
            <a:pPr marL="534988" lvl="6" indent="0" algn="just">
              <a:buNone/>
            </a:pPr>
            <a:endParaRPr lang="en-US" sz="2800" b="1" dirty="0" smtClean="0">
              <a:solidFill>
                <a:srgbClr val="FF0000"/>
              </a:solidFill>
              <a:latin typeface="Sakkal Majalla" pitchFamily="2" charset="-78"/>
              <a:ea typeface="Monotype Koufi" pitchFamily="2" charset="-78"/>
              <a:cs typeface="Monotype Koufi" pitchFamily="2" charset="-78"/>
            </a:endParaRPr>
          </a:p>
          <a:p>
            <a:pPr algn="just"/>
            <a:r>
              <a:rPr lang="ar-SA" b="1" dirty="0" smtClean="0">
                <a:solidFill>
                  <a:srgbClr val="FF0000"/>
                </a:solidFill>
                <a:latin typeface="Monotype Koufi" pitchFamily="2" charset="-78"/>
                <a:ea typeface="Monotype Koufi" pitchFamily="2" charset="-78"/>
                <a:cs typeface="Monotype Koufi" pitchFamily="2" charset="-78"/>
              </a:rPr>
              <a:t>ب_ التعريف الاصطلاحي:</a:t>
            </a:r>
          </a:p>
          <a:p>
            <a:pPr algn="just"/>
            <a:r>
              <a:rPr lang="ar-SA" b="1" dirty="0" smtClean="0">
                <a:latin typeface="Sakkal Majalla" pitchFamily="2" charset="-78"/>
                <a:ea typeface="Arial Unicode MS" pitchFamily="34" charset="-128"/>
                <a:cs typeface="Sakkal Majalla" pitchFamily="2" charset="-78"/>
              </a:rPr>
              <a:t>لم نجد عند علماء العربية والإسلام_في الزمن الماضي_ مفهوماً اصطلاحياً للثقافة، وقد يرجع السبب في ذلك إلى أن هذه الكلمة لم تكن شائعة الاستعمال في أيامهم، فلم نجدهم ينعتون العلماء والباحثين </a:t>
            </a:r>
            <a:r>
              <a:rPr lang="ar-SA" b="1" dirty="0" err="1" smtClean="0">
                <a:latin typeface="Sakkal Majalla" pitchFamily="2" charset="-78"/>
                <a:ea typeface="Arial Unicode MS" pitchFamily="34" charset="-128"/>
                <a:cs typeface="Sakkal Majalla" pitchFamily="2" charset="-78"/>
              </a:rPr>
              <a:t>بها</a:t>
            </a:r>
            <a:r>
              <a:rPr lang="ar-SA" b="1" dirty="0" smtClean="0">
                <a:latin typeface="Sakkal Majalla" pitchFamily="2" charset="-78"/>
                <a:ea typeface="Arial Unicode MS" pitchFamily="34" charset="-128"/>
                <a:cs typeface="Sakkal Majalla" pitchFamily="2" charset="-78"/>
              </a:rPr>
              <a:t>، كما أنهم لم يتناولوها بدراسة مستقلة.</a:t>
            </a:r>
            <a:endParaRPr lang="en-US" b="1" dirty="0" smtClean="0">
              <a:latin typeface="Sakkal Majalla" pitchFamily="2" charset="-78"/>
              <a:ea typeface="Arial Unicode MS" pitchFamily="34" charset="-128"/>
              <a:cs typeface="Sakkal Majalla" pitchFamily="2" charset="-78"/>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764704"/>
            <a:ext cx="8186766" cy="654032"/>
          </a:xfrm>
        </p:spPr>
        <p:txBody>
          <a:bodyPr>
            <a:normAutofit/>
          </a:bodyPr>
          <a:lstStyle/>
          <a:p>
            <a:r>
              <a:rPr lang="ar-SA" dirty="0" smtClean="0">
                <a:solidFill>
                  <a:srgbClr val="CC0066"/>
                </a:solidFill>
                <a:latin typeface="Monotype Koufi" pitchFamily="2" charset="-78"/>
                <a:ea typeface="Monotype Koufi" pitchFamily="2" charset="-78"/>
                <a:cs typeface="Monotype Koufi" pitchFamily="2" charset="-78"/>
              </a:rPr>
              <a:t>وحين دخلت الثقافة الإسلامية</a:t>
            </a:r>
            <a:endParaRPr lang="ar-SA" dirty="0">
              <a:solidFill>
                <a:srgbClr val="CC0066"/>
              </a:solidFill>
              <a:latin typeface="Monotype Koufi" pitchFamily="2" charset="-78"/>
              <a:ea typeface="Monotype Koufi" pitchFamily="2" charset="-78"/>
              <a:cs typeface="Monotype Koufi" pitchFamily="2" charset="-78"/>
            </a:endParaRPr>
          </a:p>
        </p:txBody>
      </p:sp>
      <p:sp>
        <p:nvSpPr>
          <p:cNvPr id="3" name="عنصر نائب للمحتوى 2"/>
          <p:cNvSpPr>
            <a:spLocks noGrp="1"/>
          </p:cNvSpPr>
          <p:nvPr>
            <p:ph idx="1"/>
          </p:nvPr>
        </p:nvSpPr>
        <p:spPr>
          <a:xfrm>
            <a:off x="755576" y="1600200"/>
            <a:ext cx="6120679" cy="4525963"/>
          </a:xfrm>
        </p:spPr>
        <p:txBody>
          <a:bodyPr/>
          <a:lstStyle/>
          <a:p>
            <a:pPr algn="just"/>
            <a:r>
              <a:rPr lang="ar-SA" dirty="0" smtClean="0">
                <a:effectLst>
                  <a:outerShdw blurRad="38100" dist="38100" dir="2700000" algn="tl">
                    <a:srgbClr val="000000">
                      <a:alpha val="43137"/>
                    </a:srgbClr>
                  </a:outerShdw>
                </a:effectLst>
                <a:latin typeface="Sakkal Majalla" pitchFamily="2" charset="-78"/>
                <a:ea typeface="Arial Unicode MS" pitchFamily="34" charset="-128"/>
                <a:cs typeface="Sakkal Majalla" pitchFamily="2" charset="-78"/>
              </a:rPr>
              <a:t>_بوصفها علماً_ في حياة المسلمين المعاصرة انتشر التعبير بهذه الكلمة، فأصبحنا نصفُ فلاناً بأنه مثقف أو واسع الثقافة، وأصبحت لدينا مؤتمرات ثقافية، وندوات ثقافية، وكتب، وموسوعات ثقافية.</a:t>
            </a:r>
            <a:endParaRPr lang="en-US" dirty="0" smtClean="0">
              <a:effectLst>
                <a:outerShdw blurRad="38100" dist="38100" dir="2700000" algn="tl">
                  <a:srgbClr val="000000">
                    <a:alpha val="43137"/>
                  </a:srgbClr>
                </a:outerShdw>
              </a:effectLst>
              <a:latin typeface="Sakkal Majalla" pitchFamily="2" charset="-78"/>
              <a:ea typeface="Arial Unicode MS" pitchFamily="34" charset="-128"/>
              <a:cs typeface="Sakkal Majalla" pitchFamily="2" charset="-78"/>
            </a:endParaRPr>
          </a:p>
          <a:p>
            <a:pPr algn="just"/>
            <a:r>
              <a:rPr lang="ar-SA" dirty="0" smtClean="0">
                <a:effectLst>
                  <a:outerShdw blurRad="38100" dist="38100" dir="2700000" algn="tl">
                    <a:srgbClr val="000000">
                      <a:alpha val="43137"/>
                    </a:srgbClr>
                  </a:outerShdw>
                </a:effectLst>
                <a:latin typeface="Sakkal Majalla" pitchFamily="2" charset="-78"/>
                <a:ea typeface="Arial Unicode MS" pitchFamily="34" charset="-128"/>
                <a:cs typeface="Sakkal Majalla" pitchFamily="2" charset="-78"/>
              </a:rPr>
              <a:t>وعلى هذا جاء تعريف (الثقافة) بالمعنى الاصطلاحي تعريفاً حديثاً على يد المجمع اللغوي الذي عرّفها بأنها: </a:t>
            </a:r>
          </a:p>
          <a:p>
            <a:pPr algn="just"/>
            <a:endParaRPr lang="ar-SA" dirty="0" smtClean="0">
              <a:effectLst>
                <a:outerShdw blurRad="38100" dist="38100" dir="2700000" algn="tl">
                  <a:srgbClr val="000000">
                    <a:alpha val="43137"/>
                  </a:srgbClr>
                </a:outerShdw>
              </a:effectLst>
              <a:latin typeface="Sakkal Majalla" pitchFamily="2" charset="-78"/>
              <a:ea typeface="Arial Unicode MS" pitchFamily="34" charset="-128"/>
              <a:cs typeface="Sakkal Majalla" pitchFamily="2" charset="-78"/>
            </a:endParaRPr>
          </a:p>
          <a:p>
            <a:pPr algn="just">
              <a:buNone/>
            </a:pPr>
            <a:r>
              <a:rPr lang="ar-SA" dirty="0" smtClean="0">
                <a:effectLst>
                  <a:outerShdw blurRad="38100" dist="38100" dir="2700000" algn="tl">
                    <a:srgbClr val="000000">
                      <a:alpha val="43137"/>
                    </a:srgbClr>
                  </a:outerShdw>
                </a:effectLst>
                <a:latin typeface="Sakkal Majalla" pitchFamily="2" charset="-78"/>
                <a:ea typeface="Arial Unicode MS" pitchFamily="34" charset="-128"/>
                <a:cs typeface="Sakkal Majalla" pitchFamily="2" charset="-78"/>
              </a:rPr>
              <a:t>"جملة العلوم والمعارف والفنون التي يُطلب الحذق </a:t>
            </a:r>
            <a:r>
              <a:rPr lang="ar-SA" dirty="0" err="1" smtClean="0">
                <a:effectLst>
                  <a:outerShdw blurRad="38100" dist="38100" dir="2700000" algn="tl">
                    <a:srgbClr val="000000">
                      <a:alpha val="43137"/>
                    </a:srgbClr>
                  </a:outerShdw>
                </a:effectLst>
                <a:latin typeface="Sakkal Majalla" pitchFamily="2" charset="-78"/>
                <a:ea typeface="Arial Unicode MS" pitchFamily="34" charset="-128"/>
                <a:cs typeface="Sakkal Majalla" pitchFamily="2" charset="-78"/>
              </a:rPr>
              <a:t>بها</a:t>
            </a:r>
            <a:r>
              <a:rPr lang="ar-SA" dirty="0" smtClean="0">
                <a:effectLst>
                  <a:outerShdw blurRad="38100" dist="38100" dir="2700000" algn="tl">
                    <a:srgbClr val="000000">
                      <a:alpha val="43137"/>
                    </a:srgbClr>
                  </a:outerShdw>
                </a:effectLst>
                <a:latin typeface="Sakkal Majalla" pitchFamily="2" charset="-78"/>
                <a:ea typeface="Arial Unicode MS" pitchFamily="34" charset="-128"/>
                <a:cs typeface="Sakkal Majalla" pitchFamily="2" charset="-78"/>
              </a:rPr>
              <a:t>". </a:t>
            </a:r>
          </a:p>
          <a:p>
            <a:pPr algn="just"/>
            <a:endParaRPr lang="ar-SA" dirty="0">
              <a:effectLst>
                <a:outerShdw blurRad="38100" dist="38100" dir="2700000" algn="tl">
                  <a:srgbClr val="000000">
                    <a:alpha val="43137"/>
                  </a:srgbClr>
                </a:outerShdw>
              </a:effectLst>
              <a:latin typeface="Sakkal Majalla" pitchFamily="2" charset="-78"/>
              <a:cs typeface="Sakkal Majalla" pitchFamily="2" charset="-78"/>
            </a:endParaRPr>
          </a:p>
        </p:txBody>
      </p:sp>
    </p:spTree>
  </p:cSld>
  <p:clrMapOvr>
    <a:masterClrMapping/>
  </p:clrMapOvr>
  <p:transition>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lstStyle/>
          <a:p>
            <a:r>
              <a:rPr lang="ar-SA" sz="4400" dirty="0" smtClean="0">
                <a:solidFill>
                  <a:schemeClr val="bg1"/>
                </a:solidFill>
              </a:rPr>
              <a:t>تعريفات تخدم هذا الموضوع:</a:t>
            </a:r>
            <a:endParaRPr lang="ar-SA" dirty="0">
              <a:solidFill>
                <a:schemeClr val="bg1"/>
              </a:solidFill>
            </a:endParaRPr>
          </a:p>
        </p:txBody>
      </p:sp>
      <p:sp>
        <p:nvSpPr>
          <p:cNvPr id="5" name="عنصر نائب للمحتوى 4"/>
          <p:cNvSpPr>
            <a:spLocks noGrp="1"/>
          </p:cNvSpPr>
          <p:nvPr>
            <p:ph sz="half" idx="1"/>
          </p:nvPr>
        </p:nvSpPr>
        <p:spPr>
          <a:xfrm>
            <a:off x="611560" y="548680"/>
            <a:ext cx="3292673" cy="4525963"/>
          </a:xfrm>
        </p:spPr>
        <p:txBody>
          <a:bodyPr/>
          <a:lstStyle/>
          <a:p>
            <a:pPr algn="justLow"/>
            <a:r>
              <a:rPr lang="ar-SA" sz="2800" b="1" dirty="0" err="1" smtClean="0">
                <a:solidFill>
                  <a:srgbClr val="FF0000"/>
                </a:solidFill>
                <a:latin typeface="Monotype Koufi" pitchFamily="2" charset="-78"/>
                <a:ea typeface="Monotype Koufi" pitchFamily="2" charset="-78"/>
                <a:cs typeface="Monotype Koufi" pitchFamily="2" charset="-78"/>
              </a:rPr>
              <a:t>_الفكر:</a:t>
            </a:r>
            <a:endParaRPr lang="ar-SA" sz="2800" b="1" dirty="0" smtClean="0">
              <a:solidFill>
                <a:srgbClr val="FF0000"/>
              </a:solidFill>
              <a:latin typeface="Monotype Koufi" pitchFamily="2" charset="-78"/>
              <a:ea typeface="Monotype Koufi" pitchFamily="2" charset="-78"/>
              <a:cs typeface="Monotype Koufi" pitchFamily="2" charset="-78"/>
            </a:endParaRPr>
          </a:p>
          <a:p>
            <a:pPr algn="justLow">
              <a:buNone/>
            </a:pPr>
            <a:r>
              <a:rPr lang="ar-SA" sz="2800" b="1" dirty="0" smtClean="0">
                <a:latin typeface="Sakkal Majalla" pitchFamily="2" charset="-78"/>
                <a:ea typeface="Arial Unicode MS" pitchFamily="34" charset="-128"/>
                <a:cs typeface="Sakkal Majalla" pitchFamily="2" charset="-78"/>
              </a:rPr>
              <a:t> جملة النشاط الذهني من تفكير وإرادة ووجدان وعاطفة.</a:t>
            </a:r>
            <a:endParaRPr lang="en-US" sz="2800" b="1" dirty="0" smtClean="0">
              <a:latin typeface="Sakkal Majalla" pitchFamily="2" charset="-78"/>
              <a:ea typeface="Arial Unicode MS" pitchFamily="34" charset="-128"/>
              <a:cs typeface="Sakkal Majalla" pitchFamily="2" charset="-78"/>
            </a:endParaRPr>
          </a:p>
          <a:p>
            <a:pPr algn="justLow"/>
            <a:r>
              <a:rPr lang="ar-SA" sz="2800" b="1" dirty="0" err="1" smtClean="0">
                <a:solidFill>
                  <a:srgbClr val="FF0000"/>
                </a:solidFill>
                <a:latin typeface="Monotype Koufi" pitchFamily="2" charset="-78"/>
                <a:ea typeface="Monotype Koufi" pitchFamily="2" charset="-78"/>
                <a:cs typeface="Monotype Koufi" pitchFamily="2" charset="-78"/>
              </a:rPr>
              <a:t>_القيم:</a:t>
            </a:r>
            <a:endParaRPr lang="ar-SA" sz="2800" b="1" dirty="0" smtClean="0">
              <a:solidFill>
                <a:srgbClr val="FF0000"/>
              </a:solidFill>
              <a:latin typeface="Monotype Koufi" pitchFamily="2" charset="-78"/>
              <a:ea typeface="Monotype Koufi" pitchFamily="2" charset="-78"/>
              <a:cs typeface="Monotype Koufi" pitchFamily="2" charset="-78"/>
            </a:endParaRPr>
          </a:p>
          <a:p>
            <a:pPr algn="justLow">
              <a:buNone/>
            </a:pPr>
            <a:r>
              <a:rPr lang="ar-SA" sz="2800" b="1" dirty="0" smtClean="0">
                <a:latin typeface="Sakkal Majalla" pitchFamily="2" charset="-78"/>
                <a:ea typeface="Arial Unicode MS" pitchFamily="34" charset="-128"/>
                <a:cs typeface="Sakkal Majalla" pitchFamily="2" charset="-78"/>
              </a:rPr>
              <a:t>صفة عينية كامنة في طبيعة الأقوال والأفعال والأشياء </a:t>
            </a:r>
            <a:r>
              <a:rPr lang="ar-SA" sz="2800" b="1" dirty="0" err="1" smtClean="0">
                <a:latin typeface="Sakkal Majalla" pitchFamily="2" charset="-78"/>
                <a:ea typeface="Arial Unicode MS" pitchFamily="34" charset="-128"/>
                <a:cs typeface="Sakkal Majalla" pitchFamily="2" charset="-78"/>
              </a:rPr>
              <a:t>لاتتغير</a:t>
            </a:r>
            <a:r>
              <a:rPr lang="ar-SA" sz="2800" b="1" dirty="0" smtClean="0">
                <a:latin typeface="Sakkal Majalla" pitchFamily="2" charset="-78"/>
                <a:ea typeface="Arial Unicode MS" pitchFamily="34" charset="-128"/>
                <a:cs typeface="Sakkal Majalla" pitchFamily="2" charset="-78"/>
              </a:rPr>
              <a:t> بتغير الظروف والأحوال.</a:t>
            </a:r>
            <a:endParaRPr lang="en-US" sz="2800" b="1" dirty="0" smtClean="0">
              <a:latin typeface="Sakkal Majalla" pitchFamily="2" charset="-78"/>
              <a:ea typeface="Arial Unicode MS" pitchFamily="34" charset="-128"/>
              <a:cs typeface="Sakkal Majalla" pitchFamily="2" charset="-78"/>
            </a:endParaRPr>
          </a:p>
          <a:p>
            <a:pPr algn="justLow"/>
            <a:r>
              <a:rPr lang="ar-SA" sz="2800" b="1" dirty="0" smtClean="0">
                <a:latin typeface="Sakkal Majalla" pitchFamily="2" charset="-78"/>
                <a:ea typeface="Arial Unicode MS" pitchFamily="34" charset="-128"/>
                <a:cs typeface="Sakkal Majalla" pitchFamily="2" charset="-78"/>
              </a:rPr>
              <a:t>وتستعمل (القيم) دائماً مرادفة للمثل والأخلاق.</a:t>
            </a:r>
          </a:p>
          <a:p>
            <a:pPr algn="justLow"/>
            <a:endParaRPr lang="ar-SA" b="1" dirty="0">
              <a:latin typeface="Sakkal Majalla" pitchFamily="2" charset="-78"/>
              <a:cs typeface="Sakkal Majalla" pitchFamily="2" charset="-78"/>
            </a:endParaRPr>
          </a:p>
        </p:txBody>
      </p:sp>
      <p:sp>
        <p:nvSpPr>
          <p:cNvPr id="6" name="عنصر نائب للمحتوى 5"/>
          <p:cNvSpPr>
            <a:spLocks noGrp="1"/>
          </p:cNvSpPr>
          <p:nvPr>
            <p:ph sz="half" idx="2"/>
          </p:nvPr>
        </p:nvSpPr>
        <p:spPr>
          <a:xfrm>
            <a:off x="3923928" y="980728"/>
            <a:ext cx="3107655" cy="4525963"/>
          </a:xfrm>
        </p:spPr>
        <p:txBody>
          <a:bodyPr/>
          <a:lstStyle/>
          <a:p>
            <a:pPr algn="justLow"/>
            <a:r>
              <a:rPr lang="ar-SA" sz="2800" b="1" dirty="0" smtClean="0">
                <a:solidFill>
                  <a:srgbClr val="FF0000"/>
                </a:solidFill>
                <a:latin typeface="Monotype Koufi" pitchFamily="2" charset="-78"/>
                <a:ea typeface="Monotype Koufi" pitchFamily="2" charset="-78"/>
                <a:cs typeface="Monotype Koufi" pitchFamily="2" charset="-78"/>
              </a:rPr>
              <a:t>_ </a:t>
            </a:r>
            <a:r>
              <a:rPr lang="ar-SA" sz="2800" b="1" dirty="0" err="1" smtClean="0">
                <a:solidFill>
                  <a:srgbClr val="FF0000"/>
                </a:solidFill>
                <a:latin typeface="Monotype Koufi" pitchFamily="2" charset="-78"/>
                <a:ea typeface="Monotype Koufi" pitchFamily="2" charset="-78"/>
                <a:cs typeface="Monotype Koufi" pitchFamily="2" charset="-78"/>
              </a:rPr>
              <a:t>الحضارة:</a:t>
            </a:r>
            <a:r>
              <a:rPr lang="ar-SA" sz="2800" b="1" dirty="0" smtClean="0">
                <a:solidFill>
                  <a:srgbClr val="FF0000"/>
                </a:solidFill>
                <a:latin typeface="Monotype Koufi" pitchFamily="2" charset="-78"/>
                <a:ea typeface="Monotype Koufi" pitchFamily="2" charset="-78"/>
                <a:cs typeface="Monotype Koufi" pitchFamily="2" charset="-78"/>
              </a:rPr>
              <a:t> </a:t>
            </a:r>
          </a:p>
          <a:p>
            <a:pPr algn="justLow">
              <a:buNone/>
            </a:pPr>
            <a:r>
              <a:rPr lang="ar-SA" sz="2800" b="1" dirty="0" smtClean="0">
                <a:latin typeface="Sakkal Majalla" pitchFamily="2" charset="-78"/>
                <a:ea typeface="Arial Unicode MS" pitchFamily="34" charset="-128"/>
                <a:cs typeface="Sakkal Majalla" pitchFamily="2" charset="-78"/>
              </a:rPr>
              <a:t>جملة مظاهر الرقي العلمي والفني والأدبي والاجتماعي التي تنتقل من جيل إلى جيل في مجتمع أو مجتمعات متشابهه.</a:t>
            </a:r>
            <a:endParaRPr lang="en-US" sz="2800" b="1" dirty="0" smtClean="0">
              <a:latin typeface="Sakkal Majalla" pitchFamily="2" charset="-78"/>
              <a:ea typeface="Arial Unicode MS" pitchFamily="34" charset="-128"/>
              <a:cs typeface="Sakkal Majalla" pitchFamily="2" charset="-78"/>
            </a:endParaRPr>
          </a:p>
          <a:p>
            <a:pPr algn="justLow"/>
            <a:endParaRPr lang="ar-SA" b="1" dirty="0">
              <a:latin typeface="Sakkal Majalla" pitchFamily="2" charset="-78"/>
              <a:cs typeface="Sakkal Majalla" pitchFamily="2" charset="-78"/>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p:txBody>
          <a:bodyPr>
            <a:noAutofit/>
          </a:bodyPr>
          <a:lstStyle/>
          <a:p>
            <a:pPr algn="r"/>
            <a:r>
              <a:rPr lang="en-US" sz="2400" dirty="0" smtClean="0">
                <a:solidFill>
                  <a:schemeClr val="bg1"/>
                </a:solidFill>
                <a:latin typeface="Arial Unicode MS" pitchFamily="34" charset="-128"/>
                <a:ea typeface="Arial Unicode MS" pitchFamily="34" charset="-128"/>
                <a:cs typeface="Arial Unicode MS" pitchFamily="34" charset="-128"/>
              </a:rPr>
              <a:t/>
            </a:r>
            <a:br>
              <a:rPr lang="en-US" sz="2400" dirty="0" smtClean="0">
                <a:solidFill>
                  <a:schemeClr val="bg1"/>
                </a:solidFill>
                <a:latin typeface="Arial Unicode MS" pitchFamily="34" charset="-128"/>
                <a:ea typeface="Arial Unicode MS" pitchFamily="34" charset="-128"/>
                <a:cs typeface="Arial Unicode MS" pitchFamily="34" charset="-128"/>
              </a:rPr>
            </a:br>
            <a:r>
              <a:rPr lang="ar-SA" sz="2400" dirty="0" smtClean="0">
                <a:solidFill>
                  <a:schemeClr val="bg1"/>
                </a:solidFill>
                <a:latin typeface="Arial Unicode MS" pitchFamily="34" charset="-128"/>
                <a:ea typeface="Arial Unicode MS" pitchFamily="34" charset="-128"/>
                <a:cs typeface="Arial Unicode MS" pitchFamily="34" charset="-128"/>
              </a:rPr>
              <a:t>  </a:t>
            </a:r>
            <a:br>
              <a:rPr lang="ar-SA" sz="2400" dirty="0" smtClean="0">
                <a:solidFill>
                  <a:schemeClr val="bg1"/>
                </a:solidFill>
                <a:latin typeface="Arial Unicode MS" pitchFamily="34" charset="-128"/>
                <a:ea typeface="Arial Unicode MS" pitchFamily="34" charset="-128"/>
                <a:cs typeface="Arial Unicode MS" pitchFamily="34" charset="-128"/>
              </a:rPr>
            </a:br>
            <a:r>
              <a:rPr lang="ar-SA" sz="2400" dirty="0" smtClean="0">
                <a:solidFill>
                  <a:schemeClr val="bg1"/>
                </a:solidFill>
                <a:latin typeface="Arial Unicode MS" pitchFamily="34" charset="-128"/>
                <a:ea typeface="Arial Unicode MS" pitchFamily="34" charset="-128"/>
                <a:cs typeface="Arial Unicode MS" pitchFamily="34" charset="-128"/>
              </a:rPr>
              <a:t/>
            </a:r>
            <a:br>
              <a:rPr lang="ar-SA" sz="2400" dirty="0" smtClean="0">
                <a:solidFill>
                  <a:schemeClr val="bg1"/>
                </a:solidFill>
                <a:latin typeface="Arial Unicode MS" pitchFamily="34" charset="-128"/>
                <a:ea typeface="Arial Unicode MS" pitchFamily="34" charset="-128"/>
                <a:cs typeface="Arial Unicode MS" pitchFamily="34" charset="-128"/>
              </a:rPr>
            </a:br>
            <a:r>
              <a:rPr lang="ar-SA" sz="2400" dirty="0" smtClean="0">
                <a:solidFill>
                  <a:schemeClr val="bg1"/>
                </a:solidFill>
                <a:latin typeface="Arial Unicode MS" pitchFamily="34" charset="-128"/>
                <a:ea typeface="Arial Unicode MS" pitchFamily="34" charset="-128"/>
                <a:cs typeface="Arial Unicode MS" pitchFamily="34" charset="-128"/>
              </a:rPr>
              <a:t>ج_ العلاقة بين الثقافة وغيرها من العلوم: </a:t>
            </a:r>
            <a:br>
              <a:rPr lang="ar-SA" sz="2400" dirty="0" smtClean="0">
                <a:solidFill>
                  <a:schemeClr val="bg1"/>
                </a:solidFill>
                <a:latin typeface="Arial Unicode MS" pitchFamily="34" charset="-128"/>
                <a:ea typeface="Arial Unicode MS" pitchFamily="34" charset="-128"/>
                <a:cs typeface="Arial Unicode MS" pitchFamily="34" charset="-128"/>
              </a:rPr>
            </a:br>
            <a:r>
              <a:rPr lang="ar-SA" sz="2400" dirty="0" smtClean="0">
                <a:solidFill>
                  <a:schemeClr val="bg1"/>
                </a:solidFill>
                <a:latin typeface="Arial Unicode MS" pitchFamily="34" charset="-128"/>
                <a:ea typeface="Arial Unicode MS" pitchFamily="34" charset="-128"/>
                <a:cs typeface="Arial Unicode MS" pitchFamily="34" charset="-128"/>
              </a:rPr>
              <a:t>أولاً: العلاقة بين الثقافة والعلم:</a:t>
            </a:r>
            <a:r>
              <a:rPr lang="en-US" sz="2400" dirty="0" smtClean="0">
                <a:solidFill>
                  <a:schemeClr val="bg1"/>
                </a:solidFill>
                <a:latin typeface="Arial Unicode MS" pitchFamily="34" charset="-128"/>
                <a:ea typeface="Arial Unicode MS" pitchFamily="34" charset="-128"/>
                <a:cs typeface="Arial Unicode MS" pitchFamily="34" charset="-128"/>
              </a:rPr>
              <a:t/>
            </a:r>
            <a:br>
              <a:rPr lang="en-US" sz="2400" dirty="0" smtClean="0">
                <a:solidFill>
                  <a:schemeClr val="bg1"/>
                </a:solidFill>
                <a:latin typeface="Arial Unicode MS" pitchFamily="34" charset="-128"/>
                <a:ea typeface="Arial Unicode MS" pitchFamily="34" charset="-128"/>
                <a:cs typeface="Arial Unicode MS" pitchFamily="34" charset="-128"/>
              </a:rPr>
            </a:br>
            <a:r>
              <a:rPr lang="en-US" sz="2400" dirty="0" smtClean="0">
                <a:solidFill>
                  <a:schemeClr val="bg1"/>
                </a:solidFill>
                <a:latin typeface="Arial Unicode MS" pitchFamily="34" charset="-128"/>
                <a:ea typeface="Arial Unicode MS" pitchFamily="34" charset="-128"/>
                <a:cs typeface="Arial Unicode MS" pitchFamily="34" charset="-128"/>
              </a:rPr>
              <a:t/>
            </a:r>
            <a:br>
              <a:rPr lang="en-US" sz="2400" dirty="0" smtClean="0">
                <a:solidFill>
                  <a:schemeClr val="bg1"/>
                </a:solidFill>
                <a:latin typeface="Arial Unicode MS" pitchFamily="34" charset="-128"/>
                <a:ea typeface="Arial Unicode MS" pitchFamily="34" charset="-128"/>
                <a:cs typeface="Arial Unicode MS" pitchFamily="34" charset="-128"/>
              </a:rPr>
            </a:br>
            <a:r>
              <a:rPr lang="ar-SA" sz="2400" dirty="0" smtClean="0">
                <a:solidFill>
                  <a:schemeClr val="bg1"/>
                </a:solidFill>
                <a:latin typeface="Arial Unicode MS" pitchFamily="34" charset="-128"/>
                <a:ea typeface="Arial Unicode MS" pitchFamily="34" charset="-128"/>
                <a:cs typeface="Arial Unicode MS" pitchFamily="34" charset="-128"/>
              </a:rPr>
              <a:t/>
            </a:r>
            <a:br>
              <a:rPr lang="ar-SA" sz="2400" dirty="0" smtClean="0">
                <a:solidFill>
                  <a:schemeClr val="bg1"/>
                </a:solidFill>
                <a:latin typeface="Arial Unicode MS" pitchFamily="34" charset="-128"/>
                <a:ea typeface="Arial Unicode MS" pitchFamily="34" charset="-128"/>
                <a:cs typeface="Arial Unicode MS" pitchFamily="34" charset="-128"/>
              </a:rPr>
            </a:br>
            <a:endParaRPr lang="ar-SA" sz="2400" dirty="0">
              <a:solidFill>
                <a:schemeClr val="bg1"/>
              </a:solidFill>
            </a:endParaRPr>
          </a:p>
        </p:txBody>
      </p:sp>
      <p:sp>
        <p:nvSpPr>
          <p:cNvPr id="6" name="عنصر نائب للمحتوى 5"/>
          <p:cNvSpPr>
            <a:spLocks noGrp="1"/>
          </p:cNvSpPr>
          <p:nvPr>
            <p:ph sz="half" idx="1"/>
          </p:nvPr>
        </p:nvSpPr>
        <p:spPr>
          <a:xfrm>
            <a:off x="683568" y="476672"/>
            <a:ext cx="3200772" cy="4525963"/>
          </a:xfrm>
        </p:spPr>
        <p:txBody>
          <a:bodyPr>
            <a:noAutofit/>
          </a:bodyPr>
          <a:lstStyle/>
          <a:p>
            <a:pPr algn="justLow"/>
            <a:endParaRPr lang="ar-SA" sz="2400" b="1" dirty="0" smtClean="0">
              <a:latin typeface="Sakkal Majalla" pitchFamily="2" charset="-78"/>
              <a:ea typeface="Arial Unicode MS" pitchFamily="34" charset="-128"/>
              <a:cs typeface="Sakkal Majalla" pitchFamily="2" charset="-78"/>
            </a:endParaRPr>
          </a:p>
          <a:p>
            <a:pPr algn="justLow">
              <a:buNone/>
            </a:pPr>
            <a:endParaRPr lang="ar-SA" sz="2400" b="1" dirty="0" smtClean="0">
              <a:latin typeface="Sakkal Majalla" pitchFamily="2" charset="-78"/>
              <a:ea typeface="Arial Unicode MS" pitchFamily="34" charset="-128"/>
              <a:cs typeface="Sakkal Majalla" pitchFamily="2" charset="-78"/>
            </a:endParaRPr>
          </a:p>
          <a:p>
            <a:pPr algn="justLow">
              <a:buNone/>
            </a:pPr>
            <a:r>
              <a:rPr lang="ar-SA" sz="2400" b="1" dirty="0" smtClean="0">
                <a:latin typeface="Monotype Koufi" pitchFamily="2" charset="-78"/>
                <a:ea typeface="Monotype Koufi" pitchFamily="2" charset="-78"/>
                <a:cs typeface="Monotype Koufi" pitchFamily="2" charset="-78"/>
              </a:rPr>
              <a:t>والثقافة طابعها شخصي تختلف من ثقافة أمة لأخرى فثقافة الوثني والنصراني والهندوسي..</a:t>
            </a:r>
            <a:r>
              <a:rPr lang="ar-SA" sz="2400" b="1" dirty="0" err="1" smtClean="0">
                <a:latin typeface="Monotype Koufi" pitchFamily="2" charset="-78"/>
                <a:ea typeface="Monotype Koufi" pitchFamily="2" charset="-78"/>
                <a:cs typeface="Monotype Koufi" pitchFamily="2" charset="-78"/>
              </a:rPr>
              <a:t>إلخ</a:t>
            </a:r>
            <a:r>
              <a:rPr lang="ar-SA" sz="2400" b="1" dirty="0" smtClean="0">
                <a:latin typeface="Monotype Koufi" pitchFamily="2" charset="-78"/>
                <a:ea typeface="Monotype Koufi" pitchFamily="2" charset="-78"/>
                <a:cs typeface="Monotype Koufi" pitchFamily="2" charset="-78"/>
              </a:rPr>
              <a:t>.تختلف عن بعضها البعض، لأن كل ثقافة تستمد عناصرها من تصورها الديني في المقام الأول.</a:t>
            </a:r>
          </a:p>
          <a:p>
            <a:pPr algn="justLow">
              <a:buNone/>
            </a:pPr>
            <a:r>
              <a:rPr lang="ar-SA" sz="2400" b="1" dirty="0" smtClean="0">
                <a:latin typeface="Monotype Koufi" pitchFamily="2" charset="-78"/>
                <a:ea typeface="Monotype Koufi" pitchFamily="2" charset="-78"/>
                <a:cs typeface="Monotype Koufi" pitchFamily="2" charset="-78"/>
              </a:rPr>
              <a:t> أما العلم فطابعه موضوعي تتحد فيه النتائج.</a:t>
            </a:r>
          </a:p>
          <a:p>
            <a:pPr algn="justLow"/>
            <a:endParaRPr lang="ar-SA" sz="2400" b="1" dirty="0">
              <a:latin typeface="Sakkal Majalla" pitchFamily="2" charset="-78"/>
              <a:cs typeface="Sakkal Majalla" pitchFamily="2" charset="-78"/>
            </a:endParaRPr>
          </a:p>
        </p:txBody>
      </p:sp>
      <p:sp>
        <p:nvSpPr>
          <p:cNvPr id="7" name="عنصر نائب للمحتوى 6"/>
          <p:cNvSpPr>
            <a:spLocks noGrp="1"/>
          </p:cNvSpPr>
          <p:nvPr>
            <p:ph sz="half" idx="2"/>
          </p:nvPr>
        </p:nvSpPr>
        <p:spPr>
          <a:xfrm>
            <a:off x="3984624" y="692696"/>
            <a:ext cx="3107655" cy="5433467"/>
          </a:xfrm>
        </p:spPr>
        <p:txBody>
          <a:bodyPr>
            <a:noAutofit/>
          </a:bodyPr>
          <a:lstStyle/>
          <a:p>
            <a:pPr algn="justLow"/>
            <a:endParaRPr lang="ar-SA" sz="2400" b="1" dirty="0" smtClean="0">
              <a:latin typeface="Sakkal Majalla" pitchFamily="2" charset="-78"/>
              <a:ea typeface="Arial Unicode MS" pitchFamily="34" charset="-128"/>
              <a:cs typeface="Sakkal Majalla" pitchFamily="2" charset="-78"/>
            </a:endParaRPr>
          </a:p>
          <a:p>
            <a:pPr algn="justLow"/>
            <a:r>
              <a:rPr lang="ar-SA" sz="2400" b="1" dirty="0" smtClean="0">
                <a:latin typeface="Sakkal Majalla" pitchFamily="2" charset="-78"/>
                <a:ea typeface="Arial Unicode MS" pitchFamily="34" charset="-128"/>
                <a:cs typeface="Sakkal Majalla" pitchFamily="2" charset="-78"/>
              </a:rPr>
              <a:t>العلم جملة من المعارف المتنوعة التي يحصل عليها المتعلم، والثقافة كذلك، فتقوم العلاقة بينهما على التشابه والتكامل.</a:t>
            </a:r>
          </a:p>
          <a:p>
            <a:pPr algn="justLow">
              <a:buNone/>
            </a:pPr>
            <a:endParaRPr lang="en-US" sz="2400" b="1" dirty="0" smtClean="0">
              <a:latin typeface="Sakkal Majalla" pitchFamily="2" charset="-78"/>
              <a:ea typeface="Arial Unicode MS" pitchFamily="34" charset="-128"/>
              <a:cs typeface="Sakkal Majalla" pitchFamily="2" charset="-78"/>
            </a:endParaRPr>
          </a:p>
          <a:p>
            <a:pPr algn="justLow"/>
            <a:r>
              <a:rPr lang="ar-SA" sz="2400" b="1" u="sng" dirty="0" smtClean="0">
                <a:latin typeface="Sakkal Majalla" pitchFamily="2" charset="-78"/>
                <a:ea typeface="Arial Unicode MS" pitchFamily="34" charset="-128"/>
                <a:cs typeface="Sakkal Majalla" pitchFamily="2" charset="-78"/>
              </a:rPr>
              <a:t>أما من ناحية الاختلاف</a:t>
            </a:r>
            <a:r>
              <a:rPr lang="ar-SA" sz="2400" b="1" dirty="0" smtClean="0">
                <a:latin typeface="Sakkal Majalla" pitchFamily="2" charset="-78"/>
                <a:ea typeface="Arial Unicode MS" pitchFamily="34" charset="-128"/>
                <a:cs typeface="Sakkal Majalla" pitchFamily="2" charset="-78"/>
              </a:rPr>
              <a:t> فتتميز الثقافة بالتنوع والشمول، فمن أخذ شيئاً من كل شيء واحد فقد أصبح مثقفاً، وأما العلم فيتميز بالتخصص، فمن أخذ كل شيء تقريباً من شيء واحد فقد أصبح عالماً</a:t>
            </a:r>
            <a:endParaRPr lang="ar-SA" sz="2400" b="1" u="sng" dirty="0" smtClean="0">
              <a:latin typeface="Sakkal Majalla" pitchFamily="2" charset="-78"/>
              <a:ea typeface="Arial Unicode MS" pitchFamily="34" charset="-128"/>
              <a:cs typeface="Sakkal Majalla" pitchFamily="2" charset="-78"/>
            </a:endParaRPr>
          </a:p>
          <a:p>
            <a:pPr algn="justLow"/>
            <a:endParaRPr lang="ar-SA" sz="2400" b="1" dirty="0" smtClean="0">
              <a:latin typeface="Sakkal Majalla" pitchFamily="2" charset="-78"/>
              <a:ea typeface="Arial Unicode MS" pitchFamily="34" charset="-128"/>
              <a:cs typeface="Sakkal Majalla" pitchFamily="2" charset="-78"/>
            </a:endParaRPr>
          </a:p>
          <a:p>
            <a:pPr algn="justLow"/>
            <a:endParaRPr lang="ar-SA" sz="2400" b="1" dirty="0">
              <a:latin typeface="Sakkal Majalla" pitchFamily="2" charset="-78"/>
              <a:cs typeface="Sakkal Majalla" pitchFamily="2" charset="-78"/>
            </a:endParaRPr>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p:txBody>
          <a:bodyPr>
            <a:normAutofit fontScale="90000"/>
          </a:bodyPr>
          <a:lstStyle/>
          <a:p>
            <a:r>
              <a:rPr lang="ar-SA" sz="4400" dirty="0" smtClean="0">
                <a:solidFill>
                  <a:schemeClr val="bg1"/>
                </a:solidFill>
                <a:latin typeface="Arial Unicode MS" pitchFamily="34" charset="-128"/>
                <a:ea typeface="Arial Unicode MS" pitchFamily="34" charset="-128"/>
                <a:cs typeface="Arial Unicode MS" pitchFamily="34" charset="-128"/>
              </a:rPr>
              <a:t>ثانياً: العلاقة بين الثقافة والحضارة:</a:t>
            </a:r>
            <a:r>
              <a:rPr lang="en-US" sz="4400" dirty="0" smtClean="0">
                <a:solidFill>
                  <a:schemeClr val="bg1"/>
                </a:solidFill>
                <a:latin typeface="Arial Unicode MS" pitchFamily="34" charset="-128"/>
                <a:ea typeface="Arial Unicode MS" pitchFamily="34" charset="-128"/>
                <a:cs typeface="Arial Unicode MS" pitchFamily="34" charset="-128"/>
              </a:rPr>
              <a:t/>
            </a:r>
            <a:br>
              <a:rPr lang="en-US" sz="4400" dirty="0" smtClean="0">
                <a:solidFill>
                  <a:schemeClr val="bg1"/>
                </a:solidFill>
                <a:latin typeface="Arial Unicode MS" pitchFamily="34" charset="-128"/>
                <a:ea typeface="Arial Unicode MS" pitchFamily="34" charset="-128"/>
                <a:cs typeface="Arial Unicode MS" pitchFamily="34" charset="-128"/>
              </a:rPr>
            </a:br>
            <a:endParaRPr lang="ar-SA" dirty="0">
              <a:solidFill>
                <a:schemeClr val="bg1"/>
              </a:solidFill>
            </a:endParaRPr>
          </a:p>
        </p:txBody>
      </p:sp>
      <p:sp>
        <p:nvSpPr>
          <p:cNvPr id="6" name="عنصر نائب للمحتوى 5"/>
          <p:cNvSpPr>
            <a:spLocks noGrp="1"/>
          </p:cNvSpPr>
          <p:nvPr>
            <p:ph sz="half" idx="1"/>
          </p:nvPr>
        </p:nvSpPr>
        <p:spPr>
          <a:xfrm>
            <a:off x="755576" y="0"/>
            <a:ext cx="3076649" cy="5145435"/>
          </a:xfrm>
        </p:spPr>
        <p:txBody>
          <a:bodyPr>
            <a:noAutofit/>
          </a:bodyPr>
          <a:lstStyle/>
          <a:p>
            <a:pPr algn="justLow"/>
            <a:endParaRPr lang="ar-SA" b="1" u="sng" dirty="0" smtClean="0">
              <a:solidFill>
                <a:srgbClr val="00B050"/>
              </a:solidFill>
              <a:effectLst>
                <a:outerShdw blurRad="38100" dist="38100" dir="2700000" algn="tl">
                  <a:srgbClr val="000000">
                    <a:alpha val="43137"/>
                  </a:srgbClr>
                </a:outerShdw>
              </a:effectLst>
              <a:latin typeface="Sakkal Majalla" pitchFamily="2" charset="-78"/>
              <a:ea typeface="Arial Unicode MS" pitchFamily="34" charset="-128"/>
              <a:cs typeface="Sakkal Majalla" pitchFamily="2" charset="-78"/>
            </a:endParaRPr>
          </a:p>
          <a:p>
            <a:pPr algn="justLow"/>
            <a:r>
              <a:rPr lang="ar-SA" b="1" u="sng" dirty="0" smtClean="0">
                <a:solidFill>
                  <a:srgbClr val="00B050"/>
                </a:solidFill>
                <a:effectLst>
                  <a:outerShdw blurRad="38100" dist="38100" dir="2700000" algn="tl">
                    <a:srgbClr val="000000">
                      <a:alpha val="43137"/>
                    </a:srgbClr>
                  </a:outerShdw>
                </a:effectLst>
                <a:latin typeface="Sakkal Majalla" pitchFamily="2" charset="-78"/>
                <a:ea typeface="Arial Unicode MS" pitchFamily="34" charset="-128"/>
                <a:cs typeface="Sakkal Majalla" pitchFamily="2" charset="-78"/>
              </a:rPr>
              <a:t>أما في الجانب العلمي: </a:t>
            </a:r>
          </a:p>
          <a:p>
            <a:pPr algn="justLow">
              <a:buNone/>
            </a:pPr>
            <a:r>
              <a:rPr lang="ar-SA" dirty="0" smtClean="0">
                <a:effectLst>
                  <a:outerShdw blurRad="38100" dist="38100" dir="2700000" algn="tl">
                    <a:srgbClr val="000000">
                      <a:alpha val="43137"/>
                    </a:srgbClr>
                  </a:outerShdw>
                </a:effectLst>
                <a:latin typeface="Sakkal Majalla" pitchFamily="2" charset="-78"/>
                <a:ea typeface="Arial Unicode MS" pitchFamily="34" charset="-128"/>
                <a:cs typeface="Sakkal Majalla" pitchFamily="2" charset="-78"/>
              </a:rPr>
              <a:t>فهما يرتبطان مع بعضهما ارتباطاً وثيقاً، لأن الثقافة كل أمة هي أساس حضارتها وفكرها وأسلوب حياتها، فالثقافة والحضارة متفقان من هذه الناحية.</a:t>
            </a:r>
          </a:p>
          <a:p>
            <a:pPr algn="justLow">
              <a:buNone/>
            </a:pPr>
            <a:endParaRPr lang="en-US" dirty="0" smtClean="0">
              <a:effectLst>
                <a:outerShdw blurRad="38100" dist="38100" dir="2700000" algn="tl">
                  <a:srgbClr val="000000">
                    <a:alpha val="43137"/>
                  </a:srgbClr>
                </a:outerShdw>
              </a:effectLst>
              <a:latin typeface="Sakkal Majalla" pitchFamily="2" charset="-78"/>
              <a:ea typeface="Arial Unicode MS" pitchFamily="34" charset="-128"/>
              <a:cs typeface="Sakkal Majalla" pitchFamily="2" charset="-78"/>
            </a:endParaRPr>
          </a:p>
          <a:p>
            <a:pPr algn="justLow"/>
            <a:r>
              <a:rPr lang="ar-SA" dirty="0" smtClean="0">
                <a:solidFill>
                  <a:srgbClr val="FF0000"/>
                </a:solidFill>
                <a:effectLst>
                  <a:outerShdw blurRad="38100" dist="38100" dir="2700000" algn="tl">
                    <a:srgbClr val="000000">
                      <a:alpha val="43137"/>
                    </a:srgbClr>
                  </a:outerShdw>
                </a:effectLst>
                <a:latin typeface="Sakkal Majalla" pitchFamily="2" charset="-78"/>
                <a:ea typeface="Arial Unicode MS" pitchFamily="34" charset="-128"/>
                <a:cs typeface="Sakkal Majalla" pitchFamily="2" charset="-78"/>
              </a:rPr>
              <a:t>فالثقافة هي المظهر العقلي للحضارة، والحضارة هي المظهر المادي للثقافة</a:t>
            </a:r>
            <a:r>
              <a:rPr lang="ar-SA" dirty="0" smtClean="0">
                <a:effectLst>
                  <a:outerShdw blurRad="38100" dist="38100" dir="2700000" algn="tl">
                    <a:srgbClr val="000000">
                      <a:alpha val="43137"/>
                    </a:srgbClr>
                  </a:outerShdw>
                </a:effectLst>
                <a:latin typeface="Sakkal Majalla" pitchFamily="2" charset="-78"/>
                <a:ea typeface="Arial Unicode MS" pitchFamily="34" charset="-128"/>
                <a:cs typeface="Sakkal Majalla" pitchFamily="2" charset="-78"/>
              </a:rPr>
              <a:t>.</a:t>
            </a:r>
            <a:r>
              <a:rPr lang="en-US" dirty="0" smtClean="0">
                <a:effectLst>
                  <a:outerShdw blurRad="38100" dist="38100" dir="2700000" algn="tl">
                    <a:srgbClr val="000000">
                      <a:alpha val="43137"/>
                    </a:srgbClr>
                  </a:outerShdw>
                </a:effectLst>
                <a:latin typeface="Sakkal Majalla" pitchFamily="2" charset="-78"/>
                <a:ea typeface="Arial Unicode MS" pitchFamily="34" charset="-128"/>
                <a:cs typeface="Sakkal Majalla" pitchFamily="2" charset="-78"/>
              </a:rPr>
              <a:t/>
            </a:r>
            <a:br>
              <a:rPr lang="en-US" dirty="0" smtClean="0">
                <a:effectLst>
                  <a:outerShdw blurRad="38100" dist="38100" dir="2700000" algn="tl">
                    <a:srgbClr val="000000">
                      <a:alpha val="43137"/>
                    </a:srgbClr>
                  </a:outerShdw>
                </a:effectLst>
                <a:latin typeface="Sakkal Majalla" pitchFamily="2" charset="-78"/>
                <a:ea typeface="Arial Unicode MS" pitchFamily="34" charset="-128"/>
                <a:cs typeface="Sakkal Majalla" pitchFamily="2" charset="-78"/>
              </a:rPr>
            </a:br>
            <a:endParaRPr lang="ar-SA" dirty="0">
              <a:effectLst>
                <a:outerShdw blurRad="38100" dist="38100" dir="2700000" algn="tl">
                  <a:srgbClr val="000000">
                    <a:alpha val="43137"/>
                  </a:srgbClr>
                </a:outerShdw>
              </a:effectLst>
              <a:latin typeface="Sakkal Majalla" pitchFamily="2" charset="-78"/>
              <a:cs typeface="Sakkal Majalla" pitchFamily="2" charset="-78"/>
            </a:endParaRPr>
          </a:p>
        </p:txBody>
      </p:sp>
      <p:sp>
        <p:nvSpPr>
          <p:cNvPr id="7" name="عنصر نائب للمحتوى 6"/>
          <p:cNvSpPr>
            <a:spLocks noGrp="1"/>
          </p:cNvSpPr>
          <p:nvPr>
            <p:ph sz="half" idx="2"/>
          </p:nvPr>
        </p:nvSpPr>
        <p:spPr>
          <a:xfrm>
            <a:off x="3923928" y="548680"/>
            <a:ext cx="3096344" cy="5544616"/>
          </a:xfrm>
        </p:spPr>
        <p:txBody>
          <a:bodyPr>
            <a:noAutofit/>
          </a:bodyPr>
          <a:lstStyle/>
          <a:p>
            <a:pPr algn="justLow"/>
            <a:r>
              <a:rPr lang="ar-SA" b="1" u="sng" dirty="0" smtClean="0">
                <a:solidFill>
                  <a:srgbClr val="00B050"/>
                </a:solidFill>
                <a:latin typeface="Sakkal Majalla" pitchFamily="2" charset="-78"/>
                <a:ea typeface="Arial Unicode MS" pitchFamily="34" charset="-128"/>
                <a:cs typeface="Sakkal Majalla" pitchFamily="2" charset="-78"/>
              </a:rPr>
              <a:t>الحضارة: </a:t>
            </a:r>
          </a:p>
          <a:p>
            <a:pPr algn="justLow">
              <a:buNone/>
            </a:pPr>
            <a:r>
              <a:rPr lang="ar-SA" b="1" dirty="0" smtClean="0">
                <a:latin typeface="Sakkal Majalla" pitchFamily="2" charset="-78"/>
                <a:ea typeface="Arial Unicode MS" pitchFamily="34" charset="-128"/>
                <a:cs typeface="Sakkal Majalla" pitchFamily="2" charset="-78"/>
              </a:rPr>
              <a:t>تتناول جملة من مظاهر الرقي العلمي والفني والأدبي والاجتماعي التي تنتقل من جيل إلى آخر في جوانب الحياة المادية.</a:t>
            </a:r>
          </a:p>
          <a:p>
            <a:pPr algn="justLow">
              <a:buNone/>
            </a:pPr>
            <a:r>
              <a:rPr lang="ar-SA" b="1" u="sng" dirty="0" smtClean="0">
                <a:solidFill>
                  <a:srgbClr val="00B050"/>
                </a:solidFill>
                <a:latin typeface="Sakkal Majalla" pitchFamily="2" charset="-78"/>
                <a:ea typeface="Arial Unicode MS" pitchFamily="34" charset="-128"/>
                <a:cs typeface="Sakkal Majalla" pitchFamily="2" charset="-78"/>
              </a:rPr>
              <a:t>أما الثقافة: </a:t>
            </a:r>
          </a:p>
          <a:p>
            <a:pPr algn="justLow">
              <a:buNone/>
            </a:pPr>
            <a:r>
              <a:rPr lang="ar-SA" b="1" dirty="0" smtClean="0">
                <a:latin typeface="Sakkal Majalla" pitchFamily="2" charset="-78"/>
                <a:ea typeface="Arial Unicode MS" pitchFamily="34" charset="-128"/>
                <a:cs typeface="Sakkal Majalla" pitchFamily="2" charset="-78"/>
              </a:rPr>
              <a:t>فهي جملة العلوم والمعارف التي يطلب الحذق فيها، فالثقافة تهتم بالجوانب المعنوية والحضارة ألصق بالماديات، وهذا الفرق الجانب النظري فقط.</a:t>
            </a:r>
          </a:p>
          <a:p>
            <a:pPr algn="justLow"/>
            <a:endParaRPr lang="ar-SA" b="1" dirty="0">
              <a:latin typeface="Sakkal Majalla" pitchFamily="2" charset="-78"/>
              <a:cs typeface="Sakkal Majalla" pitchFamily="2" charset="-78"/>
            </a:endParaRPr>
          </a:p>
        </p:txBody>
      </p:sp>
    </p:spTree>
  </p:cSld>
  <p:clrMapOvr>
    <a:masterClrMapping/>
  </p:clrMapOvr>
  <p:transition>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683568" y="548680"/>
            <a:ext cx="6161908" cy="6001643"/>
          </a:xfrm>
          <a:prstGeom prst="rect">
            <a:avLst/>
          </a:prstGeom>
        </p:spPr>
        <p:txBody>
          <a:bodyPr wrap="square">
            <a:spAutoFit/>
          </a:bodyPr>
          <a:lstStyle/>
          <a:p>
            <a:pPr algn="justLow"/>
            <a:r>
              <a:rPr lang="ar-SA" sz="3200" b="1" dirty="0" smtClean="0">
                <a:solidFill>
                  <a:srgbClr val="CC0066"/>
                </a:solidFill>
                <a:effectLst>
                  <a:outerShdw blurRad="38100" dist="38100" dir="2700000" algn="tl">
                    <a:srgbClr val="000000">
                      <a:alpha val="43137"/>
                    </a:srgbClr>
                  </a:outerShdw>
                </a:effectLst>
                <a:latin typeface="Monotype Koufi" pitchFamily="2" charset="-78"/>
                <a:ea typeface="Monotype Koufi" pitchFamily="2" charset="-78"/>
                <a:cs typeface="Monotype Koufi" pitchFamily="2" charset="-78"/>
              </a:rPr>
              <a:t>د_ تعريف الثقافة الإسلامية اصطلاحاً:</a:t>
            </a:r>
          </a:p>
          <a:p>
            <a:pPr algn="justLow"/>
            <a:endParaRPr lang="en-US" sz="3200" b="1" dirty="0" smtClean="0">
              <a:latin typeface="Sakkal Majalla" pitchFamily="2" charset="-78"/>
              <a:ea typeface="Arial Unicode MS" pitchFamily="34" charset="-128"/>
              <a:cs typeface="Sakkal Majalla" pitchFamily="2" charset="-78"/>
            </a:endParaRPr>
          </a:p>
          <a:p>
            <a:pPr algn="justLow"/>
            <a:r>
              <a:rPr lang="ar-SA" sz="3200" b="1" dirty="0" smtClean="0">
                <a:latin typeface="Sakkal Majalla" pitchFamily="2" charset="-78"/>
                <a:ea typeface="Arial Unicode MS" pitchFamily="34" charset="-128"/>
                <a:cs typeface="Sakkal Majalla" pitchFamily="2" charset="-78"/>
              </a:rPr>
              <a:t>نظراً لكون كلمة (الثقافة) ذات أبعاد كبيرة ودلالات </a:t>
            </a:r>
            <a:r>
              <a:rPr lang="ar-SA" sz="3200" b="1" dirty="0" smtClean="0">
                <a:latin typeface="Sakkal Majalla" pitchFamily="2" charset="-78"/>
                <a:ea typeface="Arial Unicode MS" pitchFamily="34" charset="-128"/>
                <a:cs typeface="Sakkal Majalla" pitchFamily="2" charset="-78"/>
              </a:rPr>
              <a:t>واسعة ونظراً </a:t>
            </a:r>
            <a:r>
              <a:rPr lang="ar-SA" sz="3200" b="1" dirty="0" smtClean="0">
                <a:latin typeface="Sakkal Majalla" pitchFamily="2" charset="-78"/>
                <a:ea typeface="Arial Unicode MS" pitchFamily="34" charset="-128"/>
                <a:cs typeface="Sakkal Majalla" pitchFamily="2" charset="-78"/>
              </a:rPr>
              <a:t>لكون هذه الكلمة من الألفاظ المعنوية التي يصعب على الباحث تحديدها. </a:t>
            </a:r>
          </a:p>
          <a:p>
            <a:pPr algn="justLow"/>
            <a:r>
              <a:rPr lang="ar-SA" sz="3200" b="1" dirty="0" smtClean="0">
                <a:latin typeface="Sakkal Majalla" pitchFamily="2" charset="-78"/>
                <a:ea typeface="Arial Unicode MS" pitchFamily="34" charset="-128"/>
                <a:cs typeface="Sakkal Majalla" pitchFamily="2" charset="-78"/>
              </a:rPr>
              <a:t>ونظراً لكون علماء العربية والإسلام على اختلاف تخصصاتهم في الزمن الماضي</a:t>
            </a:r>
          </a:p>
          <a:p>
            <a:pPr algn="justLow"/>
            <a:endParaRPr lang="ar-SA" sz="3200" b="1" dirty="0" smtClean="0">
              <a:latin typeface="Sakkal Majalla" pitchFamily="2" charset="-78"/>
              <a:ea typeface="Arial Unicode MS" pitchFamily="34" charset="-128"/>
              <a:cs typeface="Sakkal Majalla" pitchFamily="2" charset="-78"/>
            </a:endParaRPr>
          </a:p>
          <a:p>
            <a:pPr algn="justLow"/>
            <a:r>
              <a:rPr lang="ar-SA" sz="3200" b="1" dirty="0" smtClean="0">
                <a:latin typeface="Sakkal Majalla" pitchFamily="2" charset="-78"/>
                <a:ea typeface="Arial Unicode MS" pitchFamily="34" charset="-128"/>
                <a:cs typeface="Sakkal Majalla" pitchFamily="2" charset="-78"/>
              </a:rPr>
              <a:t>    لم يستعملوا كلمة (الثقافة) بالمعنى الواسع، ولم يقيموا علماً مستقلاً يسمى </a:t>
            </a:r>
            <a:r>
              <a:rPr lang="ar-SA" sz="3200" b="1" dirty="0" err="1" smtClean="0">
                <a:latin typeface="Sakkal Majalla" pitchFamily="2" charset="-78"/>
                <a:ea typeface="Arial Unicode MS" pitchFamily="34" charset="-128"/>
                <a:cs typeface="Sakkal Majalla" pitchFamily="2" charset="-78"/>
              </a:rPr>
              <a:t>بـ</a:t>
            </a:r>
            <a:r>
              <a:rPr lang="ar-SA" sz="3200" b="1" dirty="0" smtClean="0">
                <a:latin typeface="Sakkal Majalla" pitchFamily="2" charset="-78"/>
                <a:ea typeface="Arial Unicode MS" pitchFamily="34" charset="-128"/>
                <a:cs typeface="Sakkal Majalla" pitchFamily="2" charset="-78"/>
              </a:rPr>
              <a:t> (الثقافة)، وإنما جاء التعبير بهذه الكلمة وليد الأبحاث والدراسات الحديثة.</a:t>
            </a:r>
            <a:endParaRPr lang="en-US" sz="3200" b="1" dirty="0" smtClean="0">
              <a:latin typeface="Sakkal Majalla" pitchFamily="2" charset="-78"/>
              <a:ea typeface="Arial Unicode MS" pitchFamily="34" charset="-128"/>
              <a:cs typeface="Sakkal Majalla" pitchFamily="2" charset="-78"/>
            </a:endParaRPr>
          </a:p>
        </p:txBody>
      </p:sp>
    </p:spTree>
  </p:cSld>
  <p:clrMapOvr>
    <a:masterClrMapping/>
  </p:clrMapOvr>
  <p:transition>
    <p:pull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74415" y="1095366"/>
            <a:ext cx="6373849" cy="4462760"/>
          </a:xfrm>
          <a:prstGeom prst="rect">
            <a:avLst/>
          </a:prstGeom>
        </p:spPr>
        <p:txBody>
          <a:bodyPr wrap="square">
            <a:spAutoFit/>
          </a:bodyPr>
          <a:lstStyle/>
          <a:p>
            <a:pPr algn="justLow"/>
            <a:r>
              <a:rPr lang="ar-SA" sz="3200" dirty="0" smtClean="0">
                <a:solidFill>
                  <a:srgbClr val="FF0000"/>
                </a:solidFill>
                <a:effectLst>
                  <a:outerShdw blurRad="38100" dist="38100" dir="2700000" algn="tl">
                    <a:srgbClr val="000000">
                      <a:alpha val="43137"/>
                    </a:srgbClr>
                  </a:outerShdw>
                </a:effectLst>
                <a:latin typeface="Monotype Koufi" pitchFamily="2" charset="-78"/>
                <a:ea typeface="Monotype Koufi" pitchFamily="2" charset="-78"/>
                <a:cs typeface="Monotype Koufi" pitchFamily="2" charset="-78"/>
              </a:rPr>
              <a:t> وأقرب تعريف لها بأنها:</a:t>
            </a:r>
          </a:p>
          <a:p>
            <a:pPr algn="justLow"/>
            <a:endParaRPr lang="ar-SA" sz="2800" dirty="0" smtClean="0">
              <a:latin typeface="Arial Unicode MS" pitchFamily="34" charset="-128"/>
              <a:ea typeface="Arial Unicode MS" pitchFamily="34" charset="-128"/>
              <a:cs typeface="Arial Unicode MS" pitchFamily="34" charset="-128"/>
            </a:endParaRPr>
          </a:p>
          <a:p>
            <a:pPr algn="justLow"/>
            <a:r>
              <a:rPr lang="ar-SA" sz="3200" dirty="0" smtClean="0">
                <a:latin typeface="Arial Unicode MS" pitchFamily="34" charset="-128"/>
                <a:ea typeface="Arial Unicode MS" pitchFamily="34" charset="-128"/>
                <a:cs typeface="Arial Unicode MS" pitchFamily="34" charset="-128"/>
              </a:rPr>
              <a:t>:"</a:t>
            </a:r>
            <a:r>
              <a:rPr lang="ar-SA" sz="3200" b="1" dirty="0" smtClean="0">
                <a:latin typeface="Sakkal Majalla" pitchFamily="2" charset="-78"/>
                <a:ea typeface="Arial Unicode MS" pitchFamily="34" charset="-128"/>
                <a:cs typeface="Sakkal Majalla" pitchFamily="2" charset="-78"/>
              </a:rPr>
              <a:t>معرفة مقومات الأمة الإسلامية العامة، بتفاعلاتها في الماضي والحاضر، من دين، ولغة، وتاريخ، وحضارة، وقيم وأهداف مشتركه".</a:t>
            </a:r>
          </a:p>
          <a:p>
            <a:pPr algn="justLow"/>
            <a:endParaRPr lang="en-US" sz="3200" b="1" dirty="0" smtClean="0">
              <a:latin typeface="Sakkal Majalla" pitchFamily="2" charset="-78"/>
              <a:ea typeface="Arial Unicode MS" pitchFamily="34" charset="-128"/>
              <a:cs typeface="Sakkal Majalla" pitchFamily="2" charset="-78"/>
            </a:endParaRPr>
          </a:p>
          <a:p>
            <a:pPr algn="justLow"/>
            <a:r>
              <a:rPr lang="ar-SA" sz="3200" b="1" dirty="0" smtClean="0">
                <a:latin typeface="Sakkal Majalla" pitchFamily="2" charset="-78"/>
                <a:ea typeface="Arial Unicode MS" pitchFamily="34" charset="-128"/>
                <a:cs typeface="Sakkal Majalla" pitchFamily="2" charset="-78"/>
              </a:rPr>
              <a:t>ولعل هذا التعريف باشتماله على موضوعات الثقافة الإسلامية يكون أقرب التعريفات إلى الصواب.</a:t>
            </a:r>
            <a:endParaRPr lang="en-US" sz="3200" b="1" dirty="0" smtClean="0">
              <a:latin typeface="Sakkal Majalla" pitchFamily="2" charset="-78"/>
              <a:ea typeface="Arial Unicode MS" pitchFamily="34" charset="-128"/>
              <a:cs typeface="Sakkal Majalla" pitchFamily="2" charset="-78"/>
            </a:endParaRPr>
          </a:p>
        </p:txBody>
      </p:sp>
    </p:spTree>
  </p:cSld>
  <p:clrMapOvr>
    <a:masterClrMapping/>
  </p:clrMapOvr>
  <p:transition>
    <p:newsflash/>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Stack of books design template</Template>
  <TotalTime>31</TotalTime>
  <Words>1292</Words>
  <Application>Microsoft Office PowerPoint</Application>
  <PresentationFormat>عرض على الشاشة (3:4)‏</PresentationFormat>
  <Paragraphs>136</Paragraphs>
  <Slides>21</Slides>
  <Notes>1</Notes>
  <HiddenSlides>0</HiddenSlides>
  <MMClips>0</MMClips>
  <ScaleCrop>false</ScaleCrop>
  <HeadingPairs>
    <vt:vector size="4" baseType="variant">
      <vt:variant>
        <vt:lpstr>سمة</vt:lpstr>
      </vt:variant>
      <vt:variant>
        <vt:i4>1</vt:i4>
      </vt:variant>
      <vt:variant>
        <vt:lpstr>عناوين الشرائح</vt:lpstr>
      </vt:variant>
      <vt:variant>
        <vt:i4>21</vt:i4>
      </vt:variant>
    </vt:vector>
  </HeadingPairs>
  <TitlesOfParts>
    <vt:vector size="22" baseType="lpstr">
      <vt:lpstr>Default Design</vt:lpstr>
      <vt:lpstr>المحاضرة الأولى: مفهوم الثقافة الإسلامية، وأهميتها ، ومصادرها</vt:lpstr>
      <vt:lpstr>           تعريف الثقافة</vt:lpstr>
      <vt:lpstr>هذا فيما يتعلق بمعنى كلمة (الثقافة) في لغتنا العربية،</vt:lpstr>
      <vt:lpstr>وحين دخلت الثقافة الإسلامية</vt:lpstr>
      <vt:lpstr>تعريفات تخدم هذا الموضوع:</vt:lpstr>
      <vt:lpstr>     ج_ العلاقة بين الثقافة وغيرها من العلوم:  أولاً: العلاقة بين الثقافة والعلم:   </vt:lpstr>
      <vt:lpstr>ثانياً: العلاقة بين الثقافة والحضارة: </vt:lpstr>
      <vt:lpstr>الشريحة 8</vt:lpstr>
      <vt:lpstr>الشريحة 9</vt:lpstr>
      <vt:lpstr> مصادر الثقافة الإسلامية: تنقسم مصادر الثقافة الإسلامية إلى قسمين: </vt:lpstr>
      <vt:lpstr>المصدر الثاني: السنة النبوية</vt:lpstr>
      <vt:lpstr>مكانة السنة مع القرآن تأتي على ثلاثة أحوال: </vt:lpstr>
      <vt:lpstr>الشريحة 13</vt:lpstr>
      <vt:lpstr>ثانياً: المصادر الفرعية: </vt:lpstr>
      <vt:lpstr>أمثلة على الإجماع: </vt:lpstr>
      <vt:lpstr>القياس وأدلة حجيته:  </vt:lpstr>
      <vt:lpstr>أركان القياس أربعة وهي:  </vt:lpstr>
      <vt:lpstr>أمثلة على القياس</vt:lpstr>
      <vt:lpstr>الشريحة 19</vt:lpstr>
      <vt:lpstr>6_ الخبرات الإنسانية: </vt:lpstr>
      <vt:lpstr>الشريحة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وفاء</dc:creator>
  <cp:lastModifiedBy>وفاء بنت محمد العيسى</cp:lastModifiedBy>
  <cp:revision>4</cp:revision>
  <dcterms:created xsi:type="dcterms:W3CDTF">2014-09-13T20:25:54Z</dcterms:created>
  <dcterms:modified xsi:type="dcterms:W3CDTF">2014-09-20T17:12:59Z</dcterms:modified>
</cp:coreProperties>
</file>