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8" r:id="rId4"/>
    <p:sldId id="265" r:id="rId5"/>
    <p:sldId id="277" r:id="rId6"/>
    <p:sldId id="260" r:id="rId7"/>
    <p:sldId id="267" r:id="rId8"/>
    <p:sldId id="286" r:id="rId9"/>
    <p:sldId id="259" r:id="rId10"/>
    <p:sldId id="262" r:id="rId11"/>
    <p:sldId id="268" r:id="rId12"/>
    <p:sldId id="269" r:id="rId13"/>
    <p:sldId id="275" r:id="rId14"/>
    <p:sldId id="270" r:id="rId15"/>
    <p:sldId id="273" r:id="rId16"/>
    <p:sldId id="274" r:id="rId17"/>
    <p:sldId id="272" r:id="rId18"/>
    <p:sldId id="271" r:id="rId19"/>
    <p:sldId id="278" r:id="rId20"/>
    <p:sldId id="263" r:id="rId21"/>
    <p:sldId id="279" r:id="rId22"/>
    <p:sldId id="280" r:id="rId23"/>
    <p:sldId id="281" r:id="rId24"/>
    <p:sldId id="282" r:id="rId25"/>
    <p:sldId id="285" r:id="rId26"/>
    <p:sldId id="283" r:id="rId27"/>
    <p:sldId id="284"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2" d="100"/>
          <a:sy n="32" d="100"/>
        </p:scale>
        <p:origin x="-1308" y="-9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1/28/2018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الاضطرابات النفسية</a:t>
            </a:r>
          </a:p>
        </p:txBody>
      </p:sp>
    </p:spTree>
    <p:extLst>
      <p:ext uri="{BB962C8B-B14F-4D97-AF65-F5344CB8AC3E}">
        <p14:creationId xmlns:p14="http://schemas.microsoft.com/office/powerpoint/2010/main" val="238101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4114" y="82187"/>
            <a:ext cx="10364451" cy="876176"/>
          </a:xfrm>
        </p:spPr>
        <p:txBody>
          <a:bodyPr/>
          <a:lstStyle/>
          <a:p>
            <a:r>
              <a:rPr lang="ar-SA" dirty="0"/>
              <a:t>الاكتئاب </a:t>
            </a:r>
            <a:r>
              <a:rPr lang="en-US" dirty="0"/>
              <a:t>Depression</a:t>
            </a:r>
            <a:endParaRPr lang="ar-SA" dirty="0"/>
          </a:p>
        </p:txBody>
      </p:sp>
      <p:pic>
        <p:nvPicPr>
          <p:cNvPr id="7174" name="Picture 6" descr="https://media2.picsearch.com/is?AEQUgu5vTSNQtHDizDyUMiYa0rL1YRtrZMv6bNRDbOw&amp;height=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098" y="1763485"/>
            <a:ext cx="4133461" cy="383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4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4114" y="82187"/>
            <a:ext cx="10364451" cy="876176"/>
          </a:xfrm>
        </p:spPr>
        <p:txBody>
          <a:bodyPr/>
          <a:lstStyle/>
          <a:p>
            <a:r>
              <a:rPr lang="ar-SA" dirty="0">
                <a:solidFill>
                  <a:schemeClr val="accent1"/>
                </a:solidFill>
              </a:rPr>
              <a:t>معنى الاكتئاب</a:t>
            </a:r>
          </a:p>
        </p:txBody>
      </p:sp>
      <p:sp>
        <p:nvSpPr>
          <p:cNvPr id="3" name="عنصر نائب للمحتوى 2"/>
          <p:cNvSpPr>
            <a:spLocks noGrp="1"/>
          </p:cNvSpPr>
          <p:nvPr>
            <p:ph sz="quarter" idx="13"/>
          </p:nvPr>
        </p:nvSpPr>
        <p:spPr>
          <a:xfrm>
            <a:off x="913774" y="1950098"/>
            <a:ext cx="10363826" cy="3841101"/>
          </a:xfrm>
        </p:spPr>
        <p:txBody>
          <a:bodyPr>
            <a:normAutofit/>
          </a:bodyPr>
          <a:lstStyle/>
          <a:p>
            <a:pPr algn="just"/>
            <a:endParaRPr lang="ar-SA" b="1" dirty="0"/>
          </a:p>
          <a:p>
            <a:pPr algn="just"/>
            <a:r>
              <a:rPr lang="ar-SA" b="1" dirty="0"/>
              <a:t>يعاني الشخص من اعتلال الحالة المزاجية، وعدم الاهتمام والتمتع بالأشياء، وتدني الطاقة مما يؤدي إلى قلة النشاط لمدة أسبوعين على الأقل. ويعاني كثير ممن يمرون بحالات اكتئاب كذلك من أعراض القلق، واضطراب النوم والشهية، وقد يكون لديهم شعور بالذنب أو قلة تقدير الذات وضعف التركيز، بل وحتى أعراض بدون تفسير طبي. المكتئب ينظر سلبيا للذات وللخبرات والمستقبل وفي أسوأ حالاته، يمكن أن يفضي الاكتئاب إلى الانتحار. بناء على عدد الأعراض وشدتها، يتم تصنيف حالات الاكتئاب باعتبارها طفيفة، أو متوسطة، أو حادة.</a:t>
            </a:r>
          </a:p>
          <a:p>
            <a:pPr marL="0" indent="0">
              <a:buNone/>
            </a:pPr>
            <a:endParaRPr lang="ar-SA" dirty="0"/>
          </a:p>
          <a:p>
            <a:endParaRPr lang="ar-SA" dirty="0"/>
          </a:p>
        </p:txBody>
      </p:sp>
    </p:spTree>
    <p:extLst>
      <p:ext uri="{BB962C8B-B14F-4D97-AF65-F5344CB8AC3E}">
        <p14:creationId xmlns:p14="http://schemas.microsoft.com/office/powerpoint/2010/main" val="245074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3774" y="226633"/>
            <a:ext cx="10364451" cy="631784"/>
          </a:xfrm>
        </p:spPr>
        <p:txBody>
          <a:bodyPr/>
          <a:lstStyle/>
          <a:p>
            <a:r>
              <a:rPr lang="ar-SA" dirty="0">
                <a:solidFill>
                  <a:schemeClr val="accent1"/>
                </a:solidFill>
              </a:rPr>
              <a:t>أعراض الاكتئاب</a:t>
            </a:r>
          </a:p>
        </p:txBody>
      </p:sp>
      <p:sp>
        <p:nvSpPr>
          <p:cNvPr id="3" name="عنصر نائب للمحتوى 2"/>
          <p:cNvSpPr>
            <a:spLocks noGrp="1"/>
          </p:cNvSpPr>
          <p:nvPr>
            <p:ph sz="quarter" idx="13"/>
          </p:nvPr>
        </p:nvSpPr>
        <p:spPr>
          <a:xfrm>
            <a:off x="820468" y="1194318"/>
            <a:ext cx="10363826" cy="4674637"/>
          </a:xfrm>
        </p:spPr>
        <p:txBody>
          <a:bodyPr>
            <a:normAutofit fontScale="25000" lnSpcReduction="20000"/>
          </a:bodyPr>
          <a:lstStyle/>
          <a:p>
            <a:pPr marL="58738" indent="0" algn="just">
              <a:lnSpc>
                <a:spcPct val="115000"/>
              </a:lnSpc>
              <a:buNone/>
              <a:defRPr/>
            </a:pPr>
            <a:r>
              <a:rPr lang="ar-SA" sz="7200" dirty="0">
                <a:latin typeface="+mj-lt"/>
                <a:ea typeface="+mj-ea"/>
                <a:cs typeface="+mj-cs"/>
              </a:rPr>
              <a:t>1- </a:t>
            </a:r>
            <a:r>
              <a:rPr lang="ar-EG" sz="8000" b="1" dirty="0">
                <a:latin typeface="+mj-lt"/>
                <a:ea typeface="+mj-ea"/>
                <a:cs typeface="+mj-cs"/>
              </a:rPr>
              <a:t>شعور المريض بالكسل والتعب</a:t>
            </a:r>
            <a:r>
              <a:rPr lang="ar-SA" sz="8000" b="1" dirty="0">
                <a:latin typeface="+mj-lt"/>
                <a:ea typeface="+mj-ea"/>
                <a:cs typeface="+mj-cs"/>
              </a:rPr>
              <a:t> والإعياء</a:t>
            </a:r>
            <a:r>
              <a:rPr lang="ar-EG" sz="8000" b="1" dirty="0">
                <a:latin typeface="+mj-lt"/>
                <a:ea typeface="+mj-ea"/>
                <a:cs typeface="+mj-cs"/>
              </a:rPr>
              <a:t> </a:t>
            </a:r>
            <a:r>
              <a:rPr lang="ar-SA" sz="8000" b="1" dirty="0">
                <a:latin typeface="+mj-lt"/>
                <a:ea typeface="+mj-ea"/>
                <a:cs typeface="+mj-cs"/>
              </a:rPr>
              <a:t>.</a:t>
            </a:r>
          </a:p>
          <a:p>
            <a:pPr marL="58738" indent="0" algn="just">
              <a:lnSpc>
                <a:spcPct val="115000"/>
              </a:lnSpc>
              <a:buNone/>
              <a:defRPr/>
            </a:pPr>
            <a:endParaRPr lang="ar-SA" sz="8000" b="1" dirty="0">
              <a:latin typeface="+mj-lt"/>
              <a:ea typeface="+mj-ea"/>
              <a:cs typeface="+mj-cs"/>
            </a:endParaRPr>
          </a:p>
          <a:p>
            <a:pPr marL="58738" indent="0" algn="just">
              <a:lnSpc>
                <a:spcPct val="115000"/>
              </a:lnSpc>
              <a:buNone/>
              <a:defRPr/>
            </a:pPr>
            <a:r>
              <a:rPr lang="ar-SA" sz="8000" b="1" dirty="0">
                <a:latin typeface="+mj-lt"/>
                <a:ea typeface="+mj-ea"/>
                <a:cs typeface="+mj-cs"/>
              </a:rPr>
              <a:t>2- فقــــدان الرغبـة في ممارســــــة النشاطـــات</a:t>
            </a:r>
            <a:r>
              <a:rPr lang="en-US" sz="8000" b="1" dirty="0">
                <a:latin typeface="+mj-lt"/>
                <a:ea typeface="+mj-ea"/>
                <a:cs typeface="+mj-cs"/>
              </a:rPr>
              <a:t> </a:t>
            </a:r>
            <a:r>
              <a:rPr lang="ar-SA" sz="8000" b="1" dirty="0">
                <a:latin typeface="+mj-lt"/>
                <a:ea typeface="+mj-ea"/>
                <a:cs typeface="+mj-cs"/>
              </a:rPr>
              <a:t>اليوميــة الاعتيـــاديـــة ، فقدان الشعور بقيمة الذات ، فقدان الرغبة الجنسية </a:t>
            </a:r>
          </a:p>
          <a:p>
            <a:pPr marL="58738" indent="0" algn="just">
              <a:lnSpc>
                <a:spcPct val="115000"/>
              </a:lnSpc>
              <a:buNone/>
              <a:defRPr/>
            </a:pPr>
            <a:endParaRPr lang="en-US" sz="8000" b="1" dirty="0">
              <a:latin typeface="+mj-lt"/>
              <a:ea typeface="+mj-ea"/>
              <a:cs typeface="+mj-cs"/>
            </a:endParaRPr>
          </a:p>
          <a:p>
            <a:pPr marL="58738" indent="0" algn="just">
              <a:lnSpc>
                <a:spcPct val="115000"/>
              </a:lnSpc>
              <a:buNone/>
              <a:defRPr/>
            </a:pPr>
            <a:r>
              <a:rPr lang="ar-SA" sz="8000" b="1" dirty="0">
                <a:latin typeface="+mj-lt"/>
                <a:ea typeface="+mj-ea"/>
                <a:cs typeface="+mj-cs"/>
              </a:rPr>
              <a:t>3- الشعــــــور بالحـــــزن ، الشعـــــور بفقـــــدان بالأمـــل ، نوبـــات بكـــــاء دون سبب واضــح ،</a:t>
            </a:r>
            <a:r>
              <a:rPr lang="ar-EG" sz="8000" b="1" dirty="0">
                <a:latin typeface="+mj-lt"/>
                <a:ea typeface="+mj-ea"/>
                <a:cs typeface="+mj-cs"/>
              </a:rPr>
              <a:t> كثرة الافكار عن الموت وتمنى الموت وربما</a:t>
            </a:r>
            <a:r>
              <a:rPr lang="ar-SA" sz="8000" b="1" dirty="0">
                <a:latin typeface="+mj-lt"/>
                <a:ea typeface="+mj-ea"/>
                <a:cs typeface="+mj-cs"/>
              </a:rPr>
              <a:t> ممارسة السلوكـيـات الانتحاريــة أو الانتحار فعلاً</a:t>
            </a:r>
            <a:endParaRPr lang="en-US" sz="8000" b="1" dirty="0">
              <a:latin typeface="+mj-lt"/>
              <a:ea typeface="+mj-ea"/>
              <a:cs typeface="+mj-cs"/>
            </a:endParaRPr>
          </a:p>
          <a:p>
            <a:pPr marL="0" indent="0">
              <a:buNone/>
            </a:pPr>
            <a:endParaRPr lang="en-US" sz="8000" b="1" dirty="0">
              <a:latin typeface="+mj-lt"/>
              <a:ea typeface="+mj-ea"/>
              <a:cs typeface="+mj-cs"/>
            </a:endParaRPr>
          </a:p>
          <a:p>
            <a:pPr marL="0" indent="0">
              <a:buNone/>
            </a:pPr>
            <a:r>
              <a:rPr lang="ar-SA" sz="8000" b="1" dirty="0">
                <a:latin typeface="+mj-lt"/>
                <a:ea typeface="+mj-ea"/>
                <a:cs typeface="+mj-cs"/>
              </a:rPr>
              <a:t>4- </a:t>
            </a:r>
            <a:r>
              <a:rPr lang="ar-EG" sz="8000" b="1" dirty="0">
                <a:latin typeface="+mj-lt"/>
                <a:ea typeface="+mj-ea"/>
                <a:cs typeface="+mj-cs"/>
              </a:rPr>
              <a:t>اضطراب النوم بالزيادة او النقصان </a:t>
            </a:r>
            <a:r>
              <a:rPr lang="ar-SA" sz="8000" b="1" dirty="0">
                <a:latin typeface="+mj-lt"/>
                <a:ea typeface="+mj-ea"/>
                <a:cs typeface="+mj-cs"/>
              </a:rPr>
              <a:t>و </a:t>
            </a:r>
            <a:r>
              <a:rPr lang="ar-EG" sz="8000" b="1" dirty="0">
                <a:latin typeface="+mj-lt"/>
                <a:ea typeface="+mj-ea"/>
                <a:cs typeface="+mj-cs"/>
              </a:rPr>
              <a:t>اضطراب ال</a:t>
            </a:r>
            <a:r>
              <a:rPr lang="ar-SA" sz="8000" b="1" dirty="0">
                <a:latin typeface="+mj-lt"/>
                <a:ea typeface="+mj-ea"/>
                <a:cs typeface="+mj-cs"/>
              </a:rPr>
              <a:t>وزن </a:t>
            </a:r>
            <a:r>
              <a:rPr lang="ar-EG" sz="8000" b="1" dirty="0">
                <a:latin typeface="+mj-lt"/>
                <a:ea typeface="+mj-ea"/>
                <a:cs typeface="+mj-cs"/>
              </a:rPr>
              <a:t>بالزيادة او النقصان </a:t>
            </a:r>
            <a:endParaRPr lang="ar-SA" sz="8000" b="1" dirty="0">
              <a:latin typeface="+mj-lt"/>
              <a:ea typeface="+mj-ea"/>
              <a:cs typeface="+mj-cs"/>
            </a:endParaRPr>
          </a:p>
          <a:p>
            <a:pPr marL="0" indent="0">
              <a:buNone/>
            </a:pPr>
            <a:endParaRPr lang="ar-SA" sz="8000" b="1" dirty="0">
              <a:latin typeface="+mj-lt"/>
              <a:ea typeface="+mj-ea"/>
              <a:cs typeface="+mj-cs"/>
            </a:endParaRPr>
          </a:p>
          <a:p>
            <a:pPr marL="0" indent="0">
              <a:buNone/>
            </a:pPr>
            <a:r>
              <a:rPr lang="ar-SA" sz="8000" b="1" dirty="0">
                <a:latin typeface="+mj-lt"/>
                <a:ea typeface="+mj-ea"/>
                <a:cs typeface="+mj-cs"/>
              </a:rPr>
              <a:t>5- نفــــاذ الصبـــر وسرعة الهياج.</a:t>
            </a:r>
            <a:endParaRPr lang="en-US" sz="8000" b="1" dirty="0">
              <a:latin typeface="+mj-lt"/>
              <a:ea typeface="+mj-ea"/>
              <a:cs typeface="+mj-cs"/>
            </a:endParaRPr>
          </a:p>
          <a:p>
            <a:pPr marL="58738" indent="231775" algn="just">
              <a:lnSpc>
                <a:spcPct val="115000"/>
              </a:lnSpc>
              <a:buFont typeface="Wingdings" pitchFamily="2" charset="2"/>
              <a:buChar char="v"/>
              <a:defRPr/>
            </a:pPr>
            <a:endParaRPr lang="en-US" sz="8000" b="1" dirty="0">
              <a:latin typeface="+mj-lt"/>
              <a:ea typeface="+mj-ea"/>
              <a:cs typeface="+mj-cs"/>
            </a:endParaRPr>
          </a:p>
          <a:p>
            <a:pPr marL="58738" indent="0" algn="just">
              <a:lnSpc>
                <a:spcPct val="115000"/>
              </a:lnSpc>
              <a:buNone/>
              <a:defRPr/>
            </a:pPr>
            <a:r>
              <a:rPr lang="ar-SA" sz="8000" b="1" dirty="0">
                <a:latin typeface="+mj-lt"/>
                <a:ea typeface="+mj-ea"/>
                <a:cs typeface="+mj-cs"/>
              </a:rPr>
              <a:t>6- الصعوبــة في التركيــز، الصعوبــــــة في اتــخــاذ القــــرارات </a:t>
            </a:r>
            <a:endParaRPr lang="en-US" sz="8000" b="1" dirty="0">
              <a:latin typeface="+mj-lt"/>
              <a:ea typeface="+mj-ea"/>
              <a:cs typeface="+mj-cs"/>
            </a:endParaRPr>
          </a:p>
          <a:p>
            <a:pPr marL="58738" indent="0" algn="just">
              <a:lnSpc>
                <a:spcPct val="115000"/>
              </a:lnSpc>
              <a:buNone/>
              <a:defRPr/>
            </a:pPr>
            <a:r>
              <a:rPr lang="ar-SA" sz="7200" dirty="0">
                <a:latin typeface="+mj-lt"/>
                <a:ea typeface="+mj-ea"/>
                <a:cs typeface="+mj-cs"/>
              </a:rPr>
              <a:t> </a:t>
            </a:r>
            <a:endParaRPr lang="en-US" sz="7200" dirty="0">
              <a:latin typeface="+mj-lt"/>
              <a:ea typeface="+mj-ea"/>
              <a:cs typeface="+mj-cs"/>
            </a:endParaRPr>
          </a:p>
          <a:p>
            <a:endParaRPr lang="ar-EG" sz="5100" dirty="0">
              <a:latin typeface="+mj-lt"/>
              <a:ea typeface="+mj-ea"/>
              <a:cs typeface="+mj-cs"/>
            </a:endParaRPr>
          </a:p>
          <a:p>
            <a:pPr>
              <a:buNone/>
            </a:pPr>
            <a:r>
              <a:rPr lang="ar-EG" sz="5100" dirty="0">
                <a:latin typeface="+mj-lt"/>
                <a:ea typeface="+mj-ea"/>
                <a:cs typeface="+mj-cs"/>
              </a:rPr>
              <a:t>.</a:t>
            </a:r>
            <a:r>
              <a:rPr lang="ar-EG" sz="900" dirty="0"/>
              <a:t/>
            </a:r>
            <a:br>
              <a:rPr lang="ar-EG" sz="900" dirty="0"/>
            </a:br>
            <a:r>
              <a:rPr lang="ar-EG" sz="900" dirty="0"/>
              <a:t/>
            </a:r>
            <a:br>
              <a:rPr lang="ar-EG" sz="900" dirty="0"/>
            </a:br>
            <a:endParaRPr lang="en-US" sz="1050" dirty="0"/>
          </a:p>
          <a:p>
            <a:endParaRPr lang="ar-SA" dirty="0"/>
          </a:p>
        </p:txBody>
      </p:sp>
    </p:spTree>
    <p:extLst>
      <p:ext uri="{BB962C8B-B14F-4D97-AF65-F5344CB8AC3E}">
        <p14:creationId xmlns:p14="http://schemas.microsoft.com/office/powerpoint/2010/main" val="190488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مدى انتشار الاكتئاب</a:t>
            </a:r>
          </a:p>
        </p:txBody>
      </p:sp>
      <p:sp>
        <p:nvSpPr>
          <p:cNvPr id="3" name="عنصر نائب للمحتوى 2"/>
          <p:cNvSpPr>
            <a:spLocks noGrp="1"/>
          </p:cNvSpPr>
          <p:nvPr>
            <p:ph sz="quarter" idx="13"/>
          </p:nvPr>
        </p:nvSpPr>
        <p:spPr/>
        <p:txBody>
          <a:bodyPr/>
          <a:lstStyle/>
          <a:p>
            <a:pPr fontAlgn="base"/>
            <a:endParaRPr lang="ar-SA" dirty="0"/>
          </a:p>
          <a:p>
            <a:pPr fontAlgn="base"/>
            <a:r>
              <a:rPr lang="ar-SA" dirty="0">
                <a:solidFill>
                  <a:srgbClr val="C00000"/>
                </a:solidFill>
              </a:rPr>
              <a:t> الاكتئاب من الاضطرابات النفسية الشائعة عالمياً حيث يعاني أكثر من 300 مليون شخص من جميع الأعمار من الاكتئاب.</a:t>
            </a:r>
          </a:p>
          <a:p>
            <a:pPr fontAlgn="base"/>
            <a:r>
              <a:rPr lang="ar-SA" dirty="0">
                <a:solidFill>
                  <a:srgbClr val="C00000"/>
                </a:solidFill>
              </a:rPr>
              <a:t>الاكتئاب هو السبب الرئيسي للعجز في جميع أنحاء العالم، وهو المساهم الأساسي في العبء العالمي الكلي للمرض.</a:t>
            </a:r>
          </a:p>
          <a:p>
            <a:pPr fontAlgn="base"/>
            <a:r>
              <a:rPr lang="ar-SA" dirty="0">
                <a:solidFill>
                  <a:srgbClr val="C00000"/>
                </a:solidFill>
              </a:rPr>
              <a:t>يتأثر عدد أكبر من النساء بالاكتئاب مقارنة بالرجال.</a:t>
            </a:r>
          </a:p>
          <a:p>
            <a:pPr algn="ctr"/>
            <a:r>
              <a:rPr lang="ar-SA" sz="3200" dirty="0">
                <a:solidFill>
                  <a:srgbClr val="C00000"/>
                </a:solidFill>
              </a:rPr>
              <a:t>هل اكتئاب ما بعد الولادة طبيعي؟؟؟</a:t>
            </a:r>
          </a:p>
          <a:p>
            <a:endParaRPr lang="ar-SA" dirty="0"/>
          </a:p>
        </p:txBody>
      </p:sp>
    </p:spTree>
    <p:extLst>
      <p:ext uri="{BB962C8B-B14F-4D97-AF65-F5344CB8AC3E}">
        <p14:creationId xmlns:p14="http://schemas.microsoft.com/office/powerpoint/2010/main" val="109665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1"/>
                </a:solidFill>
              </a:rPr>
              <a:t>العوامل المساهمة في الاكتئاب والوقاية</a:t>
            </a:r>
            <a:r>
              <a:rPr lang="ar-SA" b="1" dirty="0"/>
              <a:t/>
            </a:r>
            <a:br>
              <a:rPr lang="ar-SA" b="1" dirty="0"/>
            </a:br>
            <a:endParaRPr lang="ar-SA" dirty="0"/>
          </a:p>
        </p:txBody>
      </p:sp>
      <p:sp>
        <p:nvSpPr>
          <p:cNvPr id="3" name="عنصر نائب للمحتوى 2"/>
          <p:cNvSpPr>
            <a:spLocks noGrp="1"/>
          </p:cNvSpPr>
          <p:nvPr>
            <p:ph sz="quarter" idx="13"/>
          </p:nvPr>
        </p:nvSpPr>
        <p:spPr/>
        <p:txBody>
          <a:bodyPr>
            <a:normAutofit/>
          </a:bodyPr>
          <a:lstStyle/>
          <a:p>
            <a:pPr fontAlgn="base"/>
            <a:r>
              <a:rPr lang="ar-SA" dirty="0">
                <a:solidFill>
                  <a:srgbClr val="C00000"/>
                </a:solidFill>
              </a:rPr>
              <a:t> عندما يفقد الطفل شيء عزيز عليه قد يكون أكثر عرضه للاكتئاب في الكبر في حالة تكرر الخبرات التي فيها فقد.</a:t>
            </a:r>
          </a:p>
          <a:p>
            <a:pPr fontAlgn="base"/>
            <a:r>
              <a:rPr lang="ar-SA" dirty="0">
                <a:solidFill>
                  <a:srgbClr val="C00000"/>
                </a:solidFill>
              </a:rPr>
              <a:t>ينجم الاكتئاب عن نوع من التفاعل المعقد بين العوامل الاجتماعية والنفسية والبيولوجية. ويكون من عانوا من أحداث حياتية صعبة (البطالة، الفجيعة، الصدمات النفسية) أكثر تعرضاً للاكتئاب. ويمكن أن يؤدي الاكتئاب بدوره إلى مزيد من التوتر وعدم القدرة على أداء الوظائف وتردي حياة الشخص المصاب والاكتئاب ذاته.</a:t>
            </a:r>
          </a:p>
          <a:p>
            <a:pPr fontAlgn="base"/>
            <a:endParaRPr lang="ar-SA" dirty="0">
              <a:solidFill>
                <a:srgbClr val="C00000"/>
              </a:solidFill>
            </a:endParaRPr>
          </a:p>
          <a:p>
            <a:pPr fontAlgn="base"/>
            <a:r>
              <a:rPr lang="ar-SA" dirty="0">
                <a:solidFill>
                  <a:srgbClr val="C00000"/>
                </a:solidFill>
              </a:rPr>
              <a:t>وهناك علاقة متبادلة بين الاكتئاب والصحة البدنية. فعلى سبيل المثال، يمكن أن تؤدي الأمراض القلبية الوعائية إلى الاكتئاب، والعكس صحيح.</a:t>
            </a:r>
          </a:p>
          <a:p>
            <a:endParaRPr lang="ar-SA" dirty="0"/>
          </a:p>
        </p:txBody>
      </p:sp>
    </p:spTree>
    <p:extLst>
      <p:ext uri="{BB962C8B-B14F-4D97-AF65-F5344CB8AC3E}">
        <p14:creationId xmlns:p14="http://schemas.microsoft.com/office/powerpoint/2010/main" val="54438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4488" y="151987"/>
            <a:ext cx="10364451" cy="809067"/>
          </a:xfrm>
        </p:spPr>
        <p:txBody>
          <a:bodyPr/>
          <a:lstStyle/>
          <a:p>
            <a:r>
              <a:rPr lang="ar-SA" dirty="0">
                <a:solidFill>
                  <a:schemeClr val="accent1"/>
                </a:solidFill>
              </a:rPr>
              <a:t>علاقة الصحة البدنية والاكتئاب</a:t>
            </a:r>
          </a:p>
        </p:txBody>
      </p:sp>
      <p:pic>
        <p:nvPicPr>
          <p:cNvPr id="4" name="صورة 3"/>
          <p:cNvPicPr>
            <a:picLocks noChangeAspect="1"/>
          </p:cNvPicPr>
          <p:nvPr/>
        </p:nvPicPr>
        <p:blipFill>
          <a:blip r:embed="rId2"/>
          <a:stretch>
            <a:fillRect/>
          </a:stretch>
        </p:blipFill>
        <p:spPr>
          <a:xfrm>
            <a:off x="8341567" y="1231641"/>
            <a:ext cx="3427445" cy="5486400"/>
          </a:xfrm>
          <a:prstGeom prst="rect">
            <a:avLst/>
          </a:prstGeom>
        </p:spPr>
      </p:pic>
      <p:pic>
        <p:nvPicPr>
          <p:cNvPr id="5" name="صورة 4"/>
          <p:cNvPicPr>
            <a:picLocks noChangeAspect="1"/>
          </p:cNvPicPr>
          <p:nvPr/>
        </p:nvPicPr>
        <p:blipFill>
          <a:blip r:embed="rId3"/>
          <a:stretch>
            <a:fillRect/>
          </a:stretch>
        </p:blipFill>
        <p:spPr>
          <a:xfrm>
            <a:off x="422362" y="1153110"/>
            <a:ext cx="7792428" cy="5495729"/>
          </a:xfrm>
          <a:prstGeom prst="rect">
            <a:avLst/>
          </a:prstGeom>
        </p:spPr>
      </p:pic>
    </p:spTree>
    <p:extLst>
      <p:ext uri="{BB962C8B-B14F-4D97-AF65-F5344CB8AC3E}">
        <p14:creationId xmlns:p14="http://schemas.microsoft.com/office/powerpoint/2010/main" val="229250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3149" y="301277"/>
            <a:ext cx="10364451" cy="809067"/>
          </a:xfrm>
        </p:spPr>
        <p:txBody>
          <a:bodyPr/>
          <a:lstStyle/>
          <a:p>
            <a:r>
              <a:rPr lang="ar-SA" dirty="0">
                <a:solidFill>
                  <a:schemeClr val="accent1"/>
                </a:solidFill>
              </a:rPr>
              <a:t>علاقة الصحة البدنية والاكتئاب</a:t>
            </a:r>
          </a:p>
        </p:txBody>
      </p:sp>
      <p:pic>
        <p:nvPicPr>
          <p:cNvPr id="6" name="Picture 2" descr="https://media1.picsearch.com/is?Y1nCGZn7x5QxRnNtKa6zBnVDCPSEJNJ39H7TxFnx7wU&amp;height=31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92999" y="1685829"/>
            <a:ext cx="3730558" cy="342423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حقائق مدهشة عن الأطفال العجـائز &quot;الشيخوخة المبكرة&quo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907" y="1434890"/>
            <a:ext cx="3433728" cy="351236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4851918" y="5477070"/>
            <a:ext cx="2090637" cy="523220"/>
          </a:xfrm>
          <a:prstGeom prst="rect">
            <a:avLst/>
          </a:prstGeom>
          <a:noFill/>
        </p:spPr>
        <p:txBody>
          <a:bodyPr wrap="none" rtlCol="1">
            <a:spAutoFit/>
          </a:bodyPr>
          <a:lstStyle/>
          <a:p>
            <a:r>
              <a:rPr lang="ar-SA" sz="2800" b="1" dirty="0"/>
              <a:t>شيخوخة الأطفال</a:t>
            </a:r>
          </a:p>
        </p:txBody>
      </p:sp>
    </p:spTree>
    <p:extLst>
      <p:ext uri="{BB962C8B-B14F-4D97-AF65-F5344CB8AC3E}">
        <p14:creationId xmlns:p14="http://schemas.microsoft.com/office/powerpoint/2010/main" val="80696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chemeClr val="accent1"/>
                </a:solidFill>
              </a:rPr>
              <a:t>الوقاية من الاكتئاب</a:t>
            </a:r>
          </a:p>
        </p:txBody>
      </p:sp>
      <p:sp>
        <p:nvSpPr>
          <p:cNvPr id="3" name="عنصر نائب للمحتوى 2"/>
          <p:cNvSpPr>
            <a:spLocks noGrp="1"/>
          </p:cNvSpPr>
          <p:nvPr>
            <p:ph sz="quarter" idx="13"/>
          </p:nvPr>
        </p:nvSpPr>
        <p:spPr/>
        <p:txBody>
          <a:bodyPr/>
          <a:lstStyle/>
          <a:p>
            <a:r>
              <a:rPr lang="ar-SA" dirty="0"/>
              <a:t>1- يمكن الوقاية من الاكتئاب عبر البرامج المدرسية لتعزيز نمط التفكير الإيجابي لدى الأطفال والمراهقين.</a:t>
            </a:r>
          </a:p>
          <a:p>
            <a:r>
              <a:rPr lang="ar-SA" dirty="0"/>
              <a:t>2- برامج تعلم الوالدين أساليب التربية السوية مثال برنامج رعاية الأم والطفل.</a:t>
            </a:r>
          </a:p>
          <a:p>
            <a:r>
              <a:rPr lang="ar-SA" dirty="0"/>
              <a:t>3- تقديم تدخلات لآباء وأمهات الأطفال الذين يعانون من مشاكل سلوكية قد يحد من أعراض الاكتئاب لدى الوالدين ويحسن الحصائل بالنسبة لأطفالهم. </a:t>
            </a:r>
          </a:p>
          <a:p>
            <a:pPr marL="0" indent="0">
              <a:buNone/>
            </a:pPr>
            <a:r>
              <a:rPr lang="ar-SA" dirty="0"/>
              <a:t>4- يمكن أن تكون برامج التدريب لكبار السن فعالة كذلك في الوقاية من الاكتئاب.</a:t>
            </a:r>
          </a:p>
          <a:p>
            <a:pPr marL="0" indent="0">
              <a:buNone/>
            </a:pPr>
            <a:r>
              <a:rPr lang="ar-SA" dirty="0"/>
              <a:t>5- تعزيز الأنماط الصحية في المجتمع من ناحية الغذاء والرياضة.</a:t>
            </a:r>
          </a:p>
          <a:p>
            <a:endParaRPr lang="ar-SA" dirty="0"/>
          </a:p>
        </p:txBody>
      </p:sp>
    </p:spTree>
    <p:extLst>
      <p:ext uri="{BB962C8B-B14F-4D97-AF65-F5344CB8AC3E}">
        <p14:creationId xmlns:p14="http://schemas.microsoft.com/office/powerpoint/2010/main" val="322869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chemeClr val="accent1"/>
                </a:solidFill>
              </a:rPr>
              <a:t>علاج الاكتئاب </a:t>
            </a:r>
          </a:p>
        </p:txBody>
      </p:sp>
      <p:sp>
        <p:nvSpPr>
          <p:cNvPr id="3" name="عنصر نائب للمحتوى 2"/>
          <p:cNvSpPr>
            <a:spLocks noGrp="1"/>
          </p:cNvSpPr>
          <p:nvPr>
            <p:ph sz="quarter" idx="13"/>
          </p:nvPr>
        </p:nvSpPr>
        <p:spPr/>
        <p:txBody>
          <a:bodyPr>
            <a:normAutofit/>
          </a:bodyPr>
          <a:lstStyle/>
          <a:p>
            <a:pPr fontAlgn="base"/>
            <a:r>
              <a:rPr lang="ar-SA" dirty="0"/>
              <a:t>1- </a:t>
            </a:r>
            <a:r>
              <a:rPr lang="ar-SA" dirty="0">
                <a:solidFill>
                  <a:srgbClr val="C00000"/>
                </a:solidFill>
              </a:rPr>
              <a:t>العلاج النفسي غير الدوائي   (مثل العلاج السلوكي المعرفي: التنفس، التدعيم، جداول التمكن والمتعة، جداول التفكير، أسلوب حل المشكلات، 5 أمور يومياً لزيادة </a:t>
            </a:r>
            <a:r>
              <a:rPr lang="ar-SA" dirty="0" err="1">
                <a:solidFill>
                  <a:srgbClr val="C00000"/>
                </a:solidFill>
              </a:rPr>
              <a:t>الانروفين</a:t>
            </a:r>
            <a:r>
              <a:rPr lang="ar-SA" dirty="0">
                <a:solidFill>
                  <a:srgbClr val="C00000"/>
                </a:solidFill>
              </a:rPr>
              <a:t>، نص ساعة مشي قد تغني عن مضادات </a:t>
            </a:r>
            <a:r>
              <a:rPr lang="ar-SA" dirty="0" err="1">
                <a:solidFill>
                  <a:srgbClr val="C00000"/>
                </a:solidFill>
              </a:rPr>
              <a:t>الإكتئاب</a:t>
            </a:r>
            <a:r>
              <a:rPr lang="ar-SA" dirty="0">
                <a:solidFill>
                  <a:srgbClr val="C00000"/>
                </a:solidFill>
              </a:rPr>
              <a:t>...الخ </a:t>
            </a:r>
          </a:p>
          <a:p>
            <a:pPr marL="0" indent="0" fontAlgn="base">
              <a:buNone/>
            </a:pPr>
            <a:endParaRPr lang="ar-SA" dirty="0">
              <a:solidFill>
                <a:srgbClr val="C00000"/>
              </a:solidFill>
            </a:endParaRPr>
          </a:p>
          <a:p>
            <a:pPr fontAlgn="base"/>
            <a:r>
              <a:rPr lang="ar-SA" dirty="0">
                <a:solidFill>
                  <a:srgbClr val="C00000"/>
                </a:solidFill>
              </a:rPr>
              <a:t>2- العلاج النفسي الدوائي بالأدوية المضادة للاكتئاب خصوصا عند زيادة درجة الاكتئاب</a:t>
            </a:r>
          </a:p>
          <a:p>
            <a:pPr fontAlgn="base"/>
            <a:endParaRPr lang="ar-SA" dirty="0">
              <a:solidFill>
                <a:srgbClr val="C00000"/>
              </a:solidFill>
            </a:endParaRPr>
          </a:p>
          <a:p>
            <a:pPr fontAlgn="base"/>
            <a:r>
              <a:rPr lang="ar-SA" dirty="0">
                <a:solidFill>
                  <a:srgbClr val="C00000"/>
                </a:solidFill>
              </a:rPr>
              <a:t>ملاحظة الاكتئاب قد يكون عرض وليس مرض فتعالج المشكلة الأساسية.</a:t>
            </a:r>
          </a:p>
        </p:txBody>
      </p:sp>
    </p:spTree>
    <p:extLst>
      <p:ext uri="{BB962C8B-B14F-4D97-AF65-F5344CB8AC3E}">
        <p14:creationId xmlns:p14="http://schemas.microsoft.com/office/powerpoint/2010/main" val="161762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9E8123E1-7EE7-4DCD-B06D-EE99BAE9682A}"/>
              </a:ext>
            </a:extLst>
          </p:cNvPr>
          <p:cNvSpPr>
            <a:spLocks noGrp="1"/>
          </p:cNvSpPr>
          <p:nvPr>
            <p:ph type="title"/>
          </p:nvPr>
        </p:nvSpPr>
        <p:spPr/>
        <p:txBody>
          <a:bodyPr/>
          <a:lstStyle/>
          <a:p>
            <a:r>
              <a:rPr lang="ar-SA" dirty="0"/>
              <a:t>الوسواس القهري</a:t>
            </a:r>
            <a:r>
              <a:rPr lang="en-US" dirty="0" err="1"/>
              <a:t>ocd</a:t>
            </a:r>
            <a:r>
              <a:rPr lang="en-US" dirty="0"/>
              <a:t> </a:t>
            </a:r>
            <a:endParaRPr lang="ar-SA" dirty="0"/>
          </a:p>
        </p:txBody>
      </p:sp>
      <p:sp>
        <p:nvSpPr>
          <p:cNvPr id="3" name="عنصر نائب للمحتوى 2">
            <a:extLst>
              <a:ext uri="{FF2B5EF4-FFF2-40B4-BE49-F238E27FC236}">
                <a16:creationId xmlns="" xmlns:a16="http://schemas.microsoft.com/office/drawing/2014/main" id="{41600F1D-892F-451C-9A20-B26C2A842D2A}"/>
              </a:ext>
            </a:extLst>
          </p:cNvPr>
          <p:cNvSpPr>
            <a:spLocks noGrp="1"/>
          </p:cNvSpPr>
          <p:nvPr>
            <p:ph sz="quarter" idx="13"/>
          </p:nvPr>
        </p:nvSpPr>
        <p:spPr>
          <a:xfrm>
            <a:off x="913774" y="3054699"/>
            <a:ext cx="10363826" cy="2736500"/>
          </a:xfrm>
        </p:spPr>
        <p:txBody>
          <a:bodyPr/>
          <a:lstStyle/>
          <a:p>
            <a:pPr algn="just"/>
            <a:r>
              <a:rPr lang="ar-SA" b="1" dirty="0"/>
              <a:t>يتكون اضطراب الوسواس القهري من وساوس(أفكار تقتحم ذهن الشخص)  أو أفعال قسرية  وتتصف هذا الأفكار أو الأفعال بالتكرارية وعدم ملائمتها أو </a:t>
            </a:r>
            <a:r>
              <a:rPr lang="ar-SA" b="1" dirty="0" err="1"/>
              <a:t>منطقيتها</a:t>
            </a:r>
            <a:r>
              <a:rPr lang="ar-SA" b="1" dirty="0"/>
              <a:t> ويستبصر الشخص بعدم مناسبتها ولكنها تشعره بالقلق وصعوبة المقاومة وتسبب له إعاقة في حياته </a:t>
            </a:r>
          </a:p>
        </p:txBody>
      </p:sp>
    </p:spTree>
    <p:extLst>
      <p:ext uri="{BB962C8B-B14F-4D97-AF65-F5344CB8AC3E}">
        <p14:creationId xmlns:p14="http://schemas.microsoft.com/office/powerpoint/2010/main" val="18079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القلق </a:t>
            </a:r>
            <a:r>
              <a:rPr lang="en-US" sz="3200" dirty="0"/>
              <a:t>Anxiety </a:t>
            </a:r>
            <a:r>
              <a:rPr lang="en-US" dirty="0"/>
              <a:t>      </a:t>
            </a:r>
            <a:br>
              <a:rPr lang="en-US" dirty="0"/>
            </a:br>
            <a:endParaRPr lang="ar-SA" dirty="0"/>
          </a:p>
        </p:txBody>
      </p:sp>
      <p:pic>
        <p:nvPicPr>
          <p:cNvPr id="4" name="Picture 2" descr="https://media3.picsearch.com/is?TN0U_IkEuMYLllmkoO5_7_Q5bCsBBoM36NxqC7TghfA&amp;height=34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01262" y="2366963"/>
            <a:ext cx="9513276"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68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85858"/>
            <a:ext cx="10364451" cy="874412"/>
          </a:xfrm>
        </p:spPr>
        <p:txBody>
          <a:bodyPr/>
          <a:lstStyle/>
          <a:p>
            <a:r>
              <a:rPr lang="ar-SA" dirty="0">
                <a:solidFill>
                  <a:schemeClr val="accent1"/>
                </a:solidFill>
              </a:rPr>
              <a:t>الوسواس القهري</a:t>
            </a:r>
          </a:p>
        </p:txBody>
      </p:sp>
      <p:sp>
        <p:nvSpPr>
          <p:cNvPr id="3" name="عنصر نائب للمحتوى 2"/>
          <p:cNvSpPr>
            <a:spLocks noGrp="1"/>
          </p:cNvSpPr>
          <p:nvPr>
            <p:ph sz="quarter" idx="13"/>
          </p:nvPr>
        </p:nvSpPr>
        <p:spPr>
          <a:xfrm>
            <a:off x="1002550" y="1083076"/>
            <a:ext cx="10363826" cy="5237825"/>
          </a:xfrm>
        </p:spPr>
        <p:txBody>
          <a:bodyPr>
            <a:normAutofit fontScale="77500" lnSpcReduction="20000"/>
          </a:bodyPr>
          <a:lstStyle/>
          <a:p>
            <a:r>
              <a:rPr lang="ar-SA" sz="2300" dirty="0"/>
              <a:t>اضطراب نفسي يتسم بوجود وساوس في هيئة اندفاعات أو مخاوف أو أفعال قهرية ومحاولة المريض التخلص منها دون فائدة. وهو يتكون من أفكار أو أفعال.</a:t>
            </a:r>
          </a:p>
          <a:p>
            <a:r>
              <a:rPr lang="ar-SA" sz="2300" dirty="0"/>
              <a:t>1- الوساوس: وهي أفكار أو صور أو تخيلات متكررة بشكل مستمر وليست عابرة بل متكررة ويشعر بها الفرد دائماً وفي حالة تجاهلها يزيد الحاحها.</a:t>
            </a:r>
          </a:p>
          <a:p>
            <a:endParaRPr lang="ar-SA" sz="2300" dirty="0"/>
          </a:p>
          <a:p>
            <a:r>
              <a:rPr lang="ar-SA" sz="2300" dirty="0"/>
              <a:t>2- الأفعال القسرية: أشكال من السلوك ينجزها الفرد بتكرار وفقاً لقانون أو رتابة معينة بنمط واحد ولا ينشد الشخص المتعة من إنجازها ولكن لمجرد تخفيف التوتر: مثلاً تكرار الوضوء، تكرار غسل اليدين خوفاً من الجراثيم.</a:t>
            </a:r>
          </a:p>
          <a:p>
            <a:endParaRPr lang="ar-SA" sz="2300" dirty="0"/>
          </a:p>
          <a:p>
            <a:r>
              <a:rPr lang="ar-SA" sz="2300" dirty="0"/>
              <a:t>الوساوس والأفعال القهرية مصدر للضيق عند الشخص ينزعج عند قيامه بها وتؤثر على عمله وأدائه الوظيفي.</a:t>
            </a:r>
          </a:p>
          <a:p>
            <a:endParaRPr lang="ar-SA" sz="2300" dirty="0"/>
          </a:p>
          <a:p>
            <a:r>
              <a:rPr lang="ar-SA" sz="2300" dirty="0"/>
              <a:t>يشترط أن لا يعزى لمرض عقلي آخر كالفصام أو الأمراض العقلية</a:t>
            </a:r>
          </a:p>
          <a:p>
            <a:endParaRPr lang="ar-SA" sz="2300" dirty="0"/>
          </a:p>
          <a:p>
            <a:r>
              <a:rPr lang="ar-SA" altLang="ar-SA" sz="2300" dirty="0">
                <a:solidFill>
                  <a:srgbClr val="C00000"/>
                </a:solidFill>
              </a:rPr>
              <a:t>بعض الدراسات وجدت أن الوسواس أعلى عند الذكور وبعضها وجد تساوي بين الذكور والإناث ويشاهد أكثر عند الطبقات الاجتماعية العليا وعند الأذكياء.</a:t>
            </a:r>
          </a:p>
          <a:p>
            <a:endParaRPr lang="ar-SA" b="1" dirty="0"/>
          </a:p>
        </p:txBody>
      </p:sp>
    </p:spTree>
    <p:extLst>
      <p:ext uri="{BB962C8B-B14F-4D97-AF65-F5344CB8AC3E}">
        <p14:creationId xmlns:p14="http://schemas.microsoft.com/office/powerpoint/2010/main" val="3085099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15BE128-A961-47AC-B242-1F4CE80C03D7}"/>
              </a:ext>
            </a:extLst>
          </p:cNvPr>
          <p:cNvSpPr>
            <a:spLocks noGrp="1"/>
          </p:cNvSpPr>
          <p:nvPr>
            <p:ph type="title"/>
          </p:nvPr>
        </p:nvSpPr>
        <p:spPr>
          <a:xfrm>
            <a:off x="975919" y="103612"/>
            <a:ext cx="10364451" cy="1596177"/>
          </a:xfrm>
        </p:spPr>
        <p:txBody>
          <a:bodyPr/>
          <a:lstStyle/>
          <a:p>
            <a:r>
              <a:rPr lang="ar-SA" dirty="0">
                <a:solidFill>
                  <a:schemeClr val="accent1"/>
                </a:solidFill>
              </a:rPr>
              <a:t>العوامل التي قد تساهم في تكوين الوسواس القهري</a:t>
            </a:r>
          </a:p>
        </p:txBody>
      </p:sp>
      <p:sp>
        <p:nvSpPr>
          <p:cNvPr id="3" name="عنصر نائب للمحتوى 2">
            <a:extLst>
              <a:ext uri="{FF2B5EF4-FFF2-40B4-BE49-F238E27FC236}">
                <a16:creationId xmlns="" xmlns:a16="http://schemas.microsoft.com/office/drawing/2014/main" id="{C5AB343D-2956-4FAE-ABAB-CE0D3F670BEF}"/>
              </a:ext>
            </a:extLst>
          </p:cNvPr>
          <p:cNvSpPr>
            <a:spLocks noGrp="1"/>
          </p:cNvSpPr>
          <p:nvPr>
            <p:ph sz="quarter" idx="13"/>
          </p:nvPr>
        </p:nvSpPr>
        <p:spPr>
          <a:xfrm>
            <a:off x="914087" y="1699789"/>
            <a:ext cx="10363826" cy="4459549"/>
          </a:xfrm>
        </p:spPr>
        <p:txBody>
          <a:bodyPr>
            <a:normAutofit/>
          </a:bodyPr>
          <a:lstStyle/>
          <a:p>
            <a:r>
              <a:rPr lang="ar-SA" b="1" dirty="0"/>
              <a:t>1-الضبط الزائد للانفعالات يحدث الابتعاد عن الناس وانعدام التلقائية والميل للنظام.</a:t>
            </a:r>
          </a:p>
          <a:p>
            <a:pPr marL="0" indent="0">
              <a:buNone/>
            </a:pPr>
            <a:endParaRPr lang="ar-SA" b="1" dirty="0"/>
          </a:p>
          <a:p>
            <a:r>
              <a:rPr lang="ar-SA" b="1" dirty="0"/>
              <a:t>2- قمع الطفل وحرمانه عن التعبير عن ذاته، وخاصة عند التدريب على النظافة والإخراج فقد بينت الدراسات أن 40% من الأسر كانت تمارس تدريباً على الإخراج يتسم بالصرامة والعقاب والبعد عن التشجيع والعلاقة الودية.</a:t>
            </a:r>
          </a:p>
          <a:p>
            <a:pPr marL="0" indent="0">
              <a:buNone/>
            </a:pPr>
            <a:endParaRPr lang="ar-SA" b="1" dirty="0"/>
          </a:p>
          <a:p>
            <a:r>
              <a:rPr lang="ar-SA" b="1" dirty="0"/>
              <a:t>3- عجز الآباء عن خلق جو المرح والضحك بل ومعاقبة الطفل إذا فعل ذلك ويدفع الطفل لأن يمتص الأوامر والنواهي بصورة شديدة جداً لدرجة أن كل حياة الطفل أصبحت لاستهداف رضاء الوالدين وموافقتهم مما يدفع الطفل للانخراط في سلوك طقوسي.</a:t>
            </a:r>
          </a:p>
          <a:p>
            <a:endParaRPr lang="ar-SA" dirty="0"/>
          </a:p>
        </p:txBody>
      </p:sp>
    </p:spTree>
    <p:extLst>
      <p:ext uri="{BB962C8B-B14F-4D97-AF65-F5344CB8AC3E}">
        <p14:creationId xmlns:p14="http://schemas.microsoft.com/office/powerpoint/2010/main" val="369686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C17269FD-FD90-4150-B1B3-4CC48E920F86}"/>
              </a:ext>
            </a:extLst>
          </p:cNvPr>
          <p:cNvSpPr>
            <a:spLocks noGrp="1"/>
          </p:cNvSpPr>
          <p:nvPr>
            <p:ph type="title"/>
          </p:nvPr>
        </p:nvSpPr>
        <p:spPr>
          <a:xfrm>
            <a:off x="913775" y="618518"/>
            <a:ext cx="10364451" cy="306564"/>
          </a:xfrm>
        </p:spPr>
        <p:txBody>
          <a:bodyPr>
            <a:normAutofit fontScale="90000"/>
          </a:bodyPr>
          <a:lstStyle/>
          <a:p>
            <a:r>
              <a:rPr lang="ar-SA" dirty="0">
                <a:solidFill>
                  <a:schemeClr val="accent1"/>
                </a:solidFill>
              </a:rPr>
              <a:t>مثال على الأفكار السواسية</a:t>
            </a:r>
          </a:p>
        </p:txBody>
      </p:sp>
      <p:sp>
        <p:nvSpPr>
          <p:cNvPr id="3" name="عنصر نائب للمحتوى 2">
            <a:extLst>
              <a:ext uri="{FF2B5EF4-FFF2-40B4-BE49-F238E27FC236}">
                <a16:creationId xmlns="" xmlns:a16="http://schemas.microsoft.com/office/drawing/2014/main" id="{2C489662-442D-417E-9283-49AB33AC34CE}"/>
              </a:ext>
            </a:extLst>
          </p:cNvPr>
          <p:cNvSpPr>
            <a:spLocks noGrp="1"/>
          </p:cNvSpPr>
          <p:nvPr>
            <p:ph sz="quarter" idx="13"/>
          </p:nvPr>
        </p:nvSpPr>
        <p:spPr/>
        <p:txBody>
          <a:bodyPr/>
          <a:lstStyle/>
          <a:p>
            <a:endParaRPr lang="ar-SA" b="1" dirty="0"/>
          </a:p>
          <a:p>
            <a:endParaRPr lang="ar-SA" b="1" dirty="0"/>
          </a:p>
          <a:p>
            <a:pPr algn="ctr"/>
            <a:r>
              <a:rPr lang="ar-SA" b="1" dirty="0"/>
              <a:t>أب لديه فكرة وسواسية حول قتل ابنه (اطعن ابنك) (اضرب ابنك على رأسه)</a:t>
            </a:r>
          </a:p>
          <a:p>
            <a:endParaRPr lang="ar-SA" b="1" dirty="0"/>
          </a:p>
          <a:p>
            <a:r>
              <a:rPr lang="ar-SA" b="1" dirty="0"/>
              <a:t>انزعج الرجل من هذه الفكرة المخيفة وبعد التحليل وجد أن زوجته تألمت كثيرا في الولادة مما دفعها لرفض العلاقة مع </a:t>
            </a:r>
          </a:p>
          <a:p>
            <a:r>
              <a:rPr lang="ar-SA" b="1" dirty="0"/>
              <a:t>زوجها خوفاً من الحمل </a:t>
            </a:r>
            <a:r>
              <a:rPr lang="ar-SA" b="1" dirty="0" err="1"/>
              <a:t>زمعاناة</a:t>
            </a:r>
            <a:r>
              <a:rPr lang="ar-SA" b="1" dirty="0"/>
              <a:t> الألم مرة أخرى كذلك كانت الزوجة تهتم بالطفل واهملت زوجها مما أحدث الخلافات، ومن </a:t>
            </a:r>
          </a:p>
          <a:p>
            <a:r>
              <a:rPr lang="ar-SA" b="1" dirty="0"/>
              <a:t>الواضح من التحليل أن الرجل أصبح يكره طفله وكبت هذا الكره وعبر عنه من خلال الوسواس</a:t>
            </a:r>
          </a:p>
          <a:p>
            <a:endParaRPr lang="ar-SA" dirty="0"/>
          </a:p>
        </p:txBody>
      </p:sp>
      <p:pic>
        <p:nvPicPr>
          <p:cNvPr id="1026" name="Picture 2" descr="https://media4.picsearch.com/is?SpZ-uStq1zoEMx4ePKyG-HLMuQMYXXV9csi9lKjILJM&amp;height=207">
            <a:extLst>
              <a:ext uri="{FF2B5EF4-FFF2-40B4-BE49-F238E27FC236}">
                <a16:creationId xmlns="" xmlns:a16="http://schemas.microsoft.com/office/drawing/2014/main" id="{CCE8877C-E3A2-49BA-859A-F92311D23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96" y="925081"/>
            <a:ext cx="324802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262DAD56-2483-457A-B8E9-6DE6E0838B4E}"/>
              </a:ext>
            </a:extLst>
          </p:cNvPr>
          <p:cNvSpPr>
            <a:spLocks noGrp="1"/>
          </p:cNvSpPr>
          <p:nvPr>
            <p:ph type="title"/>
          </p:nvPr>
        </p:nvSpPr>
        <p:spPr>
          <a:xfrm>
            <a:off x="993674" y="104066"/>
            <a:ext cx="10364451" cy="1596177"/>
          </a:xfrm>
        </p:spPr>
        <p:txBody>
          <a:bodyPr/>
          <a:lstStyle/>
          <a:p>
            <a:r>
              <a:rPr lang="ar-SA" dirty="0"/>
              <a:t>مثال على الأفعال السواسية</a:t>
            </a:r>
          </a:p>
        </p:txBody>
      </p:sp>
      <p:pic>
        <p:nvPicPr>
          <p:cNvPr id="2050" name="Picture 2" descr="https://media3.picsearch.com/is?0gV9dny7rhyucNQIzwcXNwG3Aao5xLPxrbxMHFSSsc0&amp;height=240">
            <a:extLst>
              <a:ext uri="{FF2B5EF4-FFF2-40B4-BE49-F238E27FC236}">
                <a16:creationId xmlns="" xmlns:a16="http://schemas.microsoft.com/office/drawing/2014/main" id="{4B81B5ED-54DB-4029-84A4-E21FB43568A7}"/>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67242" t="1577" r="517" b="-7884"/>
          <a:stretch/>
        </p:blipFill>
        <p:spPr bwMode="auto">
          <a:xfrm>
            <a:off x="3240350" y="1974998"/>
            <a:ext cx="6312023" cy="3591301"/>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 xmlns:a16="http://schemas.microsoft.com/office/drawing/2014/main" id="{117217B6-40D9-4D0F-9012-E8E4253E07BC}"/>
              </a:ext>
            </a:extLst>
          </p:cNvPr>
          <p:cNvSpPr txBox="1"/>
          <p:nvPr/>
        </p:nvSpPr>
        <p:spPr>
          <a:xfrm>
            <a:off x="1251751" y="5841054"/>
            <a:ext cx="5594801" cy="461665"/>
          </a:xfrm>
          <a:prstGeom prst="rect">
            <a:avLst/>
          </a:prstGeom>
          <a:noFill/>
        </p:spPr>
        <p:txBody>
          <a:bodyPr wrap="none" rtlCol="1">
            <a:spAutoFit/>
          </a:bodyPr>
          <a:lstStyle/>
          <a:p>
            <a:r>
              <a:rPr lang="ar-SA" sz="2400" b="1" dirty="0"/>
              <a:t>أمراءه تكرر غسل يدها لأن لديها فكرة أن يديها متسخة</a:t>
            </a:r>
          </a:p>
        </p:txBody>
      </p:sp>
    </p:spTree>
    <p:extLst>
      <p:ext uri="{BB962C8B-B14F-4D97-AF65-F5344CB8AC3E}">
        <p14:creationId xmlns:p14="http://schemas.microsoft.com/office/powerpoint/2010/main" val="3532167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A436B7C-35F4-4A2F-9C0D-63F410068413}"/>
              </a:ext>
            </a:extLst>
          </p:cNvPr>
          <p:cNvSpPr>
            <a:spLocks noGrp="1"/>
          </p:cNvSpPr>
          <p:nvPr>
            <p:ph type="title"/>
          </p:nvPr>
        </p:nvSpPr>
        <p:spPr/>
        <p:txBody>
          <a:bodyPr/>
          <a:lstStyle/>
          <a:p>
            <a:r>
              <a:rPr lang="ar-SA" dirty="0"/>
              <a:t>علاج الوسواس القهري</a:t>
            </a:r>
          </a:p>
        </p:txBody>
      </p:sp>
      <p:sp>
        <p:nvSpPr>
          <p:cNvPr id="3" name="عنصر نائب للمحتوى 2">
            <a:extLst>
              <a:ext uri="{FF2B5EF4-FFF2-40B4-BE49-F238E27FC236}">
                <a16:creationId xmlns="" xmlns:a16="http://schemas.microsoft.com/office/drawing/2014/main" id="{529AECDD-C71A-49CE-81BA-1FC83B60C373}"/>
              </a:ext>
            </a:extLst>
          </p:cNvPr>
          <p:cNvSpPr>
            <a:spLocks noGrp="1"/>
          </p:cNvSpPr>
          <p:nvPr>
            <p:ph sz="quarter" idx="13"/>
          </p:nvPr>
        </p:nvSpPr>
        <p:spPr/>
        <p:txBody>
          <a:bodyPr/>
          <a:lstStyle/>
          <a:p>
            <a:r>
              <a:rPr lang="ar-SA" dirty="0">
                <a:solidFill>
                  <a:srgbClr val="C00000"/>
                </a:solidFill>
              </a:rPr>
              <a:t>1- العلاج نفسي غير دوائي قد يكون سلوكي كفنية التعرض ومنع الاستجابة أو تحليلي بالبحث عن الأسباب اللاشعوري.</a:t>
            </a:r>
          </a:p>
          <a:p>
            <a:r>
              <a:rPr lang="ar-SA" dirty="0">
                <a:solidFill>
                  <a:srgbClr val="C00000"/>
                </a:solidFill>
              </a:rPr>
              <a:t>2- العلاج النفسي الدوائي.</a:t>
            </a:r>
          </a:p>
          <a:p>
            <a:endParaRPr lang="ar-SA" dirty="0"/>
          </a:p>
        </p:txBody>
      </p:sp>
    </p:spTree>
    <p:extLst>
      <p:ext uri="{BB962C8B-B14F-4D97-AF65-F5344CB8AC3E}">
        <p14:creationId xmlns:p14="http://schemas.microsoft.com/office/powerpoint/2010/main" val="958224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EECEF493-07DF-4D3A-89E5-41A69F59E406}"/>
              </a:ext>
            </a:extLst>
          </p:cNvPr>
          <p:cNvSpPr>
            <a:spLocks noGrp="1"/>
          </p:cNvSpPr>
          <p:nvPr>
            <p:ph type="title"/>
          </p:nvPr>
        </p:nvSpPr>
        <p:spPr/>
        <p:txBody>
          <a:bodyPr/>
          <a:lstStyle/>
          <a:p>
            <a:r>
              <a:rPr lang="ar-SA" dirty="0"/>
              <a:t>الهستيريا</a:t>
            </a:r>
          </a:p>
        </p:txBody>
      </p:sp>
      <p:pic>
        <p:nvPicPr>
          <p:cNvPr id="1026" name="Picture 2" descr="https://media4.picsearch.com/is?yWEkFGj7fHy1R1NB7eDfgKzR7CiFDOTlterb1YYB05Q&amp;height=259">
            <a:extLst>
              <a:ext uri="{FF2B5EF4-FFF2-40B4-BE49-F238E27FC236}">
                <a16:creationId xmlns="" xmlns:a16="http://schemas.microsoft.com/office/drawing/2014/main" id="{60BAA116-FB8B-44D2-941A-29984D15A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577" y="2195513"/>
            <a:ext cx="8691239" cy="361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6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328E077-F29F-4BD9-AB21-6C8D57D61A36}"/>
              </a:ext>
            </a:extLst>
          </p:cNvPr>
          <p:cNvSpPr>
            <a:spLocks noGrp="1"/>
          </p:cNvSpPr>
          <p:nvPr>
            <p:ph type="title"/>
          </p:nvPr>
        </p:nvSpPr>
        <p:spPr/>
        <p:txBody>
          <a:bodyPr/>
          <a:lstStyle/>
          <a:p>
            <a:r>
              <a:rPr lang="ar-SA" dirty="0"/>
              <a:t>الهستيريا</a:t>
            </a:r>
          </a:p>
        </p:txBody>
      </p:sp>
      <p:sp>
        <p:nvSpPr>
          <p:cNvPr id="3" name="عنصر نائب للمحتوى 2">
            <a:extLst>
              <a:ext uri="{FF2B5EF4-FFF2-40B4-BE49-F238E27FC236}">
                <a16:creationId xmlns="" xmlns:a16="http://schemas.microsoft.com/office/drawing/2014/main" id="{ECAFD52E-80BD-4F30-8F0C-9BE6C301DC0B}"/>
              </a:ext>
            </a:extLst>
          </p:cNvPr>
          <p:cNvSpPr>
            <a:spLocks noGrp="1"/>
          </p:cNvSpPr>
          <p:nvPr>
            <p:ph sz="quarter" idx="13"/>
          </p:nvPr>
        </p:nvSpPr>
        <p:spPr/>
        <p:txBody>
          <a:bodyPr/>
          <a:lstStyle/>
          <a:p>
            <a:pPr marL="0" indent="0">
              <a:buNone/>
            </a:pPr>
            <a:r>
              <a:rPr lang="ar-SA" dirty="0"/>
              <a:t>هو اضطراب نفسي يتميز بتحول الصراع النفسي الى صورة إضرابات بدنيه وعضويه دون ان تكون هناك اية عوامل عصوية </a:t>
            </a:r>
          </a:p>
          <a:p>
            <a:pPr marL="0" indent="0">
              <a:buNone/>
            </a:pPr>
            <a:r>
              <a:rPr lang="ar-SA" dirty="0"/>
              <a:t>وهو بمثابة محاولات هروب من الصراعات والقلق الذي يعاني منه الشخص </a:t>
            </a:r>
            <a:endParaRPr lang="ar-SA" dirty="0" smtClean="0"/>
          </a:p>
          <a:p>
            <a:pPr marL="0" indent="0">
              <a:buNone/>
            </a:pPr>
            <a:endParaRPr lang="ar-SA" dirty="0"/>
          </a:p>
          <a:p>
            <a:pPr marL="0" indent="0">
              <a:buNone/>
            </a:pPr>
            <a:r>
              <a:rPr lang="ar-SA" dirty="0" smtClean="0"/>
              <a:t>هو اضطراب لا إرادي في الوظائف الحسية أو الحركية أو الذاكرة يعبر عن صراعات نفسية ويرتبط بحاجات لا شعورية عند المصاب.</a:t>
            </a:r>
            <a:endParaRPr lang="ar-SA" dirty="0"/>
          </a:p>
        </p:txBody>
      </p:sp>
    </p:spTree>
    <p:extLst>
      <p:ext uri="{BB962C8B-B14F-4D97-AF65-F5344CB8AC3E}">
        <p14:creationId xmlns:p14="http://schemas.microsoft.com/office/powerpoint/2010/main" val="142560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F5C63261-62D6-4457-81E2-937F90B160BD}"/>
              </a:ext>
            </a:extLst>
          </p:cNvPr>
          <p:cNvSpPr>
            <a:spLocks noGrp="1"/>
          </p:cNvSpPr>
          <p:nvPr>
            <p:ph type="title"/>
          </p:nvPr>
        </p:nvSpPr>
        <p:spPr/>
        <p:txBody>
          <a:bodyPr/>
          <a:lstStyle/>
          <a:p>
            <a:r>
              <a:rPr lang="ar-SA" dirty="0"/>
              <a:t>أنواع الهستيريا</a:t>
            </a:r>
          </a:p>
        </p:txBody>
      </p:sp>
      <p:sp>
        <p:nvSpPr>
          <p:cNvPr id="3" name="عنصر نائب للمحتوى 2">
            <a:extLst>
              <a:ext uri="{FF2B5EF4-FFF2-40B4-BE49-F238E27FC236}">
                <a16:creationId xmlns="" xmlns:a16="http://schemas.microsoft.com/office/drawing/2014/main" id="{CB128888-D81E-4D4E-BD95-2B5C263EAD46}"/>
              </a:ext>
            </a:extLst>
          </p:cNvPr>
          <p:cNvSpPr>
            <a:spLocks noGrp="1"/>
          </p:cNvSpPr>
          <p:nvPr>
            <p:ph sz="quarter" idx="13"/>
          </p:nvPr>
        </p:nvSpPr>
        <p:spPr/>
        <p:txBody>
          <a:bodyPr>
            <a:normAutofit fontScale="92500" lnSpcReduction="10000"/>
          </a:bodyPr>
          <a:lstStyle/>
          <a:p>
            <a:r>
              <a:rPr lang="ar-SA" b="1" dirty="0"/>
              <a:t>1- الهستيريا التحولية:  وهنا يتحول القلق الى عرض عضوي مثل الشلل، العمى.</a:t>
            </a:r>
          </a:p>
          <a:p>
            <a:endParaRPr lang="ar-SA" b="1" dirty="0"/>
          </a:p>
          <a:p>
            <a:endParaRPr lang="ar-SA" b="1" dirty="0"/>
          </a:p>
          <a:p>
            <a:r>
              <a:rPr lang="ar-SA" b="1" dirty="0"/>
              <a:t>2- الهستيريا </a:t>
            </a:r>
            <a:r>
              <a:rPr lang="ar-SA" b="1" dirty="0" err="1" smtClean="0"/>
              <a:t>التفككية</a:t>
            </a:r>
            <a:r>
              <a:rPr lang="ar-SA" b="1" dirty="0" smtClean="0"/>
              <a:t> </a:t>
            </a:r>
            <a:r>
              <a:rPr lang="ar-SA" b="1" dirty="0"/>
              <a:t>يقصد بها تفكك الشخصية نجده يفقد الذاكرة للهروب من مواقف معينة </a:t>
            </a:r>
            <a:r>
              <a:rPr lang="ar-SA" b="1" dirty="0" smtClean="0"/>
              <a:t>. وهنا يصاب وعي الفرد (شعوره) ويأتي على نوعين:</a:t>
            </a:r>
          </a:p>
          <a:p>
            <a:r>
              <a:rPr lang="ar-SA" b="1" dirty="0" smtClean="0"/>
              <a:t>1- فقدان الذاكرة جزئي أو كلي.</a:t>
            </a:r>
          </a:p>
          <a:p>
            <a:r>
              <a:rPr lang="ar-SA" b="1" dirty="0" smtClean="0"/>
              <a:t>2- تعدد الشخصيات</a:t>
            </a:r>
          </a:p>
          <a:p>
            <a:r>
              <a:rPr lang="ar-SA" b="1" dirty="0" smtClean="0"/>
              <a:t>من الضروري أن </a:t>
            </a:r>
            <a:r>
              <a:rPr lang="ar-SA" b="1" dirty="0" err="1" smtClean="0"/>
              <a:t>لايعزى</a:t>
            </a:r>
            <a:r>
              <a:rPr lang="ar-SA" b="1" dirty="0" smtClean="0"/>
              <a:t> </a:t>
            </a:r>
            <a:r>
              <a:rPr lang="ar-SA" b="1" smtClean="0"/>
              <a:t>الاضطراب لأسباب عضوية أو عقلية.</a:t>
            </a:r>
            <a:endParaRPr lang="ar-SA" b="1" dirty="0"/>
          </a:p>
        </p:txBody>
      </p:sp>
    </p:spTree>
    <p:extLst>
      <p:ext uri="{BB962C8B-B14F-4D97-AF65-F5344CB8AC3E}">
        <p14:creationId xmlns:p14="http://schemas.microsoft.com/office/powerpoint/2010/main" val="15649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الفرق بين الهستيريا والصرع</a:t>
            </a:r>
          </a:p>
        </p:txBody>
      </p:sp>
      <p:graphicFrame>
        <p:nvGraphicFramePr>
          <p:cNvPr id="4" name="جدول 3">
            <a:extLst>
              <a:ext uri="{FF2B5EF4-FFF2-40B4-BE49-F238E27FC236}">
                <a16:creationId xmlns="" xmlns:a16="http://schemas.microsoft.com/office/drawing/2014/main" id="{AA6463FD-6DE3-41EB-A83F-0CD968A4AD21}"/>
              </a:ext>
            </a:extLst>
          </p:cNvPr>
          <p:cNvGraphicFramePr>
            <a:graphicFrameLocks noGrp="1"/>
          </p:cNvGraphicFramePr>
          <p:nvPr>
            <p:extLst>
              <p:ext uri="{D42A27DB-BD31-4B8C-83A1-F6EECF244321}">
                <p14:modId xmlns:p14="http://schemas.microsoft.com/office/powerpoint/2010/main" val="1195845270"/>
              </p:ext>
            </p:extLst>
          </p:nvPr>
        </p:nvGraphicFramePr>
        <p:xfrm>
          <a:off x="1014882" y="2214693"/>
          <a:ext cx="10364452" cy="3110933"/>
        </p:xfrm>
        <a:graphic>
          <a:graphicData uri="http://schemas.openxmlformats.org/drawingml/2006/table">
            <a:tbl>
              <a:tblPr rtl="1" firstRow="1" bandRow="1">
                <a:tableStyleId>{5C22544A-7EE6-4342-B048-85BDC9FD1C3A}</a:tableStyleId>
              </a:tblPr>
              <a:tblGrid>
                <a:gridCol w="5182226">
                  <a:extLst>
                    <a:ext uri="{9D8B030D-6E8A-4147-A177-3AD203B41FA5}">
                      <a16:colId xmlns="" xmlns:a16="http://schemas.microsoft.com/office/drawing/2014/main" val="2672660148"/>
                    </a:ext>
                  </a:extLst>
                </a:gridCol>
                <a:gridCol w="5182226">
                  <a:extLst>
                    <a:ext uri="{9D8B030D-6E8A-4147-A177-3AD203B41FA5}">
                      <a16:colId xmlns="" xmlns:a16="http://schemas.microsoft.com/office/drawing/2014/main" val="1139919653"/>
                    </a:ext>
                  </a:extLst>
                </a:gridCol>
              </a:tblGrid>
              <a:tr h="434222">
                <a:tc>
                  <a:txBody>
                    <a:bodyPr/>
                    <a:lstStyle/>
                    <a:p>
                      <a:pPr rtl="1"/>
                      <a:r>
                        <a:rPr lang="ar-SA" dirty="0"/>
                        <a:t>نوبات الهستيريا</a:t>
                      </a:r>
                    </a:p>
                  </a:txBody>
                  <a:tcPr/>
                </a:tc>
                <a:tc>
                  <a:txBody>
                    <a:bodyPr/>
                    <a:lstStyle/>
                    <a:p>
                      <a:pPr rtl="1"/>
                      <a:r>
                        <a:rPr lang="ar-SA" dirty="0"/>
                        <a:t>نوبات الصرع</a:t>
                      </a:r>
                    </a:p>
                  </a:txBody>
                  <a:tcPr/>
                </a:tc>
                <a:extLst>
                  <a:ext uri="{0D108BD9-81ED-4DB2-BD59-A6C34878D82A}">
                    <a16:rowId xmlns="" xmlns:a16="http://schemas.microsoft.com/office/drawing/2014/main" val="516118156"/>
                  </a:ext>
                </a:extLst>
              </a:tr>
              <a:tr h="2676711">
                <a:tc>
                  <a:txBody>
                    <a:bodyPr/>
                    <a:lstStyle/>
                    <a:p>
                      <a:pPr rtl="1"/>
                      <a:r>
                        <a:rPr lang="ar-SA" dirty="0"/>
                        <a:t>تحدث نتيجة لمثيرات خارجيه</a:t>
                      </a:r>
                      <a:r>
                        <a:rPr lang="en-US" dirty="0"/>
                        <a:t>.</a:t>
                      </a: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وسيله هروبيه من موقف يسبب متاعب للمريض</a:t>
                      </a:r>
                      <a:r>
                        <a:rPr lang="en-US" dirty="0"/>
                        <a:t>.</a:t>
                      </a:r>
                    </a:p>
                    <a:p>
                      <a:pPr rtl="1"/>
                      <a:r>
                        <a:rPr lang="ar-SA" dirty="0"/>
                        <a:t>تحدث في وجود الأخرين</a:t>
                      </a:r>
                      <a:r>
                        <a:rPr lang="en-US" dirty="0"/>
                        <a:t>.</a:t>
                      </a: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توجد مكاسب ثانويه</a:t>
                      </a:r>
                      <a:r>
                        <a:rPr lang="en-US" dirty="0"/>
                        <a:t>.</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لا يصاب بأذى </a:t>
                      </a:r>
                      <a:r>
                        <a:rPr lang="en-US" dirty="0"/>
                        <a:t>.</a:t>
                      </a:r>
                      <a:endParaRPr lang="ar-SA" dirty="0"/>
                    </a:p>
                    <a:p>
                      <a:pPr rtl="1"/>
                      <a:r>
                        <a:rPr lang="ar-SA" dirty="0"/>
                        <a:t>لا تحدث حالات تبول لا ارادي</a:t>
                      </a:r>
                      <a:r>
                        <a:rPr lang="en-US" dirty="0"/>
                        <a:t>.</a:t>
                      </a:r>
                      <a:endParaRPr lang="ar-SA" dirty="0"/>
                    </a:p>
                    <a:p>
                      <a:pPr rtl="1"/>
                      <a:endParaRPr lang="ar-SA"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لا تحدث نتيجة لمثيرات خارجيه</a:t>
                      </a:r>
                      <a:r>
                        <a:rPr lang="en-US" dirty="0"/>
                        <a:t>.</a:t>
                      </a: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ترجع الى إصابات عضويه في المخ</a:t>
                      </a:r>
                      <a:r>
                        <a:rPr lang="en-US" dirty="0"/>
                        <a:t>.</a:t>
                      </a: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تحدث فجأة في حضور الآخرين او في عدم وجودهم</a:t>
                      </a:r>
                      <a:r>
                        <a:rPr lang="en-US" dirty="0"/>
                        <a:t>.</a:t>
                      </a: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لا توجد مكاسب ثانويه</a:t>
                      </a:r>
                      <a:r>
                        <a:rPr lang="en-US" dirty="0"/>
                        <a:t>.</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قد يصاب بأذى</a:t>
                      </a: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تحدث حالات تبول لا ارادي </a:t>
                      </a:r>
                      <a:r>
                        <a:rPr lang="en-US" dirty="0"/>
                        <a:t>.</a:t>
                      </a:r>
                    </a:p>
                    <a:p>
                      <a:pPr rtl="1"/>
                      <a:endParaRPr lang="ar-SA" dirty="0"/>
                    </a:p>
                  </a:txBody>
                  <a:tcPr/>
                </a:tc>
                <a:extLst>
                  <a:ext uri="{0D108BD9-81ED-4DB2-BD59-A6C34878D82A}">
                    <a16:rowId xmlns="" xmlns:a16="http://schemas.microsoft.com/office/drawing/2014/main" val="2643171002"/>
                  </a:ext>
                </a:extLst>
              </a:tr>
            </a:tbl>
          </a:graphicData>
        </a:graphic>
      </p:graphicFrame>
    </p:spTree>
    <p:extLst>
      <p:ext uri="{BB962C8B-B14F-4D97-AF65-F5344CB8AC3E}">
        <p14:creationId xmlns:p14="http://schemas.microsoft.com/office/powerpoint/2010/main" val="347048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chemeClr val="accent1"/>
                </a:solidFill>
              </a:rPr>
              <a:t>معنى القلق</a:t>
            </a:r>
            <a:r>
              <a:rPr lang="en-US" dirty="0"/>
              <a:t/>
            </a:r>
            <a:br>
              <a:rPr lang="en-US" dirty="0"/>
            </a:br>
            <a:endParaRPr lang="ar-SA" dirty="0"/>
          </a:p>
        </p:txBody>
      </p:sp>
      <p:sp>
        <p:nvSpPr>
          <p:cNvPr id="3" name="عنصر نائب للمحتوى 2"/>
          <p:cNvSpPr>
            <a:spLocks noGrp="1"/>
          </p:cNvSpPr>
          <p:nvPr>
            <p:ph sz="quarter" idx="13"/>
          </p:nvPr>
        </p:nvSpPr>
        <p:spPr/>
        <p:txBody>
          <a:bodyPr>
            <a:normAutofit fontScale="85000" lnSpcReduction="20000"/>
          </a:bodyPr>
          <a:lstStyle/>
          <a:p>
            <a:r>
              <a:rPr lang="ar-SA" sz="2100" b="1" dirty="0"/>
              <a:t>القلق</a:t>
            </a:r>
            <a:r>
              <a:rPr lang="ar-SA" b="1" dirty="0"/>
              <a:t> مطلوب بدرجة كمحرك للسلوك ولكن عندما يزيد عن حده ويعيق الإنسان في حياته يعد اضطراباً.</a:t>
            </a:r>
          </a:p>
          <a:p>
            <a:endParaRPr lang="ar-SA" b="1" dirty="0"/>
          </a:p>
          <a:p>
            <a:r>
              <a:rPr lang="ar-SA" b="1" dirty="0"/>
              <a:t>اضطراب القلق: هو اضطراب نفسي يتضمن شعور غامض بالتوجس والخوف والتوتر وتوقع الشر فيكون الشخص حساساً لأي ضوضاء فقد يقفز عندما يسمع رنين الهاتف.</a:t>
            </a:r>
          </a:p>
          <a:p>
            <a:endParaRPr lang="ar-SA" b="1" dirty="0"/>
          </a:p>
          <a:p>
            <a:r>
              <a:rPr lang="ar-SA" b="1" dirty="0"/>
              <a:t>ويعرف القلق بأنه قلق غير واقعي في ظروف حياتية متعددة مصحوبة بتوتر عضلي واضطراب وصعوبة في التركيز وسرعة الشعور بالتعب</a:t>
            </a:r>
          </a:p>
          <a:p>
            <a:endParaRPr lang="ar-SA" b="1" dirty="0"/>
          </a:p>
          <a:p>
            <a:r>
              <a:rPr lang="ar-SA" b="1" dirty="0"/>
              <a:t>حالة مزمنة من الخوف الغامض الذي لا يعرف المريض أسبابه ولا يرتبط بموقف أو شيء محدد لأنه بمثابة قلق منتشر يرافقه تغيرات نفسية وعضويه.</a:t>
            </a:r>
          </a:p>
          <a:p>
            <a:endParaRPr lang="ar-SA" b="1" dirty="0"/>
          </a:p>
        </p:txBody>
      </p:sp>
    </p:spTree>
    <p:extLst>
      <p:ext uri="{BB962C8B-B14F-4D97-AF65-F5344CB8AC3E}">
        <p14:creationId xmlns:p14="http://schemas.microsoft.com/office/powerpoint/2010/main" val="19628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0800000" flipV="1">
            <a:off x="913773" y="395654"/>
            <a:ext cx="10364451" cy="650631"/>
          </a:xfrm>
        </p:spPr>
        <p:txBody>
          <a:bodyPr>
            <a:normAutofit/>
          </a:bodyPr>
          <a:lstStyle/>
          <a:p>
            <a:r>
              <a:rPr lang="ar-SA" dirty="0">
                <a:solidFill>
                  <a:schemeClr val="accent1"/>
                </a:solidFill>
              </a:rPr>
              <a:t>أعراض القلق وأسبابه</a:t>
            </a:r>
          </a:p>
        </p:txBody>
      </p:sp>
      <p:sp>
        <p:nvSpPr>
          <p:cNvPr id="3" name="عنصر نائب للمحتوى 2"/>
          <p:cNvSpPr>
            <a:spLocks noGrp="1"/>
          </p:cNvSpPr>
          <p:nvPr>
            <p:ph sz="quarter" idx="13"/>
          </p:nvPr>
        </p:nvSpPr>
        <p:spPr>
          <a:xfrm>
            <a:off x="914400" y="1283677"/>
            <a:ext cx="10363826" cy="4868007"/>
          </a:xfrm>
        </p:spPr>
        <p:txBody>
          <a:bodyPr>
            <a:normAutofit fontScale="40000" lnSpcReduction="20000"/>
          </a:bodyPr>
          <a:lstStyle/>
          <a:p>
            <a:r>
              <a:rPr lang="ar-SA" sz="4400" dirty="0"/>
              <a:t>1- توتر حركي وعدم </a:t>
            </a:r>
            <a:r>
              <a:rPr lang="ar-SA" sz="4000" dirty="0"/>
              <a:t>الاستقرار و تعب وتوتر والم في عضلات.</a:t>
            </a:r>
          </a:p>
          <a:p>
            <a:endParaRPr lang="ar-SA" sz="1100" dirty="0"/>
          </a:p>
          <a:p>
            <a:r>
              <a:rPr lang="ar-SA" sz="4000" dirty="0"/>
              <a:t>2- فرط النشاط اللاإرادي: فرط التعرق سرعة ضربات القلب برودة اليدين دوخة وصداع وارتجاف الأطراف </a:t>
            </a:r>
            <a:r>
              <a:rPr lang="ar-EG" sz="4000" dirty="0"/>
              <a:t>ضيق ال</a:t>
            </a:r>
            <a:r>
              <a:rPr lang="ar-SA" sz="4000" dirty="0"/>
              <a:t>ت</a:t>
            </a:r>
            <a:r>
              <a:rPr lang="ar-EG" sz="4000" dirty="0"/>
              <a:t>نفـس</a:t>
            </a:r>
            <a:r>
              <a:rPr lang="ar-SA" sz="4000" dirty="0"/>
              <a:t>. ألم في المعدة وإسهال أو رغبة في </a:t>
            </a:r>
            <a:r>
              <a:rPr lang="ar-SA" sz="4000" dirty="0" err="1"/>
              <a:t>التقىء</a:t>
            </a:r>
            <a:endParaRPr lang="ar-SA" sz="4000" dirty="0"/>
          </a:p>
          <a:p>
            <a:endParaRPr lang="ar-SA" sz="4000" dirty="0"/>
          </a:p>
          <a:p>
            <a:endParaRPr lang="ar-SA" sz="1100" b="1" dirty="0">
              <a:solidFill>
                <a:schemeClr val="accent1"/>
              </a:solidFill>
            </a:endParaRPr>
          </a:p>
          <a:p>
            <a:r>
              <a:rPr lang="ar-SA" sz="4000" dirty="0"/>
              <a:t>3- </a:t>
            </a:r>
            <a:r>
              <a:rPr lang="ar-EG" sz="4000" dirty="0"/>
              <a:t>العصبية او التوتر</a:t>
            </a:r>
            <a:r>
              <a:rPr lang="ar-SA" sz="4000" dirty="0"/>
              <a:t> و</a:t>
            </a:r>
            <a:r>
              <a:rPr lang="ar-EG" sz="4000" dirty="0"/>
              <a:t>قلة الصبر</a:t>
            </a:r>
            <a:r>
              <a:rPr lang="ar-SA" sz="4000" dirty="0"/>
              <a:t> والهياج</a:t>
            </a:r>
            <a:endParaRPr lang="ar-EG" sz="4000" dirty="0"/>
          </a:p>
          <a:p>
            <a:endParaRPr lang="ar-EG" sz="1300" dirty="0"/>
          </a:p>
          <a:p>
            <a:r>
              <a:rPr lang="ar-SA" sz="4000" dirty="0"/>
              <a:t>4- </a:t>
            </a:r>
            <a:r>
              <a:rPr lang="ar-EG" sz="4000" dirty="0"/>
              <a:t>صعوبة في التركيز</a:t>
            </a:r>
            <a:r>
              <a:rPr lang="ar-SA" sz="4000" dirty="0"/>
              <a:t>.</a:t>
            </a:r>
          </a:p>
          <a:p>
            <a:endParaRPr lang="ar-EG" sz="1300" dirty="0"/>
          </a:p>
          <a:p>
            <a:r>
              <a:rPr lang="ar-SA" sz="4000" dirty="0"/>
              <a:t>5- </a:t>
            </a:r>
            <a:r>
              <a:rPr lang="ar-EG" sz="4000" dirty="0"/>
              <a:t>الارق</a:t>
            </a:r>
            <a:endParaRPr lang="ar-SA" sz="4000" dirty="0"/>
          </a:p>
          <a:p>
            <a:r>
              <a:rPr lang="ar-SA" sz="7600" dirty="0">
                <a:solidFill>
                  <a:schemeClr val="accent1"/>
                </a:solidFill>
              </a:rPr>
              <a:t>أسباب القلق:</a:t>
            </a:r>
          </a:p>
          <a:p>
            <a:r>
              <a:rPr lang="ar-SA" sz="4000" b="1" dirty="0">
                <a:solidFill>
                  <a:srgbClr val="C00000"/>
                </a:solidFill>
                <a:effectLst>
                  <a:outerShdw blurRad="50800" dist="50800" dir="5400000" algn="ctr" rotWithShape="0">
                    <a:schemeClr val="bg1"/>
                  </a:outerShdw>
                </a:effectLst>
              </a:rPr>
              <a:t>هناك علاقة بمرحلة الطفولة وصراعاتها وطبيعة علاقة الطفل بوالدية والرغبات المكبوتة والباقية في اللاشعور. وذكر أن للوراثة دور فيها فمثلا من التاريخ المرضي وجد أن الأم مصابة بالقلق، أو في العيادة حضر ثلاثة أخوة مصابين بالقلق. ويرى التحليليون أن قلق صدمة الميلاد وقلق الإخصاء وقلق الانفصال عوامل قد تؤثر إذا ما واجه الفرد مواقف ضاغطة في حياته.</a:t>
            </a:r>
            <a:endParaRPr lang="ar-EG" sz="4000" b="1" dirty="0">
              <a:solidFill>
                <a:srgbClr val="C00000"/>
              </a:solidFill>
              <a:effectLst>
                <a:outerShdw blurRad="50800" dist="50800" dir="5400000" algn="ctr" rotWithShape="0">
                  <a:schemeClr val="bg1"/>
                </a:outerShdw>
              </a:effectLst>
            </a:endParaRPr>
          </a:p>
          <a:p>
            <a:pPr marL="0" indent="0">
              <a:buNone/>
            </a:pPr>
            <a:endParaRPr lang="ar-SA" dirty="0"/>
          </a:p>
          <a:p>
            <a:endParaRPr lang="ar-SA" dirty="0"/>
          </a:p>
        </p:txBody>
      </p:sp>
    </p:spTree>
    <p:extLst>
      <p:ext uri="{BB962C8B-B14F-4D97-AF65-F5344CB8AC3E}">
        <p14:creationId xmlns:p14="http://schemas.microsoft.com/office/powerpoint/2010/main" val="263624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chemeClr val="accent1"/>
                </a:solidFill>
              </a:rPr>
              <a:t>علاج القلق</a:t>
            </a:r>
          </a:p>
        </p:txBody>
      </p:sp>
      <p:sp>
        <p:nvSpPr>
          <p:cNvPr id="3" name="عنصر نائب للمحتوى 2"/>
          <p:cNvSpPr>
            <a:spLocks noGrp="1"/>
          </p:cNvSpPr>
          <p:nvPr>
            <p:ph sz="quarter" idx="13"/>
          </p:nvPr>
        </p:nvSpPr>
        <p:spPr/>
        <p:txBody>
          <a:bodyPr/>
          <a:lstStyle/>
          <a:p>
            <a:pPr fontAlgn="base"/>
            <a:r>
              <a:rPr lang="ar-SA" dirty="0"/>
              <a:t>1- </a:t>
            </a:r>
            <a:r>
              <a:rPr lang="ar-SA" dirty="0">
                <a:solidFill>
                  <a:srgbClr val="C00000"/>
                </a:solidFill>
              </a:rPr>
              <a:t>العلاج النفسي غير الدوائي   (مثل العلاج السلوكي المعرفي: التنفس، التدعيم، الاسترخاء، تعليم مهارات التنظيم والتخطيط، جداول التفكير، أسلوب حل المشكلات...الخ </a:t>
            </a:r>
          </a:p>
          <a:p>
            <a:pPr marL="0" indent="0" fontAlgn="base">
              <a:buNone/>
            </a:pPr>
            <a:endParaRPr lang="ar-SA" dirty="0">
              <a:solidFill>
                <a:srgbClr val="C00000"/>
              </a:solidFill>
            </a:endParaRPr>
          </a:p>
          <a:p>
            <a:pPr fontAlgn="base"/>
            <a:r>
              <a:rPr lang="ar-SA" dirty="0">
                <a:solidFill>
                  <a:srgbClr val="C00000"/>
                </a:solidFill>
              </a:rPr>
              <a:t>2- العلاج النفسي الدوائي بالأدوية عند زيادة درجة القلق</a:t>
            </a:r>
          </a:p>
          <a:p>
            <a:pPr fontAlgn="base"/>
            <a:endParaRPr lang="ar-SA" dirty="0"/>
          </a:p>
          <a:p>
            <a:endParaRPr lang="ar-SA" dirty="0"/>
          </a:p>
        </p:txBody>
      </p:sp>
    </p:spTree>
    <p:extLst>
      <p:ext uri="{BB962C8B-B14F-4D97-AF65-F5344CB8AC3E}">
        <p14:creationId xmlns:p14="http://schemas.microsoft.com/office/powerpoint/2010/main" val="123072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8203" y="187694"/>
            <a:ext cx="10364451" cy="1596177"/>
          </a:xfrm>
        </p:spPr>
        <p:txBody>
          <a:bodyPr/>
          <a:lstStyle/>
          <a:p>
            <a:r>
              <a:rPr lang="ar-SA" dirty="0"/>
              <a:t>نوبات الهلع</a:t>
            </a:r>
            <a:r>
              <a:rPr lang="en-US" dirty="0"/>
              <a:t>panic attack          </a:t>
            </a:r>
            <a:r>
              <a:rPr lang="ar-SA" dirty="0"/>
              <a:t> </a:t>
            </a:r>
          </a:p>
        </p:txBody>
      </p:sp>
      <p:pic>
        <p:nvPicPr>
          <p:cNvPr id="4098" name="Picture 2" descr="https://media1.picsearch.com/is?MlchtT-p-NZWS3wg0sTsN2gW6bBGqVuL0R2Xzhop2F0&amp;height=240"/>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712656" y="1995854"/>
            <a:ext cx="4055598" cy="33840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media4.picsearch.com/is?IC6vS39CtbePyvbki77xxDoBA2pu9NKsdcNlveU9LZU&amp;height=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46" y="1995854"/>
            <a:ext cx="3690083" cy="342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4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3149" y="143733"/>
            <a:ext cx="10364451" cy="770668"/>
          </a:xfrm>
        </p:spPr>
        <p:txBody>
          <a:bodyPr/>
          <a:lstStyle/>
          <a:p>
            <a:r>
              <a:rPr lang="ar-SA" dirty="0">
                <a:solidFill>
                  <a:schemeClr val="accent1"/>
                </a:solidFill>
              </a:rPr>
              <a:t>معنى نوبات الهلع وأسبابها</a:t>
            </a:r>
          </a:p>
        </p:txBody>
      </p:sp>
      <p:sp>
        <p:nvSpPr>
          <p:cNvPr id="3" name="عنصر نائب للمحتوى 2"/>
          <p:cNvSpPr>
            <a:spLocks noGrp="1"/>
          </p:cNvSpPr>
          <p:nvPr>
            <p:ph sz="quarter" idx="13"/>
          </p:nvPr>
        </p:nvSpPr>
        <p:spPr>
          <a:xfrm>
            <a:off x="913774" y="914402"/>
            <a:ext cx="10363826" cy="5372098"/>
          </a:xfrm>
        </p:spPr>
        <p:txBody>
          <a:bodyPr>
            <a:normAutofit fontScale="92500" lnSpcReduction="10000"/>
          </a:bodyPr>
          <a:lstStyle/>
          <a:p>
            <a:r>
              <a:rPr lang="ar-SA" dirty="0"/>
              <a:t>هي نوبة قلق حادة تحدث بشكل مفاجئ دون سبب منطقي وقد يكون الشخص وحيداً أو مع الآخرين وغالباً ما تحدث بالليل عندما يستيقظ الشخص من نومه ويشعر بدنو أجله ويشعر أنها أعراض الموت ومن الأعراض ضيق التنفس والتعرق وخفقان القلب ورجفة والشعور بالتنميل والاختناق وغثيان وإسهال وانزعاج بالبدن وهبات باردة أو ساخنة في الجسم.</a:t>
            </a:r>
          </a:p>
          <a:p>
            <a:endParaRPr lang="ar-SA" dirty="0"/>
          </a:p>
          <a:p>
            <a:r>
              <a:rPr lang="ar-SA" dirty="0"/>
              <a:t>لديهم ميل دائم نسبياً  لتفسير احساسات جسمية معينة بشكل مأساوي فتدرك على أنها أكثر خطرا فضيق التنفس يفسره بأن تنفسه سيتوقف ونبض في الجبهة يفسره بأنه نزيف بالدماغ على سبيل المثال.</a:t>
            </a:r>
          </a:p>
          <a:p>
            <a:endParaRPr lang="ar-SA" dirty="0"/>
          </a:p>
          <a:p>
            <a:r>
              <a:rPr lang="ar-SA" sz="4000" dirty="0">
                <a:solidFill>
                  <a:schemeClr val="accent1"/>
                </a:solidFill>
              </a:rPr>
              <a:t>أسباب الهلع (الفزع):</a:t>
            </a:r>
          </a:p>
          <a:p>
            <a:r>
              <a:rPr lang="ar-SA" dirty="0">
                <a:solidFill>
                  <a:srgbClr val="C00000"/>
                </a:solidFill>
              </a:rPr>
              <a:t>لا يوجد تفسير قاطع لحدث نوبات الهلع ولكن شدد العلماء على دور العوامل العضوية الوراثية فيه فتشر إحدى الدراسات وجدو حساسية خاصة في جذع الدماغ لغاز ثاني أكسيد الكربون وهي حساسية مزمنة تؤدي لفرط التحسس المزمن (سرعة التنفس وسطحيته) وقد تبين أنه إذا كان هواء الغرفة مشبعا بنسبة 5% من غاز ثاني أكسيد الكربون فإنه يحدث نوبة هلع عند الأشخاص المهيئين للاضطراب. وهناك علاقة لمرحلة الطفولة وصراعاتها وطبيعة علاقة الطفل بوالدية والرغبات المكبوتة والباقية في اللاشعور.</a:t>
            </a:r>
          </a:p>
        </p:txBody>
      </p:sp>
    </p:spTree>
    <p:extLst>
      <p:ext uri="{BB962C8B-B14F-4D97-AF65-F5344CB8AC3E}">
        <p14:creationId xmlns:p14="http://schemas.microsoft.com/office/powerpoint/2010/main" val="233862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4C7D7E0-47F4-4C4C-8A08-FB3F0A2067EB}"/>
              </a:ext>
            </a:extLst>
          </p:cNvPr>
          <p:cNvSpPr>
            <a:spLocks noGrp="1"/>
          </p:cNvSpPr>
          <p:nvPr>
            <p:ph type="title"/>
          </p:nvPr>
        </p:nvSpPr>
        <p:spPr/>
        <p:txBody>
          <a:bodyPr/>
          <a:lstStyle/>
          <a:p>
            <a:r>
              <a:rPr lang="ar-SA" dirty="0"/>
              <a:t>الخوف المرضي (الخواف) </a:t>
            </a:r>
            <a:r>
              <a:rPr lang="en-US" dirty="0"/>
              <a:t>phobia </a:t>
            </a:r>
            <a:endParaRPr lang="ar-SA" dirty="0"/>
          </a:p>
        </p:txBody>
      </p:sp>
      <p:pic>
        <p:nvPicPr>
          <p:cNvPr id="4" name="Picture 2" descr="https://media3.picsearch.com/is?_L08T82rTfoiMXytWNHYeUSSROyEiOOHohvI_OXq9cQ&amp;height=188">
            <a:extLst>
              <a:ext uri="{FF2B5EF4-FFF2-40B4-BE49-F238E27FC236}">
                <a16:creationId xmlns="" xmlns:a16="http://schemas.microsoft.com/office/drawing/2014/main" id="{21A7DB94-2C29-4A22-9E7F-D30E3098CC9A}"/>
              </a:ext>
            </a:extLst>
          </p:cNvPr>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2521258" y="2503503"/>
            <a:ext cx="6542843" cy="316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2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الخوف المرضي (خواف)</a:t>
            </a:r>
            <a:r>
              <a:rPr lang="en-US" dirty="0"/>
              <a:t> </a:t>
            </a:r>
            <a:endParaRPr lang="ar-SA" dirty="0"/>
          </a:p>
        </p:txBody>
      </p:sp>
      <p:sp>
        <p:nvSpPr>
          <p:cNvPr id="3" name="عنصر نائب للمحتوى 2"/>
          <p:cNvSpPr>
            <a:spLocks noGrp="1"/>
          </p:cNvSpPr>
          <p:nvPr>
            <p:ph sz="quarter" idx="13"/>
          </p:nvPr>
        </p:nvSpPr>
        <p:spPr>
          <a:xfrm>
            <a:off x="913774" y="2095130"/>
            <a:ext cx="10363826" cy="4144353"/>
          </a:xfrm>
        </p:spPr>
        <p:txBody>
          <a:bodyPr>
            <a:normAutofit fontScale="85000" lnSpcReduction="20000"/>
          </a:bodyPr>
          <a:lstStyle/>
          <a:p>
            <a:pPr marL="0" indent="0">
              <a:buNone/>
            </a:pPr>
            <a:r>
              <a:rPr lang="ar-SA" dirty="0"/>
              <a:t>يعتبر الخوف طبيعياً إذا كان من أمور تشكل تهديداً فعلياً ويعتبر اضطراباً  في حالة الخوف من مواضيع لا تستدعي الخوف ولا تشكل خطراً  حقيقياً وتكون غير منطقية </a:t>
            </a:r>
          </a:p>
          <a:p>
            <a:pPr marL="0" indent="0">
              <a:buNone/>
            </a:pPr>
            <a:endParaRPr lang="ar-SA" dirty="0"/>
          </a:p>
          <a:p>
            <a:r>
              <a:rPr lang="ar-SA" dirty="0"/>
              <a:t>يسمى الخوف المرضي  بالخواف ويكون مستمراً وشديداً من موقف او شيء لا يشكل خطر فعلياً حقيقياً على الشخص كالخوف من الأماكن المرتفعة والمكشوفة او المغلقة او الظلام او الحيوانات او الخوف الاجتماعي  ... الخ</a:t>
            </a:r>
          </a:p>
          <a:p>
            <a:pPr marL="0" indent="0">
              <a:buNone/>
            </a:pPr>
            <a:endParaRPr lang="ar-SA" dirty="0"/>
          </a:p>
          <a:p>
            <a:pPr marL="0" indent="0">
              <a:buNone/>
            </a:pPr>
            <a:r>
              <a:rPr lang="ar-SA" dirty="0"/>
              <a:t>يوجد خوفان فطريان هما :الخوف من الأصوات العالية والخوف من الأماكن المرتفعة في ما عدى ذلك فإن المخاوف تكون مكتسبه </a:t>
            </a:r>
          </a:p>
          <a:p>
            <a:pPr marL="0" indent="0">
              <a:buNone/>
            </a:pPr>
            <a:endParaRPr lang="ar-SA" dirty="0"/>
          </a:p>
          <a:p>
            <a:pPr marL="0" indent="0">
              <a:buNone/>
            </a:pPr>
            <a:r>
              <a:rPr lang="ar-SA" dirty="0"/>
              <a:t>الخوف عادةً يسبب ارتفاع في ضغط الدم لكن وجد أن الخوف من الدماء يسبب انخفاض في ضغط الدم وإغماء </a:t>
            </a:r>
          </a:p>
          <a:p>
            <a:pPr marL="0" indent="0">
              <a:buNone/>
            </a:pPr>
            <a:endParaRPr lang="ar-SA" dirty="0"/>
          </a:p>
          <a:p>
            <a:pPr marL="0" indent="0">
              <a:buNone/>
            </a:pPr>
            <a:r>
              <a:rPr lang="ar-SA" dirty="0"/>
              <a:t>الخوف اكثر شيوعاً عند الإناث وبعض الأنواع قد تكون اكثر انتشاراً عند الأطفال وأخرى لدى المراهقين </a:t>
            </a:r>
          </a:p>
        </p:txBody>
      </p:sp>
    </p:spTree>
    <p:extLst>
      <p:ext uri="{BB962C8B-B14F-4D97-AF65-F5344CB8AC3E}">
        <p14:creationId xmlns:p14="http://schemas.microsoft.com/office/powerpoint/2010/main" val="533313573"/>
      </p:ext>
    </p:extLst>
  </p:cSld>
  <p:clrMapOvr>
    <a:masterClrMapping/>
  </p:clrMapOvr>
</p:sld>
</file>

<file path=ppt/theme/theme1.xml><?xml version="1.0" encoding="utf-8"?>
<a:theme xmlns:a="http://schemas.openxmlformats.org/drawingml/2006/main" name="قط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TM04033925[[fn=قطرة]]</Template>
  <TotalTime>602</TotalTime>
  <Words>1419</Words>
  <Application>Microsoft Office PowerPoint</Application>
  <PresentationFormat>مخصص</PresentationFormat>
  <Paragraphs>152</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قطرة</vt:lpstr>
      <vt:lpstr>الاضطرابات النفسية</vt:lpstr>
      <vt:lpstr>القلق Anxiety        </vt:lpstr>
      <vt:lpstr>معنى القلق </vt:lpstr>
      <vt:lpstr>أعراض القلق وأسبابه</vt:lpstr>
      <vt:lpstr>علاج القلق</vt:lpstr>
      <vt:lpstr>نوبات الهلعpanic attack           </vt:lpstr>
      <vt:lpstr>معنى نوبات الهلع وأسبابها</vt:lpstr>
      <vt:lpstr>الخوف المرضي (الخواف) phobia </vt:lpstr>
      <vt:lpstr>الخوف المرضي (خواف) </vt:lpstr>
      <vt:lpstr>الاكتئاب Depression</vt:lpstr>
      <vt:lpstr>معنى الاكتئاب</vt:lpstr>
      <vt:lpstr>أعراض الاكتئاب</vt:lpstr>
      <vt:lpstr>مدى انتشار الاكتئاب</vt:lpstr>
      <vt:lpstr>العوامل المساهمة في الاكتئاب والوقاية </vt:lpstr>
      <vt:lpstr>علاقة الصحة البدنية والاكتئاب</vt:lpstr>
      <vt:lpstr>علاقة الصحة البدنية والاكتئاب</vt:lpstr>
      <vt:lpstr>الوقاية من الاكتئاب</vt:lpstr>
      <vt:lpstr>علاج الاكتئاب </vt:lpstr>
      <vt:lpstr>الوسواس القهريocd </vt:lpstr>
      <vt:lpstr>الوسواس القهري</vt:lpstr>
      <vt:lpstr>العوامل التي قد تساهم في تكوين الوسواس القهري</vt:lpstr>
      <vt:lpstr>مثال على الأفكار السواسية</vt:lpstr>
      <vt:lpstr>مثال على الأفعال السواسية</vt:lpstr>
      <vt:lpstr>علاج الوسواس القهري</vt:lpstr>
      <vt:lpstr>الهستيريا</vt:lpstr>
      <vt:lpstr>الهستيريا</vt:lpstr>
      <vt:lpstr>أنواع الهستيريا</vt:lpstr>
      <vt:lpstr>الفرق بين الهستيريا والصرع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الاضطرابات النفسية</dc:title>
  <dc:creator>mohammad alrumaizan</dc:creator>
  <cp:lastModifiedBy>Nawal Almousa</cp:lastModifiedBy>
  <cp:revision>54</cp:revision>
  <dcterms:created xsi:type="dcterms:W3CDTF">2017-11-20T04:18:00Z</dcterms:created>
  <dcterms:modified xsi:type="dcterms:W3CDTF">2018-01-28T08:12:47Z</dcterms:modified>
</cp:coreProperties>
</file>