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8" r:id="rId11"/>
    <p:sldId id="269" r:id="rId12"/>
    <p:sldId id="270" r:id="rId13"/>
    <p:sldId id="271"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15/03/1439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15/03/1439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المحاضرة التاسعة </a:t>
            </a:r>
            <a:endParaRPr lang="ar-SA" dirty="0"/>
          </a:p>
        </p:txBody>
      </p:sp>
      <p:sp>
        <p:nvSpPr>
          <p:cNvPr id="3" name="عنوان فرعي 2"/>
          <p:cNvSpPr>
            <a:spLocks noGrp="1"/>
          </p:cNvSpPr>
          <p:nvPr>
            <p:ph type="subTitle" idx="1"/>
          </p:nvPr>
        </p:nvSpPr>
        <p:spPr/>
        <p:txBody>
          <a:bodyPr/>
          <a:lstStyle/>
          <a:p>
            <a:r>
              <a:rPr lang="ar-SA" dirty="0" smtClean="0"/>
              <a:t>كتابة تقرير البحث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يفضل أن تتم صياغة التوصيات من قبل فريق ”لجنة“ يتكون من الباحث وبعض المختصين في المؤسسة صاحبة البحث من أجل تحقيق الواقعية والمعقولية في التوصيات </a:t>
            </a:r>
          </a:p>
          <a:p>
            <a:r>
              <a:rPr lang="ar-SA" dirty="0" smtClean="0"/>
              <a:t>ملاحق التقرير: </a:t>
            </a:r>
          </a:p>
          <a:p>
            <a:r>
              <a:rPr lang="ar-SA" dirty="0" smtClean="0"/>
              <a:t>وتشمل ثلاث مجموعات: </a:t>
            </a:r>
          </a:p>
          <a:p>
            <a:r>
              <a:rPr lang="ar-SA" dirty="0" smtClean="0"/>
              <a:t>خطة البحث والأسس التي قام عليها ” نماذج من استمارات الاستبيان الذي تم استخدامه في جمع البيانات وصور من المستندات المهمة المتعلقة بالبحث بالإضافة إلى خرائط أو أشكال تنظيمية يمكن أن يساعد وضعها صانع القرار في </a:t>
            </a:r>
            <a:r>
              <a:rPr lang="ar-SA" dirty="0" err="1" smtClean="0"/>
              <a:t>الترعف</a:t>
            </a:r>
            <a:r>
              <a:rPr lang="ar-SA" dirty="0" smtClean="0"/>
              <a:t> على أبعاد ومضامين المشكلة محل البحث. </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الجداول </a:t>
            </a:r>
            <a:r>
              <a:rPr lang="ar-SA" dirty="0" err="1" smtClean="0"/>
              <a:t>الاحصائية</a:t>
            </a:r>
            <a:r>
              <a:rPr lang="ar-SA" dirty="0" smtClean="0"/>
              <a:t> الطويلة نسبيا ” التفصيلية“ التي يكون الباحث قد كونها في بداية عملية تحليل وتفريغ البيانات من قوائم تجمعها، وتضم كشوف التفريغ </a:t>
            </a:r>
            <a:r>
              <a:rPr lang="ar-SA" dirty="0" err="1" smtClean="0"/>
              <a:t>و</a:t>
            </a:r>
            <a:r>
              <a:rPr lang="ar-SA" dirty="0" smtClean="0"/>
              <a:t> الكشوف الخاصة بترميز البيانات لغرض استخدام الحاسوب لمعالجتها. </a:t>
            </a:r>
          </a:p>
          <a:p>
            <a:r>
              <a:rPr lang="ar-SA" dirty="0" smtClean="0"/>
              <a:t>المراجع والمصادر العلمية التي اعتمد عليها الباحث في جمع البيانات الثانوية والأولية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مقومات التقرير الجيد: </a:t>
            </a:r>
          </a:p>
          <a:p>
            <a:r>
              <a:rPr lang="ar-SA" dirty="0" smtClean="0"/>
              <a:t>يجب أن يتم عرض المكونات الرئيسية للتقرير بشكل مرتب وبتسلسل منطقي يعكس الأهمية النسبية لهذه المكونات </a:t>
            </a:r>
          </a:p>
          <a:p>
            <a:r>
              <a:rPr lang="ar-SA" dirty="0" smtClean="0"/>
              <a:t>إن التقرير يجب أن يصاغ بلغة واضحة وعملية تمكن المسئولين من فهم المحتويات الأساسية والتوصيات المقدمة بشأن كل جانب من جوانب المشكلة محل البحث. </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يجب أن يكون التقرير خاليا من المصطلحات والألفاظ الفنية المتخصصة المعقدة بقدر الإمكان، أما إذا كان البحث متخصصا، فإن الأمر يقتضي ضرورة وجود المصطلحات الفنية للدلالة على مسمياتها </a:t>
            </a:r>
          </a:p>
          <a:p>
            <a:r>
              <a:rPr lang="ar-SA" dirty="0" smtClean="0"/>
              <a:t>يفضل أن يشتمل التقرير على </a:t>
            </a:r>
            <a:r>
              <a:rPr lang="ar-SA" dirty="0" err="1" smtClean="0"/>
              <a:t>مسرد</a:t>
            </a:r>
            <a:r>
              <a:rPr lang="ar-SA" dirty="0" smtClean="0"/>
              <a:t> للمصطلحات العلمية والفنية التي استخدمت في السياق </a:t>
            </a:r>
          </a:p>
          <a:p>
            <a:r>
              <a:rPr lang="ar-SA" dirty="0" smtClean="0"/>
              <a:t>يجب أن لا يكون التقرير طويلا إلى الدرجة التي يثير معها عدم الرغبة </a:t>
            </a:r>
            <a:r>
              <a:rPr lang="ar-SA" smtClean="0"/>
              <a:t>في قراءته </a:t>
            </a:r>
            <a:endParaRPr lang="ar-S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t>مقدمة: </a:t>
            </a:r>
          </a:p>
          <a:p>
            <a:r>
              <a:rPr lang="ar-SA" dirty="0" smtClean="0"/>
              <a:t>يمثل التقرير الحلقة الأخيرة في عملية البحث التسويقي </a:t>
            </a:r>
          </a:p>
          <a:p>
            <a:r>
              <a:rPr lang="ar-SA" dirty="0" smtClean="0"/>
              <a:t>حيث يقوم الباحث في هذه المرحلة بعرض النتائج التي توصل إليها وتقديمها ضمن تقرير يقدم إلى الجهة المعنية لتتخذ في ضوئه الإجراءات اللازمة </a:t>
            </a:r>
          </a:p>
          <a:p>
            <a:r>
              <a:rPr lang="ar-SA" dirty="0" smtClean="0"/>
              <a:t>التقرير  : هو عرض منسق للنتائج والخلاصة التي يكون البحث قد تمخض عنها بشكل منطقي متسلسل </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المكونات الرئيسية للتقرير(البحث النهائي) : </a:t>
            </a:r>
          </a:p>
          <a:p>
            <a:r>
              <a:rPr lang="ar-SA" dirty="0" smtClean="0"/>
              <a:t>يتضمن التقرير ثلاثة أجزاء رئيسية هي: </a:t>
            </a:r>
          </a:p>
          <a:p>
            <a:r>
              <a:rPr lang="ar-SA" dirty="0" smtClean="0"/>
              <a:t>التمهيد </a:t>
            </a:r>
          </a:p>
          <a:p>
            <a:r>
              <a:rPr lang="ar-SA" dirty="0" smtClean="0"/>
              <a:t>محتوى التقرير </a:t>
            </a:r>
          </a:p>
          <a:p>
            <a:r>
              <a:rPr lang="ar-SA" dirty="0" smtClean="0"/>
              <a:t>الملاحق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التمهيد: </a:t>
            </a:r>
          </a:p>
          <a:p>
            <a:r>
              <a:rPr lang="ar-SA" dirty="0" smtClean="0"/>
              <a:t>يتكون من عنوان التقرير أو الدراسة وأسم الباحث الذي قام بإعداده وتاريخ الإعداد ”السنة“. كما يتضمن عرضا للموضوعات التي تم بحثها (قائمة المحتويات)وأرقام الصفحات التي ترد فيها والبيانات المرتبطة بموضوعات البحث، وأرقام الصفحات التي ترد فيها والبيانات المرتبطة بموضوعات البحث. وتشمل قائمة المحتويات وقائمة بالجداول الاحصائيه والأشكال البيانية الواردة في التقرير ومكانها على صفحاته </a:t>
            </a:r>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t>محتوى التقرير: </a:t>
            </a:r>
          </a:p>
          <a:p>
            <a:r>
              <a:rPr lang="ar-SA" dirty="0" smtClean="0"/>
              <a:t>ويمثل صلب البحث ويتكون من أربعة أقسام:</a:t>
            </a:r>
          </a:p>
          <a:p>
            <a:r>
              <a:rPr lang="ar-SA" dirty="0" smtClean="0"/>
              <a:t>المقدمة: وتتضمن الأهداف </a:t>
            </a:r>
            <a:r>
              <a:rPr lang="ar-SA" dirty="0" err="1" smtClean="0"/>
              <a:t>الاساسية</a:t>
            </a:r>
            <a:r>
              <a:rPr lang="ar-SA" dirty="0" smtClean="0"/>
              <a:t> للبحث والفترة الزمنية التي استغرقها ”تاريخ البدء والنهاية“ والظروف التي أجري فيها البحث بالإضافة إلى الحدود والقيود التي فرضتها تلك الظروف على الباحث، كذلك يجب أن تشير مقدمة التقرير إلى أهم المعوقات التي واجهت الباحث وكيفية معالجته لها وتسمى </a:t>
            </a:r>
            <a:r>
              <a:rPr lang="ar-SA" dirty="0" err="1" smtClean="0"/>
              <a:t>بـ</a:t>
            </a:r>
            <a:r>
              <a:rPr lang="ar-SA" dirty="0" smtClean="0"/>
              <a:t> ”</a:t>
            </a:r>
          </a:p>
          <a:p>
            <a:r>
              <a:rPr lang="ar-SA" dirty="0" smtClean="0"/>
              <a:t> محددات البحث“ أي معوقات والصعوبات التي واجهت الباحث </a:t>
            </a:r>
          </a:p>
          <a:p>
            <a:r>
              <a:rPr lang="ar-SA" dirty="0" smtClean="0"/>
              <a:t>أما حدود البحث : يقصد </a:t>
            </a:r>
            <a:r>
              <a:rPr lang="ar-SA" dirty="0" err="1" smtClean="0"/>
              <a:t>بها</a:t>
            </a:r>
            <a:r>
              <a:rPr lang="ar-SA" dirty="0" smtClean="0"/>
              <a:t> الحدود </a:t>
            </a:r>
            <a:r>
              <a:rPr lang="ar-SA" dirty="0" err="1" smtClean="0"/>
              <a:t>الزمانية</a:t>
            </a:r>
            <a:r>
              <a:rPr lang="ar-SA" dirty="0" smtClean="0"/>
              <a:t> والمكانية ومتغيرات الدراسة  </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منهجية الدراسة: (الفصل الثالث) </a:t>
            </a:r>
          </a:p>
          <a:p>
            <a:r>
              <a:rPr lang="ar-SA" dirty="0" smtClean="0"/>
              <a:t>تتمثل في الطريقة والأسلوب اللذين تم </a:t>
            </a:r>
            <a:r>
              <a:rPr lang="ar-SA" dirty="0" err="1" smtClean="0"/>
              <a:t>بهما</a:t>
            </a:r>
            <a:r>
              <a:rPr lang="ar-SA" dirty="0" smtClean="0"/>
              <a:t> تصميم الدراسة من حيث نطاقها وحدودها، ثم تحديد الأسلوب الذي تم فيه تحديد مجتمع وعينة الدراسة والأصول الإحصائية التي روعيت في اختيارها بما يضمن موضوعية الدراسة وصدق ما يمكن التوصل إليه من نتائج وإمكانية تعميمها </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التحليل وعرض النتائج: (الفصل الرابع) </a:t>
            </a:r>
          </a:p>
          <a:p>
            <a:r>
              <a:rPr lang="ar-SA" dirty="0" smtClean="0"/>
              <a:t>يتكون هذا القسم من عرض لكافة النتائج التي توصل إليها البحث معززه بالجداول </a:t>
            </a:r>
            <a:r>
              <a:rPr lang="ar-SA" dirty="0" err="1" smtClean="0"/>
              <a:t>الاحصائية</a:t>
            </a:r>
            <a:r>
              <a:rPr lang="ar-SA" dirty="0" smtClean="0"/>
              <a:t> التي اعتمد عليها الباحث في استخراج النتائج كما يتضمن التحليل بيان درجات الثقة التي حسبت </a:t>
            </a:r>
            <a:r>
              <a:rPr lang="ar-SA" dirty="0" err="1" smtClean="0"/>
              <a:t>بها</a:t>
            </a:r>
            <a:r>
              <a:rPr lang="ar-SA" dirty="0" smtClean="0"/>
              <a:t> النتائج ( 0,001) ، (0.05)</a:t>
            </a:r>
          </a:p>
          <a:p>
            <a:r>
              <a:rPr lang="ar-SA" dirty="0" smtClean="0"/>
              <a:t>وذلك للدلالة على أهميتها، وبيان المدى الذي يمكن أن يصل إليه الباحث في الاعتماد على هذه النتائج كأساس لأيه إجراءات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r>
              <a:rPr lang="ar-SA" dirty="0" smtClean="0"/>
              <a:t>كما يجب على الباحث أن يوضح كافة أساليب </a:t>
            </a:r>
            <a:r>
              <a:rPr lang="ar-SA" dirty="0" err="1" smtClean="0"/>
              <a:t>و</a:t>
            </a:r>
            <a:r>
              <a:rPr lang="ar-SA" dirty="0" smtClean="0"/>
              <a:t> طرق التحليل الإحصائي المستخدم في الحصول على النتائج، وأن يوضح ما أجراه من عمليات مقارنة وتحليل وقياس علاقات واتجاهات. </a:t>
            </a:r>
          </a:p>
          <a:p>
            <a:r>
              <a:rPr lang="ar-SA" dirty="0" smtClean="0"/>
              <a:t>الخلاصة والتوصيات ( الفصل الخامس) </a:t>
            </a:r>
          </a:p>
          <a:p>
            <a:r>
              <a:rPr lang="ar-SA" dirty="0" smtClean="0"/>
              <a:t>في ضوء ما يكون قد توصل إليه الباحث من نتائج، فإنه يستطيع عمل خلاصة قابلة للتعميم، والتي يتم على أساسها تقديم </a:t>
            </a:r>
            <a:r>
              <a:rPr lang="ar-SA" dirty="0" err="1" smtClean="0"/>
              <a:t>مايراه</a:t>
            </a:r>
            <a:r>
              <a:rPr lang="ar-SA" dirty="0" smtClean="0"/>
              <a:t> الباحث مناسبا من توصيات واقتراحات سواء لاستخدامها في صياغة ووضع الحلول والتدابير </a:t>
            </a:r>
            <a:r>
              <a:rPr lang="ar-SA" dirty="0" err="1" smtClean="0"/>
              <a:t>الممكنه</a:t>
            </a:r>
            <a:r>
              <a:rPr lang="ar-SA" dirty="0" smtClean="0"/>
              <a:t> لمعالجة المشكلة التي يكون الباحث قد أعد لغرض تشخيصها وتحليلها </a:t>
            </a:r>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ولابد للباحث عند وضع توصياته مراعاة الاعتبارات التالية: </a:t>
            </a:r>
            <a:endParaRPr lang="ar-SA" dirty="0"/>
          </a:p>
        </p:txBody>
      </p:sp>
      <p:sp>
        <p:nvSpPr>
          <p:cNvPr id="3" name="عنصر نائب للمحتوى 2"/>
          <p:cNvSpPr>
            <a:spLocks noGrp="1"/>
          </p:cNvSpPr>
          <p:nvPr>
            <p:ph idx="1"/>
          </p:nvPr>
        </p:nvSpPr>
        <p:spPr/>
        <p:txBody>
          <a:bodyPr>
            <a:normAutofit lnSpcReduction="10000"/>
          </a:bodyPr>
          <a:lstStyle/>
          <a:p>
            <a:r>
              <a:rPr lang="ar-SA" dirty="0" err="1" smtClean="0"/>
              <a:t>الامكانات</a:t>
            </a:r>
            <a:r>
              <a:rPr lang="ar-SA" dirty="0" smtClean="0"/>
              <a:t> المادية والبشرية المتاحة </a:t>
            </a:r>
            <a:r>
              <a:rPr lang="ar-SA" dirty="0" err="1" smtClean="0"/>
              <a:t>للمؤسسه</a:t>
            </a:r>
            <a:r>
              <a:rPr lang="ar-SA" dirty="0" smtClean="0"/>
              <a:t> التي أجري لها البحث فالتوصيات يجب أن تكون ضمن طاقات المؤسسة </a:t>
            </a:r>
          </a:p>
          <a:p>
            <a:r>
              <a:rPr lang="ar-SA" dirty="0" smtClean="0"/>
              <a:t>يجب أن تكون التوصيات عملية وواقعية، حيث يتعين على الباحث تقديم اقتراحاته الخاصة بظروف تطبيق هذه التوصيات والأساليب </a:t>
            </a:r>
            <a:r>
              <a:rPr lang="ar-SA" dirty="0" err="1" smtClean="0"/>
              <a:t>الممكنه</a:t>
            </a:r>
            <a:r>
              <a:rPr lang="ar-SA" dirty="0" smtClean="0"/>
              <a:t> لتفعليها</a:t>
            </a:r>
          </a:p>
          <a:p>
            <a:r>
              <a:rPr lang="ar-SA" dirty="0" smtClean="0"/>
              <a:t>يجب أن تعزز كل توصيه بالحجج والبراهين التي تبررها وتزيد من مستوى قناعتها لصانع القرار، ويتطلب ذلك من الباحث أن يشير إلى أهم النتائج الإيجابية التي يمكن الحصول عليها من قبل الجهة صاحبة البحث </a:t>
            </a: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722</Words>
  <PresentationFormat>عرض على الشاشة (3:4)‏</PresentationFormat>
  <Paragraphs>42</Paragraphs>
  <Slides>13</Slides>
  <Notes>0</Notes>
  <HiddenSlides>0</HiddenSlides>
  <MMClips>0</MMClips>
  <ScaleCrop>false</ScaleCrop>
  <HeadingPairs>
    <vt:vector size="4" baseType="variant">
      <vt:variant>
        <vt:lpstr>سمة</vt:lpstr>
      </vt:variant>
      <vt:variant>
        <vt:i4>1</vt:i4>
      </vt:variant>
      <vt:variant>
        <vt:lpstr>عناوين الشرائح</vt:lpstr>
      </vt:variant>
      <vt:variant>
        <vt:i4>13</vt:i4>
      </vt:variant>
    </vt:vector>
  </HeadingPairs>
  <TitlesOfParts>
    <vt:vector size="14" baseType="lpstr">
      <vt:lpstr>سمة Office</vt:lpstr>
      <vt:lpstr>المحاضرة التاسعة </vt:lpstr>
      <vt:lpstr>الشريحة 2</vt:lpstr>
      <vt:lpstr>الشريحة 3</vt:lpstr>
      <vt:lpstr>الشريحة 4</vt:lpstr>
      <vt:lpstr>الشريحة 5</vt:lpstr>
      <vt:lpstr>الشريحة 6</vt:lpstr>
      <vt:lpstr>الشريحة 7</vt:lpstr>
      <vt:lpstr>الشريحة 8</vt:lpstr>
      <vt:lpstr>ولابد للباحث عند وضع توصياته مراعاة الاعتبارات التالية: </vt:lpstr>
      <vt:lpstr>الشريحة 10</vt:lpstr>
      <vt:lpstr>الشريحة 11</vt:lpstr>
      <vt:lpstr>الشريحة 12</vt:lpstr>
      <vt:lpstr>الشريحة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التاسعة </dc:title>
  <cp:lastModifiedBy>Dr.Ghada</cp:lastModifiedBy>
  <cp:revision>6</cp:revision>
  <dcterms:modified xsi:type="dcterms:W3CDTF">2017-12-03T17:45:49Z</dcterms:modified>
</cp:coreProperties>
</file>