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1" r:id="rId16"/>
    <p:sldId id="272" r:id="rId17"/>
    <p:sldId id="270"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14" d="100"/>
          <a:sy n="114" d="100"/>
        </p:scale>
        <p:origin x="-918"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B8ABB09-4A1D-463E-8065-109CC2B7EFAA}" type="datetimeFigureOut">
              <a:rPr lang="ar-SA" smtClean="0"/>
              <a:pPr/>
              <a:t>20/11/36</a:t>
            </a:fld>
            <a:endParaRPr lang="ar-SA"/>
          </a:p>
        </p:txBody>
      </p:sp>
      <p:sp>
        <p:nvSpPr>
          <p:cNvPr id="2" name="Footer Placeholder 1"/>
          <p:cNvSpPr>
            <a:spLocks noGrp="1"/>
          </p:cNvSpPr>
          <p:nvPr>
            <p:ph type="ftr" sz="quarter" idx="11"/>
          </p:nvPr>
        </p:nvSpPr>
        <p:spPr/>
        <p:txBody>
          <a:bodyPr/>
          <a:lstStyle/>
          <a:p>
            <a:endParaRPr lang="ar-SA"/>
          </a:p>
        </p:txBody>
      </p:sp>
      <p:sp>
        <p:nvSpPr>
          <p:cNvPr id="15" name="Slide Number Placeholder 14"/>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20/11/36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20/11/36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B8ABB09-4A1D-463E-8065-109CC2B7EFAA}" type="datetimeFigureOut">
              <a:rPr lang="ar-SA" smtClean="0"/>
              <a:pPr/>
              <a:t>20/11/36</a:t>
            </a:fld>
            <a:endParaRPr lang="ar-SA"/>
          </a:p>
        </p:txBody>
      </p:sp>
      <p:sp>
        <p:nvSpPr>
          <p:cNvPr id="19" name="Footer Placeholder 18"/>
          <p:cNvSpPr>
            <a:spLocks noGrp="1"/>
          </p:cNvSpPr>
          <p:nvPr>
            <p:ph type="ftr" sz="quarter" idx="11"/>
          </p:nvPr>
        </p:nvSpPr>
        <p:spPr>
          <a:xfrm>
            <a:off x="3581400" y="76200"/>
            <a:ext cx="2895600" cy="288925"/>
          </a:xfrm>
        </p:spPr>
        <p:txBody>
          <a:bodyPr/>
          <a:lstStyle/>
          <a:p>
            <a:endParaRPr lang="ar-SA"/>
          </a:p>
        </p:txBody>
      </p:sp>
      <p:sp>
        <p:nvSpPr>
          <p:cNvPr id="16" name="Slide Number Placeholder 15"/>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B8ABB09-4A1D-463E-8065-109CC2B7EFAA}" type="datetimeFigureOut">
              <a:rPr lang="ar-SA" smtClean="0"/>
              <a:pPr/>
              <a:t>20/11/36</a:t>
            </a:fld>
            <a:endParaRPr lang="ar-SA"/>
          </a:p>
        </p:txBody>
      </p:sp>
      <p:sp>
        <p:nvSpPr>
          <p:cNvPr id="11" name="Footer Placeholder 10"/>
          <p:cNvSpPr>
            <a:spLocks noGrp="1"/>
          </p:cNvSpPr>
          <p:nvPr>
            <p:ph type="ftr" sz="quarter" idx="11"/>
          </p:nvPr>
        </p:nvSpPr>
        <p:spPr/>
        <p:txBody>
          <a:bodyPr/>
          <a:lstStyle/>
          <a:p>
            <a:endParaRPr lang="ar-SA"/>
          </a:p>
        </p:txBody>
      </p:sp>
      <p:sp>
        <p:nvSpPr>
          <p:cNvPr id="16" name="Slide Number Placeholder 15"/>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B8ABB09-4A1D-463E-8065-109CC2B7EFAA}" type="datetimeFigureOut">
              <a:rPr lang="ar-SA" smtClean="0"/>
              <a:pPr/>
              <a:t>20/11/36</a:t>
            </a:fld>
            <a:endParaRPr lang="ar-SA"/>
          </a:p>
        </p:txBody>
      </p:sp>
      <p:sp>
        <p:nvSpPr>
          <p:cNvPr id="10" name="Footer Placeholder 9"/>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B8ABB09-4A1D-463E-8065-109CC2B7EFAA}" type="datetimeFigureOut">
              <a:rPr lang="ar-SA" smtClean="0"/>
              <a:pPr/>
              <a:t>20/11/36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229600" y="6477000"/>
            <a:ext cx="762000" cy="246888"/>
          </a:xfrm>
        </p:spPr>
        <p:txBody>
          <a:bodyPr/>
          <a:lstStyle/>
          <a:p>
            <a:fld id="{0B34F065-1154-456A-91E3-76DE8E75E17B}" type="slidenum">
              <a:rPr lang="ar-SA" smtClean="0"/>
              <a:pPr/>
              <a:t>‹#›</a:t>
            </a:fld>
            <a:endParaRPr lang="ar-S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B8ABB09-4A1D-463E-8065-109CC2B7EFAA}" type="datetimeFigureOut">
              <a:rPr lang="ar-SA" smtClean="0"/>
              <a:pPr/>
              <a:t>20/11/36</a:t>
            </a:fld>
            <a:endParaRPr lang="ar-SA"/>
          </a:p>
        </p:txBody>
      </p:sp>
      <p:sp>
        <p:nvSpPr>
          <p:cNvPr id="21" name="Footer Placeholder 20"/>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8ABB09-4A1D-463E-8065-109CC2B7EFAA}" type="datetimeFigureOut">
              <a:rPr lang="ar-SA" smtClean="0"/>
              <a:pPr/>
              <a:t>20/11/36</a:t>
            </a:fld>
            <a:endParaRPr lang="ar-SA"/>
          </a:p>
        </p:txBody>
      </p:sp>
      <p:sp>
        <p:nvSpPr>
          <p:cNvPr id="24" name="Footer Placeholder 23"/>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B8ABB09-4A1D-463E-8065-109CC2B7EFAA}" type="datetimeFigureOut">
              <a:rPr lang="ar-SA" smtClean="0"/>
              <a:pPr/>
              <a:t>20/11/36</a:t>
            </a:fld>
            <a:endParaRPr lang="ar-SA"/>
          </a:p>
        </p:txBody>
      </p:sp>
      <p:sp>
        <p:nvSpPr>
          <p:cNvPr id="29" name="Footer Placeholder 28"/>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20/11/36</a:t>
            </a:fld>
            <a:endParaRPr lang="ar-SA"/>
          </a:p>
        </p:txBody>
      </p:sp>
      <p:sp>
        <p:nvSpPr>
          <p:cNvPr id="5" name="Footer Placeholder 4"/>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0B34F065-1154-456A-91E3-76DE8E75E17B}" type="slidenum">
              <a:rPr lang="ar-SA" smtClean="0"/>
              <a:pPr/>
              <a:t>‹#›</a:t>
            </a:fld>
            <a:endParaRPr lang="ar-S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pPr/>
              <a:t>20/11/36</a:t>
            </a:fld>
            <a:endParaRPr lang="ar-S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pPr/>
              <a:t>‹#›</a:t>
            </a:fld>
            <a:endParaRPr lang="ar-S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التدريب التعاوني</a:t>
            </a:r>
            <a:endParaRPr lang="ar-SA" dirty="0"/>
          </a:p>
        </p:txBody>
      </p:sp>
      <p:sp>
        <p:nvSpPr>
          <p:cNvPr id="3" name="Subtitle 2"/>
          <p:cNvSpPr>
            <a:spLocks noGrp="1"/>
          </p:cNvSpPr>
          <p:nvPr>
            <p:ph type="subTitle" idx="1"/>
          </p:nvPr>
        </p:nvSpPr>
        <p:spPr/>
        <p:txBody>
          <a:bodyPr/>
          <a:lstStyle/>
          <a:p>
            <a:r>
              <a:rPr lang="ar-SA" dirty="0" smtClean="0"/>
              <a:t>الفصل الثاني 1436 هــ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ضوابط ومدة التدريب التعاوني</a:t>
            </a:r>
            <a:endParaRPr lang="ar-SA" dirty="0"/>
          </a:p>
        </p:txBody>
      </p:sp>
      <p:sp>
        <p:nvSpPr>
          <p:cNvPr id="3" name="Content Placeholder 2"/>
          <p:cNvSpPr>
            <a:spLocks noGrp="1"/>
          </p:cNvSpPr>
          <p:nvPr>
            <p:ph idx="1"/>
          </p:nvPr>
        </p:nvSpPr>
        <p:spPr/>
        <p:txBody>
          <a:bodyPr>
            <a:normAutofit/>
          </a:bodyPr>
          <a:lstStyle/>
          <a:p>
            <a:r>
              <a:rPr lang="ar-SA" dirty="0" smtClean="0"/>
              <a:t>يتوجب على الطالب المتدرب قضاء ما لا يقل عن 500ساعة تدريب فعلية في الجهة التدريبية، أي ما يعادل فصل دراسي كامل وذلك بما لا يزيد 8 ساعات يومياً.</a:t>
            </a:r>
          </a:p>
          <a:p>
            <a:r>
              <a:rPr lang="ar-SA" dirty="0" smtClean="0"/>
              <a:t>يتوجب على الطالب التفرغ الكامل وعدم تسجيل مقررات إضافية مع برنامج التدريب التعاوني.</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قواعد الغياب</a:t>
            </a:r>
            <a:endParaRPr lang="ar-SA" dirty="0"/>
          </a:p>
        </p:txBody>
      </p:sp>
      <p:sp>
        <p:nvSpPr>
          <p:cNvPr id="3" name="Content Placeholder 2"/>
          <p:cNvSpPr>
            <a:spLocks noGrp="1"/>
          </p:cNvSpPr>
          <p:nvPr>
            <p:ph idx="1"/>
          </p:nvPr>
        </p:nvSpPr>
        <p:spPr/>
        <p:txBody>
          <a:bodyPr>
            <a:normAutofit lnSpcReduction="10000"/>
          </a:bodyPr>
          <a:lstStyle/>
          <a:p>
            <a:r>
              <a:rPr lang="ar-SA" dirty="0" smtClean="0"/>
              <a:t>لا يحق للطالب مغادرة مكان العمل خلال فترات الدوام الخاصة </a:t>
            </a:r>
            <a:r>
              <a:rPr lang="ar-SA" dirty="0" err="1" smtClean="0"/>
              <a:t>به</a:t>
            </a:r>
            <a:r>
              <a:rPr lang="ar-SA" dirty="0" smtClean="0"/>
              <a:t> إلا بموافقة المشرف في جهة التدريب، ويتولى المشرف في هذه الحالة إبلاغ المشرف الأكاديمي في الكلية عند زيارته لمتابعة سير عملية التدريب.</a:t>
            </a:r>
          </a:p>
          <a:p>
            <a:r>
              <a:rPr lang="ar-SA" dirty="0" smtClean="0"/>
              <a:t>إذا تجاوز عدد أيام غياب الطالب 125 </a:t>
            </a:r>
            <a:r>
              <a:rPr lang="ar-SA" dirty="0" err="1" smtClean="0"/>
              <a:t>ساعه</a:t>
            </a:r>
            <a:r>
              <a:rPr lang="ar-SA" dirty="0" smtClean="0"/>
              <a:t> فيعرض الأمر على وحدة التدريب التعاوني، ويعطى الطالب، بناءً على ذلك، درجة "راسب"ويكون لزاما عليه إعادة المقرر.</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dirty="0" smtClean="0"/>
              <a:t>الضوابط العامة لكتابة التقرير النهائي</a:t>
            </a: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يقوم كل طالب بكتابة تقرير عن التدريب الذي قام </a:t>
            </a:r>
            <a:r>
              <a:rPr lang="ar-SA" dirty="0" err="1" smtClean="0"/>
              <a:t>به</a:t>
            </a:r>
            <a:r>
              <a:rPr lang="ar-SA" dirty="0" smtClean="0"/>
              <a:t> بلغته وأسلوبه -</a:t>
            </a:r>
          </a:p>
          <a:p>
            <a:r>
              <a:rPr lang="ar-SA" dirty="0" smtClean="0"/>
              <a:t>الخاص.</a:t>
            </a:r>
          </a:p>
          <a:p>
            <a:r>
              <a:rPr lang="ar-SA" dirty="0" smtClean="0"/>
              <a:t>يجب </a:t>
            </a:r>
            <a:r>
              <a:rPr lang="ar-SA" dirty="0" smtClean="0"/>
              <a:t>كتابة التقرير على ورق ابيض مقاس </a:t>
            </a:r>
            <a:r>
              <a:rPr lang="en-US" dirty="0" smtClean="0"/>
              <a:t>A4 .</a:t>
            </a:r>
          </a:p>
          <a:p>
            <a:r>
              <a:rPr lang="ar-SA" dirty="0" smtClean="0"/>
              <a:t>يجب </a:t>
            </a:r>
            <a:r>
              <a:rPr lang="ar-SA" dirty="0" smtClean="0"/>
              <a:t>مراعاة الهوامش على صفحات التقرير على النحو التالي</a:t>
            </a:r>
            <a:r>
              <a:rPr lang="ar-SA" dirty="0" smtClean="0"/>
              <a:t>:</a:t>
            </a:r>
          </a:p>
          <a:p>
            <a:pPr lvl="1"/>
            <a:r>
              <a:rPr lang="ar-SA" dirty="0"/>
              <a:t>25 ملم من الجهة العليا والسفلى للصفحة</a:t>
            </a:r>
          </a:p>
          <a:p>
            <a:pPr lvl="1"/>
            <a:r>
              <a:rPr lang="ar-SA" dirty="0"/>
              <a:t>40ملم من يمين الصفحة 12ملم من يسار الصفحة إذا كانت لغة التقرير عربية</a:t>
            </a:r>
          </a:p>
          <a:p>
            <a:pPr lvl="1"/>
            <a:r>
              <a:rPr lang="ar-SA" dirty="0"/>
              <a:t> يجب أن لا يزيد التقرير على </a:t>
            </a:r>
            <a:r>
              <a:rPr lang="ar-SA" dirty="0" smtClean="0"/>
              <a:t>40 </a:t>
            </a:r>
            <a:r>
              <a:rPr lang="ar-SA" dirty="0"/>
              <a:t>صفحة ولا يقل عن </a:t>
            </a:r>
            <a:r>
              <a:rPr lang="ar-SA" dirty="0" smtClean="0"/>
              <a:t>20 </a:t>
            </a:r>
            <a:r>
              <a:rPr lang="ar-SA" dirty="0"/>
              <a:t>صفحة</a:t>
            </a:r>
          </a:p>
          <a:p>
            <a:pPr lvl="1"/>
            <a:endParaRPr lang="ar-S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0000" lnSpcReduction="20000"/>
          </a:bodyPr>
          <a:lstStyle/>
          <a:p>
            <a:endParaRPr lang="ar-SA" dirty="0" smtClean="0"/>
          </a:p>
          <a:p>
            <a:r>
              <a:rPr lang="ar-SA" dirty="0" smtClean="0"/>
              <a:t>يجب أن يشتمل التقرير على البيانات التالية:</a:t>
            </a:r>
          </a:p>
          <a:p>
            <a:pPr>
              <a:buNone/>
            </a:pPr>
            <a:endParaRPr lang="ar-SA" dirty="0" smtClean="0"/>
          </a:p>
          <a:p>
            <a:r>
              <a:rPr lang="ar-SA" dirty="0" smtClean="0"/>
              <a:t>صفحة </a:t>
            </a:r>
            <a:r>
              <a:rPr lang="ar-SA" dirty="0" smtClean="0"/>
              <a:t>الغلاف: وتشتمل على المعلومات التالية: اسم الطالب ورقمه</a:t>
            </a:r>
          </a:p>
          <a:p>
            <a:r>
              <a:rPr lang="ar-SA" dirty="0" smtClean="0"/>
              <a:t>وتخصصه، واسم مشرفه الأكاديمي، ورقم المقرر ورمزه، وفترة التدريب، وجهة التدريب.</a:t>
            </a:r>
          </a:p>
          <a:p>
            <a:r>
              <a:rPr lang="ar-SA" dirty="0" smtClean="0"/>
              <a:t>قائمة </a:t>
            </a:r>
            <a:r>
              <a:rPr lang="ar-SA" dirty="0" smtClean="0"/>
              <a:t>بمحتويات التقرير : وهى قائمة بالعناوين الرئيسة والفرعية حسب ورودها في من  التقرير وفقاً لتسلسل الصفحات.</a:t>
            </a:r>
          </a:p>
          <a:p>
            <a:endParaRPr lang="ar-SA" dirty="0" smtClean="0"/>
          </a:p>
          <a:p>
            <a:r>
              <a:rPr lang="ar-SA" dirty="0" smtClean="0"/>
              <a:t>المقدمة</a:t>
            </a:r>
            <a:r>
              <a:rPr lang="ar-SA" dirty="0" smtClean="0"/>
              <a:t>: وتحتوي على </a:t>
            </a:r>
            <a:r>
              <a:rPr lang="ar-SA" dirty="0" smtClean="0">
                <a:solidFill>
                  <a:srgbClr val="FF0000"/>
                </a:solidFill>
              </a:rPr>
              <a:t>وصف مختصر للمؤسسة </a:t>
            </a:r>
            <a:r>
              <a:rPr lang="ar-SA" dirty="0" smtClean="0"/>
              <a:t>التي تدرب فيها الطالب وعن </a:t>
            </a:r>
            <a:r>
              <a:rPr lang="ar-SA" dirty="0" smtClean="0">
                <a:solidFill>
                  <a:srgbClr val="FF0000"/>
                </a:solidFill>
              </a:rPr>
              <a:t>طبيعة ونوعية التدريب</a:t>
            </a:r>
            <a:r>
              <a:rPr lang="ar-SA" dirty="0" smtClean="0"/>
              <a:t> الذي قام </a:t>
            </a:r>
            <a:r>
              <a:rPr lang="ar-SA" dirty="0" err="1" smtClean="0"/>
              <a:t>به،كما</a:t>
            </a:r>
            <a:r>
              <a:rPr lang="ar-SA" dirty="0" smtClean="0"/>
              <a:t> تشمل </a:t>
            </a:r>
            <a:r>
              <a:rPr lang="ar-SA" dirty="0" smtClean="0">
                <a:solidFill>
                  <a:srgbClr val="FF0000"/>
                </a:solidFill>
              </a:rPr>
              <a:t>عرضاً موجزاً لمحتويات </a:t>
            </a:r>
            <a:r>
              <a:rPr lang="ar-SA" dirty="0" smtClean="0">
                <a:solidFill>
                  <a:srgbClr val="FF0000"/>
                </a:solidFill>
              </a:rPr>
              <a:t>التقرير</a:t>
            </a:r>
            <a:r>
              <a:rPr lang="ar-SA" dirty="0"/>
              <a:t> </a:t>
            </a:r>
            <a:r>
              <a:rPr lang="ar-SA" dirty="0" smtClean="0"/>
              <a:t>والهياكل </a:t>
            </a:r>
            <a:r>
              <a:rPr lang="ar-SA" dirty="0"/>
              <a:t>التنظيمية ، وأدوات الرقابة والتقييم.</a:t>
            </a:r>
          </a:p>
          <a:p>
            <a:endParaRPr lang="ar-S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الضوابط العامة لكتابة التقرير النهائي</a:t>
            </a:r>
            <a:endParaRPr lang="ar-SA" dirty="0"/>
          </a:p>
        </p:txBody>
      </p:sp>
      <p:sp>
        <p:nvSpPr>
          <p:cNvPr id="3" name="Content Placeholder 2"/>
          <p:cNvSpPr>
            <a:spLocks noGrp="1"/>
          </p:cNvSpPr>
          <p:nvPr>
            <p:ph idx="1"/>
          </p:nvPr>
        </p:nvSpPr>
        <p:spPr/>
        <p:txBody>
          <a:bodyPr>
            <a:normAutofit fontScale="47500" lnSpcReduction="20000"/>
          </a:bodyPr>
          <a:lstStyle/>
          <a:p>
            <a:r>
              <a:rPr lang="ar-SA" dirty="0" smtClean="0"/>
              <a:t>العرض </a:t>
            </a:r>
            <a:r>
              <a:rPr lang="ar-SA" dirty="0" smtClean="0"/>
              <a:t>العام: ويحتوي على الجزء المهم من التقرير والذي يتضمن </a:t>
            </a:r>
            <a:r>
              <a:rPr lang="ar-SA" dirty="0" smtClean="0">
                <a:solidFill>
                  <a:srgbClr val="FF0000"/>
                </a:solidFill>
              </a:rPr>
              <a:t>تفاصيل عملية التدريب الفعلية </a:t>
            </a:r>
            <a:r>
              <a:rPr lang="ar-SA" dirty="0" smtClean="0"/>
              <a:t>التي </a:t>
            </a:r>
            <a:r>
              <a:rPr lang="ar-SA" dirty="0" smtClean="0">
                <a:solidFill>
                  <a:srgbClr val="FF0000"/>
                </a:solidFill>
              </a:rPr>
              <a:t>شاهدها</a:t>
            </a:r>
            <a:r>
              <a:rPr lang="ar-SA" dirty="0" smtClean="0"/>
              <a:t> الطالب أو </a:t>
            </a:r>
            <a:r>
              <a:rPr lang="ar-SA" dirty="0" smtClean="0">
                <a:solidFill>
                  <a:srgbClr val="FF0000"/>
                </a:solidFill>
              </a:rPr>
              <a:t>مارسها</a:t>
            </a:r>
            <a:r>
              <a:rPr lang="ar-SA" dirty="0" smtClean="0"/>
              <a:t>، كالآليات </a:t>
            </a:r>
            <a:r>
              <a:rPr lang="ar-SA" dirty="0"/>
              <a:t>المستخدمة ضمن العملية </a:t>
            </a:r>
            <a:r>
              <a:rPr lang="ar-SA" dirty="0" smtClean="0"/>
              <a:t>الإدارية مثل </a:t>
            </a:r>
            <a:r>
              <a:rPr lang="ar-SA" dirty="0"/>
              <a:t>: </a:t>
            </a:r>
            <a:r>
              <a:rPr lang="ar-SA" dirty="0" smtClean="0"/>
              <a:t>السياسات </a:t>
            </a:r>
            <a:r>
              <a:rPr lang="ar-SA" dirty="0"/>
              <a:t>والقواعد والإجراءات ،ونماذج العمل ، والبرامج ، </a:t>
            </a:r>
            <a:r>
              <a:rPr lang="ar-SA" dirty="0" smtClean="0"/>
              <a:t>والموازنات. </a:t>
            </a:r>
          </a:p>
          <a:p>
            <a:pPr lvl="1"/>
            <a:r>
              <a:rPr lang="ar-SA" dirty="0" smtClean="0"/>
              <a:t>على أن: يتم عرض </a:t>
            </a:r>
            <a:r>
              <a:rPr lang="ar-SA" dirty="0" smtClean="0">
                <a:solidFill>
                  <a:srgbClr val="FF0000"/>
                </a:solidFill>
              </a:rPr>
              <a:t>الكيفية</a:t>
            </a:r>
            <a:r>
              <a:rPr lang="ar-SA" dirty="0" smtClean="0"/>
              <a:t> القيام بالمهام الموكلة إليه (</a:t>
            </a:r>
            <a:r>
              <a:rPr lang="ar-SA" dirty="0" smtClean="0">
                <a:solidFill>
                  <a:srgbClr val="FF0000"/>
                </a:solidFill>
              </a:rPr>
              <a:t>كيف؟</a:t>
            </a:r>
            <a:r>
              <a:rPr lang="ar-SA" dirty="0" smtClean="0"/>
              <a:t>)، و </a:t>
            </a:r>
            <a:r>
              <a:rPr lang="ar-SA" dirty="0" smtClean="0">
                <a:solidFill>
                  <a:srgbClr val="FF0000"/>
                </a:solidFill>
              </a:rPr>
              <a:t>الهدف</a:t>
            </a:r>
            <a:r>
              <a:rPr lang="ar-SA" dirty="0" smtClean="0"/>
              <a:t> من القيام بتلك المهام (</a:t>
            </a:r>
            <a:r>
              <a:rPr lang="ar-SA" dirty="0" smtClean="0">
                <a:solidFill>
                  <a:srgbClr val="FF0000"/>
                </a:solidFill>
              </a:rPr>
              <a:t>لماذا؟</a:t>
            </a:r>
            <a:r>
              <a:rPr lang="ar-SA" dirty="0" smtClean="0"/>
              <a:t>)، و </a:t>
            </a:r>
            <a:r>
              <a:rPr lang="ar-SA" dirty="0" smtClean="0">
                <a:solidFill>
                  <a:srgbClr val="FF0000"/>
                </a:solidFill>
              </a:rPr>
              <a:t>تحليل</a:t>
            </a:r>
            <a:r>
              <a:rPr lang="ar-SA" dirty="0" smtClean="0"/>
              <a:t> جوانب الخطأ في حال وقوعه (</a:t>
            </a:r>
            <a:r>
              <a:rPr lang="ar-SA" dirty="0" smtClean="0">
                <a:solidFill>
                  <a:srgbClr val="FF0000"/>
                </a:solidFill>
              </a:rPr>
              <a:t>ماذا لو؟</a:t>
            </a:r>
            <a:r>
              <a:rPr lang="ar-SA" dirty="0" smtClean="0"/>
              <a:t>)</a:t>
            </a:r>
          </a:p>
          <a:p>
            <a:pPr lvl="1"/>
            <a:r>
              <a:rPr lang="ar-SA" dirty="0" smtClean="0"/>
              <a:t>ويقوم </a:t>
            </a:r>
            <a:r>
              <a:rPr lang="ar-SA" dirty="0" smtClean="0"/>
              <a:t>الطالب </a:t>
            </a:r>
            <a:r>
              <a:rPr lang="ar-SA" dirty="0" smtClean="0">
                <a:solidFill>
                  <a:srgbClr val="FF0000"/>
                </a:solidFill>
              </a:rPr>
              <a:t>بتوزيع هذه التفاصيل على عدة أقسام</a:t>
            </a:r>
            <a:r>
              <a:rPr lang="ar-SA" dirty="0" smtClean="0"/>
              <a:t>، وذلك حسب طبيعة برنامج التدريب الذي قام به، كما يقوم باختيار عناوين رئيسة وفرعية مناسبة لكل قسم منها.</a:t>
            </a:r>
          </a:p>
          <a:p>
            <a:endParaRPr lang="ar-SA" dirty="0" smtClean="0"/>
          </a:p>
          <a:p>
            <a:r>
              <a:rPr lang="ar-SA" dirty="0" smtClean="0"/>
              <a:t>الخاتمة</a:t>
            </a:r>
            <a:r>
              <a:rPr lang="ar-SA" dirty="0" smtClean="0"/>
              <a:t>: وتحتوي على ملخص للمهارات والخبرات والمعارف التي اكتسبها</a:t>
            </a:r>
          </a:p>
          <a:p>
            <a:r>
              <a:rPr lang="ar-SA" dirty="0" smtClean="0"/>
              <a:t>الطالب خلال فترة التدريب، ويمكن أن تشمل ملاحظاته وآراءه عن </a:t>
            </a:r>
            <a:r>
              <a:rPr lang="ar-SA" dirty="0" smtClean="0"/>
              <a:t>التدريب وتوصياته (لجهة التدريب، أو الطلاب الآخرين).</a:t>
            </a:r>
            <a:endParaRPr lang="ar-SA" dirty="0" smtClean="0"/>
          </a:p>
          <a:p>
            <a:endParaRPr lang="ar-SA" dirty="0" smtClean="0"/>
          </a:p>
          <a:p>
            <a:r>
              <a:rPr lang="ar-SA" dirty="0" smtClean="0"/>
              <a:t>الملاحق</a:t>
            </a:r>
            <a:r>
              <a:rPr lang="ar-SA" dirty="0" smtClean="0"/>
              <a:t>: وتشمل المعلومات المساندة </a:t>
            </a:r>
            <a:r>
              <a:rPr lang="ar-SA" dirty="0" smtClean="0"/>
              <a:t>لمتن </a:t>
            </a:r>
            <a:r>
              <a:rPr lang="ar-SA" dirty="0" smtClean="0"/>
              <a:t>التقرير كافة، والخرائط التوضيحية والبيانات الإضافية والتي يمكن لقارئ التقرير الرجوع إليها عند الحاجة، ويجب أن توضع في نهاية التقرير؛ بحيث تتضمن معلومات تفصيلية وضرورية عن بعض محتويات التقرير.</a:t>
            </a:r>
          </a:p>
          <a:p>
            <a:endParaRPr lang="ar-SA" dirty="0" smtClean="0"/>
          </a:p>
          <a:p>
            <a:r>
              <a:rPr lang="ar-SA" dirty="0" smtClean="0"/>
              <a:t>قائمة </a:t>
            </a:r>
            <a:r>
              <a:rPr lang="ar-SA" dirty="0" smtClean="0"/>
              <a:t>المراجع: وتتضمن بيانا بالمراجع التي اعتمدها الطالب في </a:t>
            </a:r>
            <a:r>
              <a:rPr lang="ar-SA" dirty="0" smtClean="0"/>
              <a:t>تقريره (راجع ملف العرض </a:t>
            </a:r>
            <a:r>
              <a:rPr lang="ar-SA" dirty="0"/>
              <a:t>الآخر –</a:t>
            </a:r>
            <a:r>
              <a:rPr lang="ar-SA" dirty="0" smtClean="0"/>
              <a:t>الاقتباس والتوثيق للمراجع-)</a:t>
            </a:r>
            <a:endParaRPr lang="ar-SA" dirty="0"/>
          </a:p>
          <a:p>
            <a:r>
              <a:rPr lang="ar-SA" dirty="0" smtClean="0"/>
              <a:t>ملاحظات على كتابة التقارير: راجع </a:t>
            </a:r>
            <a:r>
              <a:rPr lang="ar-SA" dirty="0"/>
              <a:t>ملف </a:t>
            </a:r>
            <a:r>
              <a:rPr lang="ar-SA" dirty="0" smtClean="0"/>
              <a:t>العرض الآخر -كتابة التقارير-.</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ar-SA" dirty="0"/>
          </a:p>
        </p:txBody>
      </p:sp>
      <p:sp>
        <p:nvSpPr>
          <p:cNvPr id="3" name="Content Placeholder 2"/>
          <p:cNvSpPr>
            <a:spLocks noGrp="1"/>
          </p:cNvSpPr>
          <p:nvPr>
            <p:ph idx="1"/>
          </p:nvPr>
        </p:nvSpPr>
        <p:spPr/>
        <p:txBody>
          <a:bodyPr>
            <a:normAutofit/>
          </a:bodyPr>
          <a:lstStyle/>
          <a:p>
            <a:r>
              <a:rPr lang="ar-SA" b="1" dirty="0" smtClean="0"/>
              <a:t>يتوجه الطالب لجهة التدريب ويبدأ بتنفيذ البرنامج ويبدأ بالقيام بتعبئة النماذج المطلوبة </a:t>
            </a:r>
            <a:r>
              <a:rPr lang="ar-SA" b="1" dirty="0" err="1" smtClean="0"/>
              <a:t>وارسالها</a:t>
            </a:r>
            <a:r>
              <a:rPr lang="ar-SA" b="1" dirty="0" smtClean="0"/>
              <a:t> للمشرف </a:t>
            </a:r>
            <a:r>
              <a:rPr lang="ar-SA" b="1" dirty="0" err="1" smtClean="0"/>
              <a:t>الاكاديمي</a:t>
            </a:r>
            <a:endParaRPr lang="ar-SA" b="1" dirty="0" smtClean="0"/>
          </a:p>
          <a:p>
            <a:pPr>
              <a:buNone/>
            </a:pPr>
            <a:endParaRPr lang="ar-SA"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خطوات التدريب</a:t>
            </a:r>
            <a:endParaRPr lang="ar-SA" dirty="0"/>
          </a:p>
        </p:txBody>
      </p:sp>
      <p:sp>
        <p:nvSpPr>
          <p:cNvPr id="3" name="Content Placeholder 2"/>
          <p:cNvSpPr>
            <a:spLocks noGrp="1"/>
          </p:cNvSpPr>
          <p:nvPr>
            <p:ph idx="1"/>
          </p:nvPr>
        </p:nvSpPr>
        <p:spPr/>
        <p:txBody>
          <a:bodyPr/>
          <a:lstStyle/>
          <a:p>
            <a:r>
              <a:rPr lang="ar-SA" dirty="0" smtClean="0"/>
              <a:t>سيقوم المشرف الأكاديمي بالتواصل مع جهة التدريب ومتابعته من مختلف الجوانب مع التركيز على ما يلي:</a:t>
            </a:r>
          </a:p>
          <a:p>
            <a:r>
              <a:rPr lang="ar-SA" dirty="0" smtClean="0"/>
              <a:t>الحضور والانتظام </a:t>
            </a:r>
          </a:p>
          <a:p>
            <a:r>
              <a:rPr lang="ar-SA" dirty="0" smtClean="0"/>
              <a:t>التقريرين الدوريين والتقرير النهائي.</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مراجعة النماذج</a:t>
            </a:r>
            <a:endParaRPr lang="ar-SA" dirty="0"/>
          </a:p>
        </p:txBody>
      </p:sp>
      <p:sp>
        <p:nvSpPr>
          <p:cNvPr id="3" name="Content Placeholder 2"/>
          <p:cNvSpPr>
            <a:spLocks noGrp="1"/>
          </p:cNvSpPr>
          <p:nvPr>
            <p:ph idx="1"/>
          </p:nvPr>
        </p:nvSpPr>
        <p:spPr/>
        <p:txBody>
          <a:bodyPr/>
          <a:lstStyle/>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الأسئلة </a:t>
            </a:r>
            <a:endParaRPr lang="ar-SA" dirty="0"/>
          </a:p>
        </p:txBody>
      </p:sp>
      <p:sp>
        <p:nvSpPr>
          <p:cNvPr id="3" name="Content Placeholder 2"/>
          <p:cNvSpPr>
            <a:spLocks noGrp="1"/>
          </p:cNvSpPr>
          <p:nvPr>
            <p:ph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رسالة التدريب التعاوني</a:t>
            </a:r>
            <a:endParaRPr lang="ar-SA" dirty="0"/>
          </a:p>
        </p:txBody>
      </p:sp>
      <p:sp>
        <p:nvSpPr>
          <p:cNvPr id="3" name="Content Placeholder 2"/>
          <p:cNvSpPr>
            <a:spLocks noGrp="1"/>
          </p:cNvSpPr>
          <p:nvPr>
            <p:ph idx="1"/>
          </p:nvPr>
        </p:nvSpPr>
        <p:spPr/>
        <p:txBody>
          <a:bodyPr/>
          <a:lstStyle/>
          <a:p>
            <a:r>
              <a:rPr lang="ar-SA" dirty="0" smtClean="0"/>
              <a:t>تتمثل رسالة التدريب التعاوني في التركيز على تطوير المهارات التطبيقية لدى خرجي الكلية من خلال بناء علاقات قوية بين الكلية وطلابها من جهة، وجهات التدريب الخارجية من جهة أخرى مما يضمن الانخراط السريع للخريجين في سوق العمل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فوائد التدريب التعاوني</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مساعدة الطالب على تحقيق الترابط والتكامل بين المعلومات النظرية والممارسة</a:t>
            </a:r>
          </a:p>
          <a:p>
            <a:pPr>
              <a:buNone/>
            </a:pPr>
            <a:r>
              <a:rPr lang="ar-SA" dirty="0" smtClean="0"/>
              <a:t>العملية.</a:t>
            </a:r>
          </a:p>
          <a:p>
            <a:pPr>
              <a:buNone/>
            </a:pPr>
            <a:endParaRPr lang="ar-SA" dirty="0" smtClean="0"/>
          </a:p>
          <a:p>
            <a:r>
              <a:rPr lang="ar-SA" dirty="0" smtClean="0"/>
              <a:t> مساعدة الطالب في اختيار الوظيفة </a:t>
            </a:r>
            <a:r>
              <a:rPr lang="ar-SA" dirty="0" err="1" smtClean="0"/>
              <a:t>ا</a:t>
            </a:r>
            <a:r>
              <a:rPr lang="ar-SA" dirty="0" smtClean="0"/>
              <a:t> ولمهنة الملائمة خلال فترة التدريب، الأمر الذي</a:t>
            </a:r>
          </a:p>
          <a:p>
            <a:pPr>
              <a:buNone/>
            </a:pPr>
            <a:r>
              <a:rPr lang="ar-SA" dirty="0" smtClean="0"/>
              <a:t>يساعده على النجاح المهني المستقبلي.</a:t>
            </a:r>
          </a:p>
          <a:p>
            <a:pPr>
              <a:buNone/>
            </a:pPr>
            <a:endParaRPr lang="ar-SA" dirty="0" smtClean="0"/>
          </a:p>
          <a:p>
            <a:r>
              <a:rPr lang="ar-SA" dirty="0" smtClean="0"/>
              <a:t> مساعدة الطالب على اكتشاف قدراته وإمكاناته ومواطن ضعفه من خلال المواجهة الفعلية للحياة العملية</a:t>
            </a:r>
          </a:p>
          <a:p>
            <a:pPr>
              <a:buNone/>
            </a:pPr>
            <a:r>
              <a:rPr lang="ar-SA" dirty="0" smtClean="0"/>
              <a:t> ( الأشراف المزدوج) </a:t>
            </a:r>
          </a:p>
          <a:p>
            <a:pPr>
              <a:buNone/>
            </a:pPr>
            <a:endParaRPr lang="ar-SA" dirty="0" smtClean="0"/>
          </a:p>
          <a:p>
            <a:r>
              <a:rPr lang="ar-SA" dirty="0" smtClean="0"/>
              <a:t> مساعدة الطالب في الحصول على وظيفة مستديمة في وقت قصير، وبراتب مناسب نظراً لصلاحيته للعمل الفوري بعد التخرج.</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أهداف التدريب التعاوني</a:t>
            </a:r>
            <a:br>
              <a:rPr lang="ar-SA" b="1" dirty="0" smtClean="0"/>
            </a:br>
            <a:endParaRPr lang="ar-SA" dirty="0"/>
          </a:p>
        </p:txBody>
      </p:sp>
      <p:sp>
        <p:nvSpPr>
          <p:cNvPr id="3" name="Content Placeholder 2"/>
          <p:cNvSpPr>
            <a:spLocks noGrp="1"/>
          </p:cNvSpPr>
          <p:nvPr>
            <p:ph idx="1"/>
          </p:nvPr>
        </p:nvSpPr>
        <p:spPr/>
        <p:txBody>
          <a:bodyPr>
            <a:normAutofit/>
          </a:bodyPr>
          <a:lstStyle/>
          <a:p>
            <a:r>
              <a:rPr lang="ar-SA" dirty="0" smtClean="0"/>
              <a:t> إكساب الطلبة المهارات العملية التي تتناسب ومتطلبات سوق العمل.</a:t>
            </a:r>
          </a:p>
          <a:p>
            <a:r>
              <a:rPr lang="ar-SA" dirty="0" smtClean="0"/>
              <a:t> ممارسة الطالب لبعض المهام الوظيفية في جهة العمل ، والتعرف على بعض الأدوات</a:t>
            </a:r>
          </a:p>
          <a:p>
            <a:r>
              <a:rPr lang="ar-SA" dirty="0" smtClean="0"/>
              <a:t>والآليات المستخدمة ضمن العملية الإدارية : كالسياسات والقواعد والإجراءات ،ونماذج العمل ، والبرامج ، والموازنات ، والهياكل التنظيمية ، وأدوات الرقابة والتقييم.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أهداف التدريب التعاوني</a:t>
            </a:r>
            <a:br>
              <a:rPr lang="ar-SA" b="1" dirty="0" smtClean="0"/>
            </a:b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 الارتقاء بمستوى مهارات الطالب المتعلقة بالاتصال الشفوي والكتابي وغير اللفظي،</a:t>
            </a:r>
          </a:p>
          <a:p>
            <a:r>
              <a:rPr lang="ar-SA" dirty="0" smtClean="0"/>
              <a:t>وإكسابه القدرة على التعامل بشكل أفضل مع الآخرين في إطار بيئة عمل واقعية.</a:t>
            </a:r>
          </a:p>
          <a:p>
            <a:r>
              <a:rPr lang="ar-SA" dirty="0" smtClean="0"/>
              <a:t> الارتقاء بمستوى مهارات الطالب المتعلقة ببحث وتحليل بعض الموضوعات أو</a:t>
            </a:r>
          </a:p>
          <a:p>
            <a:r>
              <a:rPr lang="ar-SA" dirty="0" smtClean="0"/>
              <a:t>المشكلات الفنية الواقعية في بيئة العمل والتي لها ارتباط بتخصصه؛ بحيث – -</a:t>
            </a:r>
          </a:p>
          <a:p>
            <a:r>
              <a:rPr lang="ar-SA" dirty="0" smtClean="0"/>
              <a:t>يصبح قادرا على : وصف وتحليل هذه الموضوعات والربط بينها وبين الأفكار</a:t>
            </a:r>
          </a:p>
          <a:p>
            <a:r>
              <a:rPr lang="ar-SA" dirty="0" smtClean="0"/>
              <a:t>والنظريات التي درسها في المقررات الدراسية ذات العلاقة بهذه الموضوعات .</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أهداف التدريب التعاوني</a:t>
            </a:r>
            <a:br>
              <a:rPr lang="ar-SA" b="1" dirty="0" smtClean="0"/>
            </a:b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 تنمية مهارات الطالب في مجال كتابة التقارير؛ حيث تتاح له الفرصة لتطبيق المعارف</a:t>
            </a:r>
          </a:p>
          <a:p>
            <a:r>
              <a:rPr lang="ar-SA" dirty="0" smtClean="0"/>
              <a:t>التي اكتسبها في هذا المجال؛ بحيث يصبح قادرا على إعداد التقارير الإدارية بأنواعها</a:t>
            </a:r>
          </a:p>
          <a:p>
            <a:r>
              <a:rPr lang="ar-SA" dirty="0" smtClean="0"/>
              <a:t>المختلفة .</a:t>
            </a:r>
          </a:p>
          <a:p>
            <a:r>
              <a:rPr lang="ar-SA" dirty="0" smtClean="0"/>
              <a:t> زيادة فرصة حصول الطالب على وظيفة مناسبة داخل المؤسسة التي تدرب فيها بعد</a:t>
            </a:r>
          </a:p>
          <a:p>
            <a:r>
              <a:rPr lang="ar-SA" dirty="0" smtClean="0"/>
              <a:t>انتهاء فترة التدريب .</a:t>
            </a:r>
          </a:p>
          <a:p>
            <a:r>
              <a:rPr lang="ar-SA" dirty="0" smtClean="0"/>
              <a:t> دعم وتقوية العلاقة الايجابية مع جهات التدريب، من خلال عمليات التواصل</a:t>
            </a:r>
          </a:p>
          <a:p>
            <a:r>
              <a:rPr lang="ar-SA" dirty="0" smtClean="0"/>
              <a:t>المستمرة التي تتم بين المشرفين الأكاديميين للطلاب </a:t>
            </a:r>
            <a:r>
              <a:rPr lang="ar-SA" dirty="0" err="1" smtClean="0"/>
              <a:t>والمسؤولين</a:t>
            </a:r>
            <a:r>
              <a:rPr lang="ar-SA" dirty="0" smtClean="0"/>
              <a:t> في هذه الجهات، بما يدعم بناء صورة ذهنية ايجابية عن الكلية وخريجيها.</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مسؤولية الطالب</a:t>
            </a:r>
            <a:endParaRPr lang="ar-SA" dirty="0"/>
          </a:p>
        </p:txBody>
      </p:sp>
      <p:sp>
        <p:nvSpPr>
          <p:cNvPr id="3" name="Content Placeholder 2"/>
          <p:cNvSpPr>
            <a:spLocks noGrp="1"/>
          </p:cNvSpPr>
          <p:nvPr>
            <p:ph idx="1"/>
          </p:nvPr>
        </p:nvSpPr>
        <p:spPr/>
        <p:txBody>
          <a:bodyPr>
            <a:normAutofit/>
          </a:bodyPr>
          <a:lstStyle/>
          <a:p>
            <a:r>
              <a:rPr lang="ar-SA" dirty="0" smtClean="0"/>
              <a:t>يقوم الطالب بتعبئة نموذج تسجيل تدريب تعاوني خلال الفترة المحددة للتسجيل </a:t>
            </a:r>
          </a:p>
          <a:p>
            <a:r>
              <a:rPr lang="ar-SA" dirty="0" smtClean="0"/>
              <a:t>حضور البرنامج التأهيلي للتدريب الذي تعقده الكلية قبل بداية التدريب التعاوني</a:t>
            </a:r>
          </a:p>
          <a:p>
            <a:r>
              <a:rPr lang="ar-SA" dirty="0" smtClean="0"/>
              <a:t>يلتزم الطالب بالتوجه لجهة التدريب وبدء </a:t>
            </a:r>
            <a:r>
              <a:rPr lang="ar-SA" dirty="0" smtClean="0"/>
              <a:t>التدريب العملي </a:t>
            </a:r>
            <a:r>
              <a:rPr lang="ar-SA" dirty="0" smtClean="0"/>
              <a:t>في </a:t>
            </a:r>
            <a:r>
              <a:rPr lang="ar-SA" dirty="0" smtClean="0"/>
              <a:t>المواعيد المحددة</a:t>
            </a:r>
            <a:r>
              <a:rPr lang="ar-SA" dirty="0" smtClean="0"/>
              <a:t>، </a:t>
            </a:r>
            <a:r>
              <a:rPr lang="ar-SA" dirty="0" smtClean="0"/>
              <a:t>ويلتزم</a:t>
            </a:r>
            <a:endParaRPr lang="ar-SA" dirty="0" smtClean="0"/>
          </a:p>
          <a:p>
            <a:r>
              <a:rPr lang="ar-SA" dirty="0" smtClean="0"/>
              <a:t>الطالب بكل المهام والواجبات التي تحددها له جهة التدريب.</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r>
              <a:rPr lang="ar-SA" dirty="0" smtClean="0"/>
              <a:t>يلتزم الطالب خلال فترة التدريب بحُسن السلوك، وقواعد العمل في الجهة التي يتدرب فيها، باعتباره يمثل الجامعة في تلك الجهة.</a:t>
            </a:r>
          </a:p>
          <a:p>
            <a:r>
              <a:rPr lang="ar-SA" dirty="0" smtClean="0"/>
              <a:t>يلتزم الطالب بالمحافظة على سرية المعلومات التي يتم اطلاعه عليها من قبل الجهة التدريبية</a:t>
            </a:r>
          </a:p>
          <a:p>
            <a:r>
              <a:rPr lang="ar-SA" dirty="0" smtClean="0"/>
              <a:t>عدم التغيب عن التدريب لأي سبب كان، وفي حال التغييب بسبب قاهر لابد من إخبار الجهة التدريبية والمشرف الأكاديمي فوراً</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20000"/>
          </a:bodyPr>
          <a:lstStyle/>
          <a:p>
            <a:r>
              <a:rPr lang="ar-SA" dirty="0" smtClean="0"/>
              <a:t>لا يسمح للطالب بتغيير جهة التدريب إلا في حدود الضرورة القصوى، وبعود موافقة المشرف الأكاديمي ووحدة التدريب التعاوني في الكلية</a:t>
            </a:r>
          </a:p>
          <a:p>
            <a:r>
              <a:rPr lang="ar-SA" dirty="0" smtClean="0"/>
              <a:t>إبلاغ المرشد الأكاديمي ما يعترضه من مشكلات أثناء فترة التدريب</a:t>
            </a:r>
          </a:p>
          <a:p>
            <a:r>
              <a:rPr lang="ar-SA" dirty="0" smtClean="0"/>
              <a:t>يقدم للمشرف الأكاديمي تقارير دورية شهرية حول عمله في الجهة التدريبية</a:t>
            </a:r>
          </a:p>
          <a:p>
            <a:r>
              <a:rPr lang="ar-SA" dirty="0" smtClean="0"/>
              <a:t>يقدم الطالب تقريرا نهائيا  شاملا في بداية الأسبوع الأخير مون التدريب، ويلتزم عند إعداد التقرير بالعناصر العامة التي تحُددها وحدة التدريب التعاوني، والمتطلبات الخاصة بالقسم الأكاديمي</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TotalTime>
  <Words>1040</Words>
  <Application>Microsoft Office PowerPoint</Application>
  <PresentationFormat>عرض على الشاشة (3:4)‏</PresentationFormat>
  <Paragraphs>87</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Trek</vt:lpstr>
      <vt:lpstr>التدريب التعاوني</vt:lpstr>
      <vt:lpstr>رسالة التدريب التعاوني</vt:lpstr>
      <vt:lpstr>فوائد التدريب التعاوني</vt:lpstr>
      <vt:lpstr>أهداف التدريب التعاوني </vt:lpstr>
      <vt:lpstr>أهداف التدريب التعاوني </vt:lpstr>
      <vt:lpstr>أهداف التدريب التعاوني </vt:lpstr>
      <vt:lpstr>مسؤولية الطالب</vt:lpstr>
      <vt:lpstr>عرض تقديمي في PowerPoint</vt:lpstr>
      <vt:lpstr>عرض تقديمي في PowerPoint</vt:lpstr>
      <vt:lpstr>ضوابط ومدة التدريب التعاوني</vt:lpstr>
      <vt:lpstr>قواعد الغياب</vt:lpstr>
      <vt:lpstr>الضوابط العامة لكتابة التقرير النهائي</vt:lpstr>
      <vt:lpstr>عرض تقديمي في PowerPoint</vt:lpstr>
      <vt:lpstr>الضوابط العامة لكتابة التقرير النهائي</vt:lpstr>
      <vt:lpstr>عرض تقديمي في PowerPoint</vt:lpstr>
      <vt:lpstr>خطوات التدريب</vt:lpstr>
      <vt:lpstr>مراجعة النماذج</vt:lpstr>
      <vt:lpstr>الأسئلة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التعاوني</dc:title>
  <dc:creator>PC-1</dc:creator>
  <cp:lastModifiedBy>user</cp:lastModifiedBy>
  <cp:revision>8</cp:revision>
  <dcterms:created xsi:type="dcterms:W3CDTF">2015-02-07T21:49:29Z</dcterms:created>
  <dcterms:modified xsi:type="dcterms:W3CDTF">2015-09-03T05:50:32Z</dcterms:modified>
</cp:coreProperties>
</file>