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4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766C66B6-C4E0-4826-8EC1-3CB36F2CBC41}" type="datetimeFigureOut">
              <a:rPr lang="ar-SA" smtClean="0"/>
              <a:t>06/07/42</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C014E30-076F-4551-9867-FDF871051870}"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66C66B6-C4E0-4826-8EC1-3CB36F2CBC41}" type="datetimeFigureOut">
              <a:rPr lang="ar-SA" smtClean="0"/>
              <a:t>06/07/42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C014E30-076F-4551-9867-FDF871051870}"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66C66B6-C4E0-4826-8EC1-3CB36F2CBC41}" type="datetimeFigureOut">
              <a:rPr lang="ar-SA" smtClean="0"/>
              <a:t>06/07/42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C014E30-076F-4551-9867-FDF871051870}"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766C66B6-C4E0-4826-8EC1-3CB36F2CBC41}" type="datetimeFigureOut">
              <a:rPr lang="ar-SA" smtClean="0"/>
              <a:t>06/07/42</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6C014E30-076F-4551-9867-FDF871051870}"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766C66B6-C4E0-4826-8EC1-3CB36F2CBC41}" type="datetimeFigureOut">
              <a:rPr lang="ar-SA" smtClean="0"/>
              <a:t>06/07/42</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6C014E30-076F-4551-9867-FDF871051870}" type="slidenum">
              <a:rPr lang="ar-SA" smtClean="0"/>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766C66B6-C4E0-4826-8EC1-3CB36F2CBC41}" type="datetimeFigureOut">
              <a:rPr lang="ar-SA" smtClean="0"/>
              <a:t>06/07/42</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6C014E30-076F-4551-9867-FDF871051870}"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766C66B6-C4E0-4826-8EC1-3CB36F2CBC41}" type="datetimeFigureOut">
              <a:rPr lang="ar-SA" smtClean="0"/>
              <a:t>06/07/42</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6C014E30-076F-4551-9867-FDF871051870}"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766C66B6-C4E0-4826-8EC1-3CB36F2CBC41}" type="datetimeFigureOut">
              <a:rPr lang="ar-SA" smtClean="0"/>
              <a:t>06/07/42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6C014E30-076F-4551-9867-FDF871051870}"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766C66B6-C4E0-4826-8EC1-3CB36F2CBC41}" type="datetimeFigureOut">
              <a:rPr lang="ar-SA" smtClean="0"/>
              <a:t>06/07/42</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6C014E30-076F-4551-9867-FDF871051870}"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766C66B6-C4E0-4826-8EC1-3CB36F2CBC41}" type="datetimeFigureOut">
              <a:rPr lang="ar-SA" smtClean="0"/>
              <a:t>06/07/42</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6C014E30-076F-4551-9867-FDF871051870}"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766C66B6-C4E0-4826-8EC1-3CB36F2CBC41}" type="datetimeFigureOut">
              <a:rPr lang="ar-SA" smtClean="0"/>
              <a:t>06/07/42</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6C014E30-076F-4551-9867-FDF871051870}"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66C66B6-C4E0-4826-8EC1-3CB36F2CBC41}" type="datetimeFigureOut">
              <a:rPr lang="ar-SA" smtClean="0"/>
              <a:t>06/07/42</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C014E30-076F-4551-9867-FDF871051870}"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SA" dirty="0" err="1" smtClean="0"/>
              <a:t>الكفايات</a:t>
            </a:r>
            <a:r>
              <a:rPr lang="ar-SA" dirty="0" smtClean="0"/>
              <a:t> المهنية لمعلمي التربية الخاصة</a:t>
            </a:r>
            <a:endParaRPr lang="ar-SA" dirty="0"/>
          </a:p>
        </p:txBody>
      </p:sp>
      <p:sp>
        <p:nvSpPr>
          <p:cNvPr id="3" name="عنوان فرعي 2"/>
          <p:cNvSpPr>
            <a:spLocks noGrp="1"/>
          </p:cNvSpPr>
          <p:nvPr>
            <p:ph type="subTitle" idx="1"/>
          </p:nvPr>
        </p:nvSpPr>
        <p:spPr/>
        <p:txBody>
          <a:bodyPr/>
          <a:lstStyle/>
          <a:p>
            <a:endParaRPr lang="ar-SA" dirty="0" smtClean="0"/>
          </a:p>
          <a:p>
            <a:endParaRPr lang="ar-SA" dirty="0" smtClean="0"/>
          </a:p>
          <a:p>
            <a:r>
              <a:rPr lang="ar-SA" dirty="0" smtClean="0"/>
              <a:t>المحاضرة الثانية</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 إعداد معلم التربية الخاصة في ضوء سياسة الدمج</a:t>
            </a:r>
            <a:endParaRPr lang="ar-SA" dirty="0"/>
          </a:p>
        </p:txBody>
      </p:sp>
      <p:sp>
        <p:nvSpPr>
          <p:cNvPr id="3" name="عنصر نائب للمحتوى 2"/>
          <p:cNvSpPr>
            <a:spLocks noGrp="1"/>
          </p:cNvSpPr>
          <p:nvPr>
            <p:ph idx="1"/>
          </p:nvPr>
        </p:nvSpPr>
        <p:spPr/>
        <p:txBody>
          <a:bodyPr/>
          <a:lstStyle/>
          <a:p>
            <a:pPr>
              <a:buNone/>
            </a:pPr>
            <a:r>
              <a:rPr lang="ar-SA" dirty="0" smtClean="0"/>
              <a:t>من نتائج الاهتمامات العالمية المعاصرة بتربية ورعاية المعاقين أن أصبح أسلوب الدمج يمثل اتجاهاً عالمياً تأخذ </a:t>
            </a:r>
            <a:r>
              <a:rPr lang="ar-SA" dirty="0" err="1" smtClean="0"/>
              <a:t>به</a:t>
            </a:r>
            <a:r>
              <a:rPr lang="ar-SA" dirty="0" smtClean="0"/>
              <a:t> العديد من دول العالم.</a:t>
            </a:r>
          </a:p>
          <a:p>
            <a:pPr>
              <a:buNone/>
            </a:pPr>
            <a:r>
              <a:rPr lang="ar-SA" dirty="0" smtClean="0"/>
              <a:t>ظهرت عدة خبرات ناجحة لبعض الدول في نظام الدمج للمعاقين بالمدارس العادية مثل الولايات المتحدة الأمريكية وفرنسا واليابان، وذلك بهدف مساعدة المعاقين على تطوير قدراتهم التعليمية والقدرة على التكيف والتوافق مع المجتمع.</a:t>
            </a:r>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pPr>
              <a:buNone/>
            </a:pPr>
            <a:r>
              <a:rPr lang="ar-SA" dirty="0" smtClean="0"/>
              <a:t>             نجاح </a:t>
            </a:r>
            <a:r>
              <a:rPr lang="ar-SA" dirty="0" smtClean="0"/>
              <a:t>عملية الدمج مرهون بتقبل واقتناع بالفكرة أولاً ومن ثم السعي للوصول إلى كل ما يعين على تحقيق هذه الفكرة وأبرز ما يعين على تحقيقها هو تقبل المعلمين لفكرة إدماج الأطفال غير العاديين بشكل عام وأن المعلم هو مفتاح النجاح لهذه العملية</a:t>
            </a:r>
            <a:r>
              <a:rPr lang="ar-SA" dirty="0" smtClean="0"/>
              <a:t>.</a:t>
            </a:r>
          </a:p>
          <a:p>
            <a:pPr>
              <a:buNone/>
            </a:pPr>
            <a:endParaRPr lang="ar-SA" dirty="0" smtClean="0"/>
          </a:p>
          <a:p>
            <a:pPr>
              <a:buNone/>
            </a:pPr>
            <a:r>
              <a:rPr lang="ar-SA" dirty="0" smtClean="0"/>
              <a:t>             إن خطط وسياسات إصلاح التعليم تتجه إلى التركيز على الأطفال العاديين باعتبارهم الأكثرية دون الأطفال الغير عاديين، ,إن القليل من دول العالم تقدم تعليماً منفصلاً لهؤلاء الأطفال، وفي معظم الحالات تكون جودة هذا النوع من التعليم منخفضة بمقارنتها لدى هؤلاء الأطفال العاديين ، لذا قررن عدة دول بأنه ليس من العدل ألا تتاح فرص الالتحاق للأطفال الغير عاديين أو أن يكون تعليمهم أقل جودة من مثيلة لدى فئات العاديين، لذلك تتجه السياسات إلى دمج التلاميذ  ذوي الاحتياجات الخاصة داخل المدارس العامة للعاديين.</a:t>
            </a:r>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شروط أساسية لنجاح عملية الدمج</a:t>
            </a:r>
            <a:endParaRPr lang="ar-SA" dirty="0"/>
          </a:p>
        </p:txBody>
      </p:sp>
      <p:sp>
        <p:nvSpPr>
          <p:cNvPr id="3" name="عنصر نائب للمحتوى 2"/>
          <p:cNvSpPr>
            <a:spLocks noGrp="1"/>
          </p:cNvSpPr>
          <p:nvPr>
            <p:ph idx="1"/>
          </p:nvPr>
        </p:nvSpPr>
        <p:spPr/>
        <p:txBody>
          <a:bodyPr/>
          <a:lstStyle/>
          <a:p>
            <a:pPr algn="ctr">
              <a:buNone/>
            </a:pPr>
            <a:endParaRPr lang="ar-SA" dirty="0" smtClean="0"/>
          </a:p>
          <a:p>
            <a:pPr algn="ctr">
              <a:buNone/>
            </a:pPr>
            <a:r>
              <a:rPr lang="ar-SA" dirty="0" smtClean="0"/>
              <a:t>1- </a:t>
            </a:r>
            <a:r>
              <a:rPr lang="ar-SA" dirty="0" smtClean="0"/>
              <a:t>شروط خاصة بالمعلمين</a:t>
            </a:r>
          </a:p>
          <a:p>
            <a:pPr algn="ctr">
              <a:buNone/>
            </a:pPr>
            <a:endParaRPr lang="ar-SA" dirty="0" smtClean="0"/>
          </a:p>
          <a:p>
            <a:pPr algn="ctr">
              <a:buNone/>
            </a:pPr>
            <a:r>
              <a:rPr lang="ar-SA" dirty="0" smtClean="0"/>
              <a:t>2- شروط خاصة بالمديرين</a:t>
            </a:r>
          </a:p>
          <a:p>
            <a:pPr algn="ctr">
              <a:buNone/>
            </a:pPr>
            <a:endParaRPr lang="ar-SA" dirty="0" smtClean="0"/>
          </a:p>
          <a:p>
            <a:pPr algn="ctr">
              <a:buNone/>
            </a:pPr>
            <a:r>
              <a:rPr lang="ar-SA" dirty="0" smtClean="0"/>
              <a:t>3- شروط خاصة بالآباء والتلاميذ</a:t>
            </a:r>
          </a:p>
          <a:p>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برامج إعداد معلم التربية الخاصة ومتطلباتها</a:t>
            </a:r>
            <a:endParaRPr lang="ar-SA" dirty="0"/>
          </a:p>
        </p:txBody>
      </p:sp>
      <p:sp>
        <p:nvSpPr>
          <p:cNvPr id="3" name="عنصر نائب للمحتوى 2"/>
          <p:cNvSpPr>
            <a:spLocks noGrp="1"/>
          </p:cNvSpPr>
          <p:nvPr>
            <p:ph idx="1"/>
          </p:nvPr>
        </p:nvSpPr>
        <p:spPr/>
        <p:txBody>
          <a:bodyPr>
            <a:normAutofit fontScale="92500"/>
          </a:bodyPr>
          <a:lstStyle/>
          <a:p>
            <a:pPr>
              <a:buNone/>
            </a:pPr>
            <a:r>
              <a:rPr lang="ar-SA" dirty="0" smtClean="0"/>
              <a:t>إن الإعداد </a:t>
            </a:r>
            <a:r>
              <a:rPr lang="ar-SA" dirty="0" err="1" smtClean="0"/>
              <a:t>الدمجي</a:t>
            </a:r>
            <a:r>
              <a:rPr lang="ar-SA" dirty="0" smtClean="0"/>
              <a:t> للمعلم يتطلب من برامج إعداد معلم التربية الخاصة أن يكون المعلم لدية القدرة على:</a:t>
            </a:r>
          </a:p>
          <a:p>
            <a:pPr>
              <a:buNone/>
            </a:pPr>
            <a:r>
              <a:rPr lang="ar-SA" dirty="0" smtClean="0"/>
              <a:t>1- فهم الإعاقات المختلفة وكيفية تشخيصها والقوانين المتعلقة بتربية وتعليم ذوي الإعاقات.</a:t>
            </a:r>
          </a:p>
          <a:p>
            <a:pPr>
              <a:buNone/>
            </a:pPr>
            <a:r>
              <a:rPr lang="ar-SA" dirty="0" smtClean="0"/>
              <a:t>2-معرفة الخصائص المختلفة والحاجات الأساسية الخاصة بكل فئة.</a:t>
            </a:r>
          </a:p>
          <a:p>
            <a:pPr>
              <a:buNone/>
            </a:pPr>
            <a:r>
              <a:rPr lang="ar-SA" dirty="0" smtClean="0"/>
              <a:t>3- كيفية إجراء ما يلزم من تغييرات في طرق التدريس وفي المناهج الدراسية حتى يمكن مواجهة الاحتياجات الخاصة بالمعوقين... أنظر </a:t>
            </a:r>
            <a:r>
              <a:rPr lang="ar-SA" dirty="0" err="1" smtClean="0"/>
              <a:t>ص</a:t>
            </a:r>
            <a:r>
              <a:rPr lang="ar-SA" dirty="0" smtClean="0"/>
              <a:t> 28</a:t>
            </a:r>
          </a:p>
          <a:p>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رأي أنصار ومؤيدي فكرة الدمج </a:t>
            </a:r>
            <a:endParaRPr lang="ar-SA" dirty="0"/>
          </a:p>
        </p:txBody>
      </p:sp>
      <p:sp>
        <p:nvSpPr>
          <p:cNvPr id="3" name="عنصر نائب للمحتوى 2"/>
          <p:cNvSpPr>
            <a:spLocks noGrp="1"/>
          </p:cNvSpPr>
          <p:nvPr>
            <p:ph idx="1"/>
          </p:nvPr>
        </p:nvSpPr>
        <p:spPr/>
        <p:txBody>
          <a:bodyPr>
            <a:normAutofit lnSpcReduction="10000"/>
          </a:bodyPr>
          <a:lstStyle/>
          <a:p>
            <a:pPr>
              <a:buNone/>
            </a:pPr>
            <a:r>
              <a:rPr lang="ar-SA" dirty="0" smtClean="0"/>
              <a:t>يرى أنصار ومؤيدي فكرة الدمج أن هناك متطلبات لعملية الدمج منها ما يلي:</a:t>
            </a:r>
          </a:p>
          <a:p>
            <a:pPr>
              <a:buNone/>
            </a:pPr>
            <a:r>
              <a:rPr lang="ar-SA" dirty="0" smtClean="0"/>
              <a:t>1- التعاون بين مدرسي التربية الخاصة </a:t>
            </a:r>
            <a:r>
              <a:rPr lang="ar-SA" dirty="0" err="1" smtClean="0"/>
              <a:t>و</a:t>
            </a:r>
            <a:r>
              <a:rPr lang="ar-SA" dirty="0" smtClean="0"/>
              <a:t> </a:t>
            </a:r>
            <a:r>
              <a:rPr lang="ar-SA" dirty="0" err="1" smtClean="0"/>
              <a:t>العامه</a:t>
            </a:r>
            <a:r>
              <a:rPr lang="ar-SA" dirty="0" smtClean="0"/>
              <a:t> لمساعدة جميع الأطفال داخل الفصل الواحد.</a:t>
            </a:r>
          </a:p>
          <a:p>
            <a:pPr>
              <a:buNone/>
            </a:pPr>
            <a:r>
              <a:rPr lang="ar-SA" dirty="0" smtClean="0"/>
              <a:t>2- توفير بعض المعينات والمساعدات لذوي الاحتياجات الخاصة.</a:t>
            </a:r>
          </a:p>
          <a:p>
            <a:pPr>
              <a:buNone/>
            </a:pPr>
            <a:r>
              <a:rPr lang="ar-SA" dirty="0" smtClean="0"/>
              <a:t>3- تقليل عدد الطلاب داخل الفصول التي </a:t>
            </a:r>
            <a:r>
              <a:rPr lang="ar-SA" dirty="0" err="1" smtClean="0"/>
              <a:t>بها</a:t>
            </a:r>
            <a:r>
              <a:rPr lang="ar-SA" dirty="0" smtClean="0"/>
              <a:t> ذوو احتياجات خاصة.</a:t>
            </a:r>
          </a:p>
          <a:p>
            <a:pPr>
              <a:buNone/>
            </a:pPr>
            <a:r>
              <a:rPr lang="ar-SA" dirty="0" smtClean="0"/>
              <a:t>4- تعديل المناهج وتطويرها وكذلك نظم الامتحانات والمساعدات...... ص 29</a:t>
            </a:r>
          </a:p>
          <a:p>
            <a:pPr>
              <a:buNone/>
            </a:pPr>
            <a:endParaRPr lang="ar-SA" dirty="0" smtClean="0"/>
          </a:p>
          <a:p>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المعوقات التي تحول دون تطبيق فلسفة الدمج بشكل عام</a:t>
            </a:r>
            <a:endParaRPr lang="ar-SA" dirty="0"/>
          </a:p>
        </p:txBody>
      </p:sp>
      <p:sp>
        <p:nvSpPr>
          <p:cNvPr id="3" name="عنصر نائب للمحتوى 2"/>
          <p:cNvSpPr>
            <a:spLocks noGrp="1"/>
          </p:cNvSpPr>
          <p:nvPr>
            <p:ph idx="1"/>
          </p:nvPr>
        </p:nvSpPr>
        <p:spPr/>
        <p:txBody>
          <a:bodyPr>
            <a:normAutofit fontScale="92500"/>
          </a:bodyPr>
          <a:lstStyle/>
          <a:p>
            <a:pPr>
              <a:buNone/>
            </a:pPr>
            <a:r>
              <a:rPr lang="ar-SA" dirty="0" smtClean="0"/>
              <a:t>1- عوائق معنوية</a:t>
            </a:r>
          </a:p>
          <a:p>
            <a:pPr>
              <a:buNone/>
            </a:pPr>
            <a:endParaRPr lang="ar-SA" dirty="0" smtClean="0"/>
          </a:p>
          <a:p>
            <a:pPr>
              <a:buNone/>
            </a:pPr>
            <a:r>
              <a:rPr lang="ar-SA" dirty="0" smtClean="0"/>
              <a:t>2- </a:t>
            </a:r>
            <a:r>
              <a:rPr lang="ar-SA" dirty="0" err="1" smtClean="0"/>
              <a:t>تفريد</a:t>
            </a:r>
            <a:r>
              <a:rPr lang="ar-SA" dirty="0" smtClean="0"/>
              <a:t> التعليم</a:t>
            </a:r>
          </a:p>
          <a:p>
            <a:pPr>
              <a:buNone/>
            </a:pPr>
            <a:endParaRPr lang="ar-SA" dirty="0" smtClean="0"/>
          </a:p>
          <a:p>
            <a:pPr>
              <a:buNone/>
            </a:pPr>
            <a:r>
              <a:rPr lang="ar-SA" dirty="0" smtClean="0"/>
              <a:t>3-الحاجة إلى وجود تصنيف دقيق للأطفال قبل دخولهم المدرسة ، وأيضاً تقويم دقيق لتقدمهم نحو تحقيق الأهداف التعليمية بعد دخولهم المدرسة.</a:t>
            </a:r>
          </a:p>
          <a:p>
            <a:pPr>
              <a:buNone/>
            </a:pPr>
            <a:endParaRPr lang="ar-SA" dirty="0" smtClean="0"/>
          </a:p>
          <a:p>
            <a:pPr>
              <a:buNone/>
            </a:pPr>
            <a:r>
              <a:rPr lang="ar-SA" dirty="0" smtClean="0"/>
              <a:t>4-الإعداد الجيد للمعلم </a:t>
            </a:r>
          </a:p>
          <a:p>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إن صيغة الدمج وإعداد معلم قادر على التدريس للجميع ترفع من نوعية وشأن المعلم المتخصص ، وتفتح سوق العمل على مصراعيه أمام فئة جديدة من المعلم المساعد وغيرهم من المساعدين الفنيين، وتتحول مهنة التدريس إلى مهنة ذات خصائص ومستويات متعددة.</a:t>
            </a:r>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ب- إعداد معلم التربية الخاصة في ضوء </a:t>
            </a:r>
            <a:r>
              <a:rPr lang="ar-SA" dirty="0" err="1" smtClean="0"/>
              <a:t>الكفايات</a:t>
            </a:r>
            <a:endParaRPr lang="ar-SA" dirty="0"/>
          </a:p>
        </p:txBody>
      </p:sp>
      <p:sp>
        <p:nvSpPr>
          <p:cNvPr id="3" name="عنصر نائب للمحتوى 2"/>
          <p:cNvSpPr>
            <a:spLocks noGrp="1"/>
          </p:cNvSpPr>
          <p:nvPr>
            <p:ph idx="1"/>
          </p:nvPr>
        </p:nvSpPr>
        <p:spPr/>
        <p:txBody>
          <a:bodyPr/>
          <a:lstStyle/>
          <a:p>
            <a:r>
              <a:rPr lang="ar-SA" dirty="0" smtClean="0"/>
              <a:t>يجب أن يتصف المعلم ببعض </a:t>
            </a:r>
            <a:r>
              <a:rPr lang="ar-SA" dirty="0" err="1" smtClean="0"/>
              <a:t>الكفايات</a:t>
            </a:r>
            <a:r>
              <a:rPr lang="ar-SA" dirty="0" smtClean="0"/>
              <a:t> والمهارات والقيم والاتجاهات المناسبة والتي تتكون لديه مع إعداده تربوياً، وهذا الإعداد يتطلب إتباع مدخل </a:t>
            </a:r>
            <a:r>
              <a:rPr lang="ar-SA" dirty="0" err="1" smtClean="0"/>
              <a:t>الكفايات</a:t>
            </a:r>
            <a:r>
              <a:rPr lang="ar-SA" dirty="0" smtClean="0"/>
              <a:t> الذي يعتبر حديث في إعداد المعلمين قبل الخدمة وهو لا يقتصر على المعرفة النظرية وحدها بل يجب الاعتماد على الأداء التدريسي كأساس لنجاح المعلم في عمله.</a:t>
            </a:r>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10000"/>
          </a:bodyPr>
          <a:lstStyle/>
          <a:p>
            <a:pPr algn="ctr">
              <a:buNone/>
            </a:pPr>
            <a:r>
              <a:rPr lang="ar-SA" dirty="0" smtClean="0"/>
              <a:t>يحتاج إعداد معلم التربية الخاصة إلى إلى تزويده ببعض القدرات </a:t>
            </a:r>
            <a:r>
              <a:rPr lang="ar-SA" dirty="0" err="1" smtClean="0"/>
              <a:t>والكفايات</a:t>
            </a:r>
            <a:r>
              <a:rPr lang="ar-SA" dirty="0" smtClean="0"/>
              <a:t> اللازمة لممارسة المهنة والتي تتضمن تحديد الصفات والخصائص الشخصية التي يمتلكها معلم التربية الخاصة فضلا عن قدرته على توفير البيئة الصفية المريحة لجميع الطلاب وامتلاكه للأساليب وطرائق التدريس الجيدة .</a:t>
            </a:r>
          </a:p>
          <a:p>
            <a:pPr algn="ctr">
              <a:buNone/>
            </a:pPr>
            <a:r>
              <a:rPr lang="ar-SA" dirty="0" smtClean="0"/>
              <a:t>يقع على معلم التربية الخاصة العبء الأكبر فهو المخطط لعملية التدريس وقائد الأنشطة والممارسات التدريسية وهو المنظم للخبرات والنشاطات التربوية </a:t>
            </a:r>
            <a:r>
              <a:rPr lang="ar-SA" dirty="0" err="1" smtClean="0"/>
              <a:t>واللاصفية</a:t>
            </a:r>
            <a:r>
              <a:rPr lang="ar-SA" dirty="0" smtClean="0"/>
              <a:t> للبيئة التدريسية المناسبة وهو الضابط للإجراءات التدريسية في الممارسات التدريسية بين الصفوف العادية وصفوف ذوي الاحتياجات الخاصة حيث الفروق في الدرجة وليست النوع</a:t>
            </a:r>
          </a:p>
          <a:p>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pPr>
              <a:buNone/>
            </a:pPr>
            <a:r>
              <a:rPr lang="ar-SA" dirty="0" smtClean="0"/>
              <a:t>ارتبطت حركة تربية المعلم القائمة على </a:t>
            </a:r>
            <a:r>
              <a:rPr lang="ar-SA" dirty="0" err="1" smtClean="0"/>
              <a:t>الكفايات</a:t>
            </a:r>
            <a:r>
              <a:rPr lang="ar-SA" dirty="0" smtClean="0"/>
              <a:t> بالعديد من العوامل التي ساعدت في ظهورها وتمثلت في التالي:</a:t>
            </a:r>
          </a:p>
          <a:p>
            <a:pPr>
              <a:buNone/>
            </a:pPr>
            <a:r>
              <a:rPr lang="ar-SA" dirty="0" smtClean="0"/>
              <a:t>1- النقد الموجه لبرامج إعداد وتدريب المعلمين التقليدية.</a:t>
            </a:r>
          </a:p>
          <a:p>
            <a:pPr>
              <a:buNone/>
            </a:pPr>
            <a:r>
              <a:rPr lang="ar-SA" dirty="0" smtClean="0"/>
              <a:t>2- شيوع مبدأ تحديد المساءلة.</a:t>
            </a:r>
          </a:p>
          <a:p>
            <a:pPr>
              <a:buNone/>
            </a:pPr>
            <a:r>
              <a:rPr lang="ar-SA" dirty="0" smtClean="0"/>
              <a:t>3- تطور التكنولوجيا التربوية.</a:t>
            </a:r>
          </a:p>
          <a:p>
            <a:pPr>
              <a:buNone/>
            </a:pPr>
            <a:r>
              <a:rPr lang="ar-SA" dirty="0" smtClean="0"/>
              <a:t>4- ظهور فكرة التعلم بالأهداف السلوكية.</a:t>
            </a:r>
          </a:p>
          <a:p>
            <a:pPr>
              <a:buNone/>
            </a:pPr>
            <a:r>
              <a:rPr lang="ar-SA" dirty="0" smtClean="0"/>
              <a:t>5- ظهور مدخل التعلم حتى التمكن.</a:t>
            </a:r>
          </a:p>
          <a:p>
            <a:pPr>
              <a:buNone/>
            </a:pPr>
            <a:r>
              <a:rPr lang="ar-SA" dirty="0" smtClean="0"/>
              <a:t>6- التأثر بمدخل النظم.</a:t>
            </a:r>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المتغيرات المجتمعية وانعكاساتها على إعداد معلم التربية الخاصة</a:t>
            </a:r>
            <a:endParaRPr lang="ar-SA" dirty="0"/>
          </a:p>
        </p:txBody>
      </p:sp>
      <p:sp>
        <p:nvSpPr>
          <p:cNvPr id="3" name="عنصر نائب للمحتوى 2"/>
          <p:cNvSpPr>
            <a:spLocks noGrp="1"/>
          </p:cNvSpPr>
          <p:nvPr>
            <p:ph idx="1"/>
          </p:nvPr>
        </p:nvSpPr>
        <p:spPr/>
        <p:txBody>
          <a:bodyPr>
            <a:normAutofit fontScale="85000" lnSpcReduction="10000"/>
          </a:bodyPr>
          <a:lstStyle/>
          <a:p>
            <a:pPr>
              <a:buNone/>
            </a:pPr>
            <a:r>
              <a:rPr lang="ar-SA" dirty="0" smtClean="0"/>
              <a:t>مقدمة:</a:t>
            </a:r>
          </a:p>
          <a:p>
            <a:pPr>
              <a:buNone/>
            </a:pPr>
            <a:r>
              <a:rPr lang="ar-SA" dirty="0" smtClean="0"/>
              <a:t>- الثورة العلمية والتكنولوجية</a:t>
            </a:r>
          </a:p>
          <a:p>
            <a:pPr>
              <a:buNone/>
            </a:pPr>
            <a:r>
              <a:rPr lang="ar-SA" dirty="0" smtClean="0"/>
              <a:t>2- ثورة المعلومات والاتصالات</a:t>
            </a:r>
          </a:p>
          <a:p>
            <a:pPr>
              <a:buNone/>
            </a:pPr>
            <a:r>
              <a:rPr lang="ar-SA" dirty="0" smtClean="0"/>
              <a:t>3-ثورة التكتلات الاقتصادية والتعاون الدولي</a:t>
            </a:r>
          </a:p>
          <a:p>
            <a:pPr>
              <a:buNone/>
            </a:pPr>
            <a:r>
              <a:rPr lang="ar-SA" dirty="0" smtClean="0"/>
              <a:t>4- التطور في تكنولوجيا التعليم</a:t>
            </a:r>
          </a:p>
          <a:p>
            <a:pPr>
              <a:buNone/>
            </a:pPr>
            <a:r>
              <a:rPr lang="ar-SA" dirty="0" smtClean="0"/>
              <a:t>5- التوجهات الحديثة في إعداد معلم التربية الخاصة </a:t>
            </a:r>
          </a:p>
          <a:p>
            <a:pPr marL="578358" indent="-514350">
              <a:buAutoNum type="arabic1Minus"/>
            </a:pPr>
            <a:r>
              <a:rPr lang="ar-SA" dirty="0" smtClean="0"/>
              <a:t>إعداد معلم التربية الخاصة في ضوء سياسة الدمج</a:t>
            </a:r>
          </a:p>
          <a:p>
            <a:pPr marL="578358" indent="-514350">
              <a:buAutoNum type="arabic1Minus"/>
            </a:pPr>
            <a:r>
              <a:rPr lang="ar-SA" dirty="0" smtClean="0"/>
              <a:t>ب- إعداد معلم التربية الخاصة في ضوء </a:t>
            </a:r>
            <a:r>
              <a:rPr lang="ar-SA" dirty="0" err="1" smtClean="0"/>
              <a:t>الكفايات</a:t>
            </a:r>
            <a:endParaRPr lang="ar-SA" dirty="0" smtClean="0"/>
          </a:p>
          <a:p>
            <a:pPr marL="578358" indent="-514350">
              <a:buAutoNum type="arabic1Minus"/>
            </a:pPr>
            <a:r>
              <a:rPr lang="ar-SA" dirty="0" smtClean="0"/>
              <a:t>ج- إعداد معلم التربية الخاصة على المستوى الجامعي</a:t>
            </a:r>
          </a:p>
          <a:p>
            <a:pPr marL="578358" indent="-514350">
              <a:buAutoNum type="arabic1Minus"/>
            </a:pPr>
            <a:r>
              <a:rPr lang="ar-SA" dirty="0" smtClean="0"/>
              <a:t>د-  إعداد معلم التربية الخاصة في ضوء معايير الاعتماد</a:t>
            </a:r>
          </a:p>
          <a:p>
            <a:pPr marL="578358" indent="-514350">
              <a:buAutoNum type="arabic1Minus"/>
            </a:pPr>
            <a:endParaRPr lang="ar-SA" dirty="0" smtClean="0"/>
          </a:p>
          <a:p>
            <a:pPr>
              <a:buNone/>
            </a:pP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ج- إعداد معلم التربية الخاصة على المستوى الجامعي</a:t>
            </a:r>
            <a:endParaRPr lang="ar-SA" dirty="0"/>
          </a:p>
        </p:txBody>
      </p:sp>
      <p:sp>
        <p:nvSpPr>
          <p:cNvPr id="3" name="عنصر نائب للمحتوى 2"/>
          <p:cNvSpPr>
            <a:spLocks noGrp="1"/>
          </p:cNvSpPr>
          <p:nvPr>
            <p:ph idx="1"/>
          </p:nvPr>
        </p:nvSpPr>
        <p:spPr/>
        <p:txBody>
          <a:bodyPr>
            <a:normAutofit lnSpcReduction="10000"/>
          </a:bodyPr>
          <a:lstStyle/>
          <a:p>
            <a:pPr>
              <a:buNone/>
            </a:pPr>
            <a:r>
              <a:rPr lang="ar-SA" dirty="0" smtClean="0"/>
              <a:t>أصبح الاتجاه العالمي السائد هو التأكيد على الحاجة إلى المعلم الجامعي في مجال التربية الخاصة والقادر على تلبية الاحتياجات المختلفة للفئات الخاصة.</a:t>
            </a:r>
          </a:p>
          <a:p>
            <a:pPr>
              <a:buNone/>
            </a:pPr>
            <a:r>
              <a:rPr lang="ar-SA" dirty="0" smtClean="0"/>
              <a:t>إعداد وتأهيل معلم التربية الخاصة أكاديمياً ومهنياً على المستوى الجامعي أصبح يمثل أهمية بالغة في إثراء المحتوى المعرفي لمعلم التربية الخاصة وتنمية قدراته ومهاراته حتى يتسنى له مزاولة مهنة التدريس للطلاب ذوي الاحتياجات الخاصة على مستوى من الجودة والكفاءة.</a:t>
            </a:r>
          </a:p>
          <a:p>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a:bodyPr>
          <a:lstStyle/>
          <a:p>
            <a:r>
              <a:rPr lang="ar-SA" dirty="0" smtClean="0"/>
              <a:t>إعداد معلم التربية الخاصة بفلسفة التربية الخاصة وتحقيق أهدافها يلقي عبئاً جديداً على عاتق كليات التربية لإعداد هذا المعلم تحقيقاً لمبدأ العدالة الاجتماعية وتكافؤ الفرص بين الأسوياء والمعاقين في إطار فلسفة التعليم الأساسي وتربية الفئات الخاصة، لذا لابد من تطوير رسالة كليات التربية باعتبارها المسئولة عن اختيار معلم المستقبل وإعداده لتلبية احتياجات العصر ، بحيث يكون هذا الاختيار بناء على المعايير الموضوعية للقبول وأن يتناسب محتوى الإعداد مع متطلبات المهنة.</a:t>
            </a:r>
          </a:p>
          <a:p>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3200" dirty="0" smtClean="0"/>
              <a:t>الأسس العامة والمبادئ </a:t>
            </a:r>
            <a:r>
              <a:rPr lang="ar-SA" sz="3200" dirty="0" err="1" smtClean="0"/>
              <a:t>الموجهه</a:t>
            </a:r>
            <a:r>
              <a:rPr lang="ar-SA" sz="3200" dirty="0" smtClean="0"/>
              <a:t> لتطوير برامج إعداد معلم ذوي الاحتياجات الخاصة على المستوى الجامعي والدراسات العليا</a:t>
            </a:r>
            <a:endParaRPr lang="ar-SA" sz="3200" dirty="0"/>
          </a:p>
        </p:txBody>
      </p:sp>
      <p:sp>
        <p:nvSpPr>
          <p:cNvPr id="3" name="عنصر نائب للمحتوى 2"/>
          <p:cNvSpPr>
            <a:spLocks noGrp="1"/>
          </p:cNvSpPr>
          <p:nvPr>
            <p:ph idx="1"/>
          </p:nvPr>
        </p:nvSpPr>
        <p:spPr/>
        <p:txBody>
          <a:bodyPr/>
          <a:lstStyle/>
          <a:p>
            <a:pPr>
              <a:buNone/>
            </a:pPr>
            <a:r>
              <a:rPr lang="ar-SA" dirty="0" smtClean="0"/>
              <a:t>1- تهيئة المجتمع وتعديل الاتجاهات نحو تعليم ذوي الاحتياجات الخاصة ومدى أهميته.</a:t>
            </a:r>
          </a:p>
          <a:p>
            <a:pPr>
              <a:buNone/>
            </a:pPr>
            <a:r>
              <a:rPr lang="ar-SA" dirty="0" smtClean="0"/>
              <a:t>2- اختيار الطالب المعلم ممن تتوافر لديهم القدرة والدافعية والحافز ومقومات الشخصية المناسبة للدراسة والعمل في هذا المجال.</a:t>
            </a:r>
          </a:p>
          <a:p>
            <a:pPr>
              <a:buNone/>
            </a:pPr>
            <a:r>
              <a:rPr lang="ar-SA" dirty="0" smtClean="0"/>
              <a:t>3- الاهتمام بعضو هيئة التدريس المتخصص.</a:t>
            </a:r>
          </a:p>
          <a:p>
            <a:pPr>
              <a:buNone/>
            </a:pPr>
            <a:r>
              <a:rPr lang="ar-SA" dirty="0" smtClean="0"/>
              <a:t>4- تقديم حوافز للدارسين المتفوقين مثل المنح التي تساعدهم على استكمال دراستهم بالخارج.....ص39</a:t>
            </a:r>
          </a:p>
          <a:p>
            <a:pPr>
              <a:buNone/>
            </a:pPr>
            <a:endParaRPr lang="ar-SA" dirty="0" smtClean="0"/>
          </a:p>
          <a:p>
            <a:pPr>
              <a:buNone/>
            </a:pPr>
            <a:endParaRPr lang="ar-SA" dirty="0" smtClean="0"/>
          </a:p>
          <a:p>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المكونات الأساسية لبرامج إعداد معلم التربية الخاصة خلال سنوات الدراسة الجامعية</a:t>
            </a:r>
            <a:endParaRPr lang="ar-SA" dirty="0"/>
          </a:p>
        </p:txBody>
      </p:sp>
      <p:sp>
        <p:nvSpPr>
          <p:cNvPr id="3" name="عنصر نائب للمحتوى 2"/>
          <p:cNvSpPr>
            <a:spLocks noGrp="1"/>
          </p:cNvSpPr>
          <p:nvPr>
            <p:ph idx="1"/>
          </p:nvPr>
        </p:nvSpPr>
        <p:spPr/>
        <p:txBody>
          <a:bodyPr/>
          <a:lstStyle/>
          <a:p>
            <a:pPr>
              <a:buNone/>
            </a:pPr>
            <a:r>
              <a:rPr lang="ar-SA" dirty="0" smtClean="0"/>
              <a:t>1- أصول وأسس ومبادئ ونظريات وفلسفات تعليم ذوي الاحتياجات الخاصة وأخلاقيات المهنة والقدرة على الدفاع عن قضايا ذوي الاحتياجات الخاصة.</a:t>
            </a:r>
          </a:p>
          <a:p>
            <a:pPr>
              <a:buNone/>
            </a:pPr>
            <a:r>
              <a:rPr lang="ar-SA" dirty="0" smtClean="0"/>
              <a:t>2- معلومات عن خصائص الدارسين ومضامينها التعليمية على مختلف الأفراد غير العاديين ومعلومات حول الفروق الفردية في التعلم ومهارات حول استراتيجيات التدريس التي تلبي حاجات الأفراد الخاصة ومعلومات ومهارات مرتبطة ببيئة التعلم والتفاعل الاجتماعي........ص40</a:t>
            </a:r>
          </a:p>
          <a:p>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r>
              <a:rPr lang="ar-SA" dirty="0" smtClean="0"/>
              <a:t>تحدثي </a:t>
            </a:r>
            <a:r>
              <a:rPr lang="ar-SA" dirty="0" smtClean="0"/>
              <a:t>عن تجربة جامعة الملك سعود متمثلة في كلية التربية قسم التربية الخاصة في إعداد معلم التربية الخاصة والتطورات التي حدثت في إعداده؟ </a:t>
            </a:r>
          </a:p>
          <a:p>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د- إعداد معلم التربية الخاصة في ضوء معايير الاعتماد</a:t>
            </a:r>
            <a:endParaRPr lang="ar-SA" dirty="0"/>
          </a:p>
        </p:txBody>
      </p:sp>
      <p:sp>
        <p:nvSpPr>
          <p:cNvPr id="3" name="عنصر نائب للمحتوى 2"/>
          <p:cNvSpPr>
            <a:spLocks noGrp="1"/>
          </p:cNvSpPr>
          <p:nvPr>
            <p:ph idx="1"/>
          </p:nvPr>
        </p:nvSpPr>
        <p:spPr/>
        <p:txBody>
          <a:bodyPr/>
          <a:lstStyle/>
          <a:p>
            <a:pPr algn="ctr">
              <a:buNone/>
            </a:pPr>
            <a:r>
              <a:rPr lang="ar-SA" dirty="0" smtClean="0"/>
              <a:t>أصبح تطبيق الاعتماد وضمان الجودة في عمليتي إعداد المعلم وتدريبه من الأمور الضرورية لتحقيق جودة العملية التعليمية.</a:t>
            </a:r>
          </a:p>
          <a:p>
            <a:pPr algn="ctr">
              <a:buNone/>
            </a:pPr>
            <a:r>
              <a:rPr lang="ar-SA" dirty="0" smtClean="0"/>
              <a:t>يقصد بمعايير اعتماد المعلم مجموعة من </a:t>
            </a:r>
            <a:r>
              <a:rPr lang="ar-SA" dirty="0" err="1" smtClean="0"/>
              <a:t>المحكات</a:t>
            </a:r>
            <a:r>
              <a:rPr lang="ar-SA" dirty="0" smtClean="0"/>
              <a:t> التي تحدد ما ينبغي أن تكون عليه مخرجات ونتائج برامج إعداد المعلم، وقياس مدى تحقيق الجودة ودعم جوانب القوة وعلاج جوانب الضعف بالبرنامج.</a:t>
            </a:r>
          </a:p>
          <a:p>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smtClean="0"/>
          </a:p>
          <a:p>
            <a:r>
              <a:rPr lang="ar-SA" dirty="0" smtClean="0"/>
              <a:t>وتهدف </a:t>
            </a:r>
            <a:r>
              <a:rPr lang="ar-SA" dirty="0" smtClean="0"/>
              <a:t>عملية اعتماد معلم التربية الخاصة إلى تحقيق الجودة والتميز على كل ما ينبغي الإلمام </a:t>
            </a:r>
            <a:r>
              <a:rPr lang="ar-SA" dirty="0" err="1" smtClean="0"/>
              <a:t>به</a:t>
            </a:r>
            <a:r>
              <a:rPr lang="ar-SA" dirty="0" smtClean="0"/>
              <a:t> من معارف ومهارات لازمة للإعداد الأكاديمي والمهني للمعلم ، لتمكينه من ممارسة مهنة التدريس لذوي الاحتياجات الخاصة بكفاءة واقتدار .</a:t>
            </a:r>
          </a:p>
          <a:p>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pPr algn="ctr"/>
            <a:r>
              <a:rPr lang="ar-SA" dirty="0" smtClean="0"/>
              <a:t>ما </a:t>
            </a:r>
            <a:r>
              <a:rPr lang="ar-SA" dirty="0" smtClean="0"/>
              <a:t>هي أهمية اعتماد برامج إعداد معلم التربية الخاصة؟</a:t>
            </a:r>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الثورة العلمية والتكنولوجية</a:t>
            </a:r>
            <a:endParaRPr lang="ar-SA" dirty="0"/>
          </a:p>
        </p:txBody>
      </p:sp>
      <p:sp>
        <p:nvSpPr>
          <p:cNvPr id="3" name="عنصر نائب للمحتوى 2"/>
          <p:cNvSpPr>
            <a:spLocks noGrp="1"/>
          </p:cNvSpPr>
          <p:nvPr>
            <p:ph idx="1"/>
          </p:nvPr>
        </p:nvSpPr>
        <p:spPr/>
        <p:txBody>
          <a:bodyPr>
            <a:normAutofit fontScale="92500" lnSpcReduction="10000"/>
          </a:bodyPr>
          <a:lstStyle/>
          <a:p>
            <a:pPr>
              <a:buFont typeface="Arial" charset="0"/>
              <a:buChar char="•"/>
            </a:pPr>
            <a:r>
              <a:rPr lang="ar-SA" dirty="0" smtClean="0"/>
              <a:t>يشهد العالم في الآونة الأخيرة ثورة علمية وتكنولوجية هائلة تتسم بالسرعة والتزايد المستمر للمعرفة في جميع مجالات الحياة.</a:t>
            </a:r>
          </a:p>
          <a:p>
            <a:pPr>
              <a:buFont typeface="Arial" charset="0"/>
              <a:buChar char="•"/>
            </a:pPr>
            <a:r>
              <a:rPr lang="ar-SA" dirty="0" smtClean="0"/>
              <a:t>هذه الثروة </a:t>
            </a:r>
            <a:r>
              <a:rPr lang="ar-SA" dirty="0" err="1" smtClean="0"/>
              <a:t>المتسارعة</a:t>
            </a:r>
            <a:r>
              <a:rPr lang="ar-SA" dirty="0" smtClean="0"/>
              <a:t> من المعرفة تتطلب إعداد كوادر بشرية تتصف بقدرات ومهارات عالية ومعارف جديدة واستخدام التكنولوجية الحديثة للتعامل مع تلك المعطيات بنجاح.</a:t>
            </a:r>
          </a:p>
          <a:p>
            <a:pPr>
              <a:buFont typeface="Arial" charset="0"/>
              <a:buChar char="•"/>
            </a:pPr>
            <a:r>
              <a:rPr lang="ar-SA" dirty="0" smtClean="0"/>
              <a:t>أصبحت التربية مطالبة بإعداد إنسان جديد بمواصفات جديدة إنسان العصر عصر المعلومات يستطيع التعامل مع المواقف المتجددة ويتابع التطورات المتلاحقة في مجال عمله وغيره من مجالات اهتمامه.</a:t>
            </a:r>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smtClean="0"/>
          </a:p>
          <a:p>
            <a:pPr algn="ctr">
              <a:buNone/>
            </a:pPr>
            <a:r>
              <a:rPr lang="ar-SA" dirty="0" smtClean="0"/>
              <a:t>نتيجة </a:t>
            </a:r>
            <a:r>
              <a:rPr lang="ar-SA" dirty="0" smtClean="0"/>
              <a:t>لهذا التقدم وهذه الثورة المعرفية أصبح هناك ضرورة لإعداد معلم قادر على التكيف مع ما يستجد من متغيرات في المعارف وهذا لن يأتي إلا عن طريق التعلم الذاتي.</a:t>
            </a:r>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pPr algn="ctr">
              <a:buNone/>
            </a:pPr>
            <a:r>
              <a:rPr lang="ar-SA" dirty="0" smtClean="0"/>
              <a:t>أنعكس </a:t>
            </a:r>
            <a:r>
              <a:rPr lang="ar-SA" dirty="0" smtClean="0"/>
              <a:t>النمو العلمي والتكنولوجي الذي يشهده العالم في السنوات الأخيرة على مجال التربية الخاصة في العديد من الجوانب أذكريها؟</a:t>
            </a:r>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ثورة المعلومات والاتصالات</a:t>
            </a:r>
            <a:endParaRPr lang="ar-SA" dirty="0"/>
          </a:p>
        </p:txBody>
      </p:sp>
      <p:sp>
        <p:nvSpPr>
          <p:cNvPr id="3" name="عنصر نائب للمحتوى 2"/>
          <p:cNvSpPr>
            <a:spLocks noGrp="1"/>
          </p:cNvSpPr>
          <p:nvPr>
            <p:ph idx="1"/>
          </p:nvPr>
        </p:nvSpPr>
        <p:spPr/>
        <p:txBody>
          <a:bodyPr/>
          <a:lstStyle/>
          <a:p>
            <a:endParaRPr lang="ar-SA" dirty="0" smtClean="0"/>
          </a:p>
          <a:p>
            <a:r>
              <a:rPr lang="ar-SA" dirty="0" smtClean="0"/>
              <a:t>في </a:t>
            </a:r>
            <a:r>
              <a:rPr lang="ar-SA" dirty="0" smtClean="0"/>
              <a:t>عصر التكنولوجية فائقة التطور والاتصالات الكونية لم يعد التعليم مقصور على آليات التدريس ، لذا تحول دور المعلم الناقل للمعرفة إلى موجه لمصادرها ومنسق لمواردها ومنتقي للصالح والنافع منها لتطوير نفسه ومجتمعه.</a:t>
            </a:r>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ثورة التكتلات الاقتصادية والتعاون الدولي</a:t>
            </a:r>
            <a:endParaRPr lang="ar-SA" dirty="0"/>
          </a:p>
        </p:txBody>
      </p:sp>
      <p:sp>
        <p:nvSpPr>
          <p:cNvPr id="3" name="عنصر نائب للمحتوى 2"/>
          <p:cNvSpPr>
            <a:spLocks noGrp="1"/>
          </p:cNvSpPr>
          <p:nvPr>
            <p:ph idx="1"/>
          </p:nvPr>
        </p:nvSpPr>
        <p:spPr/>
        <p:txBody>
          <a:bodyPr/>
          <a:lstStyle/>
          <a:p>
            <a:endParaRPr lang="ar-SA" dirty="0" smtClean="0"/>
          </a:p>
          <a:p>
            <a:pPr algn="ctr">
              <a:buNone/>
            </a:pPr>
            <a:r>
              <a:rPr lang="ar-SA" dirty="0" smtClean="0"/>
              <a:t>لقد </a:t>
            </a:r>
            <a:r>
              <a:rPr lang="ar-SA" dirty="0" smtClean="0"/>
              <a:t>تطور الاقتصاد في العالم من اقتصاد ما قبل الصناعة إلى اقتصاد الصناعة ثم إلى اقتصاد ما بعد الصناعة والذي يعتمد اعتماد كبير على التكنولوجيا المتقدمة وتكنولوجيا المعلومات.  </a:t>
            </a:r>
          </a:p>
          <a:p>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التطور في تكنولوجيا التعليم</a:t>
            </a:r>
            <a:endParaRPr lang="ar-SA" dirty="0"/>
          </a:p>
        </p:txBody>
      </p:sp>
      <p:sp>
        <p:nvSpPr>
          <p:cNvPr id="3" name="عنصر نائب للمحتوى 2"/>
          <p:cNvSpPr>
            <a:spLocks noGrp="1"/>
          </p:cNvSpPr>
          <p:nvPr>
            <p:ph idx="1"/>
          </p:nvPr>
        </p:nvSpPr>
        <p:spPr/>
        <p:txBody>
          <a:bodyPr/>
          <a:lstStyle/>
          <a:p>
            <a:pPr>
              <a:buNone/>
            </a:pPr>
            <a:r>
              <a:rPr lang="ar-SA" dirty="0" smtClean="0"/>
              <a:t>1- التلفزيون التعليمي</a:t>
            </a:r>
          </a:p>
          <a:p>
            <a:pPr>
              <a:buNone/>
            </a:pPr>
            <a:r>
              <a:rPr lang="ar-SA" dirty="0" smtClean="0"/>
              <a:t>2- التدريس المصغر بواسطة الفيديو</a:t>
            </a:r>
          </a:p>
          <a:p>
            <a:pPr>
              <a:buNone/>
            </a:pPr>
            <a:r>
              <a:rPr lang="ar-SA" dirty="0" smtClean="0"/>
              <a:t>3- التعليم من بعد</a:t>
            </a:r>
          </a:p>
          <a:p>
            <a:pPr>
              <a:buNone/>
            </a:pPr>
            <a:r>
              <a:rPr lang="ar-SA" dirty="0" smtClean="0"/>
              <a:t>4- الموسوعات العلمية الإلكترونية الناطقة</a:t>
            </a:r>
          </a:p>
          <a:p>
            <a:pPr>
              <a:buNone/>
            </a:pPr>
            <a:r>
              <a:rPr lang="ar-SA" dirty="0" smtClean="0"/>
              <a:t>5- التعليم بمساعدة الحاسب الآلي</a:t>
            </a:r>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التوجهات الحديثة في إعداد معلم التربية الخاصة</a:t>
            </a:r>
            <a:endParaRPr lang="ar-SA" dirty="0"/>
          </a:p>
        </p:txBody>
      </p:sp>
      <p:sp>
        <p:nvSpPr>
          <p:cNvPr id="3" name="عنصر نائب للمحتوى 2"/>
          <p:cNvSpPr>
            <a:spLocks noGrp="1"/>
          </p:cNvSpPr>
          <p:nvPr>
            <p:ph idx="1"/>
          </p:nvPr>
        </p:nvSpPr>
        <p:spPr/>
        <p:txBody>
          <a:bodyPr>
            <a:normAutofit lnSpcReduction="10000"/>
          </a:bodyPr>
          <a:lstStyle/>
          <a:p>
            <a:pPr>
              <a:buNone/>
            </a:pPr>
            <a:r>
              <a:rPr lang="ar-SA" dirty="0" smtClean="0"/>
              <a:t>مقدمة:</a:t>
            </a:r>
          </a:p>
          <a:p>
            <a:pPr>
              <a:buNone/>
            </a:pPr>
            <a:r>
              <a:rPr lang="ar-SA" dirty="0" smtClean="0"/>
              <a:t>            تعددت صيغ وأساليب إعداد معلم التربية الخاصة على المستوى العالمي في الآونة الأخيرة، ورفع المستوى الأكاديمي والمهني لهذا المعلم وتحقيق الجودة والتميز للعملية التعليمية ككل، وذلك من خلال إعداد معلم التربية الخاصة في ضوء مجموعة من </a:t>
            </a:r>
            <a:r>
              <a:rPr lang="ar-SA" dirty="0" err="1" smtClean="0"/>
              <a:t>الكفايات</a:t>
            </a:r>
            <a:r>
              <a:rPr lang="ar-SA" dirty="0" smtClean="0"/>
              <a:t> والمهارات في ظل نظام الدمج، على أن يكون هذا الإعداد على المستوى الجامعي ووفقاً لمجموعة من معايير الجودة لاعتماد المعلم.</a:t>
            </a:r>
          </a:p>
          <a:p>
            <a:pPr>
              <a:buNone/>
            </a:pPr>
            <a:endParaRPr lang="ar-SA" dirty="0" smtClean="0"/>
          </a:p>
          <a:p>
            <a:pPr>
              <a:buNone/>
            </a:pPr>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33</TotalTime>
  <Words>1416</Words>
  <Application>Microsoft Office PowerPoint</Application>
  <PresentationFormat>عرض على الشاشة (3:4)‏</PresentationFormat>
  <Paragraphs>110</Paragraphs>
  <Slides>28</Slides>
  <Notes>0</Notes>
  <HiddenSlides>0</HiddenSlides>
  <MMClips>0</MMClips>
  <ScaleCrop>false</ScaleCrop>
  <HeadingPairs>
    <vt:vector size="4" baseType="variant">
      <vt:variant>
        <vt:lpstr>سمة</vt:lpstr>
      </vt:variant>
      <vt:variant>
        <vt:i4>1</vt:i4>
      </vt:variant>
      <vt:variant>
        <vt:lpstr>عناوين الشرائح</vt:lpstr>
      </vt:variant>
      <vt:variant>
        <vt:i4>28</vt:i4>
      </vt:variant>
    </vt:vector>
  </HeadingPairs>
  <TitlesOfParts>
    <vt:vector size="29" baseType="lpstr">
      <vt:lpstr>حيوية</vt:lpstr>
      <vt:lpstr>الكفايات المهنية لمعلمي التربية الخاصة</vt:lpstr>
      <vt:lpstr>المتغيرات المجتمعية وانعكاساتها على إعداد معلم التربية الخاصة</vt:lpstr>
      <vt:lpstr>الثورة العلمية والتكنولوجية</vt:lpstr>
      <vt:lpstr>الشريحة 4</vt:lpstr>
      <vt:lpstr>سؤال للطرح</vt:lpstr>
      <vt:lpstr>ثورة المعلومات والاتصالات</vt:lpstr>
      <vt:lpstr>ثورة التكتلات الاقتصادية والتعاون الدولي</vt:lpstr>
      <vt:lpstr>التطور في تكنولوجيا التعليم</vt:lpstr>
      <vt:lpstr>التوجهات الحديثة في إعداد معلم التربية الخاصة</vt:lpstr>
      <vt:lpstr>أ- إعداد معلم التربية الخاصة في ضوء سياسة الدمج</vt:lpstr>
      <vt:lpstr>الشريحة 11</vt:lpstr>
      <vt:lpstr>شروط أساسية لنجاح عملية الدمج</vt:lpstr>
      <vt:lpstr>برامج إعداد معلم التربية الخاصة ومتطلباتها</vt:lpstr>
      <vt:lpstr>رأي أنصار ومؤيدي فكرة الدمج </vt:lpstr>
      <vt:lpstr>المعوقات التي تحول دون تطبيق فلسفة الدمج بشكل عام</vt:lpstr>
      <vt:lpstr>الشريحة 16</vt:lpstr>
      <vt:lpstr>ب- إعداد معلم التربية الخاصة في ضوء الكفايات</vt:lpstr>
      <vt:lpstr>الشريحة 18</vt:lpstr>
      <vt:lpstr>الشريحة 19</vt:lpstr>
      <vt:lpstr>ج- إعداد معلم التربية الخاصة على المستوى الجامعي</vt:lpstr>
      <vt:lpstr>الشريحة 21</vt:lpstr>
      <vt:lpstr>الأسس العامة والمبادئ الموجهه لتطوير برامج إعداد معلم ذوي الاحتياجات الخاصة على المستوى الجامعي والدراسات العليا</vt:lpstr>
      <vt:lpstr>المكونات الأساسية لبرامج إعداد معلم التربية الخاصة خلال سنوات الدراسة الجامعية</vt:lpstr>
      <vt:lpstr>سؤال للطرح</vt:lpstr>
      <vt:lpstr>د- إعداد معلم التربية الخاصة في ضوء معايير الاعتماد</vt:lpstr>
      <vt:lpstr>الشريحة 26</vt:lpstr>
      <vt:lpstr>سؤال للطرح</vt:lpstr>
      <vt:lpstr>الشريحة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الكفايات المهنية لمعلمي التربية الخاصة</dc:title>
  <dc:creator>user</dc:creator>
  <cp:lastModifiedBy>user</cp:lastModifiedBy>
  <cp:revision>5</cp:revision>
  <dcterms:created xsi:type="dcterms:W3CDTF">2021-02-17T18:04:41Z</dcterms:created>
  <dcterms:modified xsi:type="dcterms:W3CDTF">2021-02-17T18:38:19Z</dcterms:modified>
</cp:coreProperties>
</file>