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F45EC77-697D-4419-A4DE-3E9A16F51D05}" type="datetimeFigureOut">
              <a:rPr lang="ar-SA" smtClean="0"/>
              <a:pPr/>
              <a:t>06/07/42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642A426-9753-4343-A104-3706B025AE6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45EC77-697D-4419-A4DE-3E9A16F51D05}" type="datetimeFigureOut">
              <a:rPr lang="ar-SA" smtClean="0"/>
              <a:pPr/>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42A426-9753-4343-A104-3706B025AE6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45EC77-697D-4419-A4DE-3E9A16F51D05}" type="datetimeFigureOut">
              <a:rPr lang="ar-SA" smtClean="0"/>
              <a:pPr/>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42A426-9753-4343-A104-3706B025AE6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F45EC77-697D-4419-A4DE-3E9A16F51D05}" type="datetimeFigureOut">
              <a:rPr lang="ar-SA" smtClean="0"/>
              <a:pPr/>
              <a:t>06/07/42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1642A426-9753-4343-A104-3706B025AE6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F45EC77-697D-4419-A4DE-3E9A16F51D05}" type="datetimeFigureOut">
              <a:rPr lang="ar-SA" smtClean="0"/>
              <a:pPr/>
              <a:t>06/07/42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1642A426-9753-4343-A104-3706B025AE61}"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F45EC77-697D-4419-A4DE-3E9A16F51D05}" type="datetimeFigureOut">
              <a:rPr lang="ar-SA" smtClean="0"/>
              <a:pPr/>
              <a:t>06/07/42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1642A426-9753-4343-A104-3706B025AE6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F45EC77-697D-4419-A4DE-3E9A16F51D05}" type="datetimeFigureOut">
              <a:rPr lang="ar-SA" smtClean="0"/>
              <a:pPr/>
              <a:t>06/07/42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1642A426-9753-4343-A104-3706B025AE6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F45EC77-697D-4419-A4DE-3E9A16F51D05}" type="datetimeFigureOut">
              <a:rPr lang="ar-SA" smtClean="0"/>
              <a:pPr/>
              <a:t>06/07/42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642A426-9753-4343-A104-3706B025AE6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F45EC77-697D-4419-A4DE-3E9A16F51D05}" type="datetimeFigureOut">
              <a:rPr lang="ar-SA" smtClean="0"/>
              <a:pPr/>
              <a:t>06/07/42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1642A426-9753-4343-A104-3706B025AE6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F45EC77-697D-4419-A4DE-3E9A16F51D05}" type="datetimeFigureOut">
              <a:rPr lang="ar-SA" smtClean="0"/>
              <a:pPr/>
              <a:t>06/07/42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1642A426-9753-4343-A104-3706B025AE6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F45EC77-697D-4419-A4DE-3E9A16F51D05}" type="datetimeFigureOut">
              <a:rPr lang="ar-SA" smtClean="0"/>
              <a:pPr/>
              <a:t>06/07/42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1642A426-9753-4343-A104-3706B025AE6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F45EC77-697D-4419-A4DE-3E9A16F51D05}" type="datetimeFigureOut">
              <a:rPr lang="ar-SA" smtClean="0"/>
              <a:pPr/>
              <a:t>06/07/42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642A426-9753-4343-A104-3706B025AE61}"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تعديل وبناء السلوك </a:t>
            </a:r>
            <a:endParaRPr lang="ar-SA" dirty="0"/>
          </a:p>
        </p:txBody>
      </p:sp>
      <p:sp>
        <p:nvSpPr>
          <p:cNvPr id="3" name="عنصر نائب للمحتوى 2"/>
          <p:cNvSpPr>
            <a:spLocks noGrp="1"/>
          </p:cNvSpPr>
          <p:nvPr>
            <p:ph idx="1"/>
          </p:nvPr>
        </p:nvSpPr>
        <p:spPr/>
        <p:txBody>
          <a:bodyPr/>
          <a:lstStyle/>
          <a:p>
            <a:pPr>
              <a:buNone/>
            </a:pPr>
            <a:r>
              <a:rPr lang="ar-SA" dirty="0" smtClean="0"/>
              <a:t>    </a:t>
            </a:r>
          </a:p>
          <a:p>
            <a:pPr>
              <a:buNone/>
            </a:pPr>
            <a:endParaRPr lang="ar-SA" dirty="0" smtClean="0"/>
          </a:p>
          <a:p>
            <a:pPr>
              <a:buNone/>
            </a:pPr>
            <a:r>
              <a:rPr lang="ar-SA" dirty="0" smtClean="0"/>
              <a:t>        الفصل الأول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المبادئ التي تحكم السلوك الإنساني</a:t>
            </a:r>
            <a:endParaRPr lang="ar-SA" dirty="0"/>
          </a:p>
        </p:txBody>
      </p:sp>
      <p:sp>
        <p:nvSpPr>
          <p:cNvPr id="3" name="عنصر نائب للمحتوى 2"/>
          <p:cNvSpPr>
            <a:spLocks noGrp="1"/>
          </p:cNvSpPr>
          <p:nvPr>
            <p:ph idx="1"/>
          </p:nvPr>
        </p:nvSpPr>
        <p:spPr/>
        <p:txBody>
          <a:bodyPr/>
          <a:lstStyle/>
          <a:p>
            <a:pPr>
              <a:buNone/>
            </a:pPr>
            <a:r>
              <a:rPr lang="ar-SA" dirty="0" smtClean="0"/>
              <a:t>1- مبدأ السببية</a:t>
            </a:r>
          </a:p>
          <a:p>
            <a:pPr>
              <a:buNone/>
            </a:pPr>
            <a:endParaRPr lang="ar-SA" dirty="0" smtClean="0"/>
          </a:p>
          <a:p>
            <a:pPr>
              <a:buNone/>
            </a:pPr>
            <a:r>
              <a:rPr lang="ar-SA" dirty="0" smtClean="0"/>
              <a:t>2- مبدأ الدافع</a:t>
            </a:r>
          </a:p>
          <a:p>
            <a:pPr>
              <a:buNone/>
            </a:pPr>
            <a:endParaRPr lang="ar-SA" dirty="0" smtClean="0"/>
          </a:p>
          <a:p>
            <a:pPr>
              <a:buNone/>
            </a:pPr>
            <a:r>
              <a:rPr lang="ar-SA" dirty="0" smtClean="0"/>
              <a:t>3- مبدأ الهدف</a:t>
            </a:r>
          </a:p>
          <a:p>
            <a:pPr>
              <a:buNone/>
            </a:pPr>
            <a:endParaRPr lang="ar-SA" dirty="0" smtClean="0"/>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خصائص السلوك</a:t>
            </a:r>
            <a:endParaRPr lang="ar-SA" dirty="0"/>
          </a:p>
        </p:txBody>
      </p:sp>
      <p:sp>
        <p:nvSpPr>
          <p:cNvPr id="3" name="عنصر نائب للمحتوى 2"/>
          <p:cNvSpPr>
            <a:spLocks noGrp="1"/>
          </p:cNvSpPr>
          <p:nvPr>
            <p:ph idx="1"/>
          </p:nvPr>
        </p:nvSpPr>
        <p:spPr/>
        <p:txBody>
          <a:bodyPr/>
          <a:lstStyle/>
          <a:p>
            <a:pPr>
              <a:buNone/>
            </a:pPr>
            <a:r>
              <a:rPr lang="ar-SA" dirty="0" smtClean="0"/>
              <a:t>1- القابلية للتنبؤ</a:t>
            </a:r>
          </a:p>
          <a:p>
            <a:pPr>
              <a:buNone/>
            </a:pPr>
            <a:endParaRPr lang="ar-SA" dirty="0" smtClean="0"/>
          </a:p>
          <a:p>
            <a:pPr>
              <a:buNone/>
            </a:pPr>
            <a:r>
              <a:rPr lang="ar-SA" dirty="0" smtClean="0"/>
              <a:t>2- القابلية للضبط</a:t>
            </a:r>
          </a:p>
          <a:p>
            <a:pPr>
              <a:buNone/>
            </a:pPr>
            <a:endParaRPr lang="ar-SA" dirty="0" smtClean="0"/>
          </a:p>
          <a:p>
            <a:pPr>
              <a:buNone/>
            </a:pPr>
            <a:r>
              <a:rPr lang="ar-SA" dirty="0" smtClean="0"/>
              <a:t>3-القابلية للقياس</a:t>
            </a:r>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الأبعاد الرئيسية للسلوك</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1- البعد البشري</a:t>
            </a:r>
          </a:p>
          <a:p>
            <a:pPr>
              <a:buNone/>
            </a:pPr>
            <a:endParaRPr lang="ar-SA" dirty="0" smtClean="0"/>
          </a:p>
          <a:p>
            <a:pPr>
              <a:buNone/>
            </a:pPr>
            <a:r>
              <a:rPr lang="ar-SA" dirty="0" smtClean="0"/>
              <a:t>2- البعد المكاني</a:t>
            </a:r>
          </a:p>
          <a:p>
            <a:pPr>
              <a:buNone/>
            </a:pPr>
            <a:endParaRPr lang="ar-SA" dirty="0" smtClean="0"/>
          </a:p>
          <a:p>
            <a:pPr>
              <a:buNone/>
            </a:pPr>
            <a:r>
              <a:rPr lang="ar-SA" dirty="0" smtClean="0"/>
              <a:t>3- البعد </a:t>
            </a:r>
            <a:r>
              <a:rPr lang="ar-SA" dirty="0" err="1" smtClean="0"/>
              <a:t>الزماني</a:t>
            </a:r>
            <a:endParaRPr lang="ar-SA" dirty="0" smtClean="0"/>
          </a:p>
          <a:p>
            <a:pPr>
              <a:buNone/>
            </a:pPr>
            <a:endParaRPr lang="ar-SA" dirty="0" smtClean="0"/>
          </a:p>
          <a:p>
            <a:pPr>
              <a:buNone/>
            </a:pPr>
            <a:r>
              <a:rPr lang="ar-SA" dirty="0" smtClean="0"/>
              <a:t>4- البعد الأخلاقي</a:t>
            </a:r>
          </a:p>
          <a:p>
            <a:pPr>
              <a:buNone/>
            </a:pPr>
            <a:endParaRPr lang="ar-SA" dirty="0" smtClean="0"/>
          </a:p>
          <a:p>
            <a:pPr>
              <a:buNone/>
            </a:pPr>
            <a:r>
              <a:rPr lang="ar-SA" dirty="0" smtClean="0"/>
              <a:t>5-البعد الاجتماعي</a:t>
            </a:r>
          </a:p>
          <a:p>
            <a:pP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مجالات تعديل السلوك</a:t>
            </a:r>
            <a:endParaRPr lang="ar-SA" dirty="0"/>
          </a:p>
        </p:txBody>
      </p:sp>
      <p:sp>
        <p:nvSpPr>
          <p:cNvPr id="3" name="عنصر نائب للمحتوى 2"/>
          <p:cNvSpPr>
            <a:spLocks noGrp="1"/>
          </p:cNvSpPr>
          <p:nvPr>
            <p:ph idx="1"/>
          </p:nvPr>
        </p:nvSpPr>
        <p:spPr/>
        <p:txBody>
          <a:bodyPr/>
          <a:lstStyle/>
          <a:p>
            <a:pPr>
              <a:buNone/>
            </a:pPr>
            <a:r>
              <a:rPr lang="ar-SA" dirty="0" smtClean="0"/>
              <a:t>مجال الأسرة </a:t>
            </a:r>
          </a:p>
          <a:p>
            <a:pPr>
              <a:buNone/>
            </a:pPr>
            <a:r>
              <a:rPr lang="ar-SA" dirty="0" smtClean="0"/>
              <a:t>مجال المدرسة </a:t>
            </a:r>
          </a:p>
          <a:p>
            <a:pPr>
              <a:buNone/>
            </a:pPr>
            <a:r>
              <a:rPr lang="ar-SA" dirty="0" smtClean="0"/>
              <a:t>مجال التربية الخاصة </a:t>
            </a:r>
          </a:p>
          <a:p>
            <a:pPr>
              <a:buNone/>
            </a:pPr>
            <a:r>
              <a:rPr lang="ar-SA" dirty="0" smtClean="0"/>
              <a:t>مجال العمل </a:t>
            </a:r>
          </a:p>
          <a:p>
            <a:pPr>
              <a:buNone/>
            </a:pPr>
            <a:r>
              <a:rPr lang="ar-SA" dirty="0" smtClean="0"/>
              <a:t>مجال </a:t>
            </a:r>
            <a:r>
              <a:rPr lang="ar-SA" dirty="0" err="1" smtClean="0"/>
              <a:t>الارشاد</a:t>
            </a:r>
            <a:r>
              <a:rPr lang="ar-SA" dirty="0" smtClean="0"/>
              <a:t> والعلاج النفسي</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الاتجاهات الأساسية في تفسير السلوك</a:t>
            </a:r>
            <a:endParaRPr lang="ar-SA" dirty="0"/>
          </a:p>
        </p:txBody>
      </p:sp>
      <p:sp>
        <p:nvSpPr>
          <p:cNvPr id="3" name="عنصر نائب للمحتوى 2"/>
          <p:cNvSpPr>
            <a:spLocks noGrp="1"/>
          </p:cNvSpPr>
          <p:nvPr>
            <p:ph idx="1"/>
          </p:nvPr>
        </p:nvSpPr>
        <p:spPr/>
        <p:txBody>
          <a:bodyPr/>
          <a:lstStyle/>
          <a:p>
            <a:pPr>
              <a:buNone/>
            </a:pPr>
            <a:r>
              <a:rPr lang="ar-SA" smtClean="0"/>
              <a:t>1- </a:t>
            </a:r>
            <a:r>
              <a:rPr lang="ar-SA" dirty="0" smtClean="0"/>
              <a:t>الاتجاه السلوكي</a:t>
            </a:r>
          </a:p>
          <a:p>
            <a:pPr>
              <a:buNone/>
            </a:pPr>
            <a:endParaRPr lang="ar-SA" dirty="0" smtClean="0"/>
          </a:p>
          <a:p>
            <a:pPr>
              <a:buNone/>
            </a:pPr>
            <a:r>
              <a:rPr lang="ar-SA" dirty="0" smtClean="0"/>
              <a:t>2- الاتجاه المعرفي</a:t>
            </a:r>
          </a:p>
          <a:p>
            <a:pPr>
              <a:buNone/>
            </a:pPr>
            <a:endParaRPr lang="ar-SA" dirty="0" smtClean="0"/>
          </a:p>
          <a:p>
            <a:pPr>
              <a:buNone/>
            </a:pPr>
            <a:r>
              <a:rPr lang="ar-SA" dirty="0" smtClean="0"/>
              <a:t>3-اتجاه التعلم الاجتماعي</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تعديل السلوك</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مفهومه</a:t>
            </a:r>
          </a:p>
          <a:p>
            <a:endParaRPr lang="ar-SA" dirty="0" smtClean="0"/>
          </a:p>
          <a:p>
            <a:r>
              <a:rPr lang="ar-SA" dirty="0" smtClean="0"/>
              <a:t>أهدافه</a:t>
            </a:r>
          </a:p>
          <a:p>
            <a:endParaRPr lang="ar-SA" dirty="0" smtClean="0"/>
          </a:p>
          <a:p>
            <a:r>
              <a:rPr lang="ar-SA" dirty="0" smtClean="0"/>
              <a:t>أنواعه</a:t>
            </a:r>
          </a:p>
          <a:p>
            <a:endParaRPr lang="ar-SA" dirty="0" smtClean="0"/>
          </a:p>
          <a:p>
            <a:r>
              <a:rPr lang="ar-SA" dirty="0" smtClean="0"/>
              <a:t>اتجاهاته</a:t>
            </a:r>
          </a:p>
          <a:p>
            <a:endParaRPr lang="ar-SA" dirty="0" smtClean="0"/>
          </a:p>
          <a:p>
            <a:r>
              <a:rPr lang="ar-SA" dirty="0" smtClean="0"/>
              <a:t>مجالاته</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مقدمة</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*ظهر مفهوم تعديل السلوك منذ وقت بعيد .</a:t>
            </a:r>
          </a:p>
          <a:p>
            <a:pPr>
              <a:buNone/>
            </a:pPr>
            <a:r>
              <a:rPr lang="ar-SA" dirty="0" smtClean="0"/>
              <a:t>*الثواب والعقاب بأشكاله المختلفة ما هو إلا تطبيق عملي لأساليب تعديل السلوك.</a:t>
            </a:r>
          </a:p>
          <a:p>
            <a:pPr>
              <a:buNone/>
            </a:pPr>
            <a:r>
              <a:rPr lang="ar-SA" dirty="0" smtClean="0"/>
              <a:t>*استخدم الآباء والأمهات والمعلمون الثواب والعقاب كأسلوب فعال في تعديل سلوك أطفالهم.</a:t>
            </a:r>
          </a:p>
          <a:p>
            <a:pPr>
              <a:buNone/>
            </a:pPr>
            <a:r>
              <a:rPr lang="ar-SA" dirty="0" smtClean="0"/>
              <a:t>*إن ما يعتبر سلوك غير سوي في مجتمع قد يعتبر سلوك سوي في مجتمع آخر.</a:t>
            </a:r>
          </a:p>
          <a:p>
            <a:pPr>
              <a:buNone/>
            </a:pPr>
            <a:r>
              <a:rPr lang="ar-SA" dirty="0" smtClean="0"/>
              <a:t>*يعتمد تحديد السلوك من أجل تعديله على الملاحظة المباشرة للسلوك أن ومتى يحدث وماذا يحدث بعد ذلك</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مفهوم تعديل السلوك</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يعد تعديل السلوك أحد فروع علم النفس التطبيقية .</a:t>
            </a:r>
          </a:p>
          <a:p>
            <a:r>
              <a:rPr lang="ar-SA" dirty="0" smtClean="0"/>
              <a:t>إن أهم ما يميز تعديل السلوك تركيزه على دراسة السلوك القابل للملاحظة المباشرة والتحليل الوظيفي لتفاعلات الفرد مع بيئته.</a:t>
            </a:r>
          </a:p>
          <a:p>
            <a:r>
              <a:rPr lang="ar-SA" dirty="0" smtClean="0"/>
              <a:t>هناك العديد من التعريفات لمصطلح السلوك (أنظري </a:t>
            </a:r>
            <a:r>
              <a:rPr lang="ar-SA" dirty="0" err="1" smtClean="0"/>
              <a:t>ص</a:t>
            </a:r>
            <a:r>
              <a:rPr lang="ar-SA" dirty="0" smtClean="0"/>
              <a:t> 6 </a:t>
            </a:r>
            <a:r>
              <a:rPr lang="ar-SA" dirty="0" err="1" smtClean="0"/>
              <a:t>و</a:t>
            </a:r>
            <a:r>
              <a:rPr lang="ar-SA" dirty="0" smtClean="0"/>
              <a:t> 5).</a:t>
            </a:r>
          </a:p>
          <a:p>
            <a:r>
              <a:rPr lang="ar-SA" dirty="0" smtClean="0"/>
              <a:t>التعريف الإجرائي للسلوك هو أنه عملية تقوية السلوك المرغوب فيه من ناحية وإضعاف السلوك الغير مرغوب فيه من ناحية أخرى، وهو ظاهرة معقدة تتكون من وحدات صغيرة تسمى الاستجابات وكل استجابة تمثل الوحدة القابلة للقياس في علم تعديل السلوك.</a:t>
            </a:r>
          </a:p>
          <a:p>
            <a:endParaRPr lang="ar-SA"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السلوك المراد تغييره في برامج تعديل السلوك يسمى بالسلوك المستهدف. </a:t>
            </a:r>
          </a:p>
          <a:p>
            <a:pPr>
              <a:buNone/>
            </a:pPr>
            <a:r>
              <a:rPr lang="ar-SA" dirty="0" smtClean="0"/>
              <a:t>قد يكون السلوك اجتماعي أو لغوي أو أكاديمي أو غير ذلك.</a:t>
            </a:r>
          </a:p>
          <a:p>
            <a:pPr>
              <a:buNone/>
            </a:pPr>
            <a:r>
              <a:rPr lang="ar-SA" dirty="0" smtClean="0"/>
              <a:t>السلوك هو محصلة تفاعل الفرد مع بيئته وهو ليس ثابت وإنما متغير.</a:t>
            </a:r>
          </a:p>
          <a:p>
            <a:pPr>
              <a:buNone/>
            </a:pPr>
            <a:r>
              <a:rPr lang="ar-SA" dirty="0" smtClean="0"/>
              <a:t>تعديل السلوك يعتبر بمثابة عملية منهجية لمعالجة المشكلات الإنسانية.</a:t>
            </a:r>
          </a:p>
          <a:p>
            <a:pPr>
              <a:buNone/>
            </a:pPr>
            <a:r>
              <a:rPr lang="ar-SA" dirty="0" smtClean="0"/>
              <a:t>يعني تعديل السلوك تغيير السلوك عن طريق تغيير الظروف المحيطة </a:t>
            </a:r>
            <a:r>
              <a:rPr lang="ar-SA" dirty="0" err="1" smtClean="0"/>
              <a:t>به</a:t>
            </a:r>
            <a:r>
              <a:rPr lang="ar-SA" dirty="0" smtClean="0"/>
              <a:t>.</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دراسة السلوك الإنساني</a:t>
            </a:r>
            <a:endParaRPr lang="ar-SA" dirty="0"/>
          </a:p>
        </p:txBody>
      </p:sp>
      <p:sp>
        <p:nvSpPr>
          <p:cNvPr id="3" name="عنصر نائب للمحتوى 2"/>
          <p:cNvSpPr>
            <a:spLocks noGrp="1"/>
          </p:cNvSpPr>
          <p:nvPr>
            <p:ph idx="1"/>
          </p:nvPr>
        </p:nvSpPr>
        <p:spPr/>
        <p:txBody>
          <a:bodyPr/>
          <a:lstStyle/>
          <a:p>
            <a:pPr>
              <a:buNone/>
            </a:pPr>
            <a:r>
              <a:rPr lang="ar-SA" dirty="0" smtClean="0"/>
              <a:t>1- الفهم</a:t>
            </a:r>
          </a:p>
          <a:p>
            <a:pPr>
              <a:buNone/>
            </a:pPr>
            <a:endParaRPr lang="ar-SA" dirty="0" smtClean="0"/>
          </a:p>
          <a:p>
            <a:pPr>
              <a:buNone/>
            </a:pPr>
            <a:r>
              <a:rPr lang="ar-SA" dirty="0" smtClean="0"/>
              <a:t>2- التنبؤ</a:t>
            </a:r>
          </a:p>
          <a:p>
            <a:pPr>
              <a:buNone/>
            </a:pPr>
            <a:endParaRPr lang="ar-SA" dirty="0" smtClean="0"/>
          </a:p>
          <a:p>
            <a:pPr>
              <a:buNone/>
            </a:pPr>
            <a:r>
              <a:rPr lang="ar-SA" dirty="0" smtClean="0"/>
              <a:t>3-التحكم</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الأهداف العامة لتعديل السلوك الإنساني</a:t>
            </a: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1- مساعدة الطفل على تعلم سلوكيات جديدة.</a:t>
            </a:r>
          </a:p>
          <a:p>
            <a:pPr>
              <a:buNone/>
            </a:pPr>
            <a:r>
              <a:rPr lang="ar-SA" dirty="0" smtClean="0"/>
              <a:t>2-مساعدة الطفل على زيادة السلوكيات المقبولة اجتماعيا والتي يسعى إلى تحقيقها.</a:t>
            </a:r>
          </a:p>
          <a:p>
            <a:pPr>
              <a:buNone/>
            </a:pPr>
            <a:r>
              <a:rPr lang="ar-SA" dirty="0" smtClean="0"/>
              <a:t>3-مساعدة الطفل على التقليل من السلوكيات غير المقبولة اجتماعيا.</a:t>
            </a:r>
          </a:p>
          <a:p>
            <a:pPr>
              <a:buNone/>
            </a:pPr>
            <a:r>
              <a:rPr lang="ar-SA" dirty="0" smtClean="0"/>
              <a:t>4-مساعدة الطفل على التكيف مع محيطه المدرسي والاجتماعي.</a:t>
            </a:r>
          </a:p>
          <a:p>
            <a:pPr>
              <a:buNone/>
            </a:pPr>
            <a:r>
              <a:rPr lang="ar-SA" dirty="0" smtClean="0"/>
              <a:t>5-مساعدته عللا التخلص من مشاعر القلق والإحباط والخوف.</a:t>
            </a:r>
          </a:p>
          <a:p>
            <a:pPr>
              <a:buNone/>
            </a:pPr>
            <a:r>
              <a:rPr lang="ar-SA" dirty="0" smtClean="0"/>
              <a:t>6-مساعدة الفرد على </a:t>
            </a:r>
            <a:r>
              <a:rPr lang="ar-SA" dirty="0" err="1" smtClean="0"/>
              <a:t>نمذجة</a:t>
            </a:r>
            <a:r>
              <a:rPr lang="ar-SA" dirty="0" smtClean="0"/>
              <a:t> بعض السلوكيات الإيجابية وتقليدها.</a:t>
            </a:r>
          </a:p>
          <a:p>
            <a:pPr>
              <a:buNone/>
            </a:pPr>
            <a:r>
              <a:rPr lang="ar-SA" dirty="0" smtClean="0"/>
              <a:t>7-تعليم الفرد أسلوب حل المشكلات.</a:t>
            </a:r>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الاعتبارات الأخلاقية التي يجب مراعاتها في أي عملية تعديل السلوك.</a:t>
            </a: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1- ينبغي على القائم بعملية تعديل السلوك أن يكون أخصائي متمرس.</a:t>
            </a:r>
          </a:p>
          <a:p>
            <a:pPr>
              <a:buNone/>
            </a:pPr>
            <a:r>
              <a:rPr lang="ar-SA" dirty="0" smtClean="0"/>
              <a:t>2- ألا يجبر الأخصائي الطفل على أن يأتي سلوك معين ضد إرادته.</a:t>
            </a:r>
          </a:p>
          <a:p>
            <a:pPr>
              <a:buNone/>
            </a:pPr>
            <a:r>
              <a:rPr lang="ar-SA" dirty="0" smtClean="0"/>
              <a:t>3- ضرورة توفير بيئة علاجية آمنه تبعث على البهجة والمتعة للطفل.</a:t>
            </a:r>
          </a:p>
          <a:p>
            <a:pPr>
              <a:buNone/>
            </a:pPr>
            <a:r>
              <a:rPr lang="ar-SA" dirty="0" smtClean="0"/>
              <a:t>4-يجب أن يحرص الأخصائي على تحقيق الرفاهية للطفل أثناء عملية تعديل السلوك.</a:t>
            </a:r>
          </a:p>
          <a:p>
            <a:pPr>
              <a:buNone/>
            </a:pPr>
            <a:r>
              <a:rPr lang="ar-SA" dirty="0" smtClean="0"/>
              <a:t>5- يجب على الأخصائي أن يكون حريصاً على سرية البيانات التي تتوفر لديه عن الطفل. </a:t>
            </a:r>
          </a:p>
          <a:p>
            <a:pPr>
              <a:buNone/>
            </a:pPr>
            <a:r>
              <a:rPr lang="ar-SA" dirty="0" smtClean="0"/>
              <a:t>6- يجب على الأخصائي أن يحرص على حقوق الطفل وحاجاته.</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السلوك</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1- السلوك الآلي</a:t>
            </a:r>
          </a:p>
          <a:p>
            <a:pPr>
              <a:buNone/>
            </a:pPr>
            <a:endParaRPr lang="ar-SA" dirty="0" smtClean="0"/>
          </a:p>
          <a:p>
            <a:pPr>
              <a:buNone/>
            </a:pPr>
            <a:r>
              <a:rPr lang="ar-SA" dirty="0" smtClean="0"/>
              <a:t>2- السلوك المنعكس</a:t>
            </a:r>
          </a:p>
          <a:p>
            <a:pPr>
              <a:buNone/>
            </a:pPr>
            <a:endParaRPr lang="ar-SA" dirty="0" smtClean="0"/>
          </a:p>
          <a:p>
            <a:pPr>
              <a:buNone/>
            </a:pPr>
            <a:r>
              <a:rPr lang="ar-SA" dirty="0" smtClean="0"/>
              <a:t>3- السلوك الإرادي</a:t>
            </a:r>
          </a:p>
          <a:p>
            <a:pPr>
              <a:buNone/>
            </a:pPr>
            <a:endParaRPr lang="ar-SA" dirty="0" smtClean="0"/>
          </a:p>
          <a:p>
            <a:pPr>
              <a:buNone/>
            </a:pPr>
            <a:r>
              <a:rPr lang="ar-SA" dirty="0" smtClean="0"/>
              <a:t>4- السلوك </a:t>
            </a:r>
            <a:r>
              <a:rPr lang="ar-SA" dirty="0" err="1" smtClean="0"/>
              <a:t>الاستجابي</a:t>
            </a:r>
            <a:endParaRPr lang="ar-SA" dirty="0" smtClean="0"/>
          </a:p>
          <a:p>
            <a:pPr>
              <a:buNone/>
            </a:pPr>
            <a:endParaRPr lang="ar-SA" dirty="0" smtClean="0"/>
          </a:p>
          <a:p>
            <a:pPr>
              <a:buNone/>
            </a:pPr>
            <a:r>
              <a:rPr lang="ar-SA" dirty="0" smtClean="0"/>
              <a:t>5- السلوك الإجرائي</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TotalTime>
  <Words>484</Words>
  <Application>Microsoft Office PowerPoint</Application>
  <PresentationFormat>عرض على الشاشة (3:4)‏</PresentationFormat>
  <Paragraphs>95</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حيوية</vt:lpstr>
      <vt:lpstr>تعديل وبناء السلوك </vt:lpstr>
      <vt:lpstr>تعديل السلوك</vt:lpstr>
      <vt:lpstr>مقدمة</vt:lpstr>
      <vt:lpstr>مفهوم تعديل السلوك</vt:lpstr>
      <vt:lpstr>الشريحة 5</vt:lpstr>
      <vt:lpstr>أهداف دراسة السلوك الإنساني</vt:lpstr>
      <vt:lpstr>الأهداف العامة لتعديل السلوك الإنساني</vt:lpstr>
      <vt:lpstr>الاعتبارات الأخلاقية التي يجب مراعاتها في أي عملية تعديل السلوك.</vt:lpstr>
      <vt:lpstr>أنواع السلوك</vt:lpstr>
      <vt:lpstr>المبادئ التي تحكم السلوك الإنساني</vt:lpstr>
      <vt:lpstr>خصائص السلوك</vt:lpstr>
      <vt:lpstr>الأبعاد الرئيسية للسلوك</vt:lpstr>
      <vt:lpstr>مجالات تعديل السلوك</vt:lpstr>
      <vt:lpstr>الاتجاهات الأساسية في تفسير السلوك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تعديل وبناء السلوك</dc:title>
  <dc:creator>user</dc:creator>
  <cp:lastModifiedBy>user</cp:lastModifiedBy>
  <cp:revision>3</cp:revision>
  <dcterms:created xsi:type="dcterms:W3CDTF">2021-02-17T08:15:23Z</dcterms:created>
  <dcterms:modified xsi:type="dcterms:W3CDTF">2021-02-17T13:46:51Z</dcterms:modified>
</cp:coreProperties>
</file>