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92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5" r:id="rId16"/>
    <p:sldId id="386" r:id="rId17"/>
    <p:sldId id="384" r:id="rId18"/>
    <p:sldId id="387" r:id="rId19"/>
    <p:sldId id="388" r:id="rId20"/>
    <p:sldId id="389" r:id="rId21"/>
    <p:sldId id="390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B4BA79B-112F-4813-A0D9-D7697937A357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BF4401-0F79-4676-A2EC-55EEBF7F6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00166" y="642918"/>
            <a:ext cx="678661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الإستراتيجية </a:t>
            </a:r>
            <a:r>
              <a:rPr lang="ar-SA" dirty="0" smtClean="0"/>
              <a:t>التربوية المقترحة لتطوير برامج إعداد معلم التربية الخاصة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الفصل </a:t>
            </a:r>
            <a:r>
              <a:rPr lang="ar-SA" dirty="0" smtClean="0"/>
              <a:t>الخامس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أولاً : البديل الانتقالي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يتضمن المحاور التالية:</a:t>
            </a:r>
          </a:p>
          <a:p>
            <a:pPr>
              <a:buNone/>
            </a:pPr>
            <a:r>
              <a:rPr lang="ar-SA" dirty="0" smtClean="0"/>
              <a:t>1-سياسة القبول</a:t>
            </a:r>
          </a:p>
          <a:p>
            <a:pPr>
              <a:buNone/>
            </a:pPr>
            <a:r>
              <a:rPr lang="ar-SA" dirty="0" smtClean="0"/>
              <a:t>2-التخصصات المختلفة </a:t>
            </a:r>
          </a:p>
          <a:p>
            <a:pPr>
              <a:buNone/>
            </a:pPr>
            <a:r>
              <a:rPr lang="ar-SA" dirty="0" smtClean="0"/>
              <a:t>3-المنهج والمحتوى</a:t>
            </a:r>
          </a:p>
          <a:p>
            <a:pPr>
              <a:buNone/>
            </a:pPr>
            <a:r>
              <a:rPr lang="ar-SA" dirty="0" smtClean="0"/>
              <a:t>4-أعضاء هيئة التدريس</a:t>
            </a:r>
          </a:p>
          <a:p>
            <a:pPr>
              <a:buNone/>
            </a:pPr>
            <a:r>
              <a:rPr lang="ar-SA" dirty="0" smtClean="0"/>
              <a:t>5-التنظيم والإدارة</a:t>
            </a:r>
          </a:p>
          <a:p>
            <a:pPr>
              <a:buNone/>
            </a:pPr>
            <a:r>
              <a:rPr lang="ar-SA" dirty="0" smtClean="0"/>
              <a:t>6-الإمكانيات والتجهيزات</a:t>
            </a:r>
          </a:p>
          <a:p>
            <a:pPr>
              <a:buNone/>
            </a:pPr>
            <a:r>
              <a:rPr lang="ar-SA" dirty="0" smtClean="0"/>
              <a:t>7-التقويم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آليات تنفيذ الإستراتيجية في ضوء البديل الانتقالي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تتضمن أربعة مراحل: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1-مرحلة التهيئة</a:t>
            </a:r>
          </a:p>
          <a:p>
            <a:pPr algn="ctr">
              <a:buNone/>
            </a:pPr>
            <a:r>
              <a:rPr lang="ar-SA" dirty="0" smtClean="0"/>
              <a:t>2-مرحلة الإعداد</a:t>
            </a:r>
          </a:p>
          <a:p>
            <a:pPr algn="ctr">
              <a:buNone/>
            </a:pPr>
            <a:r>
              <a:rPr lang="ar-SA" dirty="0" smtClean="0"/>
              <a:t>3-مرحلة التنفيذ</a:t>
            </a:r>
          </a:p>
          <a:p>
            <a:pPr algn="ctr">
              <a:buNone/>
            </a:pPr>
            <a:r>
              <a:rPr lang="ar-SA" dirty="0" smtClean="0"/>
              <a:t>4-مرحلة المتابعة والتقويم</a:t>
            </a:r>
          </a:p>
          <a:p>
            <a:pPr algn="ctr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متطلبات تطبيق البديل الانتقالي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الرؤية</a:t>
            </a:r>
          </a:p>
          <a:p>
            <a:pPr>
              <a:buNone/>
            </a:pPr>
            <a:r>
              <a:rPr lang="ar-SA" dirty="0" smtClean="0"/>
              <a:t>2-الفلسفة</a:t>
            </a:r>
          </a:p>
          <a:p>
            <a:pPr>
              <a:buNone/>
            </a:pPr>
            <a:r>
              <a:rPr lang="ar-SA" dirty="0" smtClean="0"/>
              <a:t>3-الأهداف</a:t>
            </a:r>
          </a:p>
          <a:p>
            <a:pPr>
              <a:buNone/>
            </a:pPr>
            <a:r>
              <a:rPr lang="ar-SA" dirty="0" smtClean="0"/>
              <a:t>4-التنظيم الإداري</a:t>
            </a:r>
          </a:p>
          <a:p>
            <a:pPr>
              <a:buNone/>
            </a:pPr>
            <a:r>
              <a:rPr lang="ar-SA" dirty="0" smtClean="0"/>
              <a:t>5-فريق العمل</a:t>
            </a:r>
          </a:p>
          <a:p>
            <a:pPr>
              <a:buNone/>
            </a:pPr>
            <a:r>
              <a:rPr lang="ar-SA" dirty="0" smtClean="0"/>
              <a:t>6- استخدام التكنولوجيا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ثانياً: البديل الإصلاحي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هذا البديل يتبع ويكمل البديل الانتقالي.</a:t>
            </a:r>
          </a:p>
          <a:p>
            <a:pPr>
              <a:buNone/>
            </a:pPr>
            <a:r>
              <a:rPr lang="ar-SA" dirty="0" smtClean="0"/>
              <a:t>يتكون من الجوانب التالية:</a:t>
            </a:r>
          </a:p>
          <a:p>
            <a:pPr>
              <a:buNone/>
            </a:pPr>
            <a:r>
              <a:rPr lang="ar-SA" dirty="0" smtClean="0"/>
              <a:t>1- سياسة القبول </a:t>
            </a:r>
          </a:p>
          <a:p>
            <a:pPr>
              <a:buNone/>
            </a:pPr>
            <a:r>
              <a:rPr lang="ar-SA" dirty="0" smtClean="0"/>
              <a:t>2- التخصصات المختلفة</a:t>
            </a:r>
          </a:p>
          <a:p>
            <a:pPr>
              <a:buNone/>
            </a:pPr>
            <a:r>
              <a:rPr lang="ar-SA" dirty="0" smtClean="0"/>
              <a:t>3- المنهج والمحتوى </a:t>
            </a:r>
          </a:p>
          <a:p>
            <a:pPr>
              <a:buNone/>
            </a:pPr>
            <a:r>
              <a:rPr lang="ar-SA" dirty="0" smtClean="0"/>
              <a:t>4-أعضاء هيئة التدريس</a:t>
            </a:r>
          </a:p>
          <a:p>
            <a:pPr>
              <a:buNone/>
            </a:pPr>
            <a:r>
              <a:rPr lang="ar-SA" dirty="0" smtClean="0"/>
              <a:t>5-التنظيم والإدارة</a:t>
            </a:r>
          </a:p>
          <a:p>
            <a:pPr>
              <a:buNone/>
            </a:pPr>
            <a:r>
              <a:rPr lang="ar-SA" dirty="0" smtClean="0"/>
              <a:t>6-الإمكانات والتجهيزات</a:t>
            </a:r>
          </a:p>
          <a:p>
            <a:pPr>
              <a:buNone/>
            </a:pPr>
            <a:r>
              <a:rPr lang="ar-SA" dirty="0" smtClean="0"/>
              <a:t>7-التقويم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آليات تنفيذ الإستراتيجية في ضوء البديل الإصلاحي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dirty="0" smtClean="0"/>
              <a:t>تتضمن آليات تنفيذ الإستراتيجية في ضوء البديل الإصلاحي أربع مراحل رئيسية هي:</a:t>
            </a:r>
          </a:p>
          <a:p>
            <a:pPr algn="ctr">
              <a:buNone/>
            </a:pPr>
            <a:r>
              <a:rPr lang="ar-SA" dirty="0" smtClean="0"/>
              <a:t>1-مرحلة التهيئة</a:t>
            </a:r>
          </a:p>
          <a:p>
            <a:pPr algn="ctr">
              <a:buNone/>
            </a:pPr>
            <a:r>
              <a:rPr lang="ar-SA" dirty="0" smtClean="0"/>
              <a:t>2-مرحلة الإعداد</a:t>
            </a:r>
          </a:p>
          <a:p>
            <a:pPr algn="ctr">
              <a:buNone/>
            </a:pPr>
            <a:r>
              <a:rPr lang="ar-SA" dirty="0" smtClean="0"/>
              <a:t>3-مرحلة التنفيذ</a:t>
            </a:r>
          </a:p>
          <a:p>
            <a:pPr algn="ctr">
              <a:buNone/>
            </a:pPr>
            <a:r>
              <a:rPr lang="ar-SA" dirty="0" smtClean="0"/>
              <a:t>4-مرحلة المتابعة والتقويم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متطلبات تطبيق البديل الإصلاحي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الرؤية</a:t>
            </a:r>
          </a:p>
          <a:p>
            <a:pPr>
              <a:buNone/>
            </a:pPr>
            <a:r>
              <a:rPr lang="ar-SA" dirty="0" smtClean="0"/>
              <a:t>2- الفلسفة</a:t>
            </a:r>
          </a:p>
          <a:p>
            <a:pPr>
              <a:buNone/>
            </a:pPr>
            <a:r>
              <a:rPr lang="ar-SA" dirty="0" smtClean="0"/>
              <a:t>3-الأهداف</a:t>
            </a:r>
          </a:p>
          <a:p>
            <a:pPr>
              <a:buNone/>
            </a:pPr>
            <a:r>
              <a:rPr lang="ar-SA" dirty="0" smtClean="0"/>
              <a:t>4- التنظيم الإداري</a:t>
            </a:r>
          </a:p>
          <a:p>
            <a:pPr>
              <a:buNone/>
            </a:pPr>
            <a:r>
              <a:rPr lang="ar-SA" dirty="0" smtClean="0"/>
              <a:t>5- توحيد مصادر الإعداد</a:t>
            </a:r>
          </a:p>
          <a:p>
            <a:pPr>
              <a:buNone/>
            </a:pPr>
            <a:r>
              <a:rPr lang="ar-SA" dirty="0" smtClean="0"/>
              <a:t>6-الإعداد في ضوء الفكر </a:t>
            </a:r>
            <a:r>
              <a:rPr lang="ar-SA" dirty="0" err="1" smtClean="0"/>
              <a:t>المنظومي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7- استخدام التكنولوجيا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معوقات تطبيق الإستراتيجية والحلول المقترحة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قلة الدعم المالي الحكومي لبرامج الإعداد المعتمدة .</a:t>
            </a:r>
          </a:p>
          <a:p>
            <a:pPr>
              <a:buNone/>
            </a:pPr>
            <a:r>
              <a:rPr lang="ar-SA" dirty="0" smtClean="0"/>
              <a:t>2-خوف بعض المسئولين ببرامج الإعداد من أن يحد الاعتماد من استقلالية برامجهم.</a:t>
            </a:r>
          </a:p>
          <a:p>
            <a:pPr>
              <a:buNone/>
            </a:pPr>
            <a:r>
              <a:rPr lang="ar-SA" dirty="0" smtClean="0"/>
              <a:t>3-نقص معايير الاعتماد ومؤشراتها للوضوح والدقة في الصياغة. ....ص 287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كيفية التغلب على المعوقات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1- إنشاء مجلس لاعتماد المعلم يتولى تطبيق الاعتماد وضمان الجودة لمؤسسات إعداد المعلم عامة ومعلم التربية الخاصة خاصة.</a:t>
            </a:r>
          </a:p>
          <a:p>
            <a:pPr>
              <a:buNone/>
            </a:pPr>
            <a:r>
              <a:rPr lang="ar-SA" dirty="0" smtClean="0"/>
              <a:t>2-ضرورة التأكيد على العمل الجماعي وذلك لأنه الأساس في تحقيق الاعتماد وضمان جودة برامج إعداد إعداد معلم التربية الخاصة.</a:t>
            </a:r>
          </a:p>
          <a:p>
            <a:pPr>
              <a:buNone/>
            </a:pPr>
            <a:r>
              <a:rPr lang="ar-SA" dirty="0" smtClean="0"/>
              <a:t>3-الاستفادة من خبرات الدول المتقدمة في نظام اعتماد معلم التربية الخاصة فيما يتعلق بهيكلة نظام الاعتماد وإجراءاته مع الأخذ بالاعتبار ثقافة المجتمع......ص 288 </a:t>
            </a:r>
            <a:r>
              <a:rPr lang="ar-SA" dirty="0" err="1" smtClean="0"/>
              <a:t>و</a:t>
            </a:r>
            <a:r>
              <a:rPr lang="ar-SA" dirty="0" smtClean="0"/>
              <a:t> 289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المعايير المقترحة لاعتماد برامج إعداد معلم التربية الخاصة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أولاً: سياسة وإجراءات اعتماد برامج إعداد معلم التربية الخاصة.</a:t>
            </a:r>
          </a:p>
          <a:p>
            <a:pPr>
              <a:buNone/>
            </a:pPr>
            <a:r>
              <a:rPr lang="ar-SA" dirty="0" smtClean="0"/>
              <a:t>1- العمل على نشر وتطوير ثقافة الجودة والاعتماد في إنجاز أهدافها.</a:t>
            </a:r>
          </a:p>
          <a:p>
            <a:pPr>
              <a:buNone/>
            </a:pPr>
            <a:r>
              <a:rPr lang="ar-SA" dirty="0" smtClean="0"/>
              <a:t>2-أن تكون لها إستراتيجية للتطوير.</a:t>
            </a:r>
          </a:p>
          <a:p>
            <a:pPr>
              <a:buNone/>
            </a:pPr>
            <a:r>
              <a:rPr lang="ar-SA" dirty="0" smtClean="0"/>
              <a:t>3-تقييم الطلاب في ضوء المعايير المعلنة والتعليمات التي تطبق بصفة دائمة.......ص 291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ثانياً:المعايير المقترحة لاعتماد برامج إعداد معلم التربية الخاصة.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المعيار </a:t>
            </a:r>
            <a:r>
              <a:rPr lang="ar-SA" dirty="0" smtClean="0"/>
              <a:t>الأول : المهمة والأهداف</a:t>
            </a:r>
          </a:p>
          <a:p>
            <a:pPr algn="ctr">
              <a:buNone/>
            </a:pPr>
            <a:r>
              <a:rPr lang="ar-SA" dirty="0" smtClean="0"/>
              <a:t>المعيار الثاني: الكلية</a:t>
            </a:r>
          </a:p>
          <a:p>
            <a:pPr algn="ctr">
              <a:buNone/>
            </a:pPr>
            <a:r>
              <a:rPr lang="ar-SA" dirty="0" smtClean="0"/>
              <a:t>المعيار الثالث: المنهج</a:t>
            </a:r>
          </a:p>
          <a:p>
            <a:pPr algn="ctr">
              <a:buNone/>
            </a:pPr>
            <a:r>
              <a:rPr lang="ar-SA" dirty="0" smtClean="0"/>
              <a:t>المعيار الرابع:قبول الطالب</a:t>
            </a:r>
          </a:p>
          <a:p>
            <a:pPr algn="ctr">
              <a:buNone/>
            </a:pPr>
            <a:r>
              <a:rPr lang="ar-SA" dirty="0" smtClean="0"/>
              <a:t>المعيار الخامس: الوسائل والتجهيزات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مقدمة</a:t>
            </a:r>
            <a:r>
              <a:rPr lang="ar-SA" dirty="0" smtClean="0"/>
              <a:t>: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            إن </a:t>
            </a:r>
            <a:r>
              <a:rPr lang="ar-SA" dirty="0" smtClean="0"/>
              <a:t>المجتمع في أشد الحاجة إلى إصلاح وتطوير نظمه التعليمية وخاصة في ظل التحولات والتغييرات السريعة الحادثة على المستوى العالمي ، فتحديات القرن الحادي والعشرين تفرض تهيئة النظم التعليمية لاستيعاب متطلبات هذا القرن.</a:t>
            </a:r>
          </a:p>
          <a:p>
            <a:pPr>
              <a:buNone/>
            </a:pPr>
            <a:r>
              <a:rPr lang="ar-SA" dirty="0" smtClean="0"/>
              <a:t>   </a:t>
            </a:r>
            <a:r>
              <a:rPr lang="ar-SA" dirty="0" smtClean="0"/>
              <a:t>        يعرض </a:t>
            </a:r>
            <a:r>
              <a:rPr lang="ar-SA" dirty="0" smtClean="0"/>
              <a:t>الفصل الحالي إستراتيجية مقترحة لتطوير إعداد معلم التربية الخاصة في ضوء معايير الاعتماد والجودة.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المعيار السادس: المصادر المالية</a:t>
            </a:r>
          </a:p>
          <a:p>
            <a:pPr algn="ctr">
              <a:buNone/>
            </a:pPr>
            <a:r>
              <a:rPr lang="ar-SA" dirty="0" smtClean="0"/>
              <a:t>المعيار السابع: هيئة التدريس</a:t>
            </a:r>
          </a:p>
          <a:p>
            <a:pPr algn="ctr">
              <a:buNone/>
            </a:pPr>
            <a:r>
              <a:rPr lang="ar-SA" dirty="0" smtClean="0"/>
              <a:t>المعيار الثامن: الهيكل الإداري </a:t>
            </a:r>
          </a:p>
          <a:p>
            <a:pPr algn="ctr">
              <a:buNone/>
            </a:pPr>
            <a:r>
              <a:rPr lang="ar-SA" dirty="0" smtClean="0"/>
              <a:t>المعيار التاسع:التخطيط والتقييم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معايير الاعتماد المهني لمعلم التربية الخاصة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المعيار الأول: المعرفة والفهم</a:t>
            </a:r>
          </a:p>
          <a:p>
            <a:pPr>
              <a:buNone/>
            </a:pPr>
            <a:r>
              <a:rPr lang="ar-SA" dirty="0" smtClean="0"/>
              <a:t>المعيار الثاني:التخطيط التعليمي</a:t>
            </a:r>
          </a:p>
          <a:p>
            <a:pPr>
              <a:buNone/>
            </a:pPr>
            <a:r>
              <a:rPr lang="ar-SA" dirty="0" smtClean="0"/>
              <a:t>المعيار الثالث:التعاون والاتصال</a:t>
            </a:r>
          </a:p>
          <a:p>
            <a:pPr>
              <a:buNone/>
            </a:pPr>
            <a:r>
              <a:rPr lang="ar-SA" dirty="0" smtClean="0"/>
              <a:t>المعيار الرابع:التقييم</a:t>
            </a:r>
          </a:p>
          <a:p>
            <a:pPr>
              <a:buNone/>
            </a:pPr>
            <a:r>
              <a:rPr lang="ar-SA" dirty="0" smtClean="0"/>
              <a:t>المعيار الخامس:خصائص المتعلمين</a:t>
            </a:r>
          </a:p>
          <a:p>
            <a:pPr>
              <a:buNone/>
            </a:pPr>
            <a:r>
              <a:rPr lang="ar-SA" dirty="0" smtClean="0"/>
              <a:t>المعيار السادس:توفير بيئة تعلم تراعي الحاجات الفردية</a:t>
            </a:r>
          </a:p>
          <a:p>
            <a:pPr>
              <a:buNone/>
            </a:pPr>
            <a:r>
              <a:rPr lang="ar-SA" dirty="0" smtClean="0"/>
              <a:t>المعيار السابع:الممارسة </a:t>
            </a:r>
            <a:r>
              <a:rPr lang="ar-SA" smtClean="0"/>
              <a:t>المهنية وأخلاق </a:t>
            </a:r>
            <a:r>
              <a:rPr lang="ar-SA" dirty="0" smtClean="0"/>
              <a:t>المهنة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فلسفة الإستراتجية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تقوم الإستراتيجية على فلسفة مؤداها (معلم التربية الخاصة المعتمد) وذلك لأن جودة واعتماد المعلم تحقق جودة العملية التعليمية وتوفر الفرص التعليمية الملائمة للتلاميذ ذوي الاحتياجات الخاصة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مرتكزات الإستراتيجية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يتم بناء الإستراتيجية بناء على الخبرات العالمية المعاصرة والمتغيرات المجتمعية المؤثرة على الإستراتيجية. </a:t>
            </a:r>
          </a:p>
          <a:p>
            <a:pPr>
              <a:buNone/>
            </a:pPr>
            <a:r>
              <a:rPr lang="ar-SA" dirty="0" smtClean="0"/>
              <a:t>تشمل المرتكزات على:</a:t>
            </a:r>
          </a:p>
          <a:p>
            <a:pPr>
              <a:buNone/>
            </a:pPr>
            <a:r>
              <a:rPr lang="ar-SA" dirty="0" smtClean="0"/>
              <a:t>1- الاستفادة من الخبرات العالمية المعاصرة في مجال اعتماد برامج إعداد معلم التربية الخاصة .</a:t>
            </a:r>
          </a:p>
          <a:p>
            <a:pPr>
              <a:buNone/>
            </a:pPr>
            <a:r>
              <a:rPr lang="ar-SA" dirty="0" smtClean="0"/>
              <a:t>2-الدراسة والتحليل للعوامل والمتغيرات المجتمعية التي تؤثر بشكل مباشر أو غير مباشر على الإستراتيجية.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3- توجهات خبراء التربية الخاصة وخبراء الاعتماد الجامعي في اعتماد برامج إعداد معلم التربية الخاصة لإحداث التطوير اللازم لتلك البرامج .</a:t>
            </a:r>
          </a:p>
          <a:p>
            <a:pPr>
              <a:buNone/>
            </a:pPr>
            <a:r>
              <a:rPr lang="ar-SA" dirty="0" smtClean="0"/>
              <a:t>4-تحديد متطلبات واحتياجات برامج إعداد معلم التربية الخاصة المعتمدة.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أهداف الإستراتيجية المقترحة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1-نشر ثقافة الاعتماد والجودة في برامج إعداد معلم التربية الخاصة .</a:t>
            </a:r>
          </a:p>
          <a:p>
            <a:pPr>
              <a:buNone/>
            </a:pPr>
            <a:r>
              <a:rPr lang="ar-SA" dirty="0" smtClean="0"/>
              <a:t>2-رفع الكفاءة العلمية والمهنية لأعضاء هيئة التدريس ببرنامج الإعداد.</a:t>
            </a:r>
          </a:p>
          <a:p>
            <a:pPr>
              <a:buNone/>
            </a:pPr>
            <a:r>
              <a:rPr lang="ar-SA" dirty="0" smtClean="0"/>
              <a:t>3-إعادة هيكلة المحتوى الدراسي والتخصصات وطرق التدريس ببرنامج الإعداد.   ....ص 268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مبادئ الإستراتيجية ووظائفها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1- المبدأ القومي</a:t>
            </a:r>
          </a:p>
          <a:p>
            <a:pPr>
              <a:buNone/>
            </a:pPr>
            <a:r>
              <a:rPr lang="ar-SA" dirty="0" smtClean="0"/>
              <a:t>2- المبدأ الإنساني </a:t>
            </a:r>
          </a:p>
          <a:p>
            <a:pPr>
              <a:buNone/>
            </a:pPr>
            <a:r>
              <a:rPr lang="ar-SA" dirty="0" smtClean="0"/>
              <a:t>3- مبدأ العدل الاجتماعي </a:t>
            </a:r>
          </a:p>
          <a:p>
            <a:pPr>
              <a:buNone/>
            </a:pPr>
            <a:r>
              <a:rPr lang="ar-SA" dirty="0" smtClean="0"/>
              <a:t>4-مبدأ التنمية</a:t>
            </a:r>
          </a:p>
          <a:p>
            <a:pPr>
              <a:buNone/>
            </a:pPr>
            <a:r>
              <a:rPr lang="ar-SA" dirty="0" smtClean="0"/>
              <a:t>5-المبدأ الديمقراطي</a:t>
            </a:r>
          </a:p>
          <a:p>
            <a:pPr>
              <a:buNone/>
            </a:pPr>
            <a:r>
              <a:rPr lang="ar-SA" dirty="0" smtClean="0"/>
              <a:t>6-مبدأ التربية للعمل </a:t>
            </a:r>
          </a:p>
          <a:p>
            <a:pPr>
              <a:buNone/>
            </a:pPr>
            <a:r>
              <a:rPr lang="ar-SA" dirty="0" smtClean="0"/>
              <a:t>7-مبدأ الأصالة والتجديد</a:t>
            </a:r>
          </a:p>
          <a:p>
            <a:pPr>
              <a:buNone/>
            </a:pPr>
            <a:r>
              <a:rPr lang="ar-SA" dirty="0" smtClean="0"/>
              <a:t>8-مبدأ التربية المتكاملة المستمرة</a:t>
            </a:r>
          </a:p>
          <a:p>
            <a:pPr>
              <a:buNone/>
            </a:pPr>
            <a:r>
              <a:rPr lang="ar-SA" dirty="0" smtClean="0"/>
              <a:t>9-المبدأ العلمي</a:t>
            </a:r>
          </a:p>
          <a:p>
            <a:pPr>
              <a:buNone/>
            </a:pPr>
            <a:r>
              <a:rPr lang="ar-SA" dirty="0" smtClean="0"/>
              <a:t>10-مبدأ الاختيار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سؤال للطرح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ما هي الخطوات التي تسير عليها الإستراتيجية التربوية المقترحة لتطوير برنامج إعداد معلم التربية الخاصة؟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بدائل وآليات تنفيذ الإستراتيجية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أولاً: البديل الانتقالي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ثانياً: البديل الإصلاحي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9448</TotalTime>
  <Words>648</Words>
  <Application>Microsoft Office PowerPoint</Application>
  <PresentationFormat>عرض على الشاشة (3:4)‏</PresentationFormat>
  <Paragraphs>121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حيوية</vt:lpstr>
      <vt:lpstr>       الإستراتيجية التربوية المقترحة لتطوير برامج إعداد معلم التربية الخاصة </vt:lpstr>
      <vt:lpstr>  مقدمة: </vt:lpstr>
      <vt:lpstr>فلسفة الإستراتجية </vt:lpstr>
      <vt:lpstr>مرتكزات الإستراتيجية </vt:lpstr>
      <vt:lpstr>الشريحة 5</vt:lpstr>
      <vt:lpstr>أهداف الإستراتيجية المقترحة</vt:lpstr>
      <vt:lpstr>مبادئ الإستراتيجية ووظائفها</vt:lpstr>
      <vt:lpstr>سؤال للطرح </vt:lpstr>
      <vt:lpstr>بدائل وآليات تنفيذ الإستراتيجية</vt:lpstr>
      <vt:lpstr>أولاً : البديل الانتقالي</vt:lpstr>
      <vt:lpstr>آليات تنفيذ الإستراتيجية في ضوء البديل الانتقالي</vt:lpstr>
      <vt:lpstr>متطلبات تطبيق البديل الانتقالي</vt:lpstr>
      <vt:lpstr>ثانياً: البديل الإصلاحي</vt:lpstr>
      <vt:lpstr>آليات تنفيذ الإستراتيجية في ضوء البديل الإصلاحي </vt:lpstr>
      <vt:lpstr>متطلبات تطبيق البديل الإصلاحي</vt:lpstr>
      <vt:lpstr>معوقات تطبيق الإستراتيجية والحلول المقترحة</vt:lpstr>
      <vt:lpstr>كيفية التغلب على المعوقات</vt:lpstr>
      <vt:lpstr>المعايير المقترحة لاعتماد برامج إعداد معلم التربية الخاصة</vt:lpstr>
      <vt:lpstr>ثانياً:المعايير المقترحة لاعتماد برامج إعداد معلم التربية الخاصة. </vt:lpstr>
      <vt:lpstr>الشريحة 20</vt:lpstr>
      <vt:lpstr>معايير الاعتماد المهني لمعلم التربية الخاصة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المتغيرات المجتمعية وانعكاساتها على إعداد معلم التربية الخاصة</dc:title>
  <dc:creator>user</dc:creator>
  <cp:lastModifiedBy>user</cp:lastModifiedBy>
  <cp:revision>216</cp:revision>
  <dcterms:created xsi:type="dcterms:W3CDTF">2020-09-10T05:41:34Z</dcterms:created>
  <dcterms:modified xsi:type="dcterms:W3CDTF">2021-02-18T14:23:53Z</dcterms:modified>
</cp:coreProperties>
</file>