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sldIdLst>
    <p:sldId id="256" r:id="rId2"/>
    <p:sldId id="257" r:id="rId3"/>
    <p:sldId id="258" r:id="rId4"/>
    <p:sldId id="259" r:id="rId5"/>
    <p:sldId id="260" r:id="rId6"/>
    <p:sldId id="261" r:id="rId7"/>
    <p:sldId id="274" r:id="rId8"/>
    <p:sldId id="262" r:id="rId9"/>
    <p:sldId id="263" r:id="rId10"/>
    <p:sldId id="264" r:id="rId11"/>
    <p:sldId id="265" r:id="rId12"/>
    <p:sldId id="266" r:id="rId13"/>
    <p:sldId id="275" r:id="rId14"/>
    <p:sldId id="276" r:id="rId15"/>
    <p:sldId id="267" r:id="rId16"/>
    <p:sldId id="268" r:id="rId17"/>
    <p:sldId id="269" r:id="rId18"/>
    <p:sldId id="270" r:id="rId19"/>
    <p:sldId id="271" r:id="rId20"/>
    <p:sldId id="272" r:id="rId21"/>
    <p:sldId id="273"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عنوان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0" name="عنصر نائب للتاريخ 9"/>
          <p:cNvSpPr>
            <a:spLocks noGrp="1"/>
          </p:cNvSpPr>
          <p:nvPr>
            <p:ph type="dt" sz="half" idx="10"/>
          </p:nvPr>
        </p:nvSpPr>
        <p:spPr>
          <a:xfrm>
            <a:off x="5562600" y="6509004"/>
            <a:ext cx="3002280" cy="274320"/>
          </a:xfrm>
        </p:spPr>
        <p:txBody>
          <a:bodyPr vert="horz" rtlCol="0"/>
          <a:lstStyle>
            <a:extLst/>
          </a:lstStyle>
          <a:p>
            <a:fld id="{1B8ABB09-4A1D-463E-8065-109CC2B7EFAA}" type="datetimeFigureOut">
              <a:rPr lang="ar-SA" smtClean="0"/>
              <a:pPr/>
              <a:t>18/01/1439</a:t>
            </a:fld>
            <a:endParaRPr lang="ar-SA"/>
          </a:p>
        </p:txBody>
      </p:sp>
      <p:sp>
        <p:nvSpPr>
          <p:cNvPr id="11" name="عنصر نائب لرقم الشريحة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B34F065-1154-456A-91E3-76DE8E75E17B}" type="slidenum">
              <a:rPr lang="ar-SA" smtClean="0"/>
              <a:pPr/>
              <a:t>‹#›</a:t>
            </a:fld>
            <a:endParaRPr lang="ar-SA"/>
          </a:p>
        </p:txBody>
      </p:sp>
      <p:sp>
        <p:nvSpPr>
          <p:cNvPr id="12" name="عنصر نائب للتذييل 11"/>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lvl1pPr algn="l">
              <a:defRPr/>
            </a:lvl1pPr>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7" name="مستطيل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8" name="عنصر نائب للتاريخ 7"/>
          <p:cNvSpPr>
            <a:spLocks noGrp="1"/>
          </p:cNvSpPr>
          <p:nvPr>
            <p:ph type="dt" sz="half" idx="10"/>
          </p:nvPr>
        </p:nvSpPr>
        <p:spPr>
          <a:xfrm>
            <a:off x="5562600" y="6513670"/>
            <a:ext cx="3002280" cy="274320"/>
          </a:xfrm>
        </p:spPr>
        <p:txBody>
          <a:bodyPr vert="horz" rtlCol="0"/>
          <a:lstStyle>
            <a:extLst/>
          </a:lstStyle>
          <a:p>
            <a:fld id="{1B8ABB09-4A1D-463E-8065-109CC2B7EFAA}" type="datetimeFigureOut">
              <a:rPr lang="ar-SA" smtClean="0"/>
              <a:pPr/>
              <a:t>18/01/1439</a:t>
            </a:fld>
            <a:endParaRPr lang="ar-SA"/>
          </a:p>
        </p:txBody>
      </p:sp>
      <p:sp>
        <p:nvSpPr>
          <p:cNvPr id="9" name="عنصر نائب لرقم الشريحة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B34F065-1154-456A-91E3-76DE8E75E17B}" type="slidenum">
              <a:rPr lang="ar-SA" smtClean="0"/>
              <a:pPr/>
              <a:t>‹#›</a:t>
            </a:fld>
            <a:endParaRPr lang="ar-SA"/>
          </a:p>
        </p:txBody>
      </p:sp>
      <p:sp>
        <p:nvSpPr>
          <p:cNvPr id="10" name="عنصر نائب للتذييل 9"/>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a:xfrm>
            <a:off x="8641080" y="6514568"/>
            <a:ext cx="464288" cy="274320"/>
          </a:xfrm>
        </p:spPr>
        <p:txBody>
          <a:bodyPr/>
          <a:lstStyle>
            <a:extLst/>
          </a:lstStyle>
          <a:p>
            <a:fld id="{0B34F065-1154-456A-91E3-76DE8E75E17B}" type="slidenum">
              <a:rPr lang="ar-SA" smtClean="0"/>
              <a:pPr/>
              <a:t>‹#›</a:t>
            </a:fld>
            <a:endParaRPr lang="ar-SA"/>
          </a:p>
        </p:txBody>
      </p:sp>
      <p:sp>
        <p:nvSpPr>
          <p:cNvPr id="10" name="مستطيل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مستطيل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مستطيل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عنوان 1"/>
          <p:cNvSpPr>
            <a:spLocks noGrp="1"/>
          </p:cNvSpPr>
          <p:nvPr>
            <p:ph type="title"/>
          </p:nvPr>
        </p:nvSpPr>
        <p:spPr>
          <a:xfrm>
            <a:off x="457200" y="251948"/>
            <a:ext cx="8229600"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a:xfrm>
            <a:off x="8641080" y="6514568"/>
            <a:ext cx="464288" cy="274320"/>
          </a:xfrm>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53218"/>
            <a:ext cx="8229600"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18/01/1439</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2"/>
      </p:bgRef>
    </p:bg>
    <p:spTree>
      <p:nvGrpSpPr>
        <p:cNvPr id="1" name=""/>
        <p:cNvGrpSpPr/>
        <p:nvPr/>
      </p:nvGrpSpPr>
      <p:grpSpPr>
        <a:xfrm>
          <a:off x="0" y="0"/>
          <a:ext cx="0" cy="0"/>
          <a:chOff x="0" y="0"/>
          <a:chExt cx="0" cy="0"/>
        </a:xfrm>
      </p:grpSpPr>
      <p:sp>
        <p:nvSpPr>
          <p:cNvPr id="8" name="مستطيل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963136" y="304800"/>
            <a:ext cx="3931920" cy="762000"/>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9" name="عنصر نائب للتاريخ 8"/>
          <p:cNvSpPr>
            <a:spLocks noGrp="1"/>
          </p:cNvSpPr>
          <p:nvPr>
            <p:ph type="dt" sz="half" idx="10"/>
          </p:nvPr>
        </p:nvSpPr>
        <p:spPr>
          <a:xfrm>
            <a:off x="5562600" y="6513670"/>
            <a:ext cx="3002280" cy="274320"/>
          </a:xfrm>
        </p:spPr>
        <p:txBody>
          <a:bodyPr vert="horz" rtlCol="0"/>
          <a:lstStyle>
            <a:extLst/>
          </a:lstStyle>
          <a:p>
            <a:fld id="{1B8ABB09-4A1D-463E-8065-109CC2B7EFAA}" type="datetimeFigureOut">
              <a:rPr lang="ar-SA" smtClean="0"/>
              <a:pPr/>
              <a:t>18/01/1439</a:t>
            </a:fld>
            <a:endParaRPr lang="ar-SA"/>
          </a:p>
        </p:txBody>
      </p:sp>
      <p:sp>
        <p:nvSpPr>
          <p:cNvPr id="10" name="عنصر نائب لرقم الشريحة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B34F065-1154-456A-91E3-76DE8E75E17B}" type="slidenum">
              <a:rPr lang="ar-SA" smtClean="0"/>
              <a:pPr/>
              <a:t>‹#›</a:t>
            </a:fld>
            <a:endParaRPr lang="ar-SA"/>
          </a:p>
        </p:txBody>
      </p:sp>
      <p:sp>
        <p:nvSpPr>
          <p:cNvPr id="11" name="عنصر نائب للتذييل 10"/>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3040443" y="4724400"/>
            <a:ext cx="5486400" cy="664536"/>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13" name="عنصر نائب للصورة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ar-SA" smtClean="0">
                <a:solidFill>
                  <a:schemeClr val="lt1"/>
                </a:solidFill>
                <a:latin typeface="+mn-lt"/>
                <a:ea typeface="+mn-ea"/>
                <a:cs typeface="+mn-cs"/>
              </a:rPr>
              <a:t>انقر فوق الرمز لإضافة صورة</a:t>
            </a:r>
            <a:endParaRPr kumimoji="0" lang="en-US" dirty="0">
              <a:solidFill>
                <a:schemeClr val="lt1"/>
              </a:solidFill>
              <a:latin typeface="+mn-lt"/>
              <a:ea typeface="+mn-ea"/>
              <a:cs typeface="+mn-cs"/>
            </a:endParaRPr>
          </a:p>
        </p:txBody>
      </p:sp>
      <p:sp>
        <p:nvSpPr>
          <p:cNvPr id="8" name="عنصر نائب للتاريخ 7"/>
          <p:cNvSpPr>
            <a:spLocks noGrp="1"/>
          </p:cNvSpPr>
          <p:nvPr>
            <p:ph type="dt" sz="half" idx="10"/>
          </p:nvPr>
        </p:nvSpPr>
        <p:spPr>
          <a:xfrm>
            <a:off x="5562600" y="6509004"/>
            <a:ext cx="3002280" cy="274320"/>
          </a:xfrm>
        </p:spPr>
        <p:txBody>
          <a:bodyPr vert="horz" rtlCol="0"/>
          <a:lstStyle>
            <a:extLst/>
          </a:lstStyle>
          <a:p>
            <a:fld id="{1B8ABB09-4A1D-463E-8065-109CC2B7EFAA}" type="datetimeFigureOut">
              <a:rPr lang="ar-SA" smtClean="0"/>
              <a:pPr/>
              <a:t>18/01/1439</a:t>
            </a:fld>
            <a:endParaRPr lang="ar-SA"/>
          </a:p>
        </p:txBody>
      </p:sp>
      <p:sp>
        <p:nvSpPr>
          <p:cNvPr id="9" name="عنصر نائب لرقم الشريحة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B34F065-1154-456A-91E3-76DE8E75E17B}" type="slidenum">
              <a:rPr lang="ar-SA" smtClean="0"/>
              <a:pPr/>
              <a:t>‹#›</a:t>
            </a:fld>
            <a:endParaRPr lang="ar-SA"/>
          </a:p>
        </p:txBody>
      </p:sp>
      <p:sp>
        <p:nvSpPr>
          <p:cNvPr id="10" name="عنصر نائب للتذييل 9"/>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عنصر نائب للتذييل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SA"/>
          </a:p>
        </p:txBody>
      </p:sp>
      <p:sp>
        <p:nvSpPr>
          <p:cNvPr id="14" name="عنصر نائب للتاريخ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B8ABB09-4A1D-463E-8065-109CC2B7EFAA}" type="datetimeFigureOut">
              <a:rPr lang="ar-SA" smtClean="0"/>
              <a:pPr/>
              <a:t>18/01/1439</a:t>
            </a:fld>
            <a:endParaRPr lang="ar-SA"/>
          </a:p>
        </p:txBody>
      </p:sp>
      <p:sp>
        <p:nvSpPr>
          <p:cNvPr id="23" name="عنصر نائب لرقم الشريحة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0B34F065-1154-456A-91E3-76DE8E75E17B}" type="slidenum">
              <a:rPr lang="ar-SA" smtClean="0"/>
              <a:pPr/>
              <a:t>‹#›</a:t>
            </a:fld>
            <a:endParaRPr lang="ar-SA"/>
          </a:p>
        </p:txBody>
      </p:sp>
      <p:sp>
        <p:nvSpPr>
          <p:cNvPr id="22" name="عنصر نائب للعنوان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المحاضرة الثانية </a:t>
            </a:r>
            <a:endParaRPr lang="ar-SA" dirty="0"/>
          </a:p>
        </p:txBody>
      </p:sp>
      <p:sp>
        <p:nvSpPr>
          <p:cNvPr id="3" name="عنوان فرعي 2"/>
          <p:cNvSpPr>
            <a:spLocks noGrp="1"/>
          </p:cNvSpPr>
          <p:nvPr>
            <p:ph type="subTitle" idx="1"/>
          </p:nvPr>
        </p:nvSpPr>
        <p:spPr/>
        <p:txBody>
          <a:bodyPr/>
          <a:lstStyle/>
          <a:p>
            <a:r>
              <a:rPr lang="ar-SA" dirty="0" smtClean="0"/>
              <a:t>أنواع بحوث التسويق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البحث التفسيري </a:t>
            </a:r>
            <a:endParaRPr lang="ar-SA" dirty="0"/>
          </a:p>
        </p:txBody>
      </p:sp>
      <p:sp>
        <p:nvSpPr>
          <p:cNvPr id="3" name="عنصر نائب للمحتوى 2"/>
          <p:cNvSpPr>
            <a:spLocks noGrp="1"/>
          </p:cNvSpPr>
          <p:nvPr>
            <p:ph idx="1"/>
          </p:nvPr>
        </p:nvSpPr>
        <p:spPr/>
        <p:txBody>
          <a:bodyPr>
            <a:normAutofit/>
          </a:bodyPr>
          <a:lstStyle/>
          <a:p>
            <a:r>
              <a:rPr lang="ar-SA" dirty="0" smtClean="0"/>
              <a:t>يهدف إلى التفسير، الوصول إلى نتيجة نهائية وتفسيرها. </a:t>
            </a:r>
          </a:p>
          <a:p>
            <a:r>
              <a:rPr lang="ar-SA" dirty="0" smtClean="0"/>
              <a:t>يتعلق بالأسباب التي تؤدي إلى حدوث المشكلة أو الظاهرة </a:t>
            </a:r>
          </a:p>
          <a:p>
            <a:r>
              <a:rPr lang="ar-SA" dirty="0" smtClean="0"/>
              <a:t>كما توفر البيانات اللازمة لتمكين الباحث من القيام بعملية الاستدلال </a:t>
            </a:r>
            <a:r>
              <a:rPr lang="ar-SA" dirty="0" err="1" smtClean="0"/>
              <a:t>السببي</a:t>
            </a:r>
            <a:r>
              <a:rPr lang="ar-SA" dirty="0" smtClean="0"/>
              <a:t>. بخصوص العلاقات بين المتغيرات المختلفة التي يكون الباحث راغبا في دراسة العلاقة بينها، ويسمى ” البحوث السببية“ حيث يكون اهتمام الباحث التعرف على أسباب المشكلة </a:t>
            </a:r>
          </a:p>
          <a:p>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مثلا إذا كان هدف الباحث من إجراء البحث الوصفي هو توضيح كيفية التي يتم </a:t>
            </a:r>
            <a:r>
              <a:rPr lang="ar-SA" dirty="0" err="1" smtClean="0"/>
              <a:t>بها</a:t>
            </a:r>
            <a:r>
              <a:rPr lang="ar-SA" dirty="0" smtClean="0"/>
              <a:t> حدوث الظاهرة فأن بحوث التسويق التفسيرية تحاول البحث عن السبب الذي أدى إلى حدوث المشكلة </a:t>
            </a:r>
          </a:p>
          <a:p>
            <a:r>
              <a:rPr lang="ar-SA" dirty="0" smtClean="0"/>
              <a:t>هذا النوع من البحوث يلزم الباحث القيام بعملية </a:t>
            </a:r>
            <a:r>
              <a:rPr lang="ar-SA" dirty="0" err="1" smtClean="0"/>
              <a:t>العزو</a:t>
            </a:r>
            <a:r>
              <a:rPr lang="ar-SA" dirty="0" smtClean="0"/>
              <a:t> </a:t>
            </a:r>
            <a:r>
              <a:rPr lang="ar-SA" dirty="0" err="1" smtClean="0"/>
              <a:t>السببي</a:t>
            </a:r>
            <a:r>
              <a:rPr lang="ar-SA" dirty="0" smtClean="0"/>
              <a:t> تعتمد على التحليل المنطقي التي يستطيع الباحث من خلاله </a:t>
            </a:r>
            <a:r>
              <a:rPr lang="ar-SA" dirty="0" err="1" smtClean="0"/>
              <a:t>عزو</a:t>
            </a:r>
            <a:r>
              <a:rPr lang="ar-SA" dirty="0" smtClean="0"/>
              <a:t> المشكلة أو الظاهرة إلى ما يمكن أن يكون سبب في حدوثها. </a:t>
            </a:r>
            <a:endParaRPr lang="ar-SA" dirty="0" smtClean="0"/>
          </a:p>
          <a:p>
            <a:r>
              <a:rPr lang="ar-SA" dirty="0" smtClean="0"/>
              <a:t>يعني </a:t>
            </a:r>
            <a:r>
              <a:rPr lang="ar-SA" dirty="0" err="1" smtClean="0"/>
              <a:t>العزو</a:t>
            </a:r>
            <a:r>
              <a:rPr lang="ar-SA" dirty="0" smtClean="0"/>
              <a:t> </a:t>
            </a:r>
            <a:r>
              <a:rPr lang="ar-SA" dirty="0" err="1" smtClean="0"/>
              <a:t>السبببي</a:t>
            </a:r>
            <a:r>
              <a:rPr lang="ar-SA" dirty="0" smtClean="0"/>
              <a:t>: </a:t>
            </a:r>
            <a:r>
              <a:rPr lang="ar-SA" dirty="0" err="1" smtClean="0"/>
              <a:t>عزو</a:t>
            </a:r>
            <a:r>
              <a:rPr lang="ar-SA" dirty="0" smtClean="0"/>
              <a:t> المشكلة إلى سبب معين، لذلك قد تسمى الدراسات الوصفية  أحيانا بالدراسات السببية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يتطلب هذا النوع من التحليل قيام الباحث تحديد ما يمكن اعتباره متغيرات مستقلة : وتعني السبب أو المتغير الذي أدى إلى حدوث المشكلة </a:t>
            </a:r>
          </a:p>
          <a:p>
            <a:r>
              <a:rPr lang="ar-SA" dirty="0" smtClean="0"/>
              <a:t>ويمسى المتغير المستقل بالمتغير التجريبي إذا كان نوع البحث تجريبي </a:t>
            </a:r>
          </a:p>
          <a:p>
            <a:r>
              <a:rPr lang="ar-SA" dirty="0" smtClean="0"/>
              <a:t>والمتغير التابع: هو المتغير الذي يتبع حدوث المشكلة (النتيجة) بالزيادة أو النقصان </a:t>
            </a:r>
          </a:p>
          <a:p>
            <a:r>
              <a:rPr lang="ar-SA" dirty="0" smtClean="0"/>
              <a:t>كل من المتغير التابع والمتغير المستقل مهم في صياغة الفروض واختبارها </a:t>
            </a:r>
          </a:p>
          <a:p>
            <a:r>
              <a:rPr lang="ar-SA" dirty="0" smtClean="0"/>
              <a:t>جدول 1 </a:t>
            </a:r>
            <a:r>
              <a:rPr lang="ar-SA" dirty="0" err="1" smtClean="0"/>
              <a:t>ص</a:t>
            </a:r>
            <a:r>
              <a:rPr lang="ar-SA" dirty="0" smtClean="0"/>
              <a:t> 62 : مقارنة بين الأنواع الثالثة لبحوث التسويق </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مميزات البحث الوصفي:</a:t>
            </a:r>
          </a:p>
          <a:p>
            <a:r>
              <a:rPr lang="ar-SA" dirty="0" smtClean="0"/>
              <a:t>ـ تقوم البحوث الوصفية على دراسات العلاقات أو المقارنات </a:t>
            </a:r>
          </a:p>
          <a:p>
            <a:r>
              <a:rPr lang="ar-SA" dirty="0" smtClean="0"/>
              <a:t>ـ يحتاج قراءات في النظريات والدراسات السابقة </a:t>
            </a:r>
          </a:p>
          <a:p>
            <a:r>
              <a:rPr lang="ar-SA" dirty="0" smtClean="0"/>
              <a:t>ـ يحتاج إلى فروض وتحليل الفروض </a:t>
            </a:r>
          </a:p>
          <a:p>
            <a:r>
              <a:rPr lang="ar-SA" dirty="0" smtClean="0"/>
              <a:t>- يحتاج إلى عينة كبيرة أو أكبر من العينة الدراسة الاستطلاعية </a:t>
            </a:r>
          </a:p>
          <a:p>
            <a:r>
              <a:rPr lang="ar-SA" dirty="0" smtClean="0"/>
              <a:t>ـ يحتاج إلى متغير مستقل ومتغير تابع أو أكثر </a:t>
            </a:r>
          </a:p>
          <a:p>
            <a:r>
              <a:rPr lang="ar-SA" dirty="0" smtClean="0"/>
              <a:t> يلزم البحث الوصفي تفسير النتائج بناء على تحليل الفروض إحصائيا عن طريق برنامج </a:t>
            </a:r>
            <a:r>
              <a:rPr lang="ar-SA" dirty="0" err="1" smtClean="0"/>
              <a:t>الأحصائي</a:t>
            </a:r>
            <a:r>
              <a:rPr lang="ar-SA" dirty="0" smtClean="0"/>
              <a:t> </a:t>
            </a:r>
            <a:r>
              <a:rPr lang="en-US" dirty="0" smtClean="0"/>
              <a:t>SPSS</a:t>
            </a:r>
            <a:endParaRPr lang="ar-SA" dirty="0" smtClean="0"/>
          </a:p>
          <a:p>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المتغير المستقل والتابع </a:t>
            </a:r>
          </a:p>
          <a:p>
            <a:r>
              <a:rPr lang="ar-SA" dirty="0" smtClean="0"/>
              <a:t>ـ المتغير المستقل : هو المتغير المؤثر والذي أدى إلى حدوث المتغير التابع أو النتيجة </a:t>
            </a:r>
          </a:p>
          <a:p>
            <a:r>
              <a:rPr lang="ar-SA" dirty="0" smtClean="0"/>
              <a:t>ـ المتغير التابع: هو المتغير المتأثر والذي يتبع ظهور المتغير المستقل </a:t>
            </a:r>
          </a:p>
          <a:p>
            <a:r>
              <a:rPr lang="ar-SA" dirty="0" smtClean="0"/>
              <a:t>يمكن أن يكون في البحث أكثر من متغير تابع لكن لا يمكن أن يكون أكثر من متغير مستقل </a:t>
            </a:r>
          </a:p>
          <a:p>
            <a:r>
              <a:rPr lang="ar-SA" dirty="0" smtClean="0"/>
              <a:t>المتغير التجريبي: هو المتغير المستقل ويستخدم في حالة استخدام التجارب ، بالتالي يستخدم فيه المنهج التجريبي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تصنيف بحوث التسويق على أساس الزمن </a:t>
            </a:r>
            <a:endParaRPr lang="ar-SA" dirty="0"/>
          </a:p>
        </p:txBody>
      </p:sp>
      <p:sp>
        <p:nvSpPr>
          <p:cNvPr id="3" name="عنصر نائب للمحتوى 2"/>
          <p:cNvSpPr>
            <a:spLocks noGrp="1"/>
          </p:cNvSpPr>
          <p:nvPr>
            <p:ph idx="1"/>
          </p:nvPr>
        </p:nvSpPr>
        <p:spPr/>
        <p:txBody>
          <a:bodyPr>
            <a:normAutofit/>
          </a:bodyPr>
          <a:lstStyle/>
          <a:p>
            <a:r>
              <a:rPr lang="ar-SA" dirty="0" smtClean="0"/>
              <a:t>ممكن تصنيف بحوث التسويق على أساس الزمن الذي يستغرقه البحث، حيث يلعب عنصر الزمن دورا هاما في مجال تصميم وتنفيذ البحث التسويقي. </a:t>
            </a:r>
          </a:p>
          <a:p>
            <a:r>
              <a:rPr lang="ar-SA" dirty="0" smtClean="0"/>
              <a:t>يبدو عنصر الزمن واضحا في مجال بحوث التفسيرية والتي تهدف إلى اختبار العلاقة السببية بين متغير تابع وأحد المتغيرات المستقلة </a:t>
            </a:r>
          </a:p>
          <a:p>
            <a:r>
              <a:rPr lang="ar-SA" dirty="0" smtClean="0"/>
              <a:t>حيث تتطلب وقت زمني طويل نسبيا لتحديد مدى وجود علاقة </a:t>
            </a:r>
          </a:p>
          <a:p>
            <a:r>
              <a:rPr lang="ar-SA" dirty="0" smtClean="0"/>
              <a:t>كما يعلب عنصر الزمن دورا هاما حول إمكانية تعميم نتائج البحث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dirty="0" smtClean="0"/>
              <a:t>بناء على عنصر الزمن ممكن تصنيف بحوث التسويق إلى </a:t>
            </a:r>
          </a:p>
          <a:p>
            <a:r>
              <a:rPr lang="ar-SA" dirty="0" smtClean="0"/>
              <a:t>1- البحوث المقطعية العرضية </a:t>
            </a:r>
          </a:p>
          <a:p>
            <a:r>
              <a:rPr lang="ar-SA" dirty="0" smtClean="0"/>
              <a:t>2- البحوث الدورية الطولية </a:t>
            </a:r>
          </a:p>
          <a:p>
            <a:r>
              <a:rPr lang="ar-SA" dirty="0" smtClean="0"/>
              <a:t>1- البحث المقطعي: </a:t>
            </a:r>
          </a:p>
          <a:p>
            <a:r>
              <a:rPr lang="ar-SA" dirty="0" smtClean="0"/>
              <a:t>يتم إجراء هذا النوع من البحوث مرة واحدة، ولغرض جمع بيانات تتعلق بمشكلة أو ظاهرة تسويقية معينة في فترة زمنية واحدة </a:t>
            </a:r>
          </a:p>
          <a:p>
            <a:r>
              <a:rPr lang="ar-SA" dirty="0" smtClean="0"/>
              <a:t>تعتبر البحوث الاستكشافية والوصفية نماذج من البحوث المقطعية العرضية </a:t>
            </a:r>
          </a:p>
          <a:p>
            <a:r>
              <a:rPr lang="ar-SA" dirty="0" smtClean="0"/>
              <a:t>تستخدم فيها عينات مقطعية ” مستهلكين، مؤسسات ، محلات تجارية“ </a:t>
            </a:r>
          </a:p>
          <a:p>
            <a:r>
              <a:rPr lang="ar-SA" dirty="0" smtClean="0"/>
              <a:t>يتم اختيارهم لجمع البيانات مرة واحدة فقط </a:t>
            </a:r>
            <a:endParaRPr lang="ar-SA" dirty="0" smtClean="0"/>
          </a:p>
          <a:p>
            <a:endParaRPr lang="ar-SA" dirty="0" smtClean="0"/>
          </a:p>
          <a:p>
            <a:r>
              <a:rPr lang="ar-SA" dirty="0" smtClean="0"/>
              <a:t>مثال عملي ” قراءة </a:t>
            </a:r>
            <a:r>
              <a:rPr lang="ar-SA" dirty="0" err="1" smtClean="0"/>
              <a:t>ص</a:t>
            </a:r>
            <a:r>
              <a:rPr lang="ar-SA" dirty="0" smtClean="0"/>
              <a:t> 63 </a:t>
            </a:r>
            <a:endParaRPr lang="ar-SA" dirty="0" smtClean="0"/>
          </a:p>
          <a:p>
            <a:r>
              <a:rPr lang="ar-SA" dirty="0" smtClean="0"/>
              <a:t>ملاحظة : إجراءات البحث الوصفي والاستكشافي تستغرق وقت أقصر من </a:t>
            </a:r>
            <a:r>
              <a:rPr lang="ar-SA" dirty="0" err="1" smtClean="0"/>
              <a:t>اجراءات</a:t>
            </a:r>
            <a:r>
              <a:rPr lang="ar-SA" dirty="0" smtClean="0"/>
              <a:t> البحث التجريبي ، حيث البحث التجريبي </a:t>
            </a:r>
            <a:r>
              <a:rPr lang="ar-SA" dirty="0" err="1" smtClean="0"/>
              <a:t>يتسغرق</a:t>
            </a:r>
            <a:r>
              <a:rPr lang="ar-SA" dirty="0" smtClean="0"/>
              <a:t> وقت زمنيا أطول لأنه يحتوي على القياس القبلي( قبل إجراء التجربة أو البرنامج“  </a:t>
            </a:r>
            <a:r>
              <a:rPr lang="ar-SA" dirty="0" err="1" smtClean="0"/>
              <a:t>والبعدي</a:t>
            </a:r>
            <a:r>
              <a:rPr lang="ar-SA" dirty="0" smtClean="0"/>
              <a:t> ” بعد الانتهاء من التجربة </a:t>
            </a:r>
            <a:r>
              <a:rPr lang="ar-SA" dirty="0" err="1" smtClean="0"/>
              <a:t>أأو</a:t>
            </a:r>
            <a:r>
              <a:rPr lang="ar-SA" dirty="0" smtClean="0"/>
              <a:t> البرنامج </a:t>
            </a:r>
            <a:r>
              <a:rPr lang="ar-SA" dirty="0" err="1" smtClean="0"/>
              <a:t>والتتبعي</a:t>
            </a:r>
            <a:r>
              <a:rPr lang="ar-SA" dirty="0" smtClean="0"/>
              <a:t> بعد مضي ما </a:t>
            </a:r>
            <a:r>
              <a:rPr lang="ar-SA" dirty="0" err="1" smtClean="0"/>
              <a:t>لايقل</a:t>
            </a:r>
            <a:r>
              <a:rPr lang="ar-SA" dirty="0" smtClean="0"/>
              <a:t> عن شهر أو شهرين من إجراء التجربة </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2- البحث الدوري المطول أو الطولي: </a:t>
            </a:r>
          </a:p>
          <a:p>
            <a:r>
              <a:rPr lang="ar-SA" dirty="0" smtClean="0"/>
              <a:t>تهدف هذه البحوث إلى ملاحظة التغيرات في الظاهرة محل البحث عبر الزمن، أي عبر فترة زمنية طويلة قد تمتد سنوات مثل متابعة سلوك استهلاكي لعينة محددة لمدى خمس سنوات</a:t>
            </a:r>
          </a:p>
          <a:p>
            <a:r>
              <a:rPr lang="ar-SA" dirty="0" smtClean="0"/>
              <a:t>لذلك تعتبر </a:t>
            </a:r>
            <a:r>
              <a:rPr lang="ar-SA" dirty="0" err="1" smtClean="0"/>
              <a:t>ادق</a:t>
            </a:r>
            <a:r>
              <a:rPr lang="ar-SA" dirty="0" smtClean="0"/>
              <a:t> من حيث مدى الاعتماد على النتائج </a:t>
            </a:r>
          </a:p>
          <a:p>
            <a:r>
              <a:rPr lang="ar-SA" dirty="0" smtClean="0"/>
              <a:t>ويمكن تطبيقه على سبيل المثال لدى المؤسسات التي ترغب في تتبع استعمال المستهلكين لمجموعة معينة من </a:t>
            </a:r>
            <a:r>
              <a:rPr lang="ar-SA" dirty="0" err="1" smtClean="0"/>
              <a:t>الاصناف</a:t>
            </a:r>
            <a:r>
              <a:rPr lang="ar-SA" dirty="0" smtClean="0"/>
              <a:t> </a:t>
            </a:r>
          </a:p>
          <a:p>
            <a:r>
              <a:rPr lang="ar-SA" dirty="0" smtClean="0"/>
              <a:t>المؤسسات المهتمة بالصحة العامة لمعرفة أنماط والعادات الصحية الغذائية لدى فئة معينة من المستهلكين. </a:t>
            </a:r>
          </a:p>
          <a:p>
            <a:r>
              <a:rPr lang="ar-SA" dirty="0" smtClean="0"/>
              <a:t>مثال عملي قراءة </a:t>
            </a:r>
            <a:r>
              <a:rPr lang="ar-SA" dirty="0" err="1" smtClean="0"/>
              <a:t>ص</a:t>
            </a:r>
            <a:r>
              <a:rPr lang="ar-SA" dirty="0" smtClean="0"/>
              <a:t> 65 </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تحديد نوع البحث المطلوب </a:t>
            </a:r>
            <a:endParaRPr lang="ar-SA" dirty="0"/>
          </a:p>
        </p:txBody>
      </p:sp>
      <p:sp>
        <p:nvSpPr>
          <p:cNvPr id="3" name="عنصر نائب للمحتوى 2"/>
          <p:cNvSpPr>
            <a:spLocks noGrp="1"/>
          </p:cNvSpPr>
          <p:nvPr>
            <p:ph idx="1"/>
          </p:nvPr>
        </p:nvSpPr>
        <p:spPr/>
        <p:txBody>
          <a:bodyPr>
            <a:normAutofit/>
          </a:bodyPr>
          <a:lstStyle/>
          <a:p>
            <a:r>
              <a:rPr lang="ar-SA" dirty="0" smtClean="0"/>
              <a:t>قد يكون البحث الاستكشافي مناسب جدا في الأوضاع التي يكون فيها الأهداف البحث والبيانات المطلوب جمعها غير واضحة </a:t>
            </a:r>
          </a:p>
          <a:p>
            <a:r>
              <a:rPr lang="ar-SA" dirty="0" smtClean="0"/>
              <a:t>أما البحوث </a:t>
            </a:r>
            <a:r>
              <a:rPr lang="ar-SA" dirty="0" err="1" smtClean="0"/>
              <a:t>الاستنتاجية</a:t>
            </a:r>
            <a:r>
              <a:rPr lang="ar-SA" dirty="0" smtClean="0"/>
              <a:t> ” الوصفية  عندما تكون ذات هدف وصفي أو تفسيري فإذا كان البحث أمام وصف أو تفسير علاقة سببية بين مجموعة من المتغيرات، فإن هدف البحث هنا غالبا ما يوصف بأنه أولي وبالتالي فأن البحوث التجريبية يكون أنسب </a:t>
            </a:r>
          </a:p>
          <a:p>
            <a:r>
              <a:rPr lang="ar-SA" dirty="0" smtClean="0"/>
              <a:t>شكل </a:t>
            </a:r>
            <a:r>
              <a:rPr lang="ar-SA" dirty="0" err="1" smtClean="0"/>
              <a:t>ـ</a:t>
            </a:r>
            <a:r>
              <a:rPr lang="ar-SA" dirty="0" smtClean="0"/>
              <a:t> 4 </a:t>
            </a:r>
            <a:r>
              <a:rPr lang="ar-SA" dirty="0" err="1" smtClean="0"/>
              <a:t>ص</a:t>
            </a:r>
            <a:r>
              <a:rPr lang="ar-SA" dirty="0" smtClean="0"/>
              <a:t> 70</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smtClean="0"/>
          </a:p>
          <a:p>
            <a:endParaRPr lang="ar-SA" dirty="0" smtClean="0"/>
          </a:p>
          <a:p>
            <a:r>
              <a:rPr lang="ar-SA" dirty="0" smtClean="0"/>
              <a:t>الغرض الرئيسي من بحوث التسويق هو الحصول على بيانات وبناء علية تصنف بحوث التسويق كالتالي : </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تصنيف بحوث التسويق </a:t>
            </a:r>
            <a:endParaRPr lang="ar-SA" dirty="0"/>
          </a:p>
        </p:txBody>
      </p:sp>
      <p:sp>
        <p:nvSpPr>
          <p:cNvPr id="3" name="عنصر نائب للمحتوى 2"/>
          <p:cNvSpPr>
            <a:spLocks noGrp="1"/>
          </p:cNvSpPr>
          <p:nvPr>
            <p:ph idx="1"/>
          </p:nvPr>
        </p:nvSpPr>
        <p:spPr/>
        <p:txBody>
          <a:bodyPr/>
          <a:lstStyle/>
          <a:p>
            <a:r>
              <a:rPr lang="ar-SA" dirty="0" smtClean="0"/>
              <a:t>من أهم معايير التي يمكن تصنيف بحوث التسويق على أساسها هو الغرض من إجراء البحث وبناء عليه تقسم كالتالي: </a:t>
            </a:r>
          </a:p>
          <a:p>
            <a:r>
              <a:rPr lang="ar-SA" dirty="0" smtClean="0"/>
              <a:t>1- البحث </a:t>
            </a:r>
            <a:r>
              <a:rPr lang="ar-SA" dirty="0" err="1" smtClean="0"/>
              <a:t>الاستشكافي</a:t>
            </a:r>
            <a:r>
              <a:rPr lang="ar-SA" dirty="0" smtClean="0"/>
              <a:t> </a:t>
            </a:r>
          </a:p>
          <a:p>
            <a:r>
              <a:rPr lang="ar-SA" dirty="0" smtClean="0"/>
              <a:t>2- البحث الوصفي </a:t>
            </a:r>
          </a:p>
          <a:p>
            <a:r>
              <a:rPr lang="ar-SA" dirty="0" smtClean="0"/>
              <a:t>3- البحث التفسيري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1- البحث الاستكشافي: </a:t>
            </a:r>
          </a:p>
          <a:p>
            <a:r>
              <a:rPr lang="ar-SA" dirty="0" smtClean="0"/>
              <a:t>يسمى أحيانا بالدراسة أو البحث الاستطلاعي</a:t>
            </a:r>
          </a:p>
          <a:p>
            <a:r>
              <a:rPr lang="ar-SA" dirty="0" smtClean="0"/>
              <a:t>يهدف إلى تكوين رؤية سريعة أولية حول مشكلة معينة </a:t>
            </a:r>
          </a:p>
          <a:p>
            <a:r>
              <a:rPr lang="ar-SA" dirty="0" smtClean="0"/>
              <a:t>يهدف إلى تسليط الضوء على طبيعة الوضع الذي سيتم فيه إجراء البحث والأهداف التي يردي الباحث تحقيقها من خلال قيامه بأية </a:t>
            </a:r>
            <a:r>
              <a:rPr lang="ar-SA" dirty="0" err="1" smtClean="0"/>
              <a:t>ابحاث</a:t>
            </a:r>
            <a:r>
              <a:rPr lang="ar-SA" dirty="0" smtClean="0"/>
              <a:t> إضافية لصانع القرار الذي يرغب في الوصول إلى فهم أعمق للوضع </a:t>
            </a:r>
            <a:r>
              <a:rPr lang="ar-SA" dirty="0" err="1" smtClean="0"/>
              <a:t>القراري</a:t>
            </a:r>
            <a:r>
              <a:rPr lang="ar-SA" dirty="0" smtClean="0"/>
              <a:t> والتي قد تؤثر على مسارات القرار التسويقي وتوجهاته </a:t>
            </a:r>
          </a:p>
          <a:p>
            <a:r>
              <a:rPr lang="ar-SA" dirty="0" smtClean="0"/>
              <a:t>بالتالي يمكن أن تساعد في التعرف على </a:t>
            </a:r>
            <a:r>
              <a:rPr lang="ar-SA" dirty="0" err="1" smtClean="0"/>
              <a:t>اساليب</a:t>
            </a:r>
            <a:r>
              <a:rPr lang="ar-SA" dirty="0" smtClean="0"/>
              <a:t> التصرف البديلة المتاحة لصانع القرار  </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في هذا النوع من البحوث لا يحتاج إلى استخدام عينات احتمالية كبيرة واستمارات رسمية، أي لا يتطلب أدوات بحث عالية أو كثيرة </a:t>
            </a:r>
          </a:p>
          <a:p>
            <a:r>
              <a:rPr lang="ar-SA" dirty="0" smtClean="0"/>
              <a:t>حيث لا تتطلب نتيجة البحث عمق تحليلي </a:t>
            </a:r>
          </a:p>
          <a:p>
            <a:r>
              <a:rPr lang="ar-SA" dirty="0" smtClean="0"/>
              <a:t>بل غالبا تقام هذا النوع من البحوث لتحقيق مزيد من التوضيح لموضوع أو ظاهرة أو مشكلة تسويقية </a:t>
            </a:r>
          </a:p>
          <a:p>
            <a:r>
              <a:rPr lang="ar-SA" dirty="0" smtClean="0"/>
              <a:t>من أجل توفير قاعدة بيانات تسهل على الباحث الألفة بالموضوع </a:t>
            </a:r>
          </a:p>
          <a:p>
            <a:r>
              <a:rPr lang="ar-SA" dirty="0" smtClean="0"/>
              <a:t>في حالة وجود ظاهرة متكررة الحدوث مما تثير فضول الباحث في البحث عنها بالتالي يمكن استخدام هذا النوع من البحوث للتعرف على طبيعة هذه الظاهرة وتطورها </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مثل عدم </a:t>
            </a:r>
            <a:r>
              <a:rPr lang="ar-SA" dirty="0" err="1" smtClean="0"/>
              <a:t>الأقبال</a:t>
            </a:r>
            <a:r>
              <a:rPr lang="ar-SA" dirty="0" smtClean="0"/>
              <a:t> على منتج معين </a:t>
            </a:r>
          </a:p>
          <a:p>
            <a:r>
              <a:rPr lang="ar-SA" dirty="0" smtClean="0"/>
              <a:t>وتهدف البحوث الاستكشافية إلى تحقيق ثلاث أغراض: </a:t>
            </a:r>
          </a:p>
          <a:p>
            <a:r>
              <a:rPr lang="ar-SA" dirty="0" smtClean="0"/>
              <a:t>1- إشباع فضول الباحث ورغبته في الوصول إلى فهم أعمق للمشكلة أو الظاهرة محل البحث </a:t>
            </a:r>
          </a:p>
          <a:p>
            <a:r>
              <a:rPr lang="ar-SA" dirty="0" smtClean="0"/>
              <a:t>2- تطوير وسائل وطرق يمكن استخدامها في أية دراسات لاحقة تكون أكثر جدية </a:t>
            </a:r>
          </a:p>
          <a:p>
            <a:r>
              <a:rPr lang="ar-SA" dirty="0" smtClean="0"/>
              <a:t>3- تحديد مدى جدوى القيام بأية دراسات إضافية أخرى </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مميزات بحوث </a:t>
            </a:r>
            <a:r>
              <a:rPr lang="ar-SA" dirty="0" err="1" smtClean="0"/>
              <a:t>الاستشكافية</a:t>
            </a:r>
            <a:r>
              <a:rPr lang="ar-SA" dirty="0" smtClean="0"/>
              <a:t>: تسمى بالدراسة الاستطلاعية </a:t>
            </a:r>
          </a:p>
          <a:p>
            <a:r>
              <a:rPr lang="ar-SA" dirty="0" smtClean="0"/>
              <a:t>1- تعطي رؤية سريعة </a:t>
            </a:r>
          </a:p>
          <a:p>
            <a:r>
              <a:rPr lang="ar-SA" dirty="0" smtClean="0"/>
              <a:t>2- تكون العينة صغيرة </a:t>
            </a:r>
          </a:p>
          <a:p>
            <a:r>
              <a:rPr lang="ar-SA" dirty="0" smtClean="0"/>
              <a:t>3- لا تحتاج إلى فروض </a:t>
            </a:r>
          </a:p>
          <a:p>
            <a:r>
              <a:rPr lang="ar-SA" dirty="0" smtClean="0"/>
              <a:t>4- أي بحث علمي كامل يحتوي على دراسة استطلاعية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البحث الوصفي </a:t>
            </a:r>
            <a:endParaRPr lang="ar-SA" dirty="0"/>
          </a:p>
        </p:txBody>
      </p:sp>
      <p:sp>
        <p:nvSpPr>
          <p:cNvPr id="3" name="عنصر نائب للمحتوى 2"/>
          <p:cNvSpPr>
            <a:spLocks noGrp="1"/>
          </p:cNvSpPr>
          <p:nvPr>
            <p:ph idx="1"/>
          </p:nvPr>
        </p:nvSpPr>
        <p:spPr/>
        <p:txBody>
          <a:bodyPr/>
          <a:lstStyle/>
          <a:p>
            <a:r>
              <a:rPr lang="ar-SA" dirty="0" smtClean="0"/>
              <a:t>2- البحث الوصفي: </a:t>
            </a:r>
          </a:p>
          <a:p>
            <a:r>
              <a:rPr lang="ar-SA" dirty="0" smtClean="0"/>
              <a:t>هي بحوث التي يمكن أن تخدم الباحث في تحديد الأهداف، ومتطلبات البحث حيث يستطيع معها اقتراح أسلوب التصرف المناسب الواجب تبنيه من قبل صانع القرار </a:t>
            </a:r>
          </a:p>
          <a:p>
            <a:endParaRPr lang="ar-SA" dirty="0" smtClean="0"/>
          </a:p>
          <a:p>
            <a:r>
              <a:rPr lang="ar-SA" dirty="0" smtClean="0"/>
              <a:t>الهدف الرئيسي للبحث هو مساعدة صانع القرار على اختيار أسلوب التصرف البديل الأفضل لذلك هذا النوع من البحوث ”الوصفية“ مفيدة لصناع القرار </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غالبا ما تكون أكثر عمقا في إعدادها وتصميم إجراءات القيام </a:t>
            </a:r>
            <a:r>
              <a:rPr lang="ar-SA" dirty="0" err="1" smtClean="0"/>
              <a:t>بها</a:t>
            </a:r>
            <a:r>
              <a:rPr lang="ar-SA" dirty="0" smtClean="0"/>
              <a:t> من البحوث الاستكشافية </a:t>
            </a:r>
          </a:p>
          <a:p>
            <a:r>
              <a:rPr lang="ar-SA" dirty="0" smtClean="0"/>
              <a:t>لذلك فالبحوث الوصفية غالبا ما تستهدف توفير البيانات التي تصف هيكل وخصائص مجتمع البحث. ” مستهلك، مندوب مبيعات، مناطق بيع“ بالتالي فأن ما يتم جمعه من بيانات عن طريق هذه البحوث من شانه أن يزود الباحث أو صانع القرار برؤيا عن مجتمع الدراسة ” مثلا خصائص العينة“ </a:t>
            </a:r>
          </a:p>
          <a:p>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سبوك">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مسبوك">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سبوك">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53</TotalTime>
  <Words>1101</Words>
  <PresentationFormat>عرض على الشاشة (3:4)‏</PresentationFormat>
  <Paragraphs>87</Paragraphs>
  <Slides>21</Slides>
  <Notes>0</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مسبوك</vt:lpstr>
      <vt:lpstr>المحاضرة الثانية </vt:lpstr>
      <vt:lpstr>الشريحة 2</vt:lpstr>
      <vt:lpstr>تصنيف بحوث التسويق </vt:lpstr>
      <vt:lpstr>الشريحة 4</vt:lpstr>
      <vt:lpstr>الشريحة 5</vt:lpstr>
      <vt:lpstr>الشريحة 6</vt:lpstr>
      <vt:lpstr>الشريحة 7</vt:lpstr>
      <vt:lpstr>البحث الوصفي </vt:lpstr>
      <vt:lpstr>الشريحة 9</vt:lpstr>
      <vt:lpstr>البحث التفسيري </vt:lpstr>
      <vt:lpstr>الشريحة 11</vt:lpstr>
      <vt:lpstr>الشريحة 12</vt:lpstr>
      <vt:lpstr>الشريحة 13</vt:lpstr>
      <vt:lpstr>الشريحة 14</vt:lpstr>
      <vt:lpstr>تصنيف بحوث التسويق على أساس الزمن </vt:lpstr>
      <vt:lpstr>الشريحة 16</vt:lpstr>
      <vt:lpstr>الشريحة 17</vt:lpstr>
      <vt:lpstr>تحديد نوع البحث المطلوب </vt:lpstr>
      <vt:lpstr>الشريحة 19</vt:lpstr>
      <vt:lpstr>الشريحة 20</vt:lpstr>
      <vt:lpstr>الشريحة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dc:title>
  <cp:lastModifiedBy>Dr.Ghada</cp:lastModifiedBy>
  <cp:revision>9</cp:revision>
  <dcterms:modified xsi:type="dcterms:W3CDTF">2017-10-08T08:57:33Z</dcterms:modified>
</cp:coreProperties>
</file>