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handoutMasterIdLst>
    <p:handoutMasterId r:id="rId26"/>
  </p:handoutMasterIdLst>
  <p:sldIdLst>
    <p:sldId id="256" r:id="rId2"/>
    <p:sldId id="262" r:id="rId3"/>
    <p:sldId id="261" r:id="rId4"/>
    <p:sldId id="260" r:id="rId5"/>
    <p:sldId id="259" r:id="rId6"/>
    <p:sldId id="257" r:id="rId7"/>
    <p:sldId id="263" r:id="rId8"/>
    <p:sldId id="274" r:id="rId9"/>
    <p:sldId id="258" r:id="rId10"/>
    <p:sldId id="265" r:id="rId11"/>
    <p:sldId id="266" r:id="rId12"/>
    <p:sldId id="267" r:id="rId13"/>
    <p:sldId id="268" r:id="rId14"/>
    <p:sldId id="269" r:id="rId15"/>
    <p:sldId id="271" r:id="rId16"/>
    <p:sldId id="272" r:id="rId17"/>
    <p:sldId id="275" r:id="rId18"/>
    <p:sldId id="270" r:id="rId19"/>
    <p:sldId id="277" r:id="rId20"/>
    <p:sldId id="276" r:id="rId21"/>
    <p:sldId id="278" r:id="rId22"/>
    <p:sldId id="273" r:id="rId23"/>
    <p:sldId id="279" r:id="rId24"/>
    <p:sldId id="280" r:id="rId25"/>
  </p:sldIdLst>
  <p:sldSz cx="9144000" cy="6858000" type="screen4x3"/>
  <p:notesSz cx="6881813" cy="9661525"/>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67226B-4FE4-495F-8CDD-5551757EC7EE}" type="doc">
      <dgm:prSet loTypeId="urn:microsoft.com/office/officeart/2005/8/layout/cycle2" loCatId="cycle" qsTypeId="urn:microsoft.com/office/officeart/2005/8/quickstyle/simple1" qsCatId="simple" csTypeId="urn:microsoft.com/office/officeart/2005/8/colors/accent1_2" csCatId="accent1" phldr="1"/>
      <dgm:spPr/>
      <dgm:t>
        <a:bodyPr/>
        <a:lstStyle/>
        <a:p>
          <a:pPr rtl="1"/>
          <a:endParaRPr lang="ar-SA"/>
        </a:p>
      </dgm:t>
    </dgm:pt>
    <dgm:pt modelId="{2B3DD46A-3A55-427D-BE4B-94F3869814D9}">
      <dgm:prSet phldrT="[نص]"/>
      <dgm:spPr>
        <a:solidFill>
          <a:schemeClr val="accent2"/>
        </a:solidFill>
      </dgm:spPr>
      <dgm:t>
        <a:bodyPr/>
        <a:lstStyle/>
        <a:p>
          <a:pPr rtl="1"/>
          <a:r>
            <a:rPr lang="ar-SA" dirty="0" smtClean="0"/>
            <a:t>المعيار الاسلامي</a:t>
          </a:r>
          <a:endParaRPr lang="ar-SA" dirty="0"/>
        </a:p>
      </dgm:t>
    </dgm:pt>
    <dgm:pt modelId="{BDFB3BB9-CF91-4826-A3B4-073A03864B03}" type="parTrans" cxnId="{092A5E52-1E52-4F66-B11D-B27EF79F47D2}">
      <dgm:prSet/>
      <dgm:spPr/>
      <dgm:t>
        <a:bodyPr/>
        <a:lstStyle/>
        <a:p>
          <a:pPr rtl="1"/>
          <a:endParaRPr lang="ar-SA"/>
        </a:p>
      </dgm:t>
    </dgm:pt>
    <dgm:pt modelId="{3B2F99CD-A647-42E1-BCDD-BD80B6F1D172}" type="sibTrans" cxnId="{092A5E52-1E52-4F66-B11D-B27EF79F47D2}">
      <dgm:prSet/>
      <dgm:spPr/>
      <dgm:t>
        <a:bodyPr/>
        <a:lstStyle/>
        <a:p>
          <a:pPr rtl="1"/>
          <a:endParaRPr lang="ar-SA"/>
        </a:p>
      </dgm:t>
    </dgm:pt>
    <dgm:pt modelId="{660F716C-5150-4B08-A07B-0DF15417B88D}">
      <dgm:prSet phldrT="[نص]"/>
      <dgm:spPr>
        <a:solidFill>
          <a:srgbClr val="92D050"/>
        </a:solidFill>
      </dgm:spPr>
      <dgm:t>
        <a:bodyPr/>
        <a:lstStyle/>
        <a:p>
          <a:pPr rtl="1"/>
          <a:r>
            <a:rPr lang="ar-SA" dirty="0" smtClean="0"/>
            <a:t>المعيار الإكلينيكي الإحصائي</a:t>
          </a:r>
          <a:endParaRPr lang="ar-SA" dirty="0"/>
        </a:p>
      </dgm:t>
    </dgm:pt>
    <dgm:pt modelId="{A4702FD5-C3E1-45B1-9143-5EC7B9B2C1DC}" type="parTrans" cxnId="{672B3E2B-54F2-425F-907D-B1F9C641F2FB}">
      <dgm:prSet/>
      <dgm:spPr/>
      <dgm:t>
        <a:bodyPr/>
        <a:lstStyle/>
        <a:p>
          <a:pPr rtl="1"/>
          <a:endParaRPr lang="ar-SA"/>
        </a:p>
      </dgm:t>
    </dgm:pt>
    <dgm:pt modelId="{CE117C11-7182-45B1-9C0E-0859071A2E42}" type="sibTrans" cxnId="{672B3E2B-54F2-425F-907D-B1F9C641F2FB}">
      <dgm:prSet/>
      <dgm:spPr/>
      <dgm:t>
        <a:bodyPr/>
        <a:lstStyle/>
        <a:p>
          <a:pPr rtl="1"/>
          <a:endParaRPr lang="ar-SA"/>
        </a:p>
      </dgm:t>
    </dgm:pt>
    <dgm:pt modelId="{CF390552-9745-47A9-AF54-67DFDA79E9A7}">
      <dgm:prSet phldrT="[نص]"/>
      <dgm:spPr/>
      <dgm:t>
        <a:bodyPr/>
        <a:lstStyle/>
        <a:p>
          <a:pPr rtl="1"/>
          <a:r>
            <a:rPr lang="ar-SA" dirty="0" smtClean="0"/>
            <a:t>المعيار الذاتي</a:t>
          </a:r>
          <a:endParaRPr lang="ar-SA" dirty="0"/>
        </a:p>
      </dgm:t>
    </dgm:pt>
    <dgm:pt modelId="{7345CD66-36D8-4F04-AB03-9233823BF80A}" type="parTrans" cxnId="{8F8BA757-C319-4875-A374-3E84D8A378BD}">
      <dgm:prSet/>
      <dgm:spPr/>
      <dgm:t>
        <a:bodyPr/>
        <a:lstStyle/>
        <a:p>
          <a:pPr rtl="1"/>
          <a:endParaRPr lang="ar-SA"/>
        </a:p>
      </dgm:t>
    </dgm:pt>
    <dgm:pt modelId="{9C1A3C05-AF8B-430C-8A1F-5641D8E37FA5}" type="sibTrans" cxnId="{8F8BA757-C319-4875-A374-3E84D8A378BD}">
      <dgm:prSet/>
      <dgm:spPr/>
      <dgm:t>
        <a:bodyPr/>
        <a:lstStyle/>
        <a:p>
          <a:pPr rtl="1"/>
          <a:endParaRPr lang="ar-SA"/>
        </a:p>
      </dgm:t>
    </dgm:pt>
    <dgm:pt modelId="{F599E21C-E6A9-4CA5-A1A7-A28771C416C6}">
      <dgm:prSet phldrT="[نص]"/>
      <dgm:spPr/>
      <dgm:t>
        <a:bodyPr/>
        <a:lstStyle/>
        <a:p>
          <a:pPr rtl="1"/>
          <a:r>
            <a:rPr lang="ar-SA" dirty="0" smtClean="0"/>
            <a:t>المعيار الاجتماعي</a:t>
          </a:r>
          <a:endParaRPr lang="ar-SA" dirty="0"/>
        </a:p>
      </dgm:t>
    </dgm:pt>
    <dgm:pt modelId="{55BC8553-A0D5-4F41-8072-6047EAC80277}" type="parTrans" cxnId="{41297947-69B5-4080-AF56-30581FDF73C7}">
      <dgm:prSet/>
      <dgm:spPr/>
      <dgm:t>
        <a:bodyPr/>
        <a:lstStyle/>
        <a:p>
          <a:pPr rtl="1"/>
          <a:endParaRPr lang="ar-SA"/>
        </a:p>
      </dgm:t>
    </dgm:pt>
    <dgm:pt modelId="{B35DCD8E-A24B-49AC-BCE8-219E691B2E35}" type="sibTrans" cxnId="{41297947-69B5-4080-AF56-30581FDF73C7}">
      <dgm:prSet/>
      <dgm:spPr/>
      <dgm:t>
        <a:bodyPr/>
        <a:lstStyle/>
        <a:p>
          <a:pPr rtl="1"/>
          <a:endParaRPr lang="ar-SA"/>
        </a:p>
      </dgm:t>
    </dgm:pt>
    <dgm:pt modelId="{46B95DDD-5EA2-4404-9089-E8A8C0F5D2B7}" type="pres">
      <dgm:prSet presAssocID="{AC67226B-4FE4-495F-8CDD-5551757EC7EE}" presName="cycle" presStyleCnt="0">
        <dgm:presLayoutVars>
          <dgm:dir/>
          <dgm:resizeHandles val="exact"/>
        </dgm:presLayoutVars>
      </dgm:prSet>
      <dgm:spPr/>
      <dgm:t>
        <a:bodyPr/>
        <a:lstStyle/>
        <a:p>
          <a:pPr rtl="1"/>
          <a:endParaRPr lang="ar-SA"/>
        </a:p>
      </dgm:t>
    </dgm:pt>
    <dgm:pt modelId="{B67EEEBB-A767-4D46-93FA-C1428199067A}" type="pres">
      <dgm:prSet presAssocID="{2B3DD46A-3A55-427D-BE4B-94F3869814D9}" presName="node" presStyleLbl="node1" presStyleIdx="0" presStyleCnt="4">
        <dgm:presLayoutVars>
          <dgm:bulletEnabled val="1"/>
        </dgm:presLayoutVars>
      </dgm:prSet>
      <dgm:spPr/>
      <dgm:t>
        <a:bodyPr/>
        <a:lstStyle/>
        <a:p>
          <a:pPr rtl="1"/>
          <a:endParaRPr lang="ar-SA"/>
        </a:p>
      </dgm:t>
    </dgm:pt>
    <dgm:pt modelId="{90F99A03-5410-42D2-B321-989ED23065B7}" type="pres">
      <dgm:prSet presAssocID="{3B2F99CD-A647-42E1-BCDD-BD80B6F1D172}" presName="sibTrans" presStyleLbl="sibTrans2D1" presStyleIdx="0" presStyleCnt="4"/>
      <dgm:spPr/>
      <dgm:t>
        <a:bodyPr/>
        <a:lstStyle/>
        <a:p>
          <a:pPr rtl="1"/>
          <a:endParaRPr lang="ar-SA"/>
        </a:p>
      </dgm:t>
    </dgm:pt>
    <dgm:pt modelId="{6CDB8F40-4B47-4D35-BFCA-A8FCB0C1A775}" type="pres">
      <dgm:prSet presAssocID="{3B2F99CD-A647-42E1-BCDD-BD80B6F1D172}" presName="connectorText" presStyleLbl="sibTrans2D1" presStyleIdx="0" presStyleCnt="4"/>
      <dgm:spPr/>
      <dgm:t>
        <a:bodyPr/>
        <a:lstStyle/>
        <a:p>
          <a:pPr rtl="1"/>
          <a:endParaRPr lang="ar-SA"/>
        </a:p>
      </dgm:t>
    </dgm:pt>
    <dgm:pt modelId="{CD286FB6-947E-4114-B572-0D518AD36DE9}" type="pres">
      <dgm:prSet presAssocID="{660F716C-5150-4B08-A07B-0DF15417B88D}" presName="node" presStyleLbl="node1" presStyleIdx="1" presStyleCnt="4">
        <dgm:presLayoutVars>
          <dgm:bulletEnabled val="1"/>
        </dgm:presLayoutVars>
      </dgm:prSet>
      <dgm:spPr/>
      <dgm:t>
        <a:bodyPr/>
        <a:lstStyle/>
        <a:p>
          <a:pPr rtl="1"/>
          <a:endParaRPr lang="ar-SA"/>
        </a:p>
      </dgm:t>
    </dgm:pt>
    <dgm:pt modelId="{BEECE798-0446-4D7D-9BB0-9DE715C7522D}" type="pres">
      <dgm:prSet presAssocID="{CE117C11-7182-45B1-9C0E-0859071A2E42}" presName="sibTrans" presStyleLbl="sibTrans2D1" presStyleIdx="1" presStyleCnt="4"/>
      <dgm:spPr/>
      <dgm:t>
        <a:bodyPr/>
        <a:lstStyle/>
        <a:p>
          <a:pPr rtl="1"/>
          <a:endParaRPr lang="ar-SA"/>
        </a:p>
      </dgm:t>
    </dgm:pt>
    <dgm:pt modelId="{2C2FB393-F709-42AB-9687-A77F3518DFE3}" type="pres">
      <dgm:prSet presAssocID="{CE117C11-7182-45B1-9C0E-0859071A2E42}" presName="connectorText" presStyleLbl="sibTrans2D1" presStyleIdx="1" presStyleCnt="4"/>
      <dgm:spPr/>
      <dgm:t>
        <a:bodyPr/>
        <a:lstStyle/>
        <a:p>
          <a:pPr rtl="1"/>
          <a:endParaRPr lang="ar-SA"/>
        </a:p>
      </dgm:t>
    </dgm:pt>
    <dgm:pt modelId="{5F6D2012-6C3D-460F-B357-7107C90589B5}" type="pres">
      <dgm:prSet presAssocID="{CF390552-9745-47A9-AF54-67DFDA79E9A7}" presName="node" presStyleLbl="node1" presStyleIdx="2" presStyleCnt="4">
        <dgm:presLayoutVars>
          <dgm:bulletEnabled val="1"/>
        </dgm:presLayoutVars>
      </dgm:prSet>
      <dgm:spPr/>
      <dgm:t>
        <a:bodyPr/>
        <a:lstStyle/>
        <a:p>
          <a:pPr rtl="1"/>
          <a:endParaRPr lang="ar-SA"/>
        </a:p>
      </dgm:t>
    </dgm:pt>
    <dgm:pt modelId="{98AC25FF-F5F1-4B85-874A-0B5E3D75A878}" type="pres">
      <dgm:prSet presAssocID="{9C1A3C05-AF8B-430C-8A1F-5641D8E37FA5}" presName="sibTrans" presStyleLbl="sibTrans2D1" presStyleIdx="2" presStyleCnt="4"/>
      <dgm:spPr/>
      <dgm:t>
        <a:bodyPr/>
        <a:lstStyle/>
        <a:p>
          <a:pPr rtl="1"/>
          <a:endParaRPr lang="ar-SA"/>
        </a:p>
      </dgm:t>
    </dgm:pt>
    <dgm:pt modelId="{5055F580-2334-47F9-8A76-A967D396D5D5}" type="pres">
      <dgm:prSet presAssocID="{9C1A3C05-AF8B-430C-8A1F-5641D8E37FA5}" presName="connectorText" presStyleLbl="sibTrans2D1" presStyleIdx="2" presStyleCnt="4"/>
      <dgm:spPr/>
      <dgm:t>
        <a:bodyPr/>
        <a:lstStyle/>
        <a:p>
          <a:pPr rtl="1"/>
          <a:endParaRPr lang="ar-SA"/>
        </a:p>
      </dgm:t>
    </dgm:pt>
    <dgm:pt modelId="{62276B99-0A92-4383-8587-6A1DB4C45286}" type="pres">
      <dgm:prSet presAssocID="{F599E21C-E6A9-4CA5-A1A7-A28771C416C6}" presName="node" presStyleLbl="node1" presStyleIdx="3" presStyleCnt="4">
        <dgm:presLayoutVars>
          <dgm:bulletEnabled val="1"/>
        </dgm:presLayoutVars>
      </dgm:prSet>
      <dgm:spPr/>
      <dgm:t>
        <a:bodyPr/>
        <a:lstStyle/>
        <a:p>
          <a:pPr rtl="1"/>
          <a:endParaRPr lang="ar-SA"/>
        </a:p>
      </dgm:t>
    </dgm:pt>
    <dgm:pt modelId="{93BF5020-7686-4C01-981F-328E301B41AA}" type="pres">
      <dgm:prSet presAssocID="{B35DCD8E-A24B-49AC-BCE8-219E691B2E35}" presName="sibTrans" presStyleLbl="sibTrans2D1" presStyleIdx="3" presStyleCnt="4"/>
      <dgm:spPr/>
      <dgm:t>
        <a:bodyPr/>
        <a:lstStyle/>
        <a:p>
          <a:pPr rtl="1"/>
          <a:endParaRPr lang="ar-SA"/>
        </a:p>
      </dgm:t>
    </dgm:pt>
    <dgm:pt modelId="{80000C2D-8BE3-43FE-A13D-A85B8AEC03E5}" type="pres">
      <dgm:prSet presAssocID="{B35DCD8E-A24B-49AC-BCE8-219E691B2E35}" presName="connectorText" presStyleLbl="sibTrans2D1" presStyleIdx="3" presStyleCnt="4"/>
      <dgm:spPr/>
      <dgm:t>
        <a:bodyPr/>
        <a:lstStyle/>
        <a:p>
          <a:pPr rtl="1"/>
          <a:endParaRPr lang="ar-SA"/>
        </a:p>
      </dgm:t>
    </dgm:pt>
  </dgm:ptLst>
  <dgm:cxnLst>
    <dgm:cxn modelId="{E742F739-52C3-4E65-9992-B271044A60DA}" type="presOf" srcId="{3B2F99CD-A647-42E1-BCDD-BD80B6F1D172}" destId="{90F99A03-5410-42D2-B321-989ED23065B7}" srcOrd="0" destOrd="0" presId="urn:microsoft.com/office/officeart/2005/8/layout/cycle2"/>
    <dgm:cxn modelId="{ECFF1ABF-6241-4C69-8B3E-30EE80995C83}" type="presOf" srcId="{B35DCD8E-A24B-49AC-BCE8-219E691B2E35}" destId="{93BF5020-7686-4C01-981F-328E301B41AA}" srcOrd="0" destOrd="0" presId="urn:microsoft.com/office/officeart/2005/8/layout/cycle2"/>
    <dgm:cxn modelId="{816418D2-B960-48BC-819A-841C91D2459E}" type="presOf" srcId="{CE117C11-7182-45B1-9C0E-0859071A2E42}" destId="{2C2FB393-F709-42AB-9687-A77F3518DFE3}" srcOrd="1" destOrd="0" presId="urn:microsoft.com/office/officeart/2005/8/layout/cycle2"/>
    <dgm:cxn modelId="{B6F73B7A-9DC5-425B-A19A-51AE215837A5}" type="presOf" srcId="{CE117C11-7182-45B1-9C0E-0859071A2E42}" destId="{BEECE798-0446-4D7D-9BB0-9DE715C7522D}" srcOrd="0" destOrd="0" presId="urn:microsoft.com/office/officeart/2005/8/layout/cycle2"/>
    <dgm:cxn modelId="{A32F7D2B-81AB-4C7C-AE11-3FE49B77C161}" type="presOf" srcId="{AC67226B-4FE4-495F-8CDD-5551757EC7EE}" destId="{46B95DDD-5EA2-4404-9089-E8A8C0F5D2B7}" srcOrd="0" destOrd="0" presId="urn:microsoft.com/office/officeart/2005/8/layout/cycle2"/>
    <dgm:cxn modelId="{0D306C0A-6171-44E0-B1CB-FE590482D0B5}" type="presOf" srcId="{CF390552-9745-47A9-AF54-67DFDA79E9A7}" destId="{5F6D2012-6C3D-460F-B357-7107C90589B5}" srcOrd="0" destOrd="0" presId="urn:microsoft.com/office/officeart/2005/8/layout/cycle2"/>
    <dgm:cxn modelId="{50AF5D35-C34B-4F17-AE2C-79524378C3B2}" type="presOf" srcId="{9C1A3C05-AF8B-430C-8A1F-5641D8E37FA5}" destId="{5055F580-2334-47F9-8A76-A967D396D5D5}" srcOrd="1" destOrd="0" presId="urn:microsoft.com/office/officeart/2005/8/layout/cycle2"/>
    <dgm:cxn modelId="{86D04B6C-AB15-47D1-98BC-419D877F3A6D}" type="presOf" srcId="{F599E21C-E6A9-4CA5-A1A7-A28771C416C6}" destId="{62276B99-0A92-4383-8587-6A1DB4C45286}" srcOrd="0" destOrd="0" presId="urn:microsoft.com/office/officeart/2005/8/layout/cycle2"/>
    <dgm:cxn modelId="{D140B72A-FE36-4214-B3D8-084B1152C44E}" type="presOf" srcId="{B35DCD8E-A24B-49AC-BCE8-219E691B2E35}" destId="{80000C2D-8BE3-43FE-A13D-A85B8AEC03E5}" srcOrd="1" destOrd="0" presId="urn:microsoft.com/office/officeart/2005/8/layout/cycle2"/>
    <dgm:cxn modelId="{8F8BA757-C319-4875-A374-3E84D8A378BD}" srcId="{AC67226B-4FE4-495F-8CDD-5551757EC7EE}" destId="{CF390552-9745-47A9-AF54-67DFDA79E9A7}" srcOrd="2" destOrd="0" parTransId="{7345CD66-36D8-4F04-AB03-9233823BF80A}" sibTransId="{9C1A3C05-AF8B-430C-8A1F-5641D8E37FA5}"/>
    <dgm:cxn modelId="{B22F80E4-E8CD-44C3-B70B-94F0A87DBD01}" type="presOf" srcId="{3B2F99CD-A647-42E1-BCDD-BD80B6F1D172}" destId="{6CDB8F40-4B47-4D35-BFCA-A8FCB0C1A775}" srcOrd="1" destOrd="0" presId="urn:microsoft.com/office/officeart/2005/8/layout/cycle2"/>
    <dgm:cxn modelId="{F1EA676D-77AD-4E13-8B7B-36FBD553EA5B}" type="presOf" srcId="{9C1A3C05-AF8B-430C-8A1F-5641D8E37FA5}" destId="{98AC25FF-F5F1-4B85-874A-0B5E3D75A878}" srcOrd="0" destOrd="0" presId="urn:microsoft.com/office/officeart/2005/8/layout/cycle2"/>
    <dgm:cxn modelId="{41297947-69B5-4080-AF56-30581FDF73C7}" srcId="{AC67226B-4FE4-495F-8CDD-5551757EC7EE}" destId="{F599E21C-E6A9-4CA5-A1A7-A28771C416C6}" srcOrd="3" destOrd="0" parTransId="{55BC8553-A0D5-4F41-8072-6047EAC80277}" sibTransId="{B35DCD8E-A24B-49AC-BCE8-219E691B2E35}"/>
    <dgm:cxn modelId="{092A5E52-1E52-4F66-B11D-B27EF79F47D2}" srcId="{AC67226B-4FE4-495F-8CDD-5551757EC7EE}" destId="{2B3DD46A-3A55-427D-BE4B-94F3869814D9}" srcOrd="0" destOrd="0" parTransId="{BDFB3BB9-CF91-4826-A3B4-073A03864B03}" sibTransId="{3B2F99CD-A647-42E1-BCDD-BD80B6F1D172}"/>
    <dgm:cxn modelId="{4D3D7832-B779-4CE1-9528-A0578058FD52}" type="presOf" srcId="{2B3DD46A-3A55-427D-BE4B-94F3869814D9}" destId="{B67EEEBB-A767-4D46-93FA-C1428199067A}" srcOrd="0" destOrd="0" presId="urn:microsoft.com/office/officeart/2005/8/layout/cycle2"/>
    <dgm:cxn modelId="{672B3E2B-54F2-425F-907D-B1F9C641F2FB}" srcId="{AC67226B-4FE4-495F-8CDD-5551757EC7EE}" destId="{660F716C-5150-4B08-A07B-0DF15417B88D}" srcOrd="1" destOrd="0" parTransId="{A4702FD5-C3E1-45B1-9143-5EC7B9B2C1DC}" sibTransId="{CE117C11-7182-45B1-9C0E-0859071A2E42}"/>
    <dgm:cxn modelId="{D9C45C3C-C84B-4820-BABC-A6E5683BF887}" type="presOf" srcId="{660F716C-5150-4B08-A07B-0DF15417B88D}" destId="{CD286FB6-947E-4114-B572-0D518AD36DE9}" srcOrd="0" destOrd="0" presId="urn:microsoft.com/office/officeart/2005/8/layout/cycle2"/>
    <dgm:cxn modelId="{7726EAD3-C27A-43CE-A7B3-CE19BD9DC30F}" type="presParOf" srcId="{46B95DDD-5EA2-4404-9089-E8A8C0F5D2B7}" destId="{B67EEEBB-A767-4D46-93FA-C1428199067A}" srcOrd="0" destOrd="0" presId="urn:microsoft.com/office/officeart/2005/8/layout/cycle2"/>
    <dgm:cxn modelId="{CA4B42AD-0099-4D53-A7C2-889FE33A01F8}" type="presParOf" srcId="{46B95DDD-5EA2-4404-9089-E8A8C0F5D2B7}" destId="{90F99A03-5410-42D2-B321-989ED23065B7}" srcOrd="1" destOrd="0" presId="urn:microsoft.com/office/officeart/2005/8/layout/cycle2"/>
    <dgm:cxn modelId="{19F73183-7185-46F1-9C8C-A4BEE9641DB6}" type="presParOf" srcId="{90F99A03-5410-42D2-B321-989ED23065B7}" destId="{6CDB8F40-4B47-4D35-BFCA-A8FCB0C1A775}" srcOrd="0" destOrd="0" presId="urn:microsoft.com/office/officeart/2005/8/layout/cycle2"/>
    <dgm:cxn modelId="{1CF0F633-6CDF-4752-9954-16BD0C55C88E}" type="presParOf" srcId="{46B95DDD-5EA2-4404-9089-E8A8C0F5D2B7}" destId="{CD286FB6-947E-4114-B572-0D518AD36DE9}" srcOrd="2" destOrd="0" presId="urn:microsoft.com/office/officeart/2005/8/layout/cycle2"/>
    <dgm:cxn modelId="{624F29B6-3EAF-4019-920A-79219D5EBFA7}" type="presParOf" srcId="{46B95DDD-5EA2-4404-9089-E8A8C0F5D2B7}" destId="{BEECE798-0446-4D7D-9BB0-9DE715C7522D}" srcOrd="3" destOrd="0" presId="urn:microsoft.com/office/officeart/2005/8/layout/cycle2"/>
    <dgm:cxn modelId="{A3D75C26-09BA-46F9-9396-070BE19CD628}" type="presParOf" srcId="{BEECE798-0446-4D7D-9BB0-9DE715C7522D}" destId="{2C2FB393-F709-42AB-9687-A77F3518DFE3}" srcOrd="0" destOrd="0" presId="urn:microsoft.com/office/officeart/2005/8/layout/cycle2"/>
    <dgm:cxn modelId="{CB8595C5-FF37-4241-BEA6-4F72E60F7A69}" type="presParOf" srcId="{46B95DDD-5EA2-4404-9089-E8A8C0F5D2B7}" destId="{5F6D2012-6C3D-460F-B357-7107C90589B5}" srcOrd="4" destOrd="0" presId="urn:microsoft.com/office/officeart/2005/8/layout/cycle2"/>
    <dgm:cxn modelId="{5960C7A8-F35D-4EAE-884E-36C61CB34245}" type="presParOf" srcId="{46B95DDD-5EA2-4404-9089-E8A8C0F5D2B7}" destId="{98AC25FF-F5F1-4B85-874A-0B5E3D75A878}" srcOrd="5" destOrd="0" presId="urn:microsoft.com/office/officeart/2005/8/layout/cycle2"/>
    <dgm:cxn modelId="{27AFD8E6-14AC-4153-B307-5DEDB4C6D8CA}" type="presParOf" srcId="{98AC25FF-F5F1-4B85-874A-0B5E3D75A878}" destId="{5055F580-2334-47F9-8A76-A967D396D5D5}" srcOrd="0" destOrd="0" presId="urn:microsoft.com/office/officeart/2005/8/layout/cycle2"/>
    <dgm:cxn modelId="{E0653874-C49E-4D97-9ED6-388B699290AF}" type="presParOf" srcId="{46B95DDD-5EA2-4404-9089-E8A8C0F5D2B7}" destId="{62276B99-0A92-4383-8587-6A1DB4C45286}" srcOrd="6" destOrd="0" presId="urn:microsoft.com/office/officeart/2005/8/layout/cycle2"/>
    <dgm:cxn modelId="{F6E36ADC-C9E7-4383-8818-9BDAC26D8E35}" type="presParOf" srcId="{46B95DDD-5EA2-4404-9089-E8A8C0F5D2B7}" destId="{93BF5020-7686-4C01-981F-328E301B41AA}" srcOrd="7" destOrd="0" presId="urn:microsoft.com/office/officeart/2005/8/layout/cycle2"/>
    <dgm:cxn modelId="{5A619281-54DF-4B7A-8105-2F40D950919E}" type="presParOf" srcId="{93BF5020-7686-4C01-981F-328E301B41AA}" destId="{80000C2D-8BE3-43FE-A13D-A85B8AEC03E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7EEEBB-A767-4D46-93FA-C1428199067A}">
      <dsp:nvSpPr>
        <dsp:cNvPr id="0" name=""/>
        <dsp:cNvSpPr/>
      </dsp:nvSpPr>
      <dsp:spPr>
        <a:xfrm>
          <a:off x="3390490" y="1712"/>
          <a:ext cx="1448618" cy="1448618"/>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ar-SA" sz="2300" kern="1200" dirty="0" smtClean="0"/>
            <a:t>المعيار الاسلامي</a:t>
          </a:r>
          <a:endParaRPr lang="ar-SA" sz="2300" kern="1200" dirty="0"/>
        </a:p>
      </dsp:txBody>
      <dsp:txXfrm>
        <a:off x="3602635" y="213857"/>
        <a:ext cx="1024328" cy="1024328"/>
      </dsp:txXfrm>
    </dsp:sp>
    <dsp:sp modelId="{90F99A03-5410-42D2-B321-989ED23065B7}">
      <dsp:nvSpPr>
        <dsp:cNvPr id="0" name=""/>
        <dsp:cNvSpPr/>
      </dsp:nvSpPr>
      <dsp:spPr>
        <a:xfrm rot="2700000">
          <a:off x="4683473" y="1242357"/>
          <a:ext cx="384234" cy="48890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a:off x="4700354" y="1299385"/>
        <a:ext cx="268964" cy="293344"/>
      </dsp:txXfrm>
    </dsp:sp>
    <dsp:sp modelId="{CD286FB6-947E-4114-B572-0D518AD36DE9}">
      <dsp:nvSpPr>
        <dsp:cNvPr id="0" name=""/>
        <dsp:cNvSpPr/>
      </dsp:nvSpPr>
      <dsp:spPr>
        <a:xfrm>
          <a:off x="4927450" y="1538672"/>
          <a:ext cx="1448618" cy="1448618"/>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ar-SA" sz="2300" kern="1200" dirty="0" smtClean="0"/>
            <a:t>المعيار الإكلينيكي الإحصائي</a:t>
          </a:r>
          <a:endParaRPr lang="ar-SA" sz="2300" kern="1200" dirty="0"/>
        </a:p>
      </dsp:txBody>
      <dsp:txXfrm>
        <a:off x="5139595" y="1750817"/>
        <a:ext cx="1024328" cy="1024328"/>
      </dsp:txXfrm>
    </dsp:sp>
    <dsp:sp modelId="{BEECE798-0446-4D7D-9BB0-9DE715C7522D}">
      <dsp:nvSpPr>
        <dsp:cNvPr id="0" name=""/>
        <dsp:cNvSpPr/>
      </dsp:nvSpPr>
      <dsp:spPr>
        <a:xfrm rot="8100000">
          <a:off x="4698852" y="2779317"/>
          <a:ext cx="384234" cy="48890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rot="10800000">
        <a:off x="4797241" y="2836345"/>
        <a:ext cx="268964" cy="293344"/>
      </dsp:txXfrm>
    </dsp:sp>
    <dsp:sp modelId="{5F6D2012-6C3D-460F-B357-7107C90589B5}">
      <dsp:nvSpPr>
        <dsp:cNvPr id="0" name=""/>
        <dsp:cNvSpPr/>
      </dsp:nvSpPr>
      <dsp:spPr>
        <a:xfrm>
          <a:off x="3390490" y="3075632"/>
          <a:ext cx="1448618" cy="14486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ar-SA" sz="2300" kern="1200" dirty="0" smtClean="0"/>
            <a:t>المعيار الذاتي</a:t>
          </a:r>
          <a:endParaRPr lang="ar-SA" sz="2300" kern="1200" dirty="0"/>
        </a:p>
      </dsp:txBody>
      <dsp:txXfrm>
        <a:off x="3602635" y="3287777"/>
        <a:ext cx="1024328" cy="1024328"/>
      </dsp:txXfrm>
    </dsp:sp>
    <dsp:sp modelId="{98AC25FF-F5F1-4B85-874A-0B5E3D75A878}">
      <dsp:nvSpPr>
        <dsp:cNvPr id="0" name=""/>
        <dsp:cNvSpPr/>
      </dsp:nvSpPr>
      <dsp:spPr>
        <a:xfrm rot="13500000">
          <a:off x="3161892" y="2794696"/>
          <a:ext cx="384234" cy="48890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rot="10800000">
        <a:off x="3260281" y="2933232"/>
        <a:ext cx="268964" cy="293344"/>
      </dsp:txXfrm>
    </dsp:sp>
    <dsp:sp modelId="{62276B99-0A92-4383-8587-6A1DB4C45286}">
      <dsp:nvSpPr>
        <dsp:cNvPr id="0" name=""/>
        <dsp:cNvSpPr/>
      </dsp:nvSpPr>
      <dsp:spPr>
        <a:xfrm>
          <a:off x="1853530" y="1538672"/>
          <a:ext cx="1448618" cy="14486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ar-SA" sz="2300" kern="1200" dirty="0" smtClean="0"/>
            <a:t>المعيار الاجتماعي</a:t>
          </a:r>
          <a:endParaRPr lang="ar-SA" sz="2300" kern="1200" dirty="0"/>
        </a:p>
      </dsp:txBody>
      <dsp:txXfrm>
        <a:off x="2065675" y="1750817"/>
        <a:ext cx="1024328" cy="1024328"/>
      </dsp:txXfrm>
    </dsp:sp>
    <dsp:sp modelId="{93BF5020-7686-4C01-981F-328E301B41AA}">
      <dsp:nvSpPr>
        <dsp:cNvPr id="0" name=""/>
        <dsp:cNvSpPr/>
      </dsp:nvSpPr>
      <dsp:spPr>
        <a:xfrm rot="18900000">
          <a:off x="3146513" y="1257736"/>
          <a:ext cx="384234" cy="48890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a:off x="3163394" y="1396272"/>
        <a:ext cx="268964" cy="29334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99694" y="0"/>
            <a:ext cx="2982119" cy="483076"/>
          </a:xfrm>
          <a:prstGeom prst="rect">
            <a:avLst/>
          </a:prstGeom>
        </p:spPr>
        <p:txBody>
          <a:bodyPr vert="horz" lIns="94531" tIns="47265" rIns="94531" bIns="47265" rtlCol="1"/>
          <a:lstStyle>
            <a:lvl1pPr algn="r">
              <a:defRPr sz="1200"/>
            </a:lvl1pPr>
          </a:lstStyle>
          <a:p>
            <a:endParaRPr lang="ar-SA"/>
          </a:p>
        </p:txBody>
      </p:sp>
      <p:sp>
        <p:nvSpPr>
          <p:cNvPr id="3" name="عنصر نائب للتاريخ 2"/>
          <p:cNvSpPr>
            <a:spLocks noGrp="1"/>
          </p:cNvSpPr>
          <p:nvPr>
            <p:ph type="dt" sz="quarter" idx="1"/>
          </p:nvPr>
        </p:nvSpPr>
        <p:spPr>
          <a:xfrm>
            <a:off x="1593" y="0"/>
            <a:ext cx="2982119" cy="483076"/>
          </a:xfrm>
          <a:prstGeom prst="rect">
            <a:avLst/>
          </a:prstGeom>
        </p:spPr>
        <p:txBody>
          <a:bodyPr vert="horz" lIns="94531" tIns="47265" rIns="94531" bIns="47265" rtlCol="1"/>
          <a:lstStyle>
            <a:lvl1pPr algn="l">
              <a:defRPr sz="1200"/>
            </a:lvl1pPr>
          </a:lstStyle>
          <a:p>
            <a:fld id="{226F4337-106A-45FB-A343-DBF7CF1A7403}" type="datetimeFigureOut">
              <a:rPr lang="ar-SA" smtClean="0"/>
              <a:t>20/01/39</a:t>
            </a:fld>
            <a:endParaRPr lang="ar-SA"/>
          </a:p>
        </p:txBody>
      </p:sp>
      <p:sp>
        <p:nvSpPr>
          <p:cNvPr id="4" name="عنصر نائب للتذييل 3"/>
          <p:cNvSpPr>
            <a:spLocks noGrp="1"/>
          </p:cNvSpPr>
          <p:nvPr>
            <p:ph type="ftr" sz="quarter" idx="2"/>
          </p:nvPr>
        </p:nvSpPr>
        <p:spPr>
          <a:xfrm>
            <a:off x="3899694" y="9176772"/>
            <a:ext cx="2982119" cy="483076"/>
          </a:xfrm>
          <a:prstGeom prst="rect">
            <a:avLst/>
          </a:prstGeom>
        </p:spPr>
        <p:txBody>
          <a:bodyPr vert="horz" lIns="94531" tIns="47265" rIns="94531" bIns="47265" rtlCol="1" anchor="b"/>
          <a:lstStyle>
            <a:lvl1pPr algn="r">
              <a:defRPr sz="1200"/>
            </a:lvl1pPr>
          </a:lstStyle>
          <a:p>
            <a:endParaRPr lang="ar-SA"/>
          </a:p>
        </p:txBody>
      </p:sp>
      <p:sp>
        <p:nvSpPr>
          <p:cNvPr id="5" name="عنصر نائب لرقم الشريحة 4"/>
          <p:cNvSpPr>
            <a:spLocks noGrp="1"/>
          </p:cNvSpPr>
          <p:nvPr>
            <p:ph type="sldNum" sz="quarter" idx="3"/>
          </p:nvPr>
        </p:nvSpPr>
        <p:spPr>
          <a:xfrm>
            <a:off x="1593" y="9176772"/>
            <a:ext cx="2982119" cy="483076"/>
          </a:xfrm>
          <a:prstGeom prst="rect">
            <a:avLst/>
          </a:prstGeom>
        </p:spPr>
        <p:txBody>
          <a:bodyPr vert="horz" lIns="94531" tIns="47265" rIns="94531" bIns="47265" rtlCol="1" anchor="b"/>
          <a:lstStyle>
            <a:lvl1pPr algn="l">
              <a:defRPr sz="1200"/>
            </a:lvl1pPr>
          </a:lstStyle>
          <a:p>
            <a:fld id="{2F4F7CD4-0B89-455A-8716-B15EFA75312D}" type="slidenum">
              <a:rPr lang="ar-SA" smtClean="0"/>
              <a:t>‹#›</a:t>
            </a:fld>
            <a:endParaRPr lang="ar-SA"/>
          </a:p>
        </p:txBody>
      </p:sp>
    </p:spTree>
    <p:extLst>
      <p:ext uri="{BB962C8B-B14F-4D97-AF65-F5344CB8AC3E}">
        <p14:creationId xmlns:p14="http://schemas.microsoft.com/office/powerpoint/2010/main" val="25345448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E5A21A3-3184-41C2-B3CE-0B7BA19D7EC3}" type="datetimeFigureOut">
              <a:rPr lang="ar-SA" smtClean="0"/>
              <a:t>20/01/39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3932795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E5A21A3-3184-41C2-B3CE-0B7BA19D7EC3}" type="datetimeFigureOut">
              <a:rPr lang="ar-SA" smtClean="0"/>
              <a:t>20/01/39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4186580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E5A21A3-3184-41C2-B3CE-0B7BA19D7EC3}" type="datetimeFigureOut">
              <a:rPr lang="ar-SA" smtClean="0"/>
              <a:t>20/01/39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123045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E5A21A3-3184-41C2-B3CE-0B7BA19D7EC3}" type="datetimeFigureOut">
              <a:rPr lang="ar-SA" smtClean="0"/>
              <a:t>20/01/39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371048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E5A21A3-3184-41C2-B3CE-0B7BA19D7EC3}" type="datetimeFigureOut">
              <a:rPr lang="ar-SA" smtClean="0"/>
              <a:t>20/01/39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1160141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E5A21A3-3184-41C2-B3CE-0B7BA19D7EC3}" type="datetimeFigureOut">
              <a:rPr lang="ar-SA" smtClean="0"/>
              <a:t>20/01/39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66663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E5A21A3-3184-41C2-B3CE-0B7BA19D7EC3}" type="datetimeFigureOut">
              <a:rPr lang="ar-SA" smtClean="0"/>
              <a:t>20/01/39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249020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E5A21A3-3184-41C2-B3CE-0B7BA19D7EC3}" type="datetimeFigureOut">
              <a:rPr lang="ar-SA" smtClean="0"/>
              <a:t>20/01/39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101795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E5A21A3-3184-41C2-B3CE-0B7BA19D7EC3}" type="datetimeFigureOut">
              <a:rPr lang="ar-SA" smtClean="0"/>
              <a:t>20/01/39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162292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E5A21A3-3184-41C2-B3CE-0B7BA19D7EC3}" type="datetimeFigureOut">
              <a:rPr lang="ar-SA" smtClean="0"/>
              <a:t>20/01/39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642997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E5A21A3-3184-41C2-B3CE-0B7BA19D7EC3}" type="datetimeFigureOut">
              <a:rPr lang="ar-SA" smtClean="0"/>
              <a:t>20/01/39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45AF167-6192-4C22-A38B-A4FBBAE644E3}" type="slidenum">
              <a:rPr lang="ar-SA" smtClean="0"/>
              <a:t>‹#›</a:t>
            </a:fld>
            <a:endParaRPr lang="ar-SA"/>
          </a:p>
        </p:txBody>
      </p:sp>
    </p:spTree>
    <p:extLst>
      <p:ext uri="{BB962C8B-B14F-4D97-AF65-F5344CB8AC3E}">
        <p14:creationId xmlns:p14="http://schemas.microsoft.com/office/powerpoint/2010/main" val="4084615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E5A21A3-3184-41C2-B3CE-0B7BA19D7EC3}" type="datetimeFigureOut">
              <a:rPr lang="ar-SA" smtClean="0"/>
              <a:t>20/01/39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5AF167-6192-4C22-A38B-A4FBBAE644E3}" type="slidenum">
              <a:rPr lang="ar-SA" smtClean="0"/>
              <a:t>‹#›</a:t>
            </a:fld>
            <a:endParaRPr lang="ar-SA"/>
          </a:p>
        </p:txBody>
      </p:sp>
    </p:spTree>
    <p:extLst>
      <p:ext uri="{BB962C8B-B14F-4D97-AF65-F5344CB8AC3E}">
        <p14:creationId xmlns:p14="http://schemas.microsoft.com/office/powerpoint/2010/main" val="4188211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332656"/>
            <a:ext cx="7772400" cy="147002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r>
              <a:rPr lang="ar-SA" b="1" dirty="0"/>
              <a:t>مفهوم السواء والا سواء </a:t>
            </a:r>
            <a:r>
              <a:rPr lang="en-US" dirty="0"/>
              <a:t/>
            </a:r>
            <a:br>
              <a:rPr lang="en-US" dirty="0"/>
            </a:br>
            <a:endParaRPr lang="ar-SA" dirty="0"/>
          </a:p>
        </p:txBody>
      </p:sp>
      <p:sp>
        <p:nvSpPr>
          <p:cNvPr id="3" name="عنوان فرعي 2"/>
          <p:cNvSpPr>
            <a:spLocks noGrp="1"/>
          </p:cNvSpPr>
          <p:nvPr>
            <p:ph type="subTitle" idx="1"/>
          </p:nvPr>
        </p:nvSpPr>
        <p:spPr>
          <a:xfrm>
            <a:off x="251520" y="2204864"/>
            <a:ext cx="8568952" cy="3960440"/>
          </a:xfrm>
        </p:spPr>
        <p:txBody>
          <a:bodyPr>
            <a:normAutofit/>
          </a:bodyPr>
          <a:lstStyle/>
          <a:p>
            <a:pPr lvl="0"/>
            <a:endParaRPr lang="ar-SA" b="1" dirty="0">
              <a:solidFill>
                <a:schemeClr val="tx1"/>
              </a:solidFill>
            </a:endParaRPr>
          </a:p>
          <a:p>
            <a:pPr lvl="0"/>
            <a:r>
              <a:rPr lang="ar-SA" b="1" dirty="0" smtClean="0">
                <a:solidFill>
                  <a:schemeClr val="tx1"/>
                </a:solidFill>
              </a:rPr>
              <a:t>السوية </a:t>
            </a:r>
            <a:r>
              <a:rPr lang="ar-SA" b="1" dirty="0" err="1" smtClean="0">
                <a:solidFill>
                  <a:schemeClr val="tx1"/>
                </a:solidFill>
              </a:rPr>
              <a:t>واللا</a:t>
            </a:r>
            <a:r>
              <a:rPr lang="ar-SA" b="1" dirty="0" smtClean="0">
                <a:solidFill>
                  <a:schemeClr val="tx1"/>
                </a:solidFill>
              </a:rPr>
              <a:t> سوية مفهومان لا يفهم أحدهما إلا بالرجوع للآخر والفرق بينهما في الدرجة وليس النوع حيث أن الأفراد يرتبون على متصل بين السوية </a:t>
            </a:r>
            <a:r>
              <a:rPr lang="ar-SA" b="1" dirty="0" err="1" smtClean="0">
                <a:solidFill>
                  <a:schemeClr val="tx1"/>
                </a:solidFill>
              </a:rPr>
              <a:t>واللا</a:t>
            </a:r>
            <a:r>
              <a:rPr lang="ar-SA" b="1" dirty="0" smtClean="0">
                <a:solidFill>
                  <a:schemeClr val="tx1"/>
                </a:solidFill>
              </a:rPr>
              <a:t> سوية بين الصحة والاضطراب النفسي فمفهوم السواء في علم النفس والطب النفسي يرادف الصحة النفسية.</a:t>
            </a:r>
          </a:p>
          <a:p>
            <a:endParaRPr lang="en-US" dirty="0" smtClean="0">
              <a:solidFill>
                <a:srgbClr val="FF0000"/>
              </a:solidFill>
            </a:endParaRPr>
          </a:p>
          <a:p>
            <a:pPr lvl="0"/>
            <a:endParaRPr lang="en-US" dirty="0">
              <a:solidFill>
                <a:schemeClr val="tx1"/>
              </a:solidFill>
            </a:endParaRPr>
          </a:p>
          <a:p>
            <a:endParaRPr lang="ar-SA" dirty="0"/>
          </a:p>
        </p:txBody>
      </p:sp>
    </p:spTree>
    <p:extLst>
      <p:ext uri="{BB962C8B-B14F-4D97-AF65-F5344CB8AC3E}">
        <p14:creationId xmlns:p14="http://schemas.microsoft.com/office/powerpoint/2010/main" val="2447355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solidFill>
        </p:spPr>
        <p:txBody>
          <a:bodyPr/>
          <a:lstStyle/>
          <a:p>
            <a:r>
              <a:rPr lang="ar-SA" dirty="0"/>
              <a:t>معايير للحكم على السواء </a:t>
            </a:r>
            <a:r>
              <a:rPr lang="ar-SA" dirty="0" err="1"/>
              <a:t>واللاسواء</a:t>
            </a:r>
            <a:endParaRPr lang="ar-SA" dirty="0"/>
          </a:p>
        </p:txBody>
      </p:sp>
      <p:sp>
        <p:nvSpPr>
          <p:cNvPr id="3" name="عنصر نائب للمحتوى 2"/>
          <p:cNvSpPr>
            <a:spLocks noGrp="1"/>
          </p:cNvSpPr>
          <p:nvPr>
            <p:ph idx="1"/>
          </p:nvPr>
        </p:nvSpPr>
        <p:spPr>
          <a:xfrm>
            <a:off x="0" y="1600200"/>
            <a:ext cx="9036496" cy="5069160"/>
          </a:xfrm>
        </p:spPr>
        <p:txBody>
          <a:bodyPr>
            <a:normAutofit fontScale="70000" lnSpcReduction="20000"/>
          </a:bodyPr>
          <a:lstStyle/>
          <a:p>
            <a:pPr lvl="0"/>
            <a:r>
              <a:rPr lang="ar-SA" b="1" dirty="0">
                <a:solidFill>
                  <a:srgbClr val="7030A0"/>
                </a:solidFill>
              </a:rPr>
              <a:t>2- المعيار الاجتماعي: </a:t>
            </a:r>
            <a:endParaRPr lang="ar-SA" b="1" dirty="0" smtClean="0">
              <a:solidFill>
                <a:srgbClr val="7030A0"/>
              </a:solidFill>
            </a:endParaRPr>
          </a:p>
          <a:p>
            <a:pPr lvl="0"/>
            <a:r>
              <a:rPr lang="ar-SA" b="1" dirty="0">
                <a:solidFill>
                  <a:srgbClr val="7030A0"/>
                </a:solidFill>
              </a:rPr>
              <a:t> </a:t>
            </a:r>
            <a:r>
              <a:rPr lang="ar-SA" b="1" dirty="0" smtClean="0">
                <a:solidFill>
                  <a:srgbClr val="7030A0"/>
                </a:solidFill>
              </a:rPr>
              <a:t>    </a:t>
            </a:r>
            <a:r>
              <a:rPr lang="ar-SA" b="1" dirty="0" smtClean="0"/>
              <a:t>يتخذ </a:t>
            </a:r>
            <a:r>
              <a:rPr lang="ar-SA" b="1" dirty="0"/>
              <a:t>من </a:t>
            </a:r>
            <a:r>
              <a:rPr lang="ar-SA" b="1" dirty="0" smtClean="0"/>
              <a:t>مسايرة </a:t>
            </a:r>
            <a:r>
              <a:rPr lang="ar-SA" b="1" dirty="0"/>
              <a:t>المعايير </a:t>
            </a:r>
            <a:r>
              <a:rPr lang="ar-SA" b="1" dirty="0" smtClean="0"/>
              <a:t>الاجتماعية </a:t>
            </a:r>
            <a:r>
              <a:rPr lang="ar-SA" b="1" dirty="0"/>
              <a:t>أساساً للحكم على السلوك فالسوي متوافق اجتماعياً </a:t>
            </a:r>
            <a:r>
              <a:rPr lang="ar-SA" b="1" dirty="0" err="1"/>
              <a:t>واللاسوي</a:t>
            </a:r>
            <a:r>
              <a:rPr lang="ar-SA" b="1" dirty="0"/>
              <a:t> غير المتوافق اجتماعياً</a:t>
            </a:r>
            <a:r>
              <a:rPr lang="ar-SA" b="1" dirty="0" smtClean="0"/>
              <a:t>.</a:t>
            </a:r>
          </a:p>
          <a:p>
            <a:pPr lvl="0"/>
            <a:endParaRPr lang="ar-SA" b="1" dirty="0" smtClean="0"/>
          </a:p>
          <a:p>
            <a:pPr lvl="0"/>
            <a:r>
              <a:rPr lang="ar-SA" sz="3400" b="1" dirty="0">
                <a:solidFill>
                  <a:schemeClr val="accent2"/>
                </a:solidFill>
              </a:rPr>
              <a:t>يعاب عليه </a:t>
            </a:r>
            <a:r>
              <a:rPr lang="ar-SA" sz="3400" b="1" dirty="0" smtClean="0">
                <a:solidFill>
                  <a:schemeClr val="accent2"/>
                </a:solidFill>
              </a:rPr>
              <a:t>:</a:t>
            </a:r>
          </a:p>
          <a:p>
            <a:pPr lvl="0"/>
            <a:r>
              <a:rPr lang="ar-SA" b="1" dirty="0" smtClean="0"/>
              <a:t>1- أن </a:t>
            </a:r>
            <a:r>
              <a:rPr lang="ar-SA" b="1" dirty="0"/>
              <a:t>الحكم على السلوك بالسواء أو الشذوذ يختلف باختلاف المجتمعات </a:t>
            </a:r>
            <a:r>
              <a:rPr lang="ar-SA" sz="3400" b="1" dirty="0" smtClean="0">
                <a:solidFill>
                  <a:schemeClr val="accent2"/>
                </a:solidFill>
              </a:rPr>
              <a:t>مثال :</a:t>
            </a:r>
            <a:r>
              <a:rPr lang="ar-SA" b="1" dirty="0" smtClean="0"/>
              <a:t>هذا المعيار مراعاة الفروق الثقافية وخصوصية المجتمعات فعلى سبيل المثال وجد في دراسة سعودية على مقياس </a:t>
            </a:r>
            <a:r>
              <a:rPr lang="ar-SA" b="1" dirty="0" err="1" smtClean="0"/>
              <a:t>آيزنك</a:t>
            </a:r>
            <a:r>
              <a:rPr lang="ar-SA" b="1" dirty="0" smtClean="0"/>
              <a:t> للشخصية فروقات ثقافيه حيث وجد تصنيفات مختلفة عند الإجابة على  بعض العبارات التي تسأل عن رأي الآخرين والجماعة في الفرد  حيث أن الإجابة عليها بنعم تعكس العصابية بينما الإجابة عليها بلا يعكس السواء وذلك </a:t>
            </a:r>
            <a:r>
              <a:rPr lang="ar-SA" b="1" dirty="0"/>
              <a:t>وفقاً للمعايير الإنجليزية</a:t>
            </a:r>
            <a:r>
              <a:rPr lang="ar-SA" b="1" dirty="0" smtClean="0"/>
              <a:t> وعلى خلاف ذلك وجد في المجتمع السعودي أن الإجابة  على نفس العبارات بنعم تعكس السواء بينما الإجابة بلا تعكس </a:t>
            </a:r>
            <a:r>
              <a:rPr lang="ar-SA" b="1" dirty="0" err="1" smtClean="0"/>
              <a:t>الذهانيه</a:t>
            </a:r>
            <a:r>
              <a:rPr lang="ar-SA" b="1" dirty="0" smtClean="0"/>
              <a:t> وهذا يتفق مع طبيعة الشخصية السعودية التي تغلب فيها الجماعية على الفردية عكس المجتمع الغربي الذي تغلب فيه الفردية على الجماعية. </a:t>
            </a:r>
          </a:p>
          <a:p>
            <a:pPr lvl="0"/>
            <a:endParaRPr lang="ar-SA" b="1" dirty="0"/>
          </a:p>
          <a:p>
            <a:pPr lvl="0"/>
            <a:r>
              <a:rPr lang="ar-SA" b="1" dirty="0" smtClean="0"/>
              <a:t>2-</a:t>
            </a:r>
            <a:r>
              <a:rPr lang="ar-SA" b="1" dirty="0"/>
              <a:t> </a:t>
            </a:r>
            <a:r>
              <a:rPr lang="ar-SA" b="1" dirty="0" smtClean="0"/>
              <a:t>أن </a:t>
            </a:r>
            <a:r>
              <a:rPr lang="ar-SA" b="1" dirty="0"/>
              <a:t>الحكم على السلوك بالسواء أو الشذوذ </a:t>
            </a:r>
            <a:r>
              <a:rPr lang="ar-SA" b="1" dirty="0" smtClean="0"/>
              <a:t>قد يختلف في المجتمع ذاته مع اختلاف الزمن مثال. المثلية الجنسية كان تعد اضطراباً ثم أصبحت حرية شخصية.</a:t>
            </a:r>
            <a:endParaRPr lang="en-US" dirty="0"/>
          </a:p>
          <a:p>
            <a:endParaRPr lang="en-US" dirty="0"/>
          </a:p>
          <a:p>
            <a:endParaRPr lang="ar-SA" dirty="0"/>
          </a:p>
        </p:txBody>
      </p:sp>
    </p:spTree>
    <p:extLst>
      <p:ext uri="{BB962C8B-B14F-4D97-AF65-F5344CB8AC3E}">
        <p14:creationId xmlns:p14="http://schemas.microsoft.com/office/powerpoint/2010/main" val="1455647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solidFill>
        </p:spPr>
        <p:txBody>
          <a:bodyPr/>
          <a:lstStyle/>
          <a:p>
            <a:r>
              <a:rPr lang="ar-SA" dirty="0"/>
              <a:t>معايير للحكم على السواء </a:t>
            </a:r>
            <a:r>
              <a:rPr lang="ar-SA" dirty="0" err="1"/>
              <a:t>واللاسواء</a:t>
            </a:r>
            <a:endParaRPr lang="ar-SA" dirty="0"/>
          </a:p>
        </p:txBody>
      </p:sp>
      <p:sp>
        <p:nvSpPr>
          <p:cNvPr id="3" name="عنصر نائب للمحتوى 2"/>
          <p:cNvSpPr>
            <a:spLocks noGrp="1"/>
          </p:cNvSpPr>
          <p:nvPr>
            <p:ph idx="1"/>
          </p:nvPr>
        </p:nvSpPr>
        <p:spPr/>
        <p:txBody>
          <a:bodyPr/>
          <a:lstStyle/>
          <a:p>
            <a:pPr lvl="0"/>
            <a:r>
              <a:rPr lang="ar-SA" b="1" dirty="0">
                <a:solidFill>
                  <a:srgbClr val="7030A0"/>
                </a:solidFill>
              </a:rPr>
              <a:t>3- المعيار المثالي: </a:t>
            </a:r>
            <a:r>
              <a:rPr lang="ar-SA" b="1" dirty="0"/>
              <a:t>يعتبر السوية هي المثالية أو الكمال أو </a:t>
            </a:r>
            <a:r>
              <a:rPr lang="ar-SA" b="1" dirty="0" err="1"/>
              <a:t>مايقرب</a:t>
            </a:r>
            <a:r>
              <a:rPr lang="ar-SA" b="1" dirty="0"/>
              <a:t> منه </a:t>
            </a:r>
            <a:r>
              <a:rPr lang="ar-SA" b="1" dirty="0" err="1"/>
              <a:t>واللاسوية</a:t>
            </a:r>
            <a:r>
              <a:rPr lang="ar-SA" b="1" dirty="0"/>
              <a:t> الانحراف عن المثل الأعلى أو </a:t>
            </a:r>
            <a:r>
              <a:rPr lang="ar-SA" b="1" dirty="0" smtClean="0"/>
              <a:t>الكمال</a:t>
            </a:r>
          </a:p>
          <a:p>
            <a:pPr lvl="0"/>
            <a:endParaRPr lang="ar-SA" b="1" dirty="0"/>
          </a:p>
          <a:p>
            <a:pPr lvl="0"/>
            <a:r>
              <a:rPr lang="ar-SA" b="1" dirty="0" smtClean="0"/>
              <a:t> ويعاب عليه أنه غير واقعي، ومن الصعب تحديد المثالية، وصعوبة تطبيقه حيث أنه لو صدق هذا المعيار فسيكون الأسوياء </a:t>
            </a:r>
            <a:r>
              <a:rPr lang="ar-SA" b="1" smtClean="0"/>
              <a:t>قليلون جداً.</a:t>
            </a:r>
            <a:endParaRPr lang="ar-SA" b="1" dirty="0"/>
          </a:p>
          <a:p>
            <a:endParaRPr lang="ar-SA" dirty="0"/>
          </a:p>
        </p:txBody>
      </p:sp>
    </p:spTree>
    <p:extLst>
      <p:ext uri="{BB962C8B-B14F-4D97-AF65-F5344CB8AC3E}">
        <p14:creationId xmlns:p14="http://schemas.microsoft.com/office/powerpoint/2010/main" val="3086043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762"/>
          </a:xfrm>
          <a:solidFill>
            <a:schemeClr val="accent6"/>
          </a:solidFill>
        </p:spPr>
        <p:txBody>
          <a:bodyPr>
            <a:normAutofit fontScale="90000"/>
          </a:bodyPr>
          <a:lstStyle/>
          <a:p>
            <a:r>
              <a:rPr lang="ar-SA" dirty="0"/>
              <a:t>معايير للحكم على السواء </a:t>
            </a:r>
            <a:r>
              <a:rPr lang="ar-SA" dirty="0" err="1"/>
              <a:t>واللاسواء</a:t>
            </a:r>
            <a:endParaRPr lang="ar-SA" dirty="0"/>
          </a:p>
        </p:txBody>
      </p:sp>
      <p:sp>
        <p:nvSpPr>
          <p:cNvPr id="3" name="عنصر نائب للمحتوى 2"/>
          <p:cNvSpPr>
            <a:spLocks noGrp="1"/>
          </p:cNvSpPr>
          <p:nvPr>
            <p:ph idx="1"/>
          </p:nvPr>
        </p:nvSpPr>
        <p:spPr>
          <a:xfrm>
            <a:off x="457200" y="1052736"/>
            <a:ext cx="8229600" cy="5073427"/>
          </a:xfrm>
        </p:spPr>
        <p:txBody>
          <a:bodyPr>
            <a:normAutofit/>
          </a:bodyPr>
          <a:lstStyle/>
          <a:p>
            <a:pPr lvl="0"/>
            <a:r>
              <a:rPr lang="ar-SA" b="1" u="sng" dirty="0">
                <a:solidFill>
                  <a:srgbClr val="7030A0"/>
                </a:solidFill>
              </a:rPr>
              <a:t>4- المعيار الإحصائي: </a:t>
            </a:r>
            <a:endParaRPr lang="ar-SA" b="1" u="sng" dirty="0" smtClean="0">
              <a:solidFill>
                <a:srgbClr val="7030A0"/>
              </a:solidFill>
            </a:endParaRPr>
          </a:p>
          <a:p>
            <a:pPr lvl="0"/>
            <a:r>
              <a:rPr lang="ar-SA" sz="2800" b="1" dirty="0">
                <a:solidFill>
                  <a:srgbClr val="7030A0"/>
                </a:solidFill>
              </a:rPr>
              <a:t> </a:t>
            </a:r>
            <a:r>
              <a:rPr lang="ar-SA" sz="2800" b="1" dirty="0" smtClean="0">
                <a:solidFill>
                  <a:srgbClr val="7030A0"/>
                </a:solidFill>
              </a:rPr>
              <a:t>    </a:t>
            </a:r>
            <a:r>
              <a:rPr lang="ar-SA" sz="2800" b="1" dirty="0" smtClean="0"/>
              <a:t>يتخذ </a:t>
            </a:r>
            <a:r>
              <a:rPr lang="ar-SA" sz="2800" b="1" dirty="0"/>
              <a:t>المتوسط أو الشائع معياراً يمثل السوية وتكون </a:t>
            </a:r>
            <a:r>
              <a:rPr lang="ar-SA" sz="2800" b="1" dirty="0" err="1"/>
              <a:t>اللاسوية</a:t>
            </a:r>
            <a:r>
              <a:rPr lang="ar-SA" sz="2800" b="1" dirty="0"/>
              <a:t> الانحراف عن هذا المتوسط بالزائد </a:t>
            </a:r>
            <a:r>
              <a:rPr lang="ar-SA" sz="2800" b="1" dirty="0" err="1"/>
              <a:t>أوالناقص</a:t>
            </a:r>
            <a:r>
              <a:rPr lang="ar-SA" sz="2800" b="1" dirty="0" smtClean="0"/>
              <a:t>.</a:t>
            </a:r>
          </a:p>
          <a:p>
            <a:pPr marL="0" lvl="0" indent="0">
              <a:buNone/>
            </a:pPr>
            <a:endParaRPr lang="ar-SA" sz="2800" b="1" dirty="0"/>
          </a:p>
          <a:p>
            <a:pPr lvl="0"/>
            <a:r>
              <a:rPr lang="ar-SA" sz="2800" b="1" dirty="0" smtClean="0"/>
              <a:t>يعاب على هذا المعيار أن يعتبر الأمر النادر الحدوث  هو الشاذ وغير السوي سواء كان في الطرف الإيجابي أو السلبي.</a:t>
            </a:r>
            <a:endParaRPr lang="en-US" sz="2800" dirty="0"/>
          </a:p>
          <a:p>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4293096"/>
            <a:ext cx="7344816" cy="1152128"/>
          </a:xfrm>
          <a:prstGeom prst="rect">
            <a:avLst/>
          </a:prstGeom>
        </p:spPr>
      </p:pic>
      <p:sp>
        <p:nvSpPr>
          <p:cNvPr id="5" name="مربع نص 4"/>
          <p:cNvSpPr txBox="1"/>
          <p:nvPr/>
        </p:nvSpPr>
        <p:spPr>
          <a:xfrm>
            <a:off x="7141734" y="5589240"/>
            <a:ext cx="1215397" cy="369332"/>
          </a:xfrm>
          <a:prstGeom prst="rect">
            <a:avLst/>
          </a:prstGeom>
          <a:noFill/>
        </p:spPr>
        <p:txBody>
          <a:bodyPr wrap="none" rtlCol="1">
            <a:spAutoFit/>
          </a:bodyPr>
          <a:lstStyle/>
          <a:p>
            <a:r>
              <a:rPr lang="ar-SA" dirty="0" smtClean="0"/>
              <a:t>الصحيح نفسياً</a:t>
            </a:r>
            <a:endParaRPr lang="ar-SA" dirty="0"/>
          </a:p>
        </p:txBody>
      </p:sp>
      <p:sp>
        <p:nvSpPr>
          <p:cNvPr id="6" name="مربع نص 5"/>
          <p:cNvSpPr txBox="1"/>
          <p:nvPr/>
        </p:nvSpPr>
        <p:spPr>
          <a:xfrm>
            <a:off x="867277" y="5626766"/>
            <a:ext cx="1391728" cy="369332"/>
          </a:xfrm>
          <a:prstGeom prst="rect">
            <a:avLst/>
          </a:prstGeom>
          <a:noFill/>
        </p:spPr>
        <p:txBody>
          <a:bodyPr wrap="none" rtlCol="1">
            <a:spAutoFit/>
          </a:bodyPr>
          <a:lstStyle/>
          <a:p>
            <a:r>
              <a:rPr lang="ar-SA" dirty="0" smtClean="0"/>
              <a:t>المضطرب نفسياً</a:t>
            </a:r>
            <a:endParaRPr lang="ar-SA" dirty="0"/>
          </a:p>
        </p:txBody>
      </p:sp>
      <p:sp>
        <p:nvSpPr>
          <p:cNvPr id="7" name="مربع نص 6"/>
          <p:cNvSpPr txBox="1"/>
          <p:nvPr/>
        </p:nvSpPr>
        <p:spPr>
          <a:xfrm>
            <a:off x="4567323" y="5600975"/>
            <a:ext cx="585417" cy="369332"/>
          </a:xfrm>
          <a:prstGeom prst="rect">
            <a:avLst/>
          </a:prstGeom>
          <a:noFill/>
        </p:spPr>
        <p:txBody>
          <a:bodyPr wrap="none" rtlCol="1">
            <a:spAutoFit/>
          </a:bodyPr>
          <a:lstStyle/>
          <a:p>
            <a:r>
              <a:rPr lang="ar-SA" dirty="0" smtClean="0"/>
              <a:t>عادي</a:t>
            </a:r>
            <a:endParaRPr lang="ar-SA" dirty="0"/>
          </a:p>
        </p:txBody>
      </p:sp>
    </p:spTree>
    <p:extLst>
      <p:ext uri="{BB962C8B-B14F-4D97-AF65-F5344CB8AC3E}">
        <p14:creationId xmlns:p14="http://schemas.microsoft.com/office/powerpoint/2010/main" val="1575907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solidFill>
        </p:spPr>
        <p:txBody>
          <a:bodyPr/>
          <a:lstStyle/>
          <a:p>
            <a:r>
              <a:rPr lang="ar-SA" dirty="0"/>
              <a:t>معايير للحكم على السواء </a:t>
            </a:r>
            <a:r>
              <a:rPr lang="ar-SA" dirty="0" err="1"/>
              <a:t>واللاسواء</a:t>
            </a:r>
            <a:endParaRPr lang="ar-SA" dirty="0"/>
          </a:p>
        </p:txBody>
      </p:sp>
      <p:sp>
        <p:nvSpPr>
          <p:cNvPr id="3" name="عنصر نائب للمحتوى 2"/>
          <p:cNvSpPr>
            <a:spLocks noGrp="1"/>
          </p:cNvSpPr>
          <p:nvPr>
            <p:ph idx="1"/>
          </p:nvPr>
        </p:nvSpPr>
        <p:spPr/>
        <p:txBody>
          <a:bodyPr>
            <a:normAutofit/>
          </a:bodyPr>
          <a:lstStyle/>
          <a:p>
            <a:pPr lvl="0"/>
            <a:r>
              <a:rPr lang="ar-SA" b="1" u="sng" dirty="0">
                <a:solidFill>
                  <a:srgbClr val="7030A0"/>
                </a:solidFill>
              </a:rPr>
              <a:t>5- المعيار الإكلينيكي: </a:t>
            </a:r>
            <a:endParaRPr lang="ar-SA" b="1" u="sng" dirty="0" smtClean="0">
              <a:solidFill>
                <a:srgbClr val="7030A0"/>
              </a:solidFill>
            </a:endParaRPr>
          </a:p>
          <a:p>
            <a:pPr lvl="0"/>
            <a:r>
              <a:rPr lang="ar-SA" b="1" dirty="0">
                <a:solidFill>
                  <a:srgbClr val="7030A0"/>
                </a:solidFill>
              </a:rPr>
              <a:t> </a:t>
            </a:r>
            <a:r>
              <a:rPr lang="ar-SA" b="1" dirty="0" smtClean="0">
                <a:solidFill>
                  <a:srgbClr val="7030A0"/>
                </a:solidFill>
              </a:rPr>
              <a:t>  </a:t>
            </a:r>
            <a:r>
              <a:rPr lang="ar-SA" b="1" dirty="0" smtClean="0"/>
              <a:t>يعتمد </a:t>
            </a:r>
            <a:r>
              <a:rPr lang="ar-SA" b="1" dirty="0"/>
              <a:t>على الاتجاه </a:t>
            </a:r>
            <a:r>
              <a:rPr lang="ar-SA" b="1" dirty="0" err="1"/>
              <a:t>الاكلينكي</a:t>
            </a:r>
            <a:r>
              <a:rPr lang="ar-SA" b="1" dirty="0"/>
              <a:t> في تحديد السلوك ويظهر هنا التأثر بالممارسة العلاجية مثلاً: كارل روجرز تبنى عشر </a:t>
            </a:r>
            <a:r>
              <a:rPr lang="ar-SA" b="1" dirty="0" err="1"/>
              <a:t>محكات</a:t>
            </a:r>
            <a:r>
              <a:rPr lang="ar-SA" b="1" dirty="0"/>
              <a:t> تدل على السواء </a:t>
            </a:r>
          </a:p>
          <a:p>
            <a:pPr lvl="0"/>
            <a:r>
              <a:rPr lang="ar-SA" b="1" dirty="0" smtClean="0"/>
              <a:t>    يعاب </a:t>
            </a:r>
            <a:r>
              <a:rPr lang="ar-SA" b="1" dirty="0"/>
              <a:t>على هذا المعيار أنه مرتكز على حالات فردية يصعب تعميمها، كما أنه استند على المعالجة النفسية ومعنى ذلك أن المرضى والمتعالجون عينات خاصة </a:t>
            </a:r>
            <a:r>
              <a:rPr lang="ar-SA" b="1" dirty="0" err="1"/>
              <a:t>لاتتكرر</a:t>
            </a:r>
            <a:r>
              <a:rPr lang="ar-SA" b="1" dirty="0"/>
              <a:t> فهناك فروق فريه.</a:t>
            </a:r>
            <a:endParaRPr lang="en-US" dirty="0"/>
          </a:p>
          <a:p>
            <a:endParaRPr lang="ar-SA" dirty="0" smtClean="0"/>
          </a:p>
          <a:p>
            <a:endParaRPr lang="ar-SA" dirty="0"/>
          </a:p>
        </p:txBody>
      </p:sp>
    </p:spTree>
    <p:extLst>
      <p:ext uri="{BB962C8B-B14F-4D97-AF65-F5344CB8AC3E}">
        <p14:creationId xmlns:p14="http://schemas.microsoft.com/office/powerpoint/2010/main" val="40478669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a:solidFill>
            <a:schemeClr val="accent6"/>
          </a:solidFill>
        </p:spPr>
        <p:txBody>
          <a:bodyPr>
            <a:normAutofit fontScale="90000"/>
          </a:bodyPr>
          <a:lstStyle/>
          <a:p>
            <a:r>
              <a:rPr lang="ar-SA" dirty="0"/>
              <a:t>معايير للحكم على السواء </a:t>
            </a:r>
            <a:r>
              <a:rPr lang="ar-SA" dirty="0" err="1"/>
              <a:t>واللاسواء</a:t>
            </a:r>
            <a:endParaRPr lang="ar-SA" dirty="0"/>
          </a:p>
        </p:txBody>
      </p:sp>
      <p:sp>
        <p:nvSpPr>
          <p:cNvPr id="3" name="عنصر نائب للمحتوى 2"/>
          <p:cNvSpPr>
            <a:spLocks noGrp="1"/>
          </p:cNvSpPr>
          <p:nvPr>
            <p:ph idx="1"/>
          </p:nvPr>
        </p:nvSpPr>
        <p:spPr>
          <a:xfrm>
            <a:off x="467544" y="980728"/>
            <a:ext cx="8229600" cy="5688632"/>
          </a:xfrm>
        </p:spPr>
        <p:txBody>
          <a:bodyPr>
            <a:normAutofit fontScale="70000" lnSpcReduction="20000"/>
          </a:bodyPr>
          <a:lstStyle/>
          <a:p>
            <a:r>
              <a:rPr lang="ar-SA" sz="4600" b="1" u="sng" dirty="0">
                <a:solidFill>
                  <a:srgbClr val="7030A0"/>
                </a:solidFill>
              </a:rPr>
              <a:t>6-المعيار النفسي الموضوعي: (</a:t>
            </a:r>
            <a:r>
              <a:rPr lang="ar-SA" sz="4600" b="1" u="sng" dirty="0" err="1">
                <a:solidFill>
                  <a:srgbClr val="7030A0"/>
                </a:solidFill>
              </a:rPr>
              <a:t>الاكلينكي</a:t>
            </a:r>
            <a:r>
              <a:rPr lang="ar-SA" sz="4600" b="1" u="sng" dirty="0">
                <a:solidFill>
                  <a:srgbClr val="7030A0"/>
                </a:solidFill>
              </a:rPr>
              <a:t> والاحصائي)</a:t>
            </a:r>
          </a:p>
          <a:p>
            <a:pPr lvl="0"/>
            <a:endParaRPr lang="ar-SA" b="1" dirty="0">
              <a:solidFill>
                <a:schemeClr val="accent4">
                  <a:lumMod val="75000"/>
                </a:schemeClr>
              </a:solidFill>
            </a:endParaRPr>
          </a:p>
          <a:p>
            <a:pPr marL="0" indent="0">
              <a:buNone/>
            </a:pPr>
            <a:r>
              <a:rPr lang="ar-SA" b="1" dirty="0" smtClean="0"/>
              <a:t>يعتمد على المعيار الإحصائي ويضيف تحليل السلوك وتشخيصه فلا نحكم بشذوذ السلوك لأنه نادر الحديث وبعيد عن المتوسط في المنحنى الاعتدالي بل لابد من تحليله </a:t>
            </a:r>
            <a:r>
              <a:rPr lang="ar-SA" b="1" dirty="0"/>
              <a:t>ومقارنته مع الوقائع العلمية التي حصلنا عليها سابقاً ( خاصة المتعلقة بالاضطرابات النفسية والتصنيفات الدولية للأمراض النفسية) </a:t>
            </a:r>
          </a:p>
          <a:p>
            <a:pPr marL="0" lvl="0" indent="0">
              <a:buNone/>
            </a:pPr>
            <a:r>
              <a:rPr lang="ar-SA" b="1" dirty="0" smtClean="0"/>
              <a:t>ومن </a:t>
            </a:r>
            <a:r>
              <a:rPr lang="ar-SA" b="1" dirty="0"/>
              <a:t>الأدوات المعتمدة </a:t>
            </a:r>
            <a:r>
              <a:rPr lang="ar-SA" b="1" dirty="0" smtClean="0"/>
              <a:t>لتحليل هي:</a:t>
            </a:r>
            <a:endParaRPr lang="ar-SA" b="1" dirty="0"/>
          </a:p>
          <a:p>
            <a:pPr marL="0" lvl="0" indent="0">
              <a:buNone/>
            </a:pPr>
            <a:r>
              <a:rPr lang="ar-SA" b="1" dirty="0"/>
              <a:t>1- ملاحظة الفرد من قلب المختصين</a:t>
            </a:r>
          </a:p>
          <a:p>
            <a:pPr marL="0" lvl="0" indent="0">
              <a:buNone/>
            </a:pPr>
            <a:r>
              <a:rPr lang="ar-SA" b="1" dirty="0"/>
              <a:t>2- تقرير  الفرد الذاتي</a:t>
            </a:r>
          </a:p>
          <a:p>
            <a:pPr marL="0" lvl="0" indent="0">
              <a:buNone/>
            </a:pPr>
            <a:r>
              <a:rPr lang="ar-SA" b="1" dirty="0"/>
              <a:t>3- المقاييس </a:t>
            </a:r>
            <a:endParaRPr lang="ar-SA" b="1" dirty="0" smtClean="0"/>
          </a:p>
          <a:p>
            <a:pPr marL="0" lvl="0" indent="0">
              <a:buNone/>
            </a:pPr>
            <a:r>
              <a:rPr lang="ar-SA" b="1" dirty="0" smtClean="0"/>
              <a:t>ونقارن ما حصلنا عليه من المظاهر السلوكية  من الأدوات السابقة مع ما نعرفه من الاضطرابات وفقاً للأدلة التصنيفية وهي:</a:t>
            </a:r>
          </a:p>
          <a:p>
            <a:pPr marL="0" lvl="0" indent="0">
              <a:buNone/>
            </a:pPr>
            <a:r>
              <a:rPr lang="ar-SA" b="1" dirty="0" smtClean="0"/>
              <a:t>1- تصنيف منظمة الصحة العالمية.</a:t>
            </a:r>
            <a:r>
              <a:rPr lang="en-US" b="1" dirty="0" smtClean="0"/>
              <a:t>	ICD11</a:t>
            </a:r>
            <a:endParaRPr lang="ar-SA" b="1" dirty="0" smtClean="0"/>
          </a:p>
          <a:p>
            <a:pPr marL="0" lvl="0" indent="0">
              <a:buNone/>
            </a:pPr>
            <a:r>
              <a:rPr lang="ar-SA" b="1" dirty="0" smtClean="0"/>
              <a:t>2- تصنيف الجمعية الأمريكية للطب النفسي</a:t>
            </a:r>
            <a:r>
              <a:rPr lang="en-US" b="1" dirty="0" smtClean="0"/>
              <a:t>DSM5</a:t>
            </a:r>
            <a:endParaRPr lang="ar-SA" b="1" dirty="0" smtClean="0"/>
          </a:p>
          <a:p>
            <a:pPr marL="0" lvl="0" indent="0">
              <a:buNone/>
            </a:pPr>
            <a:r>
              <a:rPr lang="ar-SA" b="1" dirty="0">
                <a:solidFill>
                  <a:schemeClr val="accent4">
                    <a:lumMod val="75000"/>
                  </a:schemeClr>
                </a:solidFill>
              </a:rPr>
              <a:t> </a:t>
            </a:r>
            <a:r>
              <a:rPr lang="ar-SA" sz="3400" b="1" u="sng" dirty="0" smtClean="0">
                <a:solidFill>
                  <a:srgbClr val="00B0F0"/>
                </a:solidFill>
              </a:rPr>
              <a:t>يعتبر هذا المعيار هو المعتمد بشكل كبير في تحديد السواء </a:t>
            </a:r>
            <a:r>
              <a:rPr lang="ar-SA" sz="3400" b="1" u="sng" dirty="0" err="1" smtClean="0">
                <a:solidFill>
                  <a:srgbClr val="00B0F0"/>
                </a:solidFill>
              </a:rPr>
              <a:t>واللاسواء</a:t>
            </a:r>
            <a:r>
              <a:rPr lang="ar-SA" sz="3400" b="1" u="sng" dirty="0" smtClean="0">
                <a:solidFill>
                  <a:srgbClr val="00B0F0"/>
                </a:solidFill>
              </a:rPr>
              <a:t> </a:t>
            </a:r>
            <a:r>
              <a:rPr lang="ar-SA" b="1" dirty="0" smtClean="0"/>
              <a:t>ولكن كيف توضع هذه التصنيفات ؟وهل تؤثر عليها ثقافة المجتمعات وأراء الأفراد ؟ وهل للدين دور في تحديد السواء </a:t>
            </a:r>
            <a:r>
              <a:rPr lang="ar-SA" b="1" dirty="0" err="1" smtClean="0"/>
              <a:t>واللاسواء</a:t>
            </a:r>
            <a:r>
              <a:rPr lang="ar-SA" b="1" dirty="0" smtClean="0"/>
              <a:t>؟</a:t>
            </a:r>
          </a:p>
          <a:p>
            <a:pPr marL="0" lvl="0" indent="0">
              <a:buNone/>
            </a:pPr>
            <a:endParaRPr lang="en-US" dirty="0">
              <a:solidFill>
                <a:schemeClr val="accent4">
                  <a:lumMod val="75000"/>
                </a:schemeClr>
              </a:solidFill>
            </a:endParaRPr>
          </a:p>
          <a:p>
            <a:endParaRPr lang="ar-SA" dirty="0"/>
          </a:p>
        </p:txBody>
      </p:sp>
    </p:spTree>
    <p:extLst>
      <p:ext uri="{BB962C8B-B14F-4D97-AF65-F5344CB8AC3E}">
        <p14:creationId xmlns:p14="http://schemas.microsoft.com/office/powerpoint/2010/main" val="4047444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عنوان 1"/>
          <p:cNvSpPr>
            <a:spLocks noGrp="1"/>
          </p:cNvSpPr>
          <p:nvPr>
            <p:ph type="title"/>
          </p:nvPr>
        </p:nvSpPr>
        <p:spPr>
          <a:xfrm>
            <a:off x="323528" y="188640"/>
            <a:ext cx="8640960" cy="1224136"/>
          </a:xfrm>
          <a:effectLst>
            <a:glow rad="127000">
              <a:schemeClr val="bg1"/>
            </a:glow>
          </a:effectLst>
        </p:spPr>
        <p:txBody>
          <a:bodyPr>
            <a:normAutofit fontScale="90000"/>
          </a:bodyPr>
          <a:lstStyle/>
          <a:p>
            <a:pPr lvl="0"/>
            <a:r>
              <a:rPr lang="ar-SA" b="1" dirty="0">
                <a:solidFill>
                  <a:srgbClr val="FF0000"/>
                </a:solidFill>
              </a:rPr>
              <a:t/>
            </a:r>
            <a:br>
              <a:rPr lang="ar-SA" b="1" dirty="0">
                <a:solidFill>
                  <a:srgbClr val="FF0000"/>
                </a:solidFill>
              </a:rPr>
            </a:br>
            <a:endParaRPr lang="ar-SA" dirty="0"/>
          </a:p>
        </p:txBody>
      </p:sp>
      <p:sp>
        <p:nvSpPr>
          <p:cNvPr id="3" name="عنصر نائب للمحتوى 2"/>
          <p:cNvSpPr>
            <a:spLocks noGrp="1"/>
          </p:cNvSpPr>
          <p:nvPr>
            <p:ph idx="1"/>
          </p:nvPr>
        </p:nvSpPr>
        <p:spPr>
          <a:xfrm>
            <a:off x="457200" y="188640"/>
            <a:ext cx="8229600" cy="5937523"/>
          </a:xfrm>
        </p:spPr>
        <p:txBody>
          <a:bodyPr>
            <a:normAutofit/>
          </a:bodyPr>
          <a:lstStyle/>
          <a:p>
            <a:endParaRPr lang="ar-SA" dirty="0" smtClean="0">
              <a:solidFill>
                <a:schemeClr val="accent2"/>
              </a:solidFill>
            </a:endParaRPr>
          </a:p>
          <a:p>
            <a:r>
              <a:rPr lang="ar-SA" b="1" dirty="0">
                <a:solidFill>
                  <a:schemeClr val="accent2"/>
                </a:solidFill>
              </a:rPr>
              <a:t>كيف توضع أدلة التصنيفات النفسية </a:t>
            </a:r>
            <a:r>
              <a:rPr lang="ar-SA" b="1" dirty="0" smtClean="0">
                <a:solidFill>
                  <a:schemeClr val="accent2"/>
                </a:solidFill>
              </a:rPr>
              <a:t>؟</a:t>
            </a:r>
          </a:p>
          <a:p>
            <a:pPr marL="0" indent="0">
              <a:buNone/>
            </a:pPr>
            <a:endParaRPr lang="ar-SA" dirty="0">
              <a:solidFill>
                <a:schemeClr val="accent2"/>
              </a:solidFill>
            </a:endParaRPr>
          </a:p>
          <a:p>
            <a:r>
              <a:rPr lang="ar-SA" dirty="0" smtClean="0"/>
              <a:t>توضع من خلال الدراسات العلمية والإحصاءات على مستوى عالمي.</a:t>
            </a:r>
          </a:p>
          <a:p>
            <a:endParaRPr lang="ar-SA" dirty="0">
              <a:solidFill>
                <a:schemeClr val="accent2"/>
              </a:solidFill>
            </a:endParaRPr>
          </a:p>
        </p:txBody>
      </p:sp>
    </p:spTree>
    <p:extLst>
      <p:ext uri="{BB962C8B-B14F-4D97-AF65-F5344CB8AC3E}">
        <p14:creationId xmlns:p14="http://schemas.microsoft.com/office/powerpoint/2010/main" val="603520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229600" cy="1012974"/>
          </a:xfrm>
        </p:spPr>
        <p:txBody>
          <a:bodyPr>
            <a:normAutofit fontScale="90000"/>
          </a:bodyPr>
          <a:lstStyle/>
          <a:p>
            <a:r>
              <a:rPr lang="ar-SA" b="1" dirty="0">
                <a:solidFill>
                  <a:schemeClr val="accent2"/>
                </a:solidFill>
              </a:rPr>
              <a:t>هل تؤثر ثقافة </a:t>
            </a:r>
            <a:r>
              <a:rPr lang="ar-SA" b="1" dirty="0" smtClean="0">
                <a:solidFill>
                  <a:schemeClr val="accent2"/>
                </a:solidFill>
              </a:rPr>
              <a:t>المجتمعات وأراء الأفراد </a:t>
            </a:r>
            <a:r>
              <a:rPr lang="ar-SA" b="1" dirty="0">
                <a:solidFill>
                  <a:schemeClr val="accent2"/>
                </a:solidFill>
              </a:rPr>
              <a:t>في وضع الأدلة التشخيصية للأمراض النفسية والعقلية ؟</a:t>
            </a:r>
            <a:br>
              <a:rPr lang="ar-SA" b="1" dirty="0">
                <a:solidFill>
                  <a:schemeClr val="accent2"/>
                </a:solidFill>
              </a:rPr>
            </a:br>
            <a:endParaRPr lang="ar-SA" dirty="0"/>
          </a:p>
        </p:txBody>
      </p:sp>
      <p:sp>
        <p:nvSpPr>
          <p:cNvPr id="3" name="عنصر نائب للمحتوى 2"/>
          <p:cNvSpPr>
            <a:spLocks noGrp="1"/>
          </p:cNvSpPr>
          <p:nvPr>
            <p:ph idx="1"/>
          </p:nvPr>
        </p:nvSpPr>
        <p:spPr/>
        <p:txBody>
          <a:bodyPr>
            <a:normAutofit/>
          </a:bodyPr>
          <a:lstStyle/>
          <a:p>
            <a:r>
              <a:rPr lang="ar-SA" b="1" dirty="0" smtClean="0"/>
              <a:t>نعم</a:t>
            </a:r>
            <a:r>
              <a:rPr lang="ar-SA" b="1" dirty="0"/>
              <a:t>، وخير دليل حذف المثلية الجنسية من الـ</a:t>
            </a:r>
            <a:r>
              <a:rPr lang="en-US" b="1" dirty="0"/>
              <a:t>	DSM</a:t>
            </a:r>
            <a:r>
              <a:rPr lang="ar-SA" b="1" dirty="0"/>
              <a:t> حيث كانت تعد اضطراباً ولكن لانتشارها في المجتمع وتقيمهم لها على أنها حرية شخصية </a:t>
            </a:r>
            <a:r>
              <a:rPr lang="ar-SA" b="1" dirty="0" smtClean="0"/>
              <a:t>أخرجها </a:t>
            </a:r>
            <a:r>
              <a:rPr lang="ar-SA" b="1" dirty="0"/>
              <a:t>من التصنيف وهذه الإشكالية  التي تعتبر الشذوذ سواء لانتشاره في المجتمع</a:t>
            </a:r>
            <a:r>
              <a:rPr lang="ar-SA" b="1" dirty="0">
                <a:solidFill>
                  <a:schemeClr val="accent2"/>
                </a:solidFill>
              </a:rPr>
              <a:t>(المعيار الاجتماعي)  </a:t>
            </a:r>
            <a:r>
              <a:rPr lang="ar-SA" b="1" dirty="0"/>
              <a:t>ولزيادة مفهوم الحرية الفردية </a:t>
            </a:r>
            <a:r>
              <a:rPr lang="ar-SA" b="1" dirty="0">
                <a:solidFill>
                  <a:schemeClr val="accent2"/>
                </a:solidFill>
              </a:rPr>
              <a:t>(المعيار الذاتي)</a:t>
            </a:r>
            <a:r>
              <a:rPr lang="ar-SA" b="1" dirty="0"/>
              <a:t>،</a:t>
            </a:r>
            <a:r>
              <a:rPr lang="ar-SA" b="1" dirty="0">
                <a:solidFill>
                  <a:schemeClr val="accent2"/>
                </a:solidFill>
              </a:rPr>
              <a:t> </a:t>
            </a:r>
            <a:r>
              <a:rPr lang="ar-SA" b="1" dirty="0"/>
              <a:t>والتي يستطيع جميع الأفراد في المجال بمشاركة آراءهم مع الجمعيات المعنية بالتصنيف قد تصل بنا إلى صعوبة إيجاد معايير </a:t>
            </a:r>
            <a:r>
              <a:rPr lang="ar-SA" b="1" dirty="0" smtClean="0"/>
              <a:t>للتصنيف خصوصاً مع الآراء بإضافة الحرية الشخصية للمعايير. </a:t>
            </a:r>
            <a:endParaRPr lang="ar-SA" b="1" dirty="0"/>
          </a:p>
          <a:p>
            <a:endParaRPr lang="ar-SA" dirty="0"/>
          </a:p>
        </p:txBody>
      </p:sp>
    </p:spTree>
    <p:extLst>
      <p:ext uri="{BB962C8B-B14F-4D97-AF65-F5344CB8AC3E}">
        <p14:creationId xmlns:p14="http://schemas.microsoft.com/office/powerpoint/2010/main" val="11096007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b="1" dirty="0">
                <a:solidFill>
                  <a:srgbClr val="FF0000"/>
                </a:solidFill>
              </a:rPr>
              <a:t>هل للدين دور في تحديد السواء </a:t>
            </a:r>
            <a:r>
              <a:rPr lang="ar-SA" b="1" dirty="0" smtClean="0">
                <a:solidFill>
                  <a:srgbClr val="FF0000"/>
                </a:solidFill>
              </a:rPr>
              <a:t>و </a:t>
            </a:r>
            <a:r>
              <a:rPr lang="ar-SA" b="1" dirty="0" err="1" smtClean="0">
                <a:solidFill>
                  <a:srgbClr val="FF0000"/>
                </a:solidFill>
              </a:rPr>
              <a:t>اللا</a:t>
            </a:r>
            <a:r>
              <a:rPr lang="ar-SA" b="1" dirty="0" smtClean="0">
                <a:solidFill>
                  <a:srgbClr val="FF0000"/>
                </a:solidFill>
              </a:rPr>
              <a:t> سواء</a:t>
            </a:r>
            <a:r>
              <a:rPr lang="ar-SA" b="1" dirty="0">
                <a:solidFill>
                  <a:srgbClr val="FF0000"/>
                </a:solidFill>
              </a:rPr>
              <a:t>؟</a:t>
            </a:r>
            <a:br>
              <a:rPr lang="ar-SA" b="1" dirty="0">
                <a:solidFill>
                  <a:srgbClr val="FF0000"/>
                </a:solidFill>
              </a:rPr>
            </a:br>
            <a:endParaRPr lang="ar-SA" dirty="0"/>
          </a:p>
        </p:txBody>
      </p:sp>
      <p:pic>
        <p:nvPicPr>
          <p:cNvPr id="1026" name="Picture 2" descr="https://media3.picsearch.com/is?H_Jzpq3dHktEgkSbzz8VtyK-KbKBfqAR_ou2vcbzAgE&amp;height=1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772816"/>
            <a:ext cx="5760640"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1739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solidFill>
        </p:spPr>
        <p:txBody>
          <a:bodyPr/>
          <a:lstStyle/>
          <a:p>
            <a:r>
              <a:rPr lang="ar-SA" dirty="0"/>
              <a:t>معايير للحكم على السواء </a:t>
            </a:r>
            <a:r>
              <a:rPr lang="ar-SA" dirty="0" err="1"/>
              <a:t>واللاسواء</a:t>
            </a:r>
            <a:endParaRPr lang="ar-SA" dirty="0"/>
          </a:p>
        </p:txBody>
      </p:sp>
      <p:sp>
        <p:nvSpPr>
          <p:cNvPr id="3" name="عنصر نائب للمحتوى 2"/>
          <p:cNvSpPr>
            <a:spLocks noGrp="1"/>
          </p:cNvSpPr>
          <p:nvPr>
            <p:ph idx="1"/>
          </p:nvPr>
        </p:nvSpPr>
        <p:spPr/>
        <p:txBody>
          <a:bodyPr>
            <a:normAutofit fontScale="70000" lnSpcReduction="20000"/>
          </a:bodyPr>
          <a:lstStyle/>
          <a:p>
            <a:pPr lvl="0"/>
            <a:r>
              <a:rPr lang="ar-SA" b="1" dirty="0">
                <a:solidFill>
                  <a:schemeClr val="accent4">
                    <a:lumMod val="75000"/>
                  </a:schemeClr>
                </a:solidFill>
              </a:rPr>
              <a:t>المعيار الإسلامي: </a:t>
            </a:r>
            <a:r>
              <a:rPr lang="ar-SA" b="1" dirty="0"/>
              <a:t>السلوك السوي في هذا المعيار هو عمل الواجب والمباح ابتغاء مرضاة الله، والسلوك المنحرف تعد حدود الله بفعل المحرمات والمكروهات</a:t>
            </a:r>
            <a:r>
              <a:rPr lang="ar-SA" b="1" dirty="0" smtClean="0"/>
              <a:t>. وهنا ربط بشرع الله ولم يربط بمدى شيوع السلوك في المجتمع.</a:t>
            </a:r>
            <a:endParaRPr lang="en-US" dirty="0"/>
          </a:p>
          <a:p>
            <a:endParaRPr lang="ar-SA" dirty="0" smtClean="0"/>
          </a:p>
          <a:p>
            <a:r>
              <a:rPr lang="ar-SA" dirty="0" smtClean="0"/>
              <a:t>من مزاياه وجود قواعد ثابته إلهيه وليست بشريه يستند إليها في السواء و </a:t>
            </a:r>
            <a:r>
              <a:rPr lang="ar-SA" dirty="0" err="1" smtClean="0"/>
              <a:t>اللا</a:t>
            </a:r>
            <a:r>
              <a:rPr lang="ar-SA" dirty="0" smtClean="0"/>
              <a:t> سواء لا تتغير بتغير الزمان والمكان </a:t>
            </a:r>
            <a:r>
              <a:rPr lang="ar-SA" dirty="0" err="1" smtClean="0"/>
              <a:t>والأشخص</a:t>
            </a:r>
            <a:r>
              <a:rPr lang="ar-SA" dirty="0" smtClean="0"/>
              <a:t> مثل المثلية الجنسية.</a:t>
            </a:r>
          </a:p>
          <a:p>
            <a:endParaRPr lang="ar-SA" dirty="0" smtClean="0"/>
          </a:p>
          <a:p>
            <a:r>
              <a:rPr lang="ar-SA" dirty="0" smtClean="0"/>
              <a:t>الاسلام دين الوسطية والاعتدال في كل </a:t>
            </a:r>
            <a:r>
              <a:rPr lang="ar-SA" dirty="0" err="1" smtClean="0"/>
              <a:t>شي</a:t>
            </a:r>
            <a:r>
              <a:rPr lang="ar-SA" dirty="0" smtClean="0"/>
              <a:t> مثلاً: الأكل، الإنفاق، العبادة وهو ما يقوم عليه المعيار الإحصائي.</a:t>
            </a:r>
          </a:p>
          <a:p>
            <a:endParaRPr lang="ar-SA" dirty="0"/>
          </a:p>
          <a:p>
            <a:pPr marL="0" indent="0">
              <a:buNone/>
            </a:pPr>
            <a:r>
              <a:rPr lang="ar-SA" dirty="0" smtClean="0"/>
              <a:t>من الإشكاليات التي من الممكن مواجهتها: اختلاف الفقهاء في الاستدلال على حكم ويقصد هنا الاجتهاد والقياس بما يتوافق مع تغير الأزمنة وتظل القواعد العامة واضحه ومحسومه.</a:t>
            </a:r>
            <a:endParaRPr lang="ar-SA" dirty="0"/>
          </a:p>
        </p:txBody>
      </p:sp>
    </p:spTree>
    <p:extLst>
      <p:ext uri="{BB962C8B-B14F-4D97-AF65-F5344CB8AC3E}">
        <p14:creationId xmlns:p14="http://schemas.microsoft.com/office/powerpoint/2010/main" val="2355916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ما هو المعيار المناسب للتصنيف؟</a:t>
            </a:r>
            <a:endParaRPr lang="ar-SA" dirty="0"/>
          </a:p>
        </p:txBody>
      </p:sp>
      <p:sp>
        <p:nvSpPr>
          <p:cNvPr id="3" name="عنصر نائب للمحتوى 2"/>
          <p:cNvSpPr>
            <a:spLocks noGrp="1"/>
          </p:cNvSpPr>
          <p:nvPr>
            <p:ph idx="1"/>
          </p:nvPr>
        </p:nvSpPr>
        <p:spPr>
          <a:xfrm>
            <a:off x="457200" y="1556792"/>
            <a:ext cx="8229600" cy="4569371"/>
          </a:xfrm>
        </p:spPr>
        <p:txBody>
          <a:bodyPr/>
          <a:lstStyle/>
          <a:p>
            <a:pPr marL="0" indent="0" algn="ctr">
              <a:buNone/>
            </a:pPr>
            <a:r>
              <a:rPr lang="ar-SA" dirty="0" smtClean="0"/>
              <a:t>علمياً</a:t>
            </a:r>
          </a:p>
          <a:p>
            <a:pPr marL="0" indent="0" algn="ctr">
              <a:buNone/>
            </a:pPr>
            <a:endParaRPr lang="ar-SA" dirty="0" smtClean="0"/>
          </a:p>
          <a:p>
            <a:r>
              <a:rPr lang="ar-SA" dirty="0" smtClean="0"/>
              <a:t> المعيار النفسي الموضوعي ( </a:t>
            </a:r>
            <a:r>
              <a:rPr lang="ar-SA" dirty="0" err="1" smtClean="0"/>
              <a:t>الإكلينكي</a:t>
            </a:r>
            <a:r>
              <a:rPr lang="ar-SA" dirty="0" smtClean="0"/>
              <a:t>، الإحصائي)</a:t>
            </a:r>
          </a:p>
          <a:p>
            <a:r>
              <a:rPr lang="ar-SA" b="1" dirty="0">
                <a:solidFill>
                  <a:schemeClr val="accent4">
                    <a:lumMod val="75000"/>
                  </a:schemeClr>
                </a:solidFill>
              </a:rPr>
              <a:t> </a:t>
            </a:r>
            <a:r>
              <a:rPr lang="ar-SA" b="1" u="sng" dirty="0">
                <a:solidFill>
                  <a:srgbClr val="00B0F0"/>
                </a:solidFill>
              </a:rPr>
              <a:t>يعتبر هذا المعيار هو المعتمد بشكل كبير في تحديد السواء </a:t>
            </a:r>
            <a:r>
              <a:rPr lang="ar-SA" b="1" u="sng" dirty="0" err="1">
                <a:solidFill>
                  <a:srgbClr val="00B0F0"/>
                </a:solidFill>
              </a:rPr>
              <a:t>واللاسواء</a:t>
            </a:r>
            <a:r>
              <a:rPr lang="ar-SA" b="1" u="sng" dirty="0">
                <a:solidFill>
                  <a:srgbClr val="00B0F0"/>
                </a:solidFill>
              </a:rPr>
              <a:t> </a:t>
            </a:r>
            <a:endParaRPr lang="ar-SA" dirty="0" smtClean="0"/>
          </a:p>
          <a:p>
            <a:endParaRPr lang="ar-SA" dirty="0"/>
          </a:p>
        </p:txBody>
      </p:sp>
    </p:spTree>
    <p:extLst>
      <p:ext uri="{BB962C8B-B14F-4D97-AF65-F5344CB8AC3E}">
        <p14:creationId xmlns:p14="http://schemas.microsoft.com/office/powerpoint/2010/main" val="3123623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lumMod val="40000"/>
              <a:lumOff val="60000"/>
            </a:schemeClr>
          </a:solidFill>
        </p:spPr>
        <p:txBody>
          <a:bodyPr/>
          <a:lstStyle/>
          <a:p>
            <a:r>
              <a:rPr lang="ar-SA" dirty="0" smtClean="0"/>
              <a:t>تعريف السلوك السوي</a:t>
            </a:r>
            <a:endParaRPr lang="ar-SA" dirty="0"/>
          </a:p>
        </p:txBody>
      </p:sp>
      <p:sp>
        <p:nvSpPr>
          <p:cNvPr id="3" name="عنصر نائب للمحتوى 2"/>
          <p:cNvSpPr>
            <a:spLocks noGrp="1"/>
          </p:cNvSpPr>
          <p:nvPr>
            <p:ph idx="1"/>
          </p:nvPr>
        </p:nvSpPr>
        <p:spPr>
          <a:xfrm>
            <a:off x="395536" y="2780928"/>
            <a:ext cx="8229600" cy="648072"/>
          </a:xfrm>
        </p:spPr>
        <p:txBody>
          <a:bodyPr/>
          <a:lstStyle/>
          <a:p>
            <a:r>
              <a:rPr lang="ar-SA" dirty="0" smtClean="0"/>
              <a:t>هو السلوك العادي المألوف على حياة غالبية الناس.</a:t>
            </a:r>
            <a:endParaRPr lang="ar-SA" dirty="0"/>
          </a:p>
        </p:txBody>
      </p:sp>
    </p:spTree>
    <p:extLst>
      <p:ext uri="{BB962C8B-B14F-4D97-AF65-F5344CB8AC3E}">
        <p14:creationId xmlns:p14="http://schemas.microsoft.com/office/powerpoint/2010/main" val="861172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2400" dirty="0" smtClean="0">
                <a:solidFill>
                  <a:schemeClr val="accent2">
                    <a:lumMod val="75000"/>
                  </a:schemeClr>
                </a:solidFill>
              </a:rPr>
              <a:t>تفكير نقدي: </a:t>
            </a:r>
            <a:r>
              <a:rPr lang="ar-SA" dirty="0" smtClean="0"/>
              <a:t>هل هذه المعايير منفصلة عن بعضها؟</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هذه المعايير ليست منفصله نجد فيها تداخل حيث أن المعيار </a:t>
            </a:r>
            <a:r>
              <a:rPr lang="ar-SA" dirty="0" err="1" smtClean="0"/>
              <a:t>الإكلينكي</a:t>
            </a:r>
            <a:r>
              <a:rPr lang="ar-SA" dirty="0" smtClean="0"/>
              <a:t> الإحصائي يؤثر فيه المعيار </a:t>
            </a:r>
            <a:r>
              <a:rPr lang="ar-SA" dirty="0" err="1" smtClean="0"/>
              <a:t>الإجتماعي</a:t>
            </a:r>
            <a:r>
              <a:rPr lang="ar-SA" dirty="0" smtClean="0"/>
              <a:t> من خلال الفروق </a:t>
            </a:r>
            <a:r>
              <a:rPr lang="ar-SA" dirty="0" err="1" smtClean="0"/>
              <a:t>الثقافيه</a:t>
            </a:r>
            <a:r>
              <a:rPr lang="ar-SA" dirty="0" smtClean="0"/>
              <a:t> في المجتمع وتأثيرها على المعايير ونتائج الدراسات ، كما أن المعيار الذاتي </a:t>
            </a:r>
            <a:r>
              <a:rPr lang="ar-SA" dirty="0"/>
              <a:t>يؤثر </a:t>
            </a:r>
            <a:r>
              <a:rPr lang="ar-SA" dirty="0" smtClean="0"/>
              <a:t>في المعيار </a:t>
            </a:r>
            <a:r>
              <a:rPr lang="ar-SA" dirty="0" err="1" smtClean="0"/>
              <a:t>الإكلينكي</a:t>
            </a:r>
            <a:r>
              <a:rPr lang="ar-SA" dirty="0" smtClean="0"/>
              <a:t> الإحصائي من خلال الباحثين أو من خلال إضافة الحرية الشخصية في التصنيفات النفسية التي يحاول الباحثون إدراجها في التصنيفات المستقبلية، كما أن المعيار الإسلامي يؤثر في المعيار الذاتي والاجتماعي </a:t>
            </a:r>
            <a:r>
              <a:rPr lang="ar-SA" dirty="0" err="1" smtClean="0"/>
              <a:t>والإكلنيكي</a:t>
            </a:r>
            <a:r>
              <a:rPr lang="ar-SA" dirty="0" smtClean="0"/>
              <a:t> الإحصائي مثال: الجماعية تغلب على الفردية في مجتمعنا السعودي المسلم .</a:t>
            </a:r>
          </a:p>
          <a:p>
            <a:endParaRPr lang="ar-SA" dirty="0"/>
          </a:p>
        </p:txBody>
      </p:sp>
    </p:spTree>
    <p:extLst>
      <p:ext uri="{BB962C8B-B14F-4D97-AF65-F5344CB8AC3E}">
        <p14:creationId xmlns:p14="http://schemas.microsoft.com/office/powerpoint/2010/main" val="22320702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3100" dirty="0" smtClean="0">
                <a:solidFill>
                  <a:schemeClr val="accent2">
                    <a:lumMod val="75000"/>
                  </a:schemeClr>
                </a:solidFill>
              </a:rPr>
              <a:t>تفكير نقدي: </a:t>
            </a:r>
            <a:r>
              <a:rPr lang="ar-SA" dirty="0" smtClean="0"/>
              <a:t>ما </a:t>
            </a:r>
            <a:r>
              <a:rPr lang="ar-SA" dirty="0"/>
              <a:t>هو المعيار المناسب للتصنيف وفقاً لما يتناسب مع مجتمعنا السعودي المسلم؟</a:t>
            </a: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16824877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43993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r>
              <a:rPr lang="ar-SA" sz="2000" b="1" dirty="0" smtClean="0">
                <a:solidFill>
                  <a:schemeClr val="accent2">
                    <a:lumMod val="75000"/>
                  </a:schemeClr>
                </a:solidFill>
              </a:rPr>
              <a:t>تفكير نقدي: </a:t>
            </a:r>
            <a:r>
              <a:rPr lang="ar-SA" dirty="0" smtClean="0"/>
              <a:t>ما هو المعيار المناسب للتصنيف وفقاً لما يتناسب مع مجتمعنا السعودي المسلم؟</a:t>
            </a:r>
            <a:endParaRPr lang="ar-SA" dirty="0"/>
          </a:p>
        </p:txBody>
      </p:sp>
      <p:sp>
        <p:nvSpPr>
          <p:cNvPr id="3" name="عنصر نائب للمحتوى 2"/>
          <p:cNvSpPr>
            <a:spLocks noGrp="1"/>
          </p:cNvSpPr>
          <p:nvPr>
            <p:ph idx="1"/>
          </p:nvPr>
        </p:nvSpPr>
        <p:spPr>
          <a:xfrm>
            <a:off x="457200" y="1268760"/>
            <a:ext cx="8229600" cy="5256584"/>
          </a:xfrm>
        </p:spPr>
        <p:txBody>
          <a:bodyPr>
            <a:normAutofit fontScale="55000" lnSpcReduction="20000"/>
          </a:bodyPr>
          <a:lstStyle/>
          <a:p>
            <a:r>
              <a:rPr lang="ar-SA" sz="3800" dirty="0" smtClean="0"/>
              <a:t>يمكننا </a:t>
            </a:r>
            <a:r>
              <a:rPr lang="ar-SA" sz="3800" dirty="0" smtClean="0"/>
              <a:t>الالتزام والاستفادة من المعيار </a:t>
            </a:r>
            <a:r>
              <a:rPr lang="ar-SA" sz="3800" dirty="0"/>
              <a:t>النفسي الموضوعي ( </a:t>
            </a:r>
            <a:r>
              <a:rPr lang="ar-SA" sz="3800" dirty="0" err="1"/>
              <a:t>الإكلينكي</a:t>
            </a:r>
            <a:r>
              <a:rPr lang="ar-SA" sz="3800" dirty="0"/>
              <a:t>، الإحصائي</a:t>
            </a:r>
            <a:r>
              <a:rPr lang="ar-SA" sz="3800" dirty="0" smtClean="0"/>
              <a:t>) مع ضرورة مشاركتنا كمختصين في الدراسات المتعلقة بالتشخيص فديننا يبين قيمة العلم والعلماء ومشاركتنا قد يكون لها تأثير في التصنيفات العالمية، ومرجعنا الأساسي والأول هو </a:t>
            </a:r>
            <a:r>
              <a:rPr lang="ar-SA" sz="3800" dirty="0" smtClean="0">
                <a:solidFill>
                  <a:schemeClr val="accent2">
                    <a:lumMod val="75000"/>
                  </a:schemeClr>
                </a:solidFill>
              </a:rPr>
              <a:t>المعيار الإسلامي </a:t>
            </a:r>
            <a:r>
              <a:rPr lang="ar-SA" sz="3800" dirty="0" smtClean="0"/>
              <a:t>فعند تعارض التصنيفات يرجح معيارنا الإسلامي، مع العلم أن معيارنا  الاجتماعي والذاتي قد يتأثر بالمعيار الإسلامي</a:t>
            </a:r>
          </a:p>
          <a:p>
            <a:r>
              <a:rPr lang="ar-SA" sz="3800" dirty="0" smtClean="0"/>
              <a:t>مثال:</a:t>
            </a:r>
          </a:p>
          <a:p>
            <a:r>
              <a:rPr lang="ar-SA" sz="3800" dirty="0" smtClean="0">
                <a:solidFill>
                  <a:schemeClr val="accent2">
                    <a:lumMod val="75000"/>
                  </a:schemeClr>
                </a:solidFill>
              </a:rPr>
              <a:t>المعيار الاجتماعي: </a:t>
            </a:r>
            <a:r>
              <a:rPr lang="ar-SA" sz="3800" dirty="0" smtClean="0"/>
              <a:t>اتضح من خلال دراسة مقياس </a:t>
            </a:r>
            <a:r>
              <a:rPr lang="ar-SA" sz="3800" dirty="0" err="1" smtClean="0"/>
              <a:t>آيزنك</a:t>
            </a:r>
            <a:r>
              <a:rPr lang="ar-SA" sz="3800" dirty="0" smtClean="0"/>
              <a:t> على البيئة السعودية أن المجتمع السعودي تغلب فيه الجماعية على </a:t>
            </a:r>
            <a:r>
              <a:rPr lang="ar-SA" sz="3800" dirty="0" err="1" smtClean="0"/>
              <a:t>الفرديه</a:t>
            </a:r>
            <a:r>
              <a:rPr lang="ar-SA" sz="3800" dirty="0" smtClean="0"/>
              <a:t> عكس المجتمعات الغربية فما يعد سوياً لديهم في هذا الجانب يعد شاذاً لدينا والجماعية تتفق مع تعاليم الدين الإسلامي.</a:t>
            </a:r>
          </a:p>
          <a:p>
            <a:endParaRPr lang="ar-SA" sz="3800" dirty="0"/>
          </a:p>
          <a:p>
            <a:r>
              <a:rPr lang="ar-SA" sz="3800" dirty="0" smtClean="0">
                <a:solidFill>
                  <a:schemeClr val="accent2">
                    <a:lumMod val="75000"/>
                  </a:schemeClr>
                </a:solidFill>
              </a:rPr>
              <a:t>المعيار الذاتي</a:t>
            </a:r>
            <a:r>
              <a:rPr lang="ar-SA" sz="3800" dirty="0" smtClean="0"/>
              <a:t>: قيمك الدينية والاخلاقية التي اخترتها من دينك (المعيار الإسلامي) ومجتمعك (المعيار </a:t>
            </a:r>
            <a:r>
              <a:rPr lang="ar-SA" sz="3800" dirty="0" err="1" smtClean="0"/>
              <a:t>الإجتماعي</a:t>
            </a:r>
            <a:r>
              <a:rPr lang="ar-SA" sz="3800" dirty="0" smtClean="0"/>
              <a:t>) تؤثر في الحكم على سلوكك مثال: شخص تعرض للإساءة ولم يدافع عن نفسه في المجتمع الأجنبي قد يعد غير واثق وفي مجتمعنا قد يعد في قمة الثقة لأنه التزم بالأحاديث والآيات .</a:t>
            </a:r>
          </a:p>
          <a:p>
            <a:endParaRPr lang="ar-SA" sz="3800" dirty="0"/>
          </a:p>
          <a:p>
            <a:r>
              <a:rPr lang="ar-SA" sz="3800" dirty="0" smtClean="0"/>
              <a:t>أيضاً في التداخل والتأثير المتبادل بين </a:t>
            </a:r>
            <a:r>
              <a:rPr lang="ar-SA" sz="3800" dirty="0" smtClean="0">
                <a:solidFill>
                  <a:schemeClr val="accent2">
                    <a:lumMod val="75000"/>
                  </a:schemeClr>
                </a:solidFill>
              </a:rPr>
              <a:t>المعيار الاسلامي والذاتي </a:t>
            </a:r>
            <a:r>
              <a:rPr lang="ar-SA" sz="3800" dirty="0" smtClean="0"/>
              <a:t>نجد مراعاة الإسلام للفروق الفردية في تنوع العبادات </a:t>
            </a:r>
            <a:r>
              <a:rPr lang="ar-SA" sz="3800" dirty="0" smtClean="0"/>
              <a:t>على سبيل المثال، وموضوع تعدد </a:t>
            </a:r>
            <a:r>
              <a:rPr lang="ar-SA" sz="3800" dirty="0" smtClean="0"/>
              <a:t>الزوجات واختلاف السعة النفسية للأفراد قصة بنت النبي علية الصلاة والسلام .</a:t>
            </a:r>
          </a:p>
          <a:p>
            <a:endParaRPr lang="ar-SA" dirty="0"/>
          </a:p>
          <a:p>
            <a:endParaRPr lang="ar-SA" dirty="0"/>
          </a:p>
        </p:txBody>
      </p:sp>
    </p:spTree>
    <p:extLst>
      <p:ext uri="{BB962C8B-B14F-4D97-AF65-F5344CB8AC3E}">
        <p14:creationId xmlns:p14="http://schemas.microsoft.com/office/powerpoint/2010/main" val="3993837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الأساس لدينا كمجتمع سعودي مسلم</a:t>
            </a:r>
            <a:endParaRPr lang="ar-SA" dirty="0"/>
          </a:p>
        </p:txBody>
      </p:sp>
      <p:sp>
        <p:nvSpPr>
          <p:cNvPr id="3" name="عنصر نائب للمحتوى 2"/>
          <p:cNvSpPr>
            <a:spLocks noGrp="1"/>
          </p:cNvSpPr>
          <p:nvPr>
            <p:ph idx="1"/>
          </p:nvPr>
        </p:nvSpPr>
        <p:spPr/>
        <p:txBody>
          <a:bodyPr/>
          <a:lstStyle/>
          <a:p>
            <a:pPr marL="0" indent="0" algn="ctr">
              <a:buNone/>
            </a:pPr>
            <a:endParaRPr lang="ar-SA" dirty="0" smtClean="0"/>
          </a:p>
          <a:p>
            <a:pPr marL="0" indent="0" algn="ctr">
              <a:buNone/>
            </a:pPr>
            <a:endParaRPr lang="ar-SA" dirty="0"/>
          </a:p>
          <a:p>
            <a:pPr marL="0" indent="0" algn="ctr">
              <a:buNone/>
            </a:pPr>
            <a:endParaRPr lang="ar-SA" dirty="0" smtClean="0"/>
          </a:p>
          <a:p>
            <a:pPr marL="0" indent="0" algn="ctr">
              <a:buNone/>
            </a:pPr>
            <a:r>
              <a:rPr lang="ar-SA" dirty="0" smtClean="0"/>
              <a:t>المعيار الإسلامي</a:t>
            </a:r>
            <a:endParaRPr lang="ar-SA" dirty="0"/>
          </a:p>
        </p:txBody>
      </p:sp>
    </p:spTree>
    <p:extLst>
      <p:ext uri="{BB962C8B-B14F-4D97-AF65-F5344CB8AC3E}">
        <p14:creationId xmlns:p14="http://schemas.microsoft.com/office/powerpoint/2010/main" val="16911955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قاعدة في الحكم على السواء </a:t>
            </a:r>
            <a:r>
              <a:rPr lang="ar-SA" dirty="0" err="1" smtClean="0"/>
              <a:t>واللاسواء</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solidFill>
                  <a:schemeClr val="accent2">
                    <a:lumMod val="75000"/>
                  </a:schemeClr>
                </a:solidFill>
              </a:rPr>
              <a:t>هل يتوافق سلوك الفرد مع دينه ؟</a:t>
            </a:r>
          </a:p>
          <a:p>
            <a:r>
              <a:rPr lang="ar-SA" dirty="0" smtClean="0"/>
              <a:t>مراعاة الأديان المختلفة </a:t>
            </a:r>
            <a:r>
              <a:rPr lang="ar-SA" dirty="0" smtClean="0"/>
              <a:t>فيحكم على سلوك الشخص </a:t>
            </a:r>
            <a:r>
              <a:rPr lang="ar-SA" dirty="0" smtClean="0"/>
              <a:t>وفقا </a:t>
            </a:r>
            <a:r>
              <a:rPr lang="ar-SA" dirty="0" smtClean="0"/>
              <a:t>لتوافقه مع دينه</a:t>
            </a:r>
            <a:r>
              <a:rPr lang="ar-SA" dirty="0" smtClean="0"/>
              <a:t>.</a:t>
            </a:r>
          </a:p>
          <a:p>
            <a:endParaRPr lang="ar-SA" dirty="0"/>
          </a:p>
          <a:p>
            <a:r>
              <a:rPr lang="ar-SA" dirty="0" smtClean="0">
                <a:solidFill>
                  <a:schemeClr val="accent2">
                    <a:lumMod val="75000"/>
                  </a:schemeClr>
                </a:solidFill>
              </a:rPr>
              <a:t>هل يتوافق سلوك الفرد مع </a:t>
            </a:r>
            <a:r>
              <a:rPr lang="ar-SA" dirty="0" err="1" smtClean="0">
                <a:solidFill>
                  <a:schemeClr val="accent2">
                    <a:lumMod val="75000"/>
                  </a:schemeClr>
                </a:solidFill>
              </a:rPr>
              <a:t>ماهو</a:t>
            </a:r>
            <a:r>
              <a:rPr lang="ar-SA" dirty="0" smtClean="0">
                <a:solidFill>
                  <a:schemeClr val="accent2">
                    <a:lumMod val="75000"/>
                  </a:schemeClr>
                </a:solidFill>
              </a:rPr>
              <a:t> سائد في مجتمعه؟</a:t>
            </a:r>
          </a:p>
          <a:p>
            <a:r>
              <a:rPr lang="ar-SA" dirty="0" smtClean="0"/>
              <a:t>مراعاة المعايير الاجتماعية </a:t>
            </a:r>
            <a:r>
              <a:rPr lang="ar-SA" dirty="0" smtClean="0"/>
              <a:t>السائدة عند الحكم على سواء السلوك  </a:t>
            </a:r>
            <a:r>
              <a:rPr lang="ar-SA" dirty="0" smtClean="0"/>
              <a:t>فمثلا ضرب العريس لمجموعة من الشباب كطقوس للزواج يعتبر سوي عند بعض القبائل الأفريقية في حين يعتبر شاذا عند المجتمعات الأخرى.</a:t>
            </a:r>
            <a:endParaRPr lang="ar-SA" dirty="0"/>
          </a:p>
        </p:txBody>
      </p:sp>
    </p:spTree>
    <p:extLst>
      <p:ext uri="{BB962C8B-B14F-4D97-AF65-F5344CB8AC3E}">
        <p14:creationId xmlns:p14="http://schemas.microsoft.com/office/powerpoint/2010/main" val="4148552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lumMod val="40000"/>
              <a:lumOff val="60000"/>
            </a:schemeClr>
          </a:solidFill>
        </p:spPr>
        <p:txBody>
          <a:bodyPr/>
          <a:lstStyle/>
          <a:p>
            <a:r>
              <a:rPr lang="ar-SA" dirty="0" smtClean="0"/>
              <a:t>تعريف الشخص السوي</a:t>
            </a:r>
            <a:endParaRPr lang="ar-SA" dirty="0"/>
          </a:p>
        </p:txBody>
      </p:sp>
      <p:sp>
        <p:nvSpPr>
          <p:cNvPr id="3" name="عنصر نائب للمحتوى 2"/>
          <p:cNvSpPr>
            <a:spLocks noGrp="1"/>
          </p:cNvSpPr>
          <p:nvPr>
            <p:ph idx="1"/>
          </p:nvPr>
        </p:nvSpPr>
        <p:spPr>
          <a:xfrm>
            <a:off x="395536" y="2348880"/>
            <a:ext cx="8229600" cy="2476872"/>
          </a:xfrm>
        </p:spPr>
        <p:txBody>
          <a:bodyPr/>
          <a:lstStyle/>
          <a:p>
            <a:r>
              <a:rPr lang="ar-SA" dirty="0" smtClean="0"/>
              <a:t>هو الشخص الذي يتطابق سلوكه مع سلوك الشخص العادي في تفكيره ومشاعره ونشاطه ويكون سعيدا ومتوافقاً شخصياً وانفعالياً واجتماعياً</a:t>
            </a:r>
            <a:endParaRPr lang="ar-SA" dirty="0"/>
          </a:p>
        </p:txBody>
      </p:sp>
    </p:spTree>
    <p:extLst>
      <p:ext uri="{BB962C8B-B14F-4D97-AF65-F5344CB8AC3E}">
        <p14:creationId xmlns:p14="http://schemas.microsoft.com/office/powerpoint/2010/main" val="2613646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txBody>
          <a:bodyPr/>
          <a:lstStyle/>
          <a:p>
            <a:r>
              <a:rPr lang="ar-SA" dirty="0" smtClean="0"/>
              <a:t>تعريف اللاسواء</a:t>
            </a:r>
            <a:endParaRPr lang="ar-SA" dirty="0"/>
          </a:p>
        </p:txBody>
      </p:sp>
      <p:sp>
        <p:nvSpPr>
          <p:cNvPr id="3" name="عنصر نائب للمحتوى 2"/>
          <p:cNvSpPr>
            <a:spLocks noGrp="1"/>
          </p:cNvSpPr>
          <p:nvPr>
            <p:ph idx="1"/>
          </p:nvPr>
        </p:nvSpPr>
        <p:spPr>
          <a:xfrm>
            <a:off x="467544" y="2852936"/>
            <a:ext cx="8229600" cy="1296144"/>
          </a:xfrm>
        </p:spPr>
        <p:txBody>
          <a:bodyPr/>
          <a:lstStyle/>
          <a:p>
            <a:r>
              <a:rPr lang="ar-SA" dirty="0" smtClean="0"/>
              <a:t>هو حالة مرضيه يكون فيها خطر على الفرد نفسه أو على المجتمع وتتطلب التدخل لحماية الفرد أو لحماية المجتمع منه</a:t>
            </a:r>
            <a:endParaRPr lang="ar-SA" dirty="0"/>
          </a:p>
        </p:txBody>
      </p:sp>
    </p:spTree>
    <p:extLst>
      <p:ext uri="{BB962C8B-B14F-4D97-AF65-F5344CB8AC3E}">
        <p14:creationId xmlns:p14="http://schemas.microsoft.com/office/powerpoint/2010/main" val="3470969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txBody>
          <a:bodyPr/>
          <a:lstStyle/>
          <a:p>
            <a:r>
              <a:rPr lang="ar-SA" dirty="0" smtClean="0"/>
              <a:t>تعريف الشخص غير السوي</a:t>
            </a:r>
            <a:endParaRPr lang="ar-SA" dirty="0"/>
          </a:p>
        </p:txBody>
      </p:sp>
      <p:sp>
        <p:nvSpPr>
          <p:cNvPr id="3" name="عنصر نائب للمحتوى 2"/>
          <p:cNvSpPr>
            <a:spLocks noGrp="1"/>
          </p:cNvSpPr>
          <p:nvPr>
            <p:ph idx="1"/>
          </p:nvPr>
        </p:nvSpPr>
        <p:spPr>
          <a:xfrm>
            <a:off x="457200" y="2852936"/>
            <a:ext cx="8229600" cy="3273227"/>
          </a:xfrm>
        </p:spPr>
        <p:txBody>
          <a:bodyPr/>
          <a:lstStyle/>
          <a:p>
            <a:r>
              <a:rPr lang="ar-SA" dirty="0" smtClean="0"/>
              <a:t>هو الشخص الذي ينحرف سلوكه عن سلوك الشخص العادي في تفكيره ونشاطه ومشاعره ويكون غير سعيد وغير متوافق شخصياً وانفعالياً واجتماعياً.</a:t>
            </a:r>
            <a:endParaRPr lang="ar-SA" dirty="0"/>
          </a:p>
        </p:txBody>
      </p:sp>
    </p:spTree>
    <p:extLst>
      <p:ext uri="{BB962C8B-B14F-4D97-AF65-F5344CB8AC3E}">
        <p14:creationId xmlns:p14="http://schemas.microsoft.com/office/powerpoint/2010/main" val="2405712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4">
              <a:lumMod val="40000"/>
              <a:lumOff val="60000"/>
            </a:schemeClr>
          </a:solidFill>
        </p:spPr>
        <p:txBody>
          <a:bodyPr/>
          <a:lstStyle/>
          <a:p>
            <a:r>
              <a:rPr lang="ar-SA" dirty="0" smtClean="0"/>
              <a:t>معيار السواء نسبي</a:t>
            </a:r>
            <a:endParaRPr lang="ar-SA" dirty="0"/>
          </a:p>
        </p:txBody>
      </p:sp>
      <p:sp>
        <p:nvSpPr>
          <p:cNvPr id="3" name="عنصر نائب للمحتوى 2"/>
          <p:cNvSpPr>
            <a:spLocks noGrp="1"/>
          </p:cNvSpPr>
          <p:nvPr>
            <p:ph idx="1"/>
          </p:nvPr>
        </p:nvSpPr>
        <p:spPr>
          <a:xfrm>
            <a:off x="251520" y="1600200"/>
            <a:ext cx="8640960" cy="4525963"/>
          </a:xfrm>
        </p:spPr>
        <p:txBody>
          <a:bodyPr>
            <a:normAutofit fontScale="55000" lnSpcReduction="20000"/>
          </a:bodyPr>
          <a:lstStyle/>
          <a:p>
            <a:pPr lvl="0"/>
            <a:r>
              <a:rPr lang="ar-SA" sz="4400" b="1" dirty="0"/>
              <a:t>اختلف الباحثين في تعريف السلوك السوي والشاذ واختلفوا في المعايير التي يجب اعتمادها في تحديد السواء والشذوذ، فكل باحث نظر إليها من منظور علمي مختلف. </a:t>
            </a:r>
            <a:r>
              <a:rPr lang="ar-SA" sz="3600" b="1" dirty="0" smtClean="0"/>
              <a:t> </a:t>
            </a:r>
            <a:r>
              <a:rPr lang="ar-SA" sz="3600" b="1" dirty="0"/>
              <a:t>إلا أنه لبعض الباحثين وعلماء النفس إجابة على هذا السؤال </a:t>
            </a:r>
            <a:r>
              <a:rPr lang="ar-SA" sz="5100" b="1" dirty="0">
                <a:solidFill>
                  <a:srgbClr val="C00000"/>
                </a:solidFill>
              </a:rPr>
              <a:t>من هو الشخص السوي؟</a:t>
            </a:r>
            <a:endParaRPr lang="en-US" sz="3600" dirty="0">
              <a:solidFill>
                <a:srgbClr val="C00000"/>
              </a:solidFill>
            </a:endParaRPr>
          </a:p>
          <a:p>
            <a:r>
              <a:rPr lang="ar-SA" sz="3600" b="1" dirty="0"/>
              <a:t> </a:t>
            </a:r>
            <a:endParaRPr lang="en-US" sz="3600" dirty="0"/>
          </a:p>
          <a:p>
            <a:pPr lvl="0"/>
            <a:r>
              <a:rPr lang="ar-SA" sz="3600" b="1" dirty="0"/>
              <a:t>أولاً: يرى</a:t>
            </a:r>
            <a:r>
              <a:rPr lang="ar-SA" sz="3600" b="1" dirty="0">
                <a:solidFill>
                  <a:schemeClr val="tx2">
                    <a:lumMod val="40000"/>
                    <a:lumOff val="60000"/>
                  </a:schemeClr>
                </a:solidFill>
              </a:rPr>
              <a:t> وولمان </a:t>
            </a:r>
            <a:r>
              <a:rPr lang="ar-SA" sz="3600" b="1" dirty="0"/>
              <a:t>معنيين </a:t>
            </a:r>
            <a:r>
              <a:rPr lang="ar-SA" sz="3600" b="1" dirty="0" smtClean="0"/>
              <a:t>للاستواء:</a:t>
            </a:r>
            <a:r>
              <a:rPr lang="ar-SA" sz="3600" dirty="0" smtClean="0"/>
              <a:t> 1-ا</a:t>
            </a:r>
            <a:r>
              <a:rPr lang="ar-SA" sz="3600" b="1" dirty="0" smtClean="0"/>
              <a:t>لتصرف </a:t>
            </a:r>
            <a:r>
              <a:rPr lang="ar-SA" sz="3600" b="1" dirty="0"/>
              <a:t>تبعاً للمعايير المقبولة</a:t>
            </a:r>
            <a:r>
              <a:rPr lang="ar-SA" sz="3600" b="1" dirty="0" smtClean="0"/>
              <a:t>.</a:t>
            </a:r>
            <a:r>
              <a:rPr lang="en-US" sz="3600" dirty="0" smtClean="0"/>
              <a:t> </a:t>
            </a:r>
            <a:r>
              <a:rPr lang="ar-SA" sz="3600" b="1" dirty="0" smtClean="0"/>
              <a:t>2- </a:t>
            </a:r>
            <a:r>
              <a:rPr lang="ar-SA" sz="3600" b="1" dirty="0" err="1" smtClean="0"/>
              <a:t>التحررمن</a:t>
            </a:r>
            <a:r>
              <a:rPr lang="ar-SA" sz="3600" b="1" dirty="0" smtClean="0"/>
              <a:t> </a:t>
            </a:r>
            <a:r>
              <a:rPr lang="ar-SA" sz="3600" b="1" dirty="0"/>
              <a:t>الصراعات النفسية</a:t>
            </a:r>
            <a:r>
              <a:rPr lang="ar-SA" sz="3600" b="1" dirty="0" smtClean="0"/>
              <a:t>.</a:t>
            </a:r>
          </a:p>
          <a:p>
            <a:pPr lvl="0"/>
            <a:endParaRPr lang="en-US" sz="3600" dirty="0"/>
          </a:p>
          <a:p>
            <a:r>
              <a:rPr lang="ar-SA" sz="3600" b="1" dirty="0"/>
              <a:t>ثانياً: يرى </a:t>
            </a:r>
            <a:r>
              <a:rPr lang="ar-SA" sz="3600" b="1" dirty="0">
                <a:solidFill>
                  <a:schemeClr val="tx2">
                    <a:lumMod val="40000"/>
                    <a:lumOff val="60000"/>
                  </a:schemeClr>
                </a:solidFill>
              </a:rPr>
              <a:t>فرويد</a:t>
            </a:r>
            <a:r>
              <a:rPr lang="ar-SA" sz="3600" b="1" dirty="0"/>
              <a:t> أن الشخص السوي هو القادر على الحب والعمل وكلمة حب تشمل مدى واسع من الأفعال </a:t>
            </a:r>
            <a:r>
              <a:rPr lang="ar-SA" sz="3600" b="1" dirty="0" smtClean="0"/>
              <a:t>مثلاً: الأشخاص، المواضيع، الوطن...الخ</a:t>
            </a:r>
          </a:p>
          <a:p>
            <a:endParaRPr lang="ar-SA" sz="3600" b="1" dirty="0" smtClean="0"/>
          </a:p>
          <a:p>
            <a:r>
              <a:rPr lang="ar-SA" sz="3600" b="1" dirty="0" smtClean="0"/>
              <a:t>ثالثاً</a:t>
            </a:r>
            <a:r>
              <a:rPr lang="ar-SA" sz="3600" b="1" dirty="0"/>
              <a:t>: ويرى </a:t>
            </a:r>
            <a:r>
              <a:rPr lang="ar-SA" sz="3600" b="1" dirty="0">
                <a:solidFill>
                  <a:schemeClr val="tx2">
                    <a:lumMod val="40000"/>
                    <a:lumOff val="60000"/>
                  </a:schemeClr>
                </a:solidFill>
              </a:rPr>
              <a:t>سوليفان</a:t>
            </a:r>
            <a:r>
              <a:rPr lang="ar-SA" sz="3600" b="1" dirty="0"/>
              <a:t> أن الشخصية السوية هي التي تتعامل مع الناس كما هم بدون أن تتأثر علاقاتها بالخبرات السابقة </a:t>
            </a:r>
            <a:r>
              <a:rPr lang="ar-SA" sz="3600" b="1" dirty="0" err="1" smtClean="0"/>
              <a:t>فلايكره</a:t>
            </a:r>
            <a:r>
              <a:rPr lang="ar-SA" sz="3600" b="1" dirty="0" smtClean="0"/>
              <a:t> </a:t>
            </a:r>
            <a:r>
              <a:rPr lang="ar-SA" sz="3600" b="1" dirty="0"/>
              <a:t>الشخص مديره لأنه يشبه والده مثلاً </a:t>
            </a:r>
            <a:endParaRPr lang="ar-SA" sz="3600" b="1" dirty="0" smtClean="0"/>
          </a:p>
          <a:p>
            <a:endParaRPr lang="ar-SA" sz="3600" b="1" dirty="0"/>
          </a:p>
          <a:p>
            <a:r>
              <a:rPr lang="ar-SA" sz="3600" b="1" dirty="0" smtClean="0"/>
              <a:t>رابعاً</a:t>
            </a:r>
            <a:r>
              <a:rPr lang="ar-SA" sz="3600" b="1" dirty="0"/>
              <a:t>: يرى </a:t>
            </a:r>
            <a:r>
              <a:rPr lang="ar-SA" sz="3600" b="1" dirty="0" err="1">
                <a:solidFill>
                  <a:schemeClr val="tx2">
                    <a:lumMod val="40000"/>
                    <a:lumOff val="60000"/>
                  </a:schemeClr>
                </a:solidFill>
              </a:rPr>
              <a:t>ماسلو</a:t>
            </a:r>
            <a:r>
              <a:rPr lang="ar-SA" sz="3600" b="1" dirty="0"/>
              <a:t> أن الشخص السوي هو الذي يحقق ذاته</a:t>
            </a:r>
            <a:endParaRPr lang="en-US" sz="3600" dirty="0"/>
          </a:p>
          <a:p>
            <a:r>
              <a:rPr lang="ar-SA" sz="3600" b="1" dirty="0"/>
              <a:t> </a:t>
            </a:r>
            <a:endParaRPr lang="en-US" sz="3600" dirty="0"/>
          </a:p>
          <a:p>
            <a:endParaRPr lang="ar-SA" dirty="0"/>
          </a:p>
        </p:txBody>
      </p:sp>
    </p:spTree>
    <p:extLst>
      <p:ext uri="{BB962C8B-B14F-4D97-AF65-F5344CB8AC3E}">
        <p14:creationId xmlns:p14="http://schemas.microsoft.com/office/powerpoint/2010/main" val="87792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4">
              <a:lumMod val="40000"/>
              <a:lumOff val="60000"/>
            </a:schemeClr>
          </a:solidFill>
        </p:spPr>
        <p:txBody>
          <a:bodyPr/>
          <a:lstStyle/>
          <a:p>
            <a:r>
              <a:rPr lang="ar-SA" dirty="0" smtClean="0"/>
              <a:t>معيار السواء نسبي</a:t>
            </a:r>
            <a:endParaRPr lang="ar-SA" dirty="0"/>
          </a:p>
        </p:txBody>
      </p:sp>
      <p:sp>
        <p:nvSpPr>
          <p:cNvPr id="3" name="عنصر نائب للمحتوى 2"/>
          <p:cNvSpPr>
            <a:spLocks noGrp="1"/>
          </p:cNvSpPr>
          <p:nvPr>
            <p:ph idx="1"/>
          </p:nvPr>
        </p:nvSpPr>
        <p:spPr>
          <a:xfrm>
            <a:off x="179512" y="1600200"/>
            <a:ext cx="8507288" cy="4925144"/>
          </a:xfrm>
        </p:spPr>
        <p:txBody>
          <a:bodyPr>
            <a:normAutofit fontScale="92500" lnSpcReduction="10000"/>
          </a:bodyPr>
          <a:lstStyle/>
          <a:p>
            <a:pPr lvl="0"/>
            <a:r>
              <a:rPr lang="ar-SA" b="1" dirty="0" smtClean="0"/>
              <a:t>إن معيار السواء معيار نسبي تؤثر فيه ظروف الزمان والمكان والمجتمع والعمر ونمثل على ذلك بالتالي:</a:t>
            </a:r>
          </a:p>
          <a:p>
            <a:pPr lvl="0"/>
            <a:r>
              <a:rPr lang="ar-SA" sz="2600" b="1" dirty="0" smtClean="0"/>
              <a:t>1- اختلاف الزمان: ما كنا نعتبره في الماضي سلوكاً توافقياً من تسلط الرجل على المرأة وعدم السماح لها بالخروج للعمل أصبح سلوك غير مقبول.</a:t>
            </a:r>
          </a:p>
          <a:p>
            <a:pPr marL="0" lvl="0" indent="0">
              <a:buNone/>
            </a:pPr>
            <a:endParaRPr lang="ar-SA" sz="2600" b="1" dirty="0" smtClean="0"/>
          </a:p>
          <a:p>
            <a:pPr lvl="0"/>
            <a:r>
              <a:rPr lang="ar-SA" sz="2600" b="1" dirty="0" smtClean="0"/>
              <a:t>2- اختلاف المجتمع فما يعتبر سلوكاُ توافقياً عند مجتمع قد يعتبر سلوك غير توافقي عند مجتمع آخر مثل ب:عض المجتمعات التي تسمح للفتاة عند بلوغ سن الرشد أن  تستقل، وبعض المجتمعات الأفريقية التي  يتزين فيها الرجل دون المرأة.</a:t>
            </a:r>
          </a:p>
          <a:p>
            <a:pPr marL="0" lvl="0" indent="0">
              <a:buNone/>
            </a:pPr>
            <a:endParaRPr lang="ar-SA" sz="2600" b="1" dirty="0" smtClean="0"/>
          </a:p>
          <a:p>
            <a:pPr lvl="0"/>
            <a:r>
              <a:rPr lang="ar-SA" sz="2600" b="1" dirty="0" smtClean="0"/>
              <a:t>3- اختلاف العمر فما يعد سلوكاً سوياً في مرحلة عمرية معينة كالرضاعة من الأم في سن الثانية لا يعد سلوكاً سوياً في عمر الخامسة.</a:t>
            </a:r>
          </a:p>
          <a:p>
            <a:pPr lvl="0"/>
            <a:endParaRPr lang="ar-SA" b="1" dirty="0" smtClean="0"/>
          </a:p>
          <a:p>
            <a:endParaRPr lang="ar-SA" dirty="0"/>
          </a:p>
        </p:txBody>
      </p:sp>
    </p:spTree>
    <p:extLst>
      <p:ext uri="{BB962C8B-B14F-4D97-AF65-F5344CB8AC3E}">
        <p14:creationId xmlns:p14="http://schemas.microsoft.com/office/powerpoint/2010/main" val="980653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lstStyle/>
          <a:p>
            <a:pPr marL="0" indent="0" algn="ctr">
              <a:buNone/>
            </a:pPr>
            <a:r>
              <a:rPr lang="ar-SA" sz="4000" b="1" dirty="0" smtClean="0"/>
              <a:t>معايير السواء </a:t>
            </a:r>
            <a:r>
              <a:rPr lang="ar-SA" sz="4000" b="1" dirty="0" err="1" smtClean="0"/>
              <a:t>واللاسواء</a:t>
            </a:r>
            <a:endParaRPr lang="ar-SA" sz="4000" b="1" dirty="0" smtClean="0"/>
          </a:p>
          <a:p>
            <a:pPr marL="0" indent="0">
              <a:buNone/>
            </a:pPr>
            <a:endParaRPr lang="ar-SA" b="1" dirty="0"/>
          </a:p>
          <a:p>
            <a:pPr marL="0" indent="0">
              <a:buNone/>
            </a:pPr>
            <a:endParaRPr lang="ar-SA" b="1" dirty="0" smtClean="0"/>
          </a:p>
          <a:p>
            <a:pPr marL="0" indent="0" algn="ctr">
              <a:buNone/>
            </a:pPr>
            <a:r>
              <a:rPr lang="ar-SA" b="1" dirty="0" smtClean="0"/>
              <a:t>توجد </a:t>
            </a:r>
            <a:r>
              <a:rPr lang="ar-SA" b="1" dirty="0"/>
              <a:t>عدة معايير للحكم على السلوك بالسواء أو </a:t>
            </a:r>
            <a:r>
              <a:rPr lang="ar-SA" b="1" dirty="0" err="1" smtClean="0"/>
              <a:t>اللاسواء</a:t>
            </a:r>
            <a:r>
              <a:rPr lang="ar-SA" b="1" dirty="0" smtClean="0"/>
              <a:t>      وهي</a:t>
            </a:r>
            <a:r>
              <a:rPr lang="ar-SA" b="1" dirty="0"/>
              <a:t>:</a:t>
            </a:r>
            <a:endParaRPr lang="ar-SA" b="1" dirty="0">
              <a:solidFill>
                <a:srgbClr val="7030A0"/>
              </a:solidFill>
            </a:endParaRPr>
          </a:p>
          <a:p>
            <a:endParaRPr lang="ar-SA" dirty="0"/>
          </a:p>
        </p:txBody>
      </p:sp>
    </p:spTree>
    <p:extLst>
      <p:ext uri="{BB962C8B-B14F-4D97-AF65-F5344CB8AC3E}">
        <p14:creationId xmlns:p14="http://schemas.microsoft.com/office/powerpoint/2010/main" val="3941426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solidFill>
        </p:spPr>
        <p:txBody>
          <a:bodyPr/>
          <a:lstStyle/>
          <a:p>
            <a:r>
              <a:rPr lang="ar-SA" dirty="0" smtClean="0"/>
              <a:t>معايير للحكم على السواء </a:t>
            </a:r>
            <a:r>
              <a:rPr lang="ar-SA" dirty="0" err="1" smtClean="0"/>
              <a:t>واللاسواء</a:t>
            </a:r>
            <a:endParaRPr lang="ar-SA" dirty="0"/>
          </a:p>
        </p:txBody>
      </p:sp>
      <p:sp>
        <p:nvSpPr>
          <p:cNvPr id="3" name="عنصر نائب للمحتوى 2"/>
          <p:cNvSpPr>
            <a:spLocks noGrp="1"/>
          </p:cNvSpPr>
          <p:nvPr>
            <p:ph idx="1"/>
          </p:nvPr>
        </p:nvSpPr>
        <p:spPr>
          <a:xfrm>
            <a:off x="251520" y="1600200"/>
            <a:ext cx="8435280" cy="4525963"/>
          </a:xfrm>
        </p:spPr>
        <p:txBody>
          <a:bodyPr>
            <a:normAutofit/>
          </a:bodyPr>
          <a:lstStyle/>
          <a:p>
            <a:r>
              <a:rPr lang="ar-SA" b="1" u="sng" dirty="0" smtClean="0">
                <a:solidFill>
                  <a:srgbClr val="7030A0"/>
                </a:solidFill>
              </a:rPr>
              <a:t>1- المعيار الذاتي: </a:t>
            </a:r>
          </a:p>
          <a:p>
            <a:r>
              <a:rPr lang="ar-SA" b="1" dirty="0">
                <a:solidFill>
                  <a:srgbClr val="7030A0"/>
                </a:solidFill>
              </a:rPr>
              <a:t> </a:t>
            </a:r>
            <a:r>
              <a:rPr lang="ar-SA" b="1" dirty="0" smtClean="0">
                <a:solidFill>
                  <a:srgbClr val="7030A0"/>
                </a:solidFill>
              </a:rPr>
              <a:t>    </a:t>
            </a:r>
            <a:r>
              <a:rPr lang="ar-SA" b="1" dirty="0" smtClean="0"/>
              <a:t>حيث يتخذ الفرد من ذاته إطاراً مرجعياً يرجع إليه في الحكم على السلوك بالسوية </a:t>
            </a:r>
            <a:r>
              <a:rPr lang="ar-SA" b="1" dirty="0" err="1" smtClean="0"/>
              <a:t>واللاسوية</a:t>
            </a:r>
            <a:r>
              <a:rPr lang="ar-SA" b="1" dirty="0" smtClean="0"/>
              <a:t> .</a:t>
            </a:r>
          </a:p>
          <a:p>
            <a:endParaRPr lang="ar-SA" b="1" dirty="0"/>
          </a:p>
          <a:p>
            <a:r>
              <a:rPr lang="ar-SA" b="1" dirty="0" smtClean="0"/>
              <a:t>     يعاب على المعيار الذاتي أنه أحكام ذاتية لا تتيح الوصول لمعيار عام نعتبره كالقانون ويمكننا من استخدامه في الحكم والتمييز.</a:t>
            </a:r>
          </a:p>
          <a:p>
            <a:endParaRPr lang="ar-SA" b="1" dirty="0" smtClean="0"/>
          </a:p>
          <a:p>
            <a:endParaRPr lang="ar-SA" dirty="0"/>
          </a:p>
        </p:txBody>
      </p:sp>
    </p:spTree>
    <p:extLst>
      <p:ext uri="{BB962C8B-B14F-4D97-AF65-F5344CB8AC3E}">
        <p14:creationId xmlns:p14="http://schemas.microsoft.com/office/powerpoint/2010/main" val="447129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1359</Words>
  <Application>Microsoft Office PowerPoint</Application>
  <PresentationFormat>عرض على الشاشة (3:4)‏</PresentationFormat>
  <Paragraphs>122</Paragraphs>
  <Slides>24</Slides>
  <Notes>0</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نسق Office</vt:lpstr>
      <vt:lpstr>مفهوم السواء والا سواء  </vt:lpstr>
      <vt:lpstr>تعريف السلوك السوي</vt:lpstr>
      <vt:lpstr>تعريف الشخص السوي</vt:lpstr>
      <vt:lpstr>تعريف اللاسواء</vt:lpstr>
      <vt:lpstr>تعريف الشخص غير السوي</vt:lpstr>
      <vt:lpstr>معيار السواء نسبي</vt:lpstr>
      <vt:lpstr>معيار السواء نسبي</vt:lpstr>
      <vt:lpstr>عرض تقديمي في PowerPoint</vt:lpstr>
      <vt:lpstr>معايير للحكم على السواء واللاسواء</vt:lpstr>
      <vt:lpstr>معايير للحكم على السواء واللاسواء</vt:lpstr>
      <vt:lpstr>معايير للحكم على السواء واللاسواء</vt:lpstr>
      <vt:lpstr>معايير للحكم على السواء واللاسواء</vt:lpstr>
      <vt:lpstr>معايير للحكم على السواء واللاسواء</vt:lpstr>
      <vt:lpstr>معايير للحكم على السواء واللاسواء</vt:lpstr>
      <vt:lpstr> </vt:lpstr>
      <vt:lpstr>هل تؤثر ثقافة المجتمعات وأراء الأفراد في وضع الأدلة التشخيصية للأمراض النفسية والعقلية ؟ </vt:lpstr>
      <vt:lpstr>هل للدين دور في تحديد السواء و اللا سواء؟ </vt:lpstr>
      <vt:lpstr>معايير للحكم على السواء واللاسواء</vt:lpstr>
      <vt:lpstr>ما هو المعيار المناسب للتصنيف؟</vt:lpstr>
      <vt:lpstr>تفكير نقدي: هل هذه المعايير منفصلة عن بعضها؟</vt:lpstr>
      <vt:lpstr>تفكير نقدي: ما هو المعيار المناسب للتصنيف وفقاً لما يتناسب مع مجتمعنا السعودي المسلم؟</vt:lpstr>
      <vt:lpstr>تفكير نقدي: ما هو المعيار المناسب للتصنيف وفقاً لما يتناسب مع مجتمعنا السعودي المسلم؟</vt:lpstr>
      <vt:lpstr>الأساس لدينا كمجتمع سعودي مسلم</vt:lpstr>
      <vt:lpstr>قاعدة في الحكم على السواء واللاسواء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السواء والا سواء</dc:title>
  <dc:creator>user</dc:creator>
  <cp:lastModifiedBy>user</cp:lastModifiedBy>
  <cp:revision>37</cp:revision>
  <cp:lastPrinted>2017-10-09T16:46:26Z</cp:lastPrinted>
  <dcterms:created xsi:type="dcterms:W3CDTF">2017-10-08T17:58:34Z</dcterms:created>
  <dcterms:modified xsi:type="dcterms:W3CDTF">2017-10-10T18:47:46Z</dcterms:modified>
</cp:coreProperties>
</file>