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0" r:id="rId6"/>
    <p:sldId id="261" r:id="rId7"/>
    <p:sldId id="262" r:id="rId8"/>
    <p:sldId id="264" r:id="rId9"/>
    <p:sldId id="263" r:id="rId10"/>
    <p:sldId id="267" r:id="rId11"/>
    <p:sldId id="265" r:id="rId12"/>
    <p:sldId id="270" r:id="rId13"/>
    <p:sldId id="271" r:id="rId14"/>
    <p:sldId id="266" r:id="rId15"/>
    <p:sldId id="268" r:id="rId16"/>
    <p:sldId id="269"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72"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575B34D-493C-47FF-B328-4C25A8931878}" type="datetimeFigureOut">
              <a:rPr lang="ar-SA" smtClean="0"/>
              <a:pPr/>
              <a:t>08/01/1440</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B23D23-5AF4-4C40-A6F3-E7926B1E956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575B34D-493C-47FF-B328-4C25A8931878}" type="datetimeFigureOut">
              <a:rPr lang="ar-SA" smtClean="0"/>
              <a:pPr/>
              <a:t>08/01/1440</a:t>
            </a:fld>
            <a:endParaRPr lang="ar-SA"/>
          </a:p>
        </p:txBody>
      </p:sp>
      <p:sp>
        <p:nvSpPr>
          <p:cNvPr id="27" name="Slide Number Placeholder 26"/>
          <p:cNvSpPr>
            <a:spLocks noGrp="1"/>
          </p:cNvSpPr>
          <p:nvPr>
            <p:ph type="sldNum" sz="quarter" idx="11"/>
          </p:nvPr>
        </p:nvSpPr>
        <p:spPr/>
        <p:txBody>
          <a:bodyPr rtlCol="0"/>
          <a:lstStyle/>
          <a:p>
            <a:fld id="{55B23D23-5AF4-4C40-A6F3-E7926B1E9565}"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575B34D-493C-47FF-B328-4C25A8931878}" type="datetimeFigureOut">
              <a:rPr lang="ar-SA" smtClean="0"/>
              <a:pPr/>
              <a:t>08/01/1440</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55B23D23-5AF4-4C40-A6F3-E7926B1E956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75B34D-493C-47FF-B328-4C25A8931878}" type="datetimeFigureOut">
              <a:rPr lang="ar-SA" smtClean="0"/>
              <a:pPr/>
              <a:t>08/01/1440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75B34D-493C-47FF-B328-4C25A8931878}" type="datetimeFigureOut">
              <a:rPr lang="ar-SA" smtClean="0"/>
              <a:pPr/>
              <a:t>08/01/1440</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B23D23-5AF4-4C40-A6F3-E7926B1E956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مبادئ قواعد البيانات العلائقية </a:t>
            </a:r>
            <a:br>
              <a:rPr lang="ar-SA" dirty="0" smtClean="0"/>
            </a:br>
            <a:endParaRPr lang="ar-SA" dirty="0"/>
          </a:p>
        </p:txBody>
      </p:sp>
      <p:sp>
        <p:nvSpPr>
          <p:cNvPr id="3" name="Subtitle 2"/>
          <p:cNvSpPr>
            <a:spLocks noGrp="1"/>
          </p:cNvSpPr>
          <p:nvPr>
            <p:ph type="subTitle" idx="1"/>
          </p:nvPr>
        </p:nvSpPr>
        <p:spPr/>
        <p:txBody>
          <a:bodyPr>
            <a:normAutofit/>
          </a:bodyPr>
          <a:lstStyle/>
          <a:p>
            <a:r>
              <a:rPr lang="ar-SA" sz="2800" b="1" dirty="0" smtClean="0"/>
              <a:t>نموذج الكيان والعلاقة الرابطة</a:t>
            </a:r>
            <a:endParaRPr lang="ar-SA"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28794" y="928670"/>
            <a:ext cx="4724400" cy="2786380"/>
            <a:chOff x="2250" y="4090"/>
            <a:chExt cx="7440" cy="4388"/>
          </a:xfrm>
        </p:grpSpPr>
        <p:grpSp>
          <p:nvGrpSpPr>
            <p:cNvPr id="3"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4"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857224" y="928670"/>
            <a:ext cx="7200900" cy="5372100"/>
            <a:chOff x="330" y="3210"/>
            <a:chExt cx="11340" cy="8460"/>
          </a:xfrm>
        </p:grpSpPr>
        <p:grpSp>
          <p:nvGrpSpPr>
            <p:cNvPr id="22531" name="Group 3"/>
            <p:cNvGrpSpPr>
              <a:grpSpLocks/>
            </p:cNvGrpSpPr>
            <p:nvPr/>
          </p:nvGrpSpPr>
          <p:grpSpPr bwMode="auto">
            <a:xfrm>
              <a:off x="5990" y="3210"/>
              <a:ext cx="5360" cy="2320"/>
              <a:chOff x="5990" y="3210"/>
              <a:chExt cx="5360" cy="2320"/>
            </a:xfrm>
          </p:grpSpPr>
          <p:grpSp>
            <p:nvGrpSpPr>
              <p:cNvPr id="22532" name="Group 4"/>
              <p:cNvGrpSpPr>
                <a:grpSpLocks/>
              </p:cNvGrpSpPr>
              <p:nvPr/>
            </p:nvGrpSpPr>
            <p:grpSpPr bwMode="auto">
              <a:xfrm>
                <a:off x="7890" y="4090"/>
                <a:ext cx="1800" cy="900"/>
                <a:chOff x="6840" y="12060"/>
                <a:chExt cx="1800" cy="900"/>
              </a:xfrm>
            </p:grpSpPr>
            <p:sp>
              <p:nvSpPr>
                <p:cNvPr id="2253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34" name="Text Box 6"/>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5" name="Group 7"/>
              <p:cNvGrpSpPr>
                <a:grpSpLocks/>
              </p:cNvGrpSpPr>
              <p:nvPr/>
            </p:nvGrpSpPr>
            <p:grpSpPr bwMode="auto">
              <a:xfrm>
                <a:off x="6190" y="4810"/>
                <a:ext cx="1620" cy="720"/>
                <a:chOff x="5300" y="12420"/>
                <a:chExt cx="1620" cy="720"/>
              </a:xfrm>
            </p:grpSpPr>
            <p:sp>
              <p:nvSpPr>
                <p:cNvPr id="22536"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37" name="Text Box 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 الأكاديمي</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8" name="Group 10"/>
              <p:cNvGrpSpPr>
                <a:grpSpLocks/>
              </p:cNvGrpSpPr>
              <p:nvPr/>
            </p:nvGrpSpPr>
            <p:grpSpPr bwMode="auto">
              <a:xfrm>
                <a:off x="5990" y="4090"/>
                <a:ext cx="1620" cy="720"/>
                <a:chOff x="5300" y="12420"/>
                <a:chExt cx="1620" cy="720"/>
              </a:xfrm>
            </p:grpSpPr>
            <p:sp>
              <p:nvSpPr>
                <p:cNvPr id="2253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0" name="Text Box 1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1" name="Group 13"/>
              <p:cNvGrpSpPr>
                <a:grpSpLocks/>
              </p:cNvGrpSpPr>
              <p:nvPr/>
            </p:nvGrpSpPr>
            <p:grpSpPr bwMode="auto">
              <a:xfrm>
                <a:off x="6270" y="3370"/>
                <a:ext cx="1620" cy="720"/>
                <a:chOff x="5300" y="12420"/>
                <a:chExt cx="1620" cy="720"/>
              </a:xfrm>
            </p:grpSpPr>
            <p:sp>
              <p:nvSpPr>
                <p:cNvPr id="22542"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3" name="Text Box 1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4" name="Group 16"/>
              <p:cNvGrpSpPr>
                <a:grpSpLocks/>
              </p:cNvGrpSpPr>
              <p:nvPr/>
            </p:nvGrpSpPr>
            <p:grpSpPr bwMode="auto">
              <a:xfrm>
                <a:off x="7930" y="3210"/>
                <a:ext cx="1620" cy="720"/>
                <a:chOff x="5300" y="12420"/>
                <a:chExt cx="1620" cy="720"/>
              </a:xfrm>
            </p:grpSpPr>
            <p:sp>
              <p:nvSpPr>
                <p:cNvPr id="2254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6" name="Text Box 1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7" name="Group 19"/>
              <p:cNvGrpSpPr>
                <a:grpSpLocks/>
              </p:cNvGrpSpPr>
              <p:nvPr/>
            </p:nvGrpSpPr>
            <p:grpSpPr bwMode="auto">
              <a:xfrm>
                <a:off x="9730" y="3550"/>
                <a:ext cx="1620" cy="720"/>
                <a:chOff x="5300" y="12420"/>
                <a:chExt cx="1620" cy="720"/>
              </a:xfrm>
            </p:grpSpPr>
            <p:sp>
              <p:nvSpPr>
                <p:cNvPr id="22548"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9" name="Text Box 2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50"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1"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2"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3"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4"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55" name="Group 27"/>
            <p:cNvGrpSpPr>
              <a:grpSpLocks/>
            </p:cNvGrpSpPr>
            <p:nvPr/>
          </p:nvGrpSpPr>
          <p:grpSpPr bwMode="auto">
            <a:xfrm>
              <a:off x="330" y="6028"/>
              <a:ext cx="3720" cy="3420"/>
              <a:chOff x="330" y="6028"/>
              <a:chExt cx="3720" cy="3420"/>
            </a:xfrm>
          </p:grpSpPr>
          <p:grpSp>
            <p:nvGrpSpPr>
              <p:cNvPr id="22556" name="Group 28"/>
              <p:cNvGrpSpPr>
                <a:grpSpLocks/>
              </p:cNvGrpSpPr>
              <p:nvPr/>
            </p:nvGrpSpPr>
            <p:grpSpPr bwMode="auto">
              <a:xfrm>
                <a:off x="2250" y="7468"/>
                <a:ext cx="1800" cy="900"/>
                <a:chOff x="2340" y="12060"/>
                <a:chExt cx="1800" cy="900"/>
              </a:xfrm>
            </p:grpSpPr>
            <p:sp>
              <p:nvSpPr>
                <p:cNvPr id="22557"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58" name="Text Box 30"/>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59" name="Group 31"/>
              <p:cNvGrpSpPr>
                <a:grpSpLocks/>
              </p:cNvGrpSpPr>
              <p:nvPr/>
            </p:nvGrpSpPr>
            <p:grpSpPr bwMode="auto">
              <a:xfrm>
                <a:off x="2430" y="6568"/>
                <a:ext cx="1620" cy="720"/>
                <a:chOff x="5300" y="12420"/>
                <a:chExt cx="1620" cy="720"/>
              </a:xfrm>
            </p:grpSpPr>
            <p:sp>
              <p:nvSpPr>
                <p:cNvPr id="2256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2" name="Group 34"/>
              <p:cNvGrpSpPr>
                <a:grpSpLocks/>
              </p:cNvGrpSpPr>
              <p:nvPr/>
            </p:nvGrpSpPr>
            <p:grpSpPr bwMode="auto">
              <a:xfrm>
                <a:off x="1730" y="8728"/>
                <a:ext cx="1620" cy="720"/>
                <a:chOff x="5300" y="12420"/>
                <a:chExt cx="1620" cy="720"/>
              </a:xfrm>
            </p:grpSpPr>
            <p:sp>
              <p:nvSpPr>
                <p:cNvPr id="22563"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4" name="Text Box 3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65" name="Group 37"/>
              <p:cNvGrpSpPr>
                <a:grpSpLocks/>
              </p:cNvGrpSpPr>
              <p:nvPr/>
            </p:nvGrpSpPr>
            <p:grpSpPr bwMode="auto">
              <a:xfrm>
                <a:off x="630" y="8188"/>
                <a:ext cx="1620" cy="720"/>
                <a:chOff x="5300" y="12420"/>
                <a:chExt cx="1620" cy="720"/>
              </a:xfrm>
            </p:grpSpPr>
            <p:sp>
              <p:nvSpPr>
                <p:cNvPr id="22566"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7" name="Text Box 3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8" name="Group 40"/>
              <p:cNvGrpSpPr>
                <a:grpSpLocks/>
              </p:cNvGrpSpPr>
              <p:nvPr/>
            </p:nvGrpSpPr>
            <p:grpSpPr bwMode="auto">
              <a:xfrm>
                <a:off x="450" y="7368"/>
                <a:ext cx="1620" cy="720"/>
                <a:chOff x="5300" y="12420"/>
                <a:chExt cx="1620" cy="720"/>
              </a:xfrm>
            </p:grpSpPr>
            <p:sp>
              <p:nvSpPr>
                <p:cNvPr id="22569"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0" name="Text Box 4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1" name="Group 43"/>
              <p:cNvGrpSpPr>
                <a:grpSpLocks/>
              </p:cNvGrpSpPr>
              <p:nvPr/>
            </p:nvGrpSpPr>
            <p:grpSpPr bwMode="auto">
              <a:xfrm>
                <a:off x="330" y="6588"/>
                <a:ext cx="1620" cy="720"/>
                <a:chOff x="5300" y="12420"/>
                <a:chExt cx="1620" cy="720"/>
              </a:xfrm>
            </p:grpSpPr>
            <p:sp>
              <p:nvSpPr>
                <p:cNvPr id="22572"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3" name="Text Box 4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4" name="Group 46"/>
              <p:cNvGrpSpPr>
                <a:grpSpLocks/>
              </p:cNvGrpSpPr>
              <p:nvPr/>
            </p:nvGrpSpPr>
            <p:grpSpPr bwMode="auto">
              <a:xfrm>
                <a:off x="1350" y="6028"/>
                <a:ext cx="1620" cy="720"/>
                <a:chOff x="5300" y="12420"/>
                <a:chExt cx="1620" cy="720"/>
              </a:xfrm>
            </p:grpSpPr>
            <p:sp>
              <p:nvSpPr>
                <p:cNvPr id="22575"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6" name="Text Box 4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77"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8"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9"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0"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1"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2"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83" name="Group 55"/>
            <p:cNvGrpSpPr>
              <a:grpSpLocks/>
            </p:cNvGrpSpPr>
            <p:nvPr/>
          </p:nvGrpSpPr>
          <p:grpSpPr bwMode="auto">
            <a:xfrm>
              <a:off x="7530" y="9670"/>
              <a:ext cx="4140" cy="2000"/>
              <a:chOff x="6840" y="8820"/>
              <a:chExt cx="4140" cy="2000"/>
            </a:xfrm>
          </p:grpSpPr>
          <p:grpSp>
            <p:nvGrpSpPr>
              <p:cNvPr id="22584" name="Group 56"/>
              <p:cNvGrpSpPr>
                <a:grpSpLocks/>
              </p:cNvGrpSpPr>
              <p:nvPr/>
            </p:nvGrpSpPr>
            <p:grpSpPr bwMode="auto">
              <a:xfrm>
                <a:off x="6840" y="8820"/>
                <a:ext cx="1800" cy="900"/>
                <a:chOff x="4500" y="14220"/>
                <a:chExt cx="1800" cy="900"/>
              </a:xfrm>
            </p:grpSpPr>
            <p:sp>
              <p:nvSpPr>
                <p:cNvPr id="22585"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86" name="Text Box 58"/>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0" name="Group 62"/>
              <p:cNvGrpSpPr>
                <a:grpSpLocks/>
              </p:cNvGrpSpPr>
              <p:nvPr/>
            </p:nvGrpSpPr>
            <p:grpSpPr bwMode="auto">
              <a:xfrm>
                <a:off x="6840" y="10080"/>
                <a:ext cx="1620" cy="720"/>
                <a:chOff x="5300" y="12420"/>
                <a:chExt cx="1620" cy="720"/>
              </a:xfrm>
            </p:grpSpPr>
            <p:sp>
              <p:nvSpPr>
                <p:cNvPr id="2259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2" name="Text Box 6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3" name="Group 65"/>
              <p:cNvGrpSpPr>
                <a:grpSpLocks/>
              </p:cNvGrpSpPr>
              <p:nvPr/>
            </p:nvGrpSpPr>
            <p:grpSpPr bwMode="auto">
              <a:xfrm>
                <a:off x="8640" y="10080"/>
                <a:ext cx="2340" cy="740"/>
                <a:chOff x="8640" y="10080"/>
                <a:chExt cx="2340" cy="740"/>
              </a:xfrm>
            </p:grpSpPr>
            <p:sp>
              <p:nvSpPr>
                <p:cNvPr id="22594"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5" name="Text Box 67"/>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9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66" name="Rectangle 18"/>
          <p:cNvSpPr>
            <a:spLocks noChangeArrowheads="1"/>
          </p:cNvSpPr>
          <p:nvPr/>
        </p:nvSpPr>
        <p:spPr bwMode="auto">
          <a:xfrm>
            <a:off x="857224" y="3143248"/>
            <a:ext cx="807246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دائما الصفة التي لها اكثر من قيمة ترسم بهذا الشكل                    وتسمى </a:t>
            </a:r>
            <a:r>
              <a:rPr kumimoji="0" lang="en-US" sz="1600" b="1" i="0" u="none" strike="noStrike" cap="none" normalizeH="0" baseline="0" dirty="0" err="1" smtClean="0">
                <a:ln>
                  <a:noFill/>
                </a:ln>
                <a:solidFill>
                  <a:srgbClr val="000080"/>
                </a:solidFill>
                <a:effectLst/>
                <a:latin typeface="Tahoma" pitchFamily="34" charset="0"/>
                <a:ea typeface="Times New Roman" pitchFamily="18" charset="0"/>
                <a:cs typeface="Tahoma" pitchFamily="34" charset="0"/>
              </a:rPr>
              <a:t>Multivalued</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مثل رقم الهاتف فممكن أن يكون للطالبة اكثر من</a:t>
            </a:r>
            <a:r>
              <a:rPr kumimoji="0" lang="ar-SA" sz="1600" b="1" i="0" u="none"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رقم هاتف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571472" y="1142984"/>
            <a:ext cx="8215338"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يوجد هناك صفات من الممكن تقسيمها إلى اكثر من قسم مثل الاسم فيقسم إلى : الاسم الأول ، اسم الأب ، اسم العائلة ،،، فتسمى مثل هذه الصفة صفة مركبة </a:t>
            </a:r>
            <a:r>
              <a:rPr kumimoji="0" lang="en-US"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Composite Attribute</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وتمثل بالشكل التالي</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9" name="Oval 21"/>
          <p:cNvSpPr>
            <a:spLocks noChangeArrowheads="1"/>
          </p:cNvSpPr>
          <p:nvPr/>
        </p:nvSpPr>
        <p:spPr bwMode="auto">
          <a:xfrm>
            <a:off x="2857488" y="3286124"/>
            <a:ext cx="785818" cy="278607"/>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2071" name="Group 23"/>
          <p:cNvGrpSpPr>
            <a:grpSpLocks/>
          </p:cNvGrpSpPr>
          <p:nvPr/>
        </p:nvGrpSpPr>
        <p:grpSpPr bwMode="auto">
          <a:xfrm>
            <a:off x="2786050" y="1928802"/>
            <a:ext cx="1347790" cy="571500"/>
            <a:chOff x="1860" y="3960"/>
            <a:chExt cx="1960" cy="1260"/>
          </a:xfrm>
        </p:grpSpPr>
        <p:grpSp>
          <p:nvGrpSpPr>
            <p:cNvPr id="2072" name="Group 24"/>
            <p:cNvGrpSpPr>
              <a:grpSpLocks/>
            </p:cNvGrpSpPr>
            <p:nvPr/>
          </p:nvGrpSpPr>
          <p:grpSpPr bwMode="auto">
            <a:xfrm>
              <a:off x="2520" y="4680"/>
              <a:ext cx="760" cy="540"/>
              <a:chOff x="4140" y="10080"/>
              <a:chExt cx="900" cy="720"/>
            </a:xfrm>
          </p:grpSpPr>
          <p:sp>
            <p:nvSpPr>
              <p:cNvPr id="2073"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4"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5" name="Group 27"/>
            <p:cNvGrpSpPr>
              <a:grpSpLocks/>
            </p:cNvGrpSpPr>
            <p:nvPr/>
          </p:nvGrpSpPr>
          <p:grpSpPr bwMode="auto">
            <a:xfrm>
              <a:off x="3220" y="4180"/>
              <a:ext cx="600" cy="540"/>
              <a:chOff x="3220" y="4180"/>
              <a:chExt cx="600" cy="540"/>
            </a:xfrm>
          </p:grpSpPr>
          <p:sp>
            <p:nvSpPr>
              <p:cNvPr id="2076"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7"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8" name="Group 30"/>
            <p:cNvGrpSpPr>
              <a:grpSpLocks/>
            </p:cNvGrpSpPr>
            <p:nvPr/>
          </p:nvGrpSpPr>
          <p:grpSpPr bwMode="auto">
            <a:xfrm>
              <a:off x="2640" y="3960"/>
              <a:ext cx="540" cy="720"/>
              <a:chOff x="4140" y="10080"/>
              <a:chExt cx="900" cy="720"/>
            </a:xfrm>
          </p:grpSpPr>
          <p:sp>
            <p:nvSpPr>
              <p:cNvPr id="2079"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0"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81" name="Group 33"/>
            <p:cNvGrpSpPr>
              <a:grpSpLocks/>
            </p:cNvGrpSpPr>
            <p:nvPr/>
          </p:nvGrpSpPr>
          <p:grpSpPr bwMode="auto">
            <a:xfrm>
              <a:off x="1860" y="4240"/>
              <a:ext cx="720" cy="500"/>
              <a:chOff x="1800" y="4320"/>
              <a:chExt cx="720" cy="500"/>
            </a:xfrm>
          </p:grpSpPr>
          <p:sp>
            <p:nvSpPr>
              <p:cNvPr id="2082"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3"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37" name="Rectangle 18"/>
          <p:cNvSpPr>
            <a:spLocks noChangeArrowheads="1"/>
          </p:cNvSpPr>
          <p:nvPr/>
        </p:nvSpPr>
        <p:spPr bwMode="auto">
          <a:xfrm>
            <a:off x="785786" y="4357694"/>
            <a:ext cx="807246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السابق</a:t>
            </a:r>
            <a:r>
              <a:rPr kumimoji="0" lang="ar-SA" sz="2400" b="0" i="0" u="none" strike="noStrike" cap="none" normalizeH="0" dirty="0" smtClean="0">
                <a:ln>
                  <a:noFill/>
                </a:ln>
                <a:solidFill>
                  <a:schemeClr val="tx1"/>
                </a:solidFill>
                <a:effectLst/>
                <a:latin typeface="Arial" pitchFamily="34" charset="0"/>
                <a:cs typeface="Arial" pitchFamily="34" charset="0"/>
              </a:rPr>
              <a:t> فيكون كالتالي :</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 نطبق</a:t>
            </a:r>
            <a:r>
              <a:rPr kumimoji="0" lang="ar-SA" sz="2400" b="0" i="0" u="none" strike="noStrike" cap="none" normalizeH="0" dirty="0" smtClean="0">
                <a:ln>
                  <a:noFill/>
                </a:ln>
                <a:solidFill>
                  <a:schemeClr val="tx1"/>
                </a:solidFill>
                <a:effectLst/>
                <a:latin typeface="Arial" pitchFamily="34" charset="0"/>
                <a:cs typeface="Arial" pitchFamily="34" charset="0"/>
              </a:rPr>
              <a:t> هذه التغييرات على النموذج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19"/>
          <p:cNvSpPr>
            <a:spLocks noChangeArrowheads="1"/>
          </p:cNvSpPr>
          <p:nvPr/>
        </p:nvSpPr>
        <p:spPr bwMode="auto">
          <a:xfrm>
            <a:off x="642910" y="78579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المركبة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19"/>
          <p:cNvSpPr>
            <a:spLocks noChangeArrowheads="1"/>
          </p:cNvSpPr>
          <p:nvPr/>
        </p:nvSpPr>
        <p:spPr bwMode="auto">
          <a:xfrm>
            <a:off x="714348" y="257174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متعددة القيمة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7"/>
                                        </p:tgtEl>
                                        <p:attrNameLst>
                                          <p:attrName>style.visibility</p:attrName>
                                        </p:attrNameLst>
                                      </p:cBhvr>
                                      <p:to>
                                        <p:strVal val="visible"/>
                                      </p:to>
                                    </p:set>
                                    <p:animEffect transition="in" filter="box(in)">
                                      <p:cBhvr>
                                        <p:cTn id="12" dur="500"/>
                                        <p:tgtEl>
                                          <p:spTgt spid="2067"/>
                                        </p:tgtEl>
                                      </p:cBhvr>
                                    </p:animEffect>
                                  </p:childTnLst>
                                </p:cTn>
                              </p:par>
                              <p:par>
                                <p:cTn id="13" presetID="4" presetClass="entr" presetSubtype="16" fill="hold" nodeType="withEffect">
                                  <p:stCondLst>
                                    <p:cond delay="0"/>
                                  </p:stCondLst>
                                  <p:childTnLst>
                                    <p:set>
                                      <p:cBhvr>
                                        <p:cTn id="14" dur="1" fill="hold">
                                          <p:stCondLst>
                                            <p:cond delay="0"/>
                                          </p:stCondLst>
                                        </p:cTn>
                                        <p:tgtEl>
                                          <p:spTgt spid="2071"/>
                                        </p:tgtEl>
                                        <p:attrNameLst>
                                          <p:attrName>style.visibility</p:attrName>
                                        </p:attrNameLst>
                                      </p:cBhvr>
                                      <p:to>
                                        <p:strVal val="visible"/>
                                      </p:to>
                                    </p:set>
                                    <p:animEffect transition="in" filter="box(in)">
                                      <p:cBhvr>
                                        <p:cTn id="15" dur="500"/>
                                        <p:tgtEl>
                                          <p:spTgt spid="207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box(in)">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66"/>
                                        </p:tgtEl>
                                        <p:attrNameLst>
                                          <p:attrName>style.visibility</p:attrName>
                                        </p:attrNameLst>
                                      </p:cBhvr>
                                      <p:to>
                                        <p:strVal val="visible"/>
                                      </p:to>
                                    </p:set>
                                    <p:animEffect transition="in" filter="box(in)">
                                      <p:cBhvr>
                                        <p:cTn id="25" dur="500"/>
                                        <p:tgtEl>
                                          <p:spTgt spid="2066"/>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69"/>
                                        </p:tgtEl>
                                        <p:attrNameLst>
                                          <p:attrName>style.visibility</p:attrName>
                                        </p:attrNameLst>
                                      </p:cBhvr>
                                      <p:to>
                                        <p:strVal val="visible"/>
                                      </p:to>
                                    </p:set>
                                    <p:animEffect transition="in" filter="box(in)">
                                      <p:cBhvr>
                                        <p:cTn id="28" dur="500"/>
                                        <p:tgtEl>
                                          <p:spTgt spid="206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box(in)">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p:bldP spid="2067" grpId="0"/>
      <p:bldP spid="2069" grpId="0" animBg="1"/>
      <p:bldP spid="37" grpId="0"/>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94" name="Group 22"/>
          <p:cNvGrpSpPr>
            <a:grpSpLocks/>
          </p:cNvGrpSpPr>
          <p:nvPr/>
        </p:nvGrpSpPr>
        <p:grpSpPr bwMode="auto">
          <a:xfrm>
            <a:off x="1000100" y="857232"/>
            <a:ext cx="7397750" cy="5157786"/>
            <a:chOff x="360" y="3600"/>
            <a:chExt cx="11649" cy="8460"/>
          </a:xfrm>
        </p:grpSpPr>
        <p:grpSp>
          <p:nvGrpSpPr>
            <p:cNvPr id="28695" name="Group 23"/>
            <p:cNvGrpSpPr>
              <a:grpSpLocks/>
            </p:cNvGrpSpPr>
            <p:nvPr/>
          </p:nvGrpSpPr>
          <p:grpSpPr bwMode="auto">
            <a:xfrm>
              <a:off x="7869" y="10060"/>
              <a:ext cx="4140" cy="2000"/>
              <a:chOff x="6840" y="8820"/>
              <a:chExt cx="4140" cy="2000"/>
            </a:xfrm>
          </p:grpSpPr>
          <p:grpSp>
            <p:nvGrpSpPr>
              <p:cNvPr id="28696" name="Group 24"/>
              <p:cNvGrpSpPr>
                <a:grpSpLocks/>
              </p:cNvGrpSpPr>
              <p:nvPr/>
            </p:nvGrpSpPr>
            <p:grpSpPr bwMode="auto">
              <a:xfrm>
                <a:off x="6840" y="8820"/>
                <a:ext cx="1800" cy="900"/>
                <a:chOff x="4500" y="14220"/>
                <a:chExt cx="1800" cy="900"/>
              </a:xfrm>
            </p:grpSpPr>
            <p:sp>
              <p:nvSpPr>
                <p:cNvPr id="28697"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698" name="Text Box 26"/>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الدورات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02" name="Group 30"/>
              <p:cNvGrpSpPr>
                <a:grpSpLocks/>
              </p:cNvGrpSpPr>
              <p:nvPr/>
            </p:nvGrpSpPr>
            <p:grpSpPr bwMode="auto">
              <a:xfrm>
                <a:off x="6840" y="10080"/>
                <a:ext cx="1620" cy="720"/>
                <a:chOff x="5300" y="12420"/>
                <a:chExt cx="1620" cy="720"/>
              </a:xfrm>
            </p:grpSpPr>
            <p:sp>
              <p:nvSpPr>
                <p:cNvPr id="2870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4" name="Text Box 3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8705" name="Group 33"/>
              <p:cNvGrpSpPr>
                <a:grpSpLocks/>
              </p:cNvGrpSpPr>
              <p:nvPr/>
            </p:nvGrpSpPr>
            <p:grpSpPr bwMode="auto">
              <a:xfrm>
                <a:off x="8640" y="10080"/>
                <a:ext cx="2340" cy="740"/>
                <a:chOff x="8640" y="10080"/>
                <a:chExt cx="2340" cy="740"/>
              </a:xfrm>
            </p:grpSpPr>
            <p:sp>
              <p:nvSpPr>
                <p:cNvPr id="28706"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7" name="Text Box 35"/>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0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8711" name="Group 39"/>
            <p:cNvGrpSpPr>
              <a:grpSpLocks/>
            </p:cNvGrpSpPr>
            <p:nvPr/>
          </p:nvGrpSpPr>
          <p:grpSpPr bwMode="auto">
            <a:xfrm>
              <a:off x="4280" y="3600"/>
              <a:ext cx="7409" cy="2320"/>
              <a:chOff x="4280" y="3600"/>
              <a:chExt cx="7409" cy="2320"/>
            </a:xfrm>
          </p:grpSpPr>
          <p:grpSp>
            <p:nvGrpSpPr>
              <p:cNvPr id="28712" name="Group 40"/>
              <p:cNvGrpSpPr>
                <a:grpSpLocks/>
              </p:cNvGrpSpPr>
              <p:nvPr/>
            </p:nvGrpSpPr>
            <p:grpSpPr bwMode="auto">
              <a:xfrm>
                <a:off x="6329" y="3600"/>
                <a:ext cx="5360" cy="2320"/>
                <a:chOff x="6329" y="3600"/>
                <a:chExt cx="5360" cy="2320"/>
              </a:xfrm>
            </p:grpSpPr>
            <p:grpSp>
              <p:nvGrpSpPr>
                <p:cNvPr id="28713" name="Group 41"/>
                <p:cNvGrpSpPr>
                  <a:grpSpLocks/>
                </p:cNvGrpSpPr>
                <p:nvPr/>
              </p:nvGrpSpPr>
              <p:grpSpPr bwMode="auto">
                <a:xfrm>
                  <a:off x="8229" y="4480"/>
                  <a:ext cx="1800" cy="900"/>
                  <a:chOff x="6840" y="12060"/>
                  <a:chExt cx="1800" cy="900"/>
                </a:xfrm>
              </p:grpSpPr>
              <p:sp>
                <p:nvSpPr>
                  <p:cNvPr id="2871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15" name="Text Box 43"/>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المتدربات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6" name="Group 44"/>
                <p:cNvGrpSpPr>
                  <a:grpSpLocks/>
                </p:cNvGrpSpPr>
                <p:nvPr/>
              </p:nvGrpSpPr>
              <p:grpSpPr bwMode="auto">
                <a:xfrm>
                  <a:off x="6529" y="5200"/>
                  <a:ext cx="1620" cy="720"/>
                  <a:chOff x="5300" y="12420"/>
                  <a:chExt cx="1620" cy="720"/>
                </a:xfrm>
              </p:grpSpPr>
              <p:sp>
                <p:nvSpPr>
                  <p:cNvPr id="28717"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8" name="Text Box 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9" name="Group 47"/>
                <p:cNvGrpSpPr>
                  <a:grpSpLocks/>
                </p:cNvGrpSpPr>
                <p:nvPr/>
              </p:nvGrpSpPr>
              <p:grpSpPr bwMode="auto">
                <a:xfrm>
                  <a:off x="6329" y="4480"/>
                  <a:ext cx="1620" cy="720"/>
                  <a:chOff x="5300" y="12420"/>
                  <a:chExt cx="1620" cy="720"/>
                </a:xfrm>
              </p:grpSpPr>
              <p:sp>
                <p:nvSpPr>
                  <p:cNvPr id="287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1" name="Text Box 4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2" name="Group 50"/>
                <p:cNvGrpSpPr>
                  <a:grpSpLocks/>
                </p:cNvGrpSpPr>
                <p:nvPr/>
              </p:nvGrpSpPr>
              <p:grpSpPr bwMode="auto">
                <a:xfrm>
                  <a:off x="6609" y="3760"/>
                  <a:ext cx="1620" cy="720"/>
                  <a:chOff x="5300" y="12420"/>
                  <a:chExt cx="1620" cy="720"/>
                </a:xfrm>
              </p:grpSpPr>
              <p:sp>
                <p:nvSpPr>
                  <p:cNvPr id="28723"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4" name="Text Box 5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5" name="Group 53"/>
                <p:cNvGrpSpPr>
                  <a:grpSpLocks/>
                </p:cNvGrpSpPr>
                <p:nvPr/>
              </p:nvGrpSpPr>
              <p:grpSpPr bwMode="auto">
                <a:xfrm>
                  <a:off x="8269" y="3600"/>
                  <a:ext cx="1620" cy="720"/>
                  <a:chOff x="5300" y="12420"/>
                  <a:chExt cx="1620" cy="720"/>
                </a:xfrm>
              </p:grpSpPr>
              <p:sp>
                <p:nvSpPr>
                  <p:cNvPr id="2872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7" name="Text Box 5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8" name="Group 56"/>
                <p:cNvGrpSpPr>
                  <a:grpSpLocks/>
                </p:cNvGrpSpPr>
                <p:nvPr/>
              </p:nvGrpSpPr>
              <p:grpSpPr bwMode="auto">
                <a:xfrm>
                  <a:off x="10069" y="3940"/>
                  <a:ext cx="1620" cy="720"/>
                  <a:chOff x="5300" y="12420"/>
                  <a:chExt cx="1620" cy="720"/>
                </a:xfrm>
              </p:grpSpPr>
              <p:sp>
                <p:nvSpPr>
                  <p:cNvPr id="28729"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0" name="Text Box 5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31"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2"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3"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4"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5"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36"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37"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8"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9"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40"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1"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2" name="Group 70"/>
            <p:cNvGrpSpPr>
              <a:grpSpLocks/>
            </p:cNvGrpSpPr>
            <p:nvPr/>
          </p:nvGrpSpPr>
          <p:grpSpPr bwMode="auto">
            <a:xfrm>
              <a:off x="360" y="6418"/>
              <a:ext cx="4029" cy="4182"/>
              <a:chOff x="360" y="6418"/>
              <a:chExt cx="4029" cy="4182"/>
            </a:xfrm>
          </p:grpSpPr>
          <p:grpSp>
            <p:nvGrpSpPr>
              <p:cNvPr id="28743" name="Group 71"/>
              <p:cNvGrpSpPr>
                <a:grpSpLocks/>
              </p:cNvGrpSpPr>
              <p:nvPr/>
            </p:nvGrpSpPr>
            <p:grpSpPr bwMode="auto">
              <a:xfrm>
                <a:off x="669" y="6418"/>
                <a:ext cx="3720" cy="3420"/>
                <a:chOff x="429" y="5902"/>
                <a:chExt cx="3720" cy="3420"/>
              </a:xfrm>
            </p:grpSpPr>
            <p:grpSp>
              <p:nvGrpSpPr>
                <p:cNvPr id="28744" name="Group 72"/>
                <p:cNvGrpSpPr>
                  <a:grpSpLocks/>
                </p:cNvGrpSpPr>
                <p:nvPr/>
              </p:nvGrpSpPr>
              <p:grpSpPr bwMode="auto">
                <a:xfrm>
                  <a:off x="2349" y="7342"/>
                  <a:ext cx="1800" cy="900"/>
                  <a:chOff x="2340" y="12060"/>
                  <a:chExt cx="1800" cy="900"/>
                </a:xfrm>
              </p:grpSpPr>
              <p:sp>
                <p:nvSpPr>
                  <p:cNvPr id="28745"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46" name="Text Box 74"/>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المدربات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7" name="Group 75"/>
                <p:cNvGrpSpPr>
                  <a:grpSpLocks/>
                </p:cNvGrpSpPr>
                <p:nvPr/>
              </p:nvGrpSpPr>
              <p:grpSpPr bwMode="auto">
                <a:xfrm>
                  <a:off x="2529" y="6442"/>
                  <a:ext cx="1620" cy="720"/>
                  <a:chOff x="5300" y="12420"/>
                  <a:chExt cx="1620" cy="720"/>
                </a:xfrm>
              </p:grpSpPr>
              <p:sp>
                <p:nvSpPr>
                  <p:cNvPr id="28748"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9" name="Text Box 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0" name="Group 78"/>
                <p:cNvGrpSpPr>
                  <a:grpSpLocks/>
                </p:cNvGrpSpPr>
                <p:nvPr/>
              </p:nvGrpSpPr>
              <p:grpSpPr bwMode="auto">
                <a:xfrm>
                  <a:off x="1829" y="8602"/>
                  <a:ext cx="1620" cy="720"/>
                  <a:chOff x="5300" y="12420"/>
                  <a:chExt cx="1620" cy="720"/>
                </a:xfrm>
              </p:grpSpPr>
              <p:sp>
                <p:nvSpPr>
                  <p:cNvPr id="28751"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2" name="Text Box 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3" name="Group 81"/>
                <p:cNvGrpSpPr>
                  <a:grpSpLocks/>
                </p:cNvGrpSpPr>
                <p:nvPr/>
              </p:nvGrpSpPr>
              <p:grpSpPr bwMode="auto">
                <a:xfrm>
                  <a:off x="729" y="8062"/>
                  <a:ext cx="1620" cy="720"/>
                  <a:chOff x="5300" y="12420"/>
                  <a:chExt cx="1620" cy="720"/>
                </a:xfrm>
              </p:grpSpPr>
              <p:sp>
                <p:nvSpPr>
                  <p:cNvPr id="28754"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5" name="Text Box 8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6" name="Group 84"/>
                <p:cNvGrpSpPr>
                  <a:grpSpLocks/>
                </p:cNvGrpSpPr>
                <p:nvPr/>
              </p:nvGrpSpPr>
              <p:grpSpPr bwMode="auto">
                <a:xfrm>
                  <a:off x="549" y="7242"/>
                  <a:ext cx="1620" cy="720"/>
                  <a:chOff x="5300" y="12420"/>
                  <a:chExt cx="1620" cy="720"/>
                </a:xfrm>
              </p:grpSpPr>
              <p:sp>
                <p:nvSpPr>
                  <p:cNvPr id="28757"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8" name="Text Box 8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9" name="Group 87"/>
                <p:cNvGrpSpPr>
                  <a:grpSpLocks/>
                </p:cNvGrpSpPr>
                <p:nvPr/>
              </p:nvGrpSpPr>
              <p:grpSpPr bwMode="auto">
                <a:xfrm>
                  <a:off x="429" y="6462"/>
                  <a:ext cx="1620" cy="720"/>
                  <a:chOff x="5300" y="12420"/>
                  <a:chExt cx="1620" cy="720"/>
                </a:xfrm>
              </p:grpSpPr>
              <p:sp>
                <p:nvSpPr>
                  <p:cNvPr id="28760"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1" name="Text Box 8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62" name="Group 90"/>
                <p:cNvGrpSpPr>
                  <a:grpSpLocks/>
                </p:cNvGrpSpPr>
                <p:nvPr/>
              </p:nvGrpSpPr>
              <p:grpSpPr bwMode="auto">
                <a:xfrm>
                  <a:off x="1449" y="5902"/>
                  <a:ext cx="1620" cy="720"/>
                  <a:chOff x="5300" y="12420"/>
                  <a:chExt cx="1620" cy="720"/>
                </a:xfrm>
              </p:grpSpPr>
              <p:sp>
                <p:nvSpPr>
                  <p:cNvPr id="28763"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4" name="Text Box 9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65"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6"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7"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8"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9"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0"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71"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2"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3"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4"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5"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6"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3- </a:t>
            </a:r>
            <a:r>
              <a:rPr lang="ar-SA" b="1" u="sng" dirty="0" smtClean="0"/>
              <a:t>وضع العلاقات  </a:t>
            </a:r>
            <a:r>
              <a:rPr lang="en-US" b="1" u="sng" dirty="0" smtClean="0"/>
              <a:t>Relationship</a:t>
            </a:r>
            <a:r>
              <a:rPr lang="ar-SA" b="1" u="sng" dirty="0" smtClean="0"/>
              <a:t> .ويرمز لها بالشكل التالي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Diamond 2"/>
          <p:cNvSpPr/>
          <p:nvPr/>
        </p:nvSpPr>
        <p:spPr>
          <a:xfrm>
            <a:off x="2500298" y="928670"/>
            <a:ext cx="928694" cy="642942"/>
          </a:xfrm>
          <a:prstGeom prst="diamond">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928662" y="1571612"/>
            <a:ext cx="7828643" cy="923330"/>
          </a:xfrm>
          <a:prstGeom prst="rect">
            <a:avLst/>
          </a:prstGeom>
          <a:noFill/>
        </p:spPr>
        <p:txBody>
          <a:bodyPr wrap="square" rtlCol="1">
            <a:spAutoFit/>
          </a:bodyPr>
          <a:lstStyle/>
          <a:p>
            <a:r>
              <a:rPr lang="ar-SA" b="1" dirty="0" smtClean="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endParaRPr lang="ar-SA" b="1" dirty="0"/>
          </a:p>
        </p:txBody>
      </p:sp>
      <p:sp>
        <p:nvSpPr>
          <p:cNvPr id="5" name="TextBox 4"/>
          <p:cNvSpPr txBox="1"/>
          <p:nvPr/>
        </p:nvSpPr>
        <p:spPr>
          <a:xfrm>
            <a:off x="1081062" y="2791422"/>
            <a:ext cx="7828643" cy="369332"/>
          </a:xfrm>
          <a:prstGeom prst="rect">
            <a:avLst/>
          </a:prstGeom>
          <a:noFill/>
        </p:spPr>
        <p:txBody>
          <a:bodyPr wrap="square" rtlCol="1">
            <a:spAutoFit/>
          </a:bodyPr>
          <a:lstStyle/>
          <a:p>
            <a:r>
              <a:rPr lang="ar-SA" b="1" dirty="0" smtClean="0"/>
              <a:t>لنطبق ذلك على المثال السابق ونربط الكيانات لدينا بعلاقات:</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4" name="Group 90"/>
          <p:cNvGrpSpPr>
            <a:grpSpLocks/>
          </p:cNvGrpSpPr>
          <p:nvPr/>
        </p:nvGrpSpPr>
        <p:grpSpPr bwMode="auto">
          <a:xfrm>
            <a:off x="1071538" y="1000108"/>
            <a:ext cx="7397750" cy="5372100"/>
            <a:chOff x="360" y="3600"/>
            <a:chExt cx="11649" cy="8460"/>
          </a:xfrm>
        </p:grpSpPr>
        <p:grpSp>
          <p:nvGrpSpPr>
            <p:cNvPr id="1115" name="Group 91"/>
            <p:cNvGrpSpPr>
              <a:grpSpLocks/>
            </p:cNvGrpSpPr>
            <p:nvPr/>
          </p:nvGrpSpPr>
          <p:grpSpPr bwMode="auto">
            <a:xfrm>
              <a:off x="4089" y="5352"/>
              <a:ext cx="5745" cy="4680"/>
              <a:chOff x="4089" y="5352"/>
              <a:chExt cx="5745" cy="4680"/>
            </a:xfrm>
          </p:grpSpPr>
          <p:grpSp>
            <p:nvGrpSpPr>
              <p:cNvPr id="1122" name="Group 98"/>
              <p:cNvGrpSpPr>
                <a:grpSpLocks/>
              </p:cNvGrpSpPr>
              <p:nvPr/>
            </p:nvGrpSpPr>
            <p:grpSpPr bwMode="auto">
              <a:xfrm>
                <a:off x="4089" y="8772"/>
                <a:ext cx="3780" cy="1260"/>
                <a:chOff x="3060" y="8820"/>
                <a:chExt cx="3780" cy="1260"/>
              </a:xfrm>
            </p:grpSpPr>
            <p:grpSp>
              <p:nvGrpSpPr>
                <p:cNvPr id="1123" name="Group 99"/>
                <p:cNvGrpSpPr>
                  <a:grpSpLocks/>
                </p:cNvGrpSpPr>
                <p:nvPr/>
              </p:nvGrpSpPr>
              <p:grpSpPr bwMode="auto">
                <a:xfrm>
                  <a:off x="4140" y="8820"/>
                  <a:ext cx="1260" cy="1200"/>
                  <a:chOff x="4140" y="8820"/>
                  <a:chExt cx="1260" cy="1200"/>
                </a:xfrm>
              </p:grpSpPr>
              <p:sp>
                <p:nvSpPr>
                  <p:cNvPr id="1124" name="AutoShape 100"/>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25" name="Text Box 101"/>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26" name="Line 102"/>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27" name="Line 103"/>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28" name="Group 104"/>
              <p:cNvGrpSpPr>
                <a:grpSpLocks/>
              </p:cNvGrpSpPr>
              <p:nvPr/>
            </p:nvGrpSpPr>
            <p:grpSpPr bwMode="auto">
              <a:xfrm>
                <a:off x="8574" y="5352"/>
                <a:ext cx="1260" cy="4680"/>
                <a:chOff x="7545" y="5400"/>
                <a:chExt cx="1260" cy="4680"/>
              </a:xfrm>
            </p:grpSpPr>
            <p:grpSp>
              <p:nvGrpSpPr>
                <p:cNvPr id="1129" name="Group 105"/>
                <p:cNvGrpSpPr>
                  <a:grpSpLocks/>
                </p:cNvGrpSpPr>
                <p:nvPr/>
              </p:nvGrpSpPr>
              <p:grpSpPr bwMode="auto">
                <a:xfrm>
                  <a:off x="7545" y="6870"/>
                  <a:ext cx="1260" cy="1200"/>
                  <a:chOff x="4140" y="8820"/>
                  <a:chExt cx="1260" cy="1200"/>
                </a:xfrm>
              </p:grpSpPr>
              <p:sp>
                <p:nvSpPr>
                  <p:cNvPr id="1130"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1" name="Text Box 107"/>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32"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33"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134" name="Group 110"/>
            <p:cNvGrpSpPr>
              <a:grpSpLocks/>
            </p:cNvGrpSpPr>
            <p:nvPr/>
          </p:nvGrpSpPr>
          <p:grpSpPr bwMode="auto">
            <a:xfrm>
              <a:off x="360" y="3600"/>
              <a:ext cx="11649" cy="8460"/>
              <a:chOff x="360" y="3600"/>
              <a:chExt cx="11649" cy="8460"/>
            </a:xfrm>
          </p:grpSpPr>
          <p:grpSp>
            <p:nvGrpSpPr>
              <p:cNvPr id="1135" name="Group 111"/>
              <p:cNvGrpSpPr>
                <a:grpSpLocks/>
              </p:cNvGrpSpPr>
              <p:nvPr/>
            </p:nvGrpSpPr>
            <p:grpSpPr bwMode="auto">
              <a:xfrm>
                <a:off x="7869" y="10060"/>
                <a:ext cx="4140" cy="2000"/>
                <a:chOff x="6840" y="8820"/>
                <a:chExt cx="4140" cy="2000"/>
              </a:xfrm>
            </p:grpSpPr>
            <p:grpSp>
              <p:nvGrpSpPr>
                <p:cNvPr id="1136" name="Group 112"/>
                <p:cNvGrpSpPr>
                  <a:grpSpLocks/>
                </p:cNvGrpSpPr>
                <p:nvPr/>
              </p:nvGrpSpPr>
              <p:grpSpPr bwMode="auto">
                <a:xfrm>
                  <a:off x="6840" y="8820"/>
                  <a:ext cx="1800" cy="900"/>
                  <a:chOff x="4500" y="14220"/>
                  <a:chExt cx="1800" cy="900"/>
                </a:xfrm>
              </p:grpSpPr>
              <p:sp>
                <p:nvSpPr>
                  <p:cNvPr id="1137"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8" name="Text Box 114"/>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42" name="Group 118"/>
                <p:cNvGrpSpPr>
                  <a:grpSpLocks/>
                </p:cNvGrpSpPr>
                <p:nvPr/>
              </p:nvGrpSpPr>
              <p:grpSpPr bwMode="auto">
                <a:xfrm>
                  <a:off x="6840" y="10080"/>
                  <a:ext cx="1620" cy="720"/>
                  <a:chOff x="5300" y="12420"/>
                  <a:chExt cx="1620" cy="720"/>
                </a:xfrm>
              </p:grpSpPr>
              <p:sp>
                <p:nvSpPr>
                  <p:cNvPr id="1143"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4" name="Text Box 12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1145" name="Group 121"/>
                <p:cNvGrpSpPr>
                  <a:grpSpLocks/>
                </p:cNvGrpSpPr>
                <p:nvPr/>
              </p:nvGrpSpPr>
              <p:grpSpPr bwMode="auto">
                <a:xfrm>
                  <a:off x="8640" y="10080"/>
                  <a:ext cx="2340" cy="740"/>
                  <a:chOff x="8640" y="10080"/>
                  <a:chExt cx="2340" cy="740"/>
                </a:xfrm>
              </p:grpSpPr>
              <p:sp>
                <p:nvSpPr>
                  <p:cNvPr id="1146"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7" name="Text Box 123"/>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49"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0"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51" name="Group 127"/>
              <p:cNvGrpSpPr>
                <a:grpSpLocks/>
              </p:cNvGrpSpPr>
              <p:nvPr/>
            </p:nvGrpSpPr>
            <p:grpSpPr bwMode="auto">
              <a:xfrm>
                <a:off x="4280" y="3600"/>
                <a:ext cx="7409" cy="2320"/>
                <a:chOff x="4280" y="3600"/>
                <a:chExt cx="7409" cy="2320"/>
              </a:xfrm>
            </p:grpSpPr>
            <p:grpSp>
              <p:nvGrpSpPr>
                <p:cNvPr id="1152" name="Group 128"/>
                <p:cNvGrpSpPr>
                  <a:grpSpLocks/>
                </p:cNvGrpSpPr>
                <p:nvPr/>
              </p:nvGrpSpPr>
              <p:grpSpPr bwMode="auto">
                <a:xfrm>
                  <a:off x="6329" y="3600"/>
                  <a:ext cx="5360" cy="2320"/>
                  <a:chOff x="6329" y="3600"/>
                  <a:chExt cx="5360" cy="2320"/>
                </a:xfrm>
              </p:grpSpPr>
              <p:grpSp>
                <p:nvGrpSpPr>
                  <p:cNvPr id="1153" name="Group 129"/>
                  <p:cNvGrpSpPr>
                    <a:grpSpLocks/>
                  </p:cNvGrpSpPr>
                  <p:nvPr/>
                </p:nvGrpSpPr>
                <p:grpSpPr bwMode="auto">
                  <a:xfrm>
                    <a:off x="8229" y="4480"/>
                    <a:ext cx="1800" cy="900"/>
                    <a:chOff x="6840" y="12060"/>
                    <a:chExt cx="1800" cy="900"/>
                  </a:xfrm>
                </p:grpSpPr>
                <p:sp>
                  <p:nvSpPr>
                    <p:cNvPr id="1154"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55" name="Text Box 131"/>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56" name="Group 132"/>
                  <p:cNvGrpSpPr>
                    <a:grpSpLocks/>
                  </p:cNvGrpSpPr>
                  <p:nvPr/>
                </p:nvGrpSpPr>
                <p:grpSpPr bwMode="auto">
                  <a:xfrm>
                    <a:off x="6529" y="5200"/>
                    <a:ext cx="1620" cy="720"/>
                    <a:chOff x="5300" y="12420"/>
                    <a:chExt cx="1620" cy="720"/>
                  </a:xfrm>
                </p:grpSpPr>
                <p:sp>
                  <p:nvSpPr>
                    <p:cNvPr id="1157"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8" name="Text Box 13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59" name="Group 135"/>
                  <p:cNvGrpSpPr>
                    <a:grpSpLocks/>
                  </p:cNvGrpSpPr>
                  <p:nvPr/>
                </p:nvGrpSpPr>
                <p:grpSpPr bwMode="auto">
                  <a:xfrm>
                    <a:off x="6329" y="4480"/>
                    <a:ext cx="1620" cy="720"/>
                    <a:chOff x="5300" y="12420"/>
                    <a:chExt cx="1620" cy="720"/>
                  </a:xfrm>
                </p:grpSpPr>
                <p:sp>
                  <p:nvSpPr>
                    <p:cNvPr id="1160"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1" name="Text Box 13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2" name="Group 138"/>
                  <p:cNvGrpSpPr>
                    <a:grpSpLocks/>
                  </p:cNvGrpSpPr>
                  <p:nvPr/>
                </p:nvGrpSpPr>
                <p:grpSpPr bwMode="auto">
                  <a:xfrm>
                    <a:off x="6609" y="3760"/>
                    <a:ext cx="1620" cy="720"/>
                    <a:chOff x="5300" y="12420"/>
                    <a:chExt cx="1620" cy="720"/>
                  </a:xfrm>
                </p:grpSpPr>
                <p:sp>
                  <p:nvSpPr>
                    <p:cNvPr id="1163"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4" name="Text Box 14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5" name="Group 141"/>
                  <p:cNvGrpSpPr>
                    <a:grpSpLocks/>
                  </p:cNvGrpSpPr>
                  <p:nvPr/>
                </p:nvGrpSpPr>
                <p:grpSpPr bwMode="auto">
                  <a:xfrm>
                    <a:off x="8269" y="3600"/>
                    <a:ext cx="1620" cy="720"/>
                    <a:chOff x="5300" y="12420"/>
                    <a:chExt cx="1620" cy="720"/>
                  </a:xfrm>
                </p:grpSpPr>
                <p:sp>
                  <p:nvSpPr>
                    <p:cNvPr id="1166"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7" name="Text Box 14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8" name="Group 144"/>
                  <p:cNvGrpSpPr>
                    <a:grpSpLocks/>
                  </p:cNvGrpSpPr>
                  <p:nvPr/>
                </p:nvGrpSpPr>
                <p:grpSpPr bwMode="auto">
                  <a:xfrm>
                    <a:off x="10069" y="3940"/>
                    <a:ext cx="1620" cy="720"/>
                    <a:chOff x="5300" y="12420"/>
                    <a:chExt cx="1620" cy="720"/>
                  </a:xfrm>
                </p:grpSpPr>
                <p:sp>
                  <p:nvSpPr>
                    <p:cNvPr id="1169"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0" name="Text Box 1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71"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2"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3"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4"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5"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176"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77"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8"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9"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80"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1"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82" name="Group 158"/>
              <p:cNvGrpSpPr>
                <a:grpSpLocks/>
              </p:cNvGrpSpPr>
              <p:nvPr/>
            </p:nvGrpSpPr>
            <p:grpSpPr bwMode="auto">
              <a:xfrm>
                <a:off x="360" y="6418"/>
                <a:ext cx="4029" cy="4182"/>
                <a:chOff x="360" y="6418"/>
                <a:chExt cx="4029" cy="4182"/>
              </a:xfrm>
            </p:grpSpPr>
            <p:grpSp>
              <p:nvGrpSpPr>
                <p:cNvPr id="1183" name="Group 159"/>
                <p:cNvGrpSpPr>
                  <a:grpSpLocks/>
                </p:cNvGrpSpPr>
                <p:nvPr/>
              </p:nvGrpSpPr>
              <p:grpSpPr bwMode="auto">
                <a:xfrm>
                  <a:off x="669" y="6418"/>
                  <a:ext cx="3720" cy="3420"/>
                  <a:chOff x="429" y="5902"/>
                  <a:chExt cx="3720" cy="3420"/>
                </a:xfrm>
              </p:grpSpPr>
              <p:grpSp>
                <p:nvGrpSpPr>
                  <p:cNvPr id="1184" name="Group 160"/>
                  <p:cNvGrpSpPr>
                    <a:grpSpLocks/>
                  </p:cNvGrpSpPr>
                  <p:nvPr/>
                </p:nvGrpSpPr>
                <p:grpSpPr bwMode="auto">
                  <a:xfrm>
                    <a:off x="2349" y="7342"/>
                    <a:ext cx="1800" cy="900"/>
                    <a:chOff x="2340" y="12060"/>
                    <a:chExt cx="1800" cy="900"/>
                  </a:xfrm>
                </p:grpSpPr>
                <p:sp>
                  <p:nvSpPr>
                    <p:cNvPr id="1185"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86" name="Text Box 162"/>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87" name="Group 163"/>
                  <p:cNvGrpSpPr>
                    <a:grpSpLocks/>
                  </p:cNvGrpSpPr>
                  <p:nvPr/>
                </p:nvGrpSpPr>
                <p:grpSpPr bwMode="auto">
                  <a:xfrm>
                    <a:off x="2529" y="6442"/>
                    <a:ext cx="1620" cy="720"/>
                    <a:chOff x="5300" y="12420"/>
                    <a:chExt cx="1620" cy="720"/>
                  </a:xfrm>
                </p:grpSpPr>
                <p:sp>
                  <p:nvSpPr>
                    <p:cNvPr id="1188"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9" name="Text Box 16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0" name="Group 166"/>
                  <p:cNvGrpSpPr>
                    <a:grpSpLocks/>
                  </p:cNvGrpSpPr>
                  <p:nvPr/>
                </p:nvGrpSpPr>
                <p:grpSpPr bwMode="auto">
                  <a:xfrm>
                    <a:off x="1829" y="8602"/>
                    <a:ext cx="1620" cy="720"/>
                    <a:chOff x="5300" y="12420"/>
                    <a:chExt cx="1620" cy="720"/>
                  </a:xfrm>
                </p:grpSpPr>
                <p:sp>
                  <p:nvSpPr>
                    <p:cNvPr id="1191"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2" name="Text Box 16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3" name="Group 169"/>
                  <p:cNvGrpSpPr>
                    <a:grpSpLocks/>
                  </p:cNvGrpSpPr>
                  <p:nvPr/>
                </p:nvGrpSpPr>
                <p:grpSpPr bwMode="auto">
                  <a:xfrm>
                    <a:off x="729" y="8062"/>
                    <a:ext cx="1620" cy="720"/>
                    <a:chOff x="5300" y="12420"/>
                    <a:chExt cx="1620" cy="720"/>
                  </a:xfrm>
                </p:grpSpPr>
                <p:sp>
                  <p:nvSpPr>
                    <p:cNvPr id="1194"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5" name="Text Box 17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6" name="Group 172"/>
                  <p:cNvGrpSpPr>
                    <a:grpSpLocks/>
                  </p:cNvGrpSpPr>
                  <p:nvPr/>
                </p:nvGrpSpPr>
                <p:grpSpPr bwMode="auto">
                  <a:xfrm>
                    <a:off x="549" y="7242"/>
                    <a:ext cx="1620" cy="720"/>
                    <a:chOff x="5300" y="12420"/>
                    <a:chExt cx="1620" cy="720"/>
                  </a:xfrm>
                </p:grpSpPr>
                <p:sp>
                  <p:nvSpPr>
                    <p:cNvPr id="1197"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8" name="Text Box 17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9" name="Group 175"/>
                  <p:cNvGrpSpPr>
                    <a:grpSpLocks/>
                  </p:cNvGrpSpPr>
                  <p:nvPr/>
                </p:nvGrpSpPr>
                <p:grpSpPr bwMode="auto">
                  <a:xfrm>
                    <a:off x="429" y="6462"/>
                    <a:ext cx="1620" cy="720"/>
                    <a:chOff x="5300" y="12420"/>
                    <a:chExt cx="1620" cy="720"/>
                  </a:xfrm>
                </p:grpSpPr>
                <p:sp>
                  <p:nvSpPr>
                    <p:cNvPr id="1200"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1" name="Text Box 1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02" name="Group 178"/>
                  <p:cNvGrpSpPr>
                    <a:grpSpLocks/>
                  </p:cNvGrpSpPr>
                  <p:nvPr/>
                </p:nvGrpSpPr>
                <p:grpSpPr bwMode="auto">
                  <a:xfrm>
                    <a:off x="1449" y="5902"/>
                    <a:ext cx="1620" cy="720"/>
                    <a:chOff x="5300" y="12420"/>
                    <a:chExt cx="1620" cy="720"/>
                  </a:xfrm>
                </p:grpSpPr>
                <p:sp>
                  <p:nvSpPr>
                    <p:cNvPr id="1203"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4" name="Text Box 1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5"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6"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7"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8"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9"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0"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211"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2"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3"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4"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5"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6"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214282" y="1571612"/>
            <a:ext cx="850105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علاقة واحد إلى واحد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One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سجل مطابق واحد في الكيان الثاني وكل سجل في الكيان الثاني له سجل مطابق واحد في الكيان الأول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شركة تتكون من عدة أقسام ، بحيث لكل قسم مدير واحد وكل مدير يرأس قسم واحد فتكون</a:t>
            </a:r>
            <a:r>
              <a:rPr kumimoji="0" lang="ar-SA"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العلاقة بين كيان المدير وكيان الأسام علاقة واحد إلى واحد</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8"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10258" name="Group 18"/>
          <p:cNvGrpSpPr>
            <a:grpSpLocks noChangeAspect="1"/>
          </p:cNvGrpSpPr>
          <p:nvPr/>
        </p:nvGrpSpPr>
        <p:grpSpPr bwMode="auto">
          <a:xfrm>
            <a:off x="1428728" y="4143380"/>
            <a:ext cx="5273675" cy="1371600"/>
            <a:chOff x="1795" y="3924"/>
            <a:chExt cx="8306" cy="2160"/>
          </a:xfrm>
        </p:grpSpPr>
        <p:sp>
          <p:nvSpPr>
            <p:cNvPr id="10267" name="AutoShape 27"/>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66" name="Rectangle 26"/>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المدير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5" name="Rectangle 25"/>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القسم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4"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3"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2" name="Text Box 22"/>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61" name="Text Box 21"/>
            <p:cNvSpPr txBox="1">
              <a:spLocks noChangeArrowheads="1"/>
            </p:cNvSpPr>
            <p:nvPr/>
          </p:nvSpPr>
          <p:spPr bwMode="auto">
            <a:xfrm>
              <a:off x="4770" y="4177"/>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0" name="Text Box 20"/>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59" name="Text Box 19"/>
            <p:cNvSpPr txBox="1">
              <a:spLocks noChangeArrowheads="1"/>
            </p:cNvSpPr>
            <p:nvPr/>
          </p:nvSpPr>
          <p:spPr bwMode="auto">
            <a:xfrm>
              <a:off x="6933" y="4836"/>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83"/>
                                        </p:tgtEl>
                                        <p:attrNameLst>
                                          <p:attrName>style.visibility</p:attrName>
                                        </p:attrNameLst>
                                      </p:cBhvr>
                                      <p:to>
                                        <p:strVal val="visible"/>
                                      </p:to>
                                    </p:set>
                                    <p:animEffect transition="in" filter="box(in)">
                                      <p:cBhvr>
                                        <p:cTn id="12"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500034" y="1571612"/>
            <a:ext cx="8286777"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علاقة واحد إلى متعدد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Many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457200" algn="l"/>
              </a:tabLst>
            </a:pPr>
            <a:r>
              <a:rPr lang="ar-SA" sz="2000" dirty="0" smtClean="0">
                <a:latin typeface="Arial" pitchFamily="34" charset="0"/>
                <a:ea typeface="Times New Roman" pitchFamily="18" charset="0"/>
                <a:cs typeface="Arial" pitchFamily="34" charset="0"/>
              </a:rPr>
              <a:t>حضانة أطفال كل طفل يعتنى به من قبل مربية واحدة فقط بينما المربية ممكن أن تكون مسؤولة عن أكثر من طفل فتكون العلاقة بين المربيات و الأطفال علاقة واحد إلى متعدد</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
          <p:cNvGrpSpPr>
            <a:grpSpLocks noChangeAspect="1"/>
          </p:cNvGrpSpPr>
          <p:nvPr/>
        </p:nvGrpSpPr>
        <p:grpSpPr bwMode="auto">
          <a:xfrm>
            <a:off x="2285984" y="4572008"/>
            <a:ext cx="5273675" cy="935038"/>
            <a:chOff x="1783" y="4200"/>
            <a:chExt cx="8306" cy="1472"/>
          </a:xfrm>
        </p:grpSpPr>
        <p:sp>
          <p:nvSpPr>
            <p:cNvPr id="5" name="AutoShape 10"/>
            <p:cNvSpPr>
              <a:spLocks noChangeAspect="1" noChangeArrowheads="1" noTextEdit="1"/>
            </p:cNvSpPr>
            <p:nvPr/>
          </p:nvSpPr>
          <p:spPr bwMode="auto">
            <a:xfrm>
              <a:off x="1783" y="4200"/>
              <a:ext cx="8306" cy="1472"/>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6" name="Rectangle 9"/>
            <p:cNvSpPr>
              <a:spLocks noChangeArrowheads="1"/>
            </p:cNvSpPr>
            <p:nvPr/>
          </p:nvSpPr>
          <p:spPr bwMode="auto">
            <a:xfrm>
              <a:off x="7320" y="4671"/>
              <a:ext cx="1051" cy="969"/>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المربية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3158" y="4671"/>
              <a:ext cx="976" cy="1001"/>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1600" b="1" dirty="0" smtClean="0">
                  <a:latin typeface="Arial" pitchFamily="34" charset="0"/>
                  <a:cs typeface="Arial" pitchFamily="34" charset="0"/>
                </a:rPr>
                <a:t>الطفل</a:t>
              </a:r>
              <a:endParaRPr kumimoji="0" lang="ar-SA" sz="1800" b="0" i="0" u="none" strike="noStrike" cap="none" normalizeH="0" baseline="0" dirty="0" smtClean="0">
                <a:ln>
                  <a:noFill/>
                </a:ln>
                <a:effectLst/>
                <a:latin typeface="Arial" pitchFamily="34" charset="0"/>
                <a:cs typeface="Arial" pitchFamily="34" charset="0"/>
              </a:endParaRPr>
            </a:p>
          </p:txBody>
        </p:sp>
        <p:sp>
          <p:nvSpPr>
            <p:cNvPr id="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 name="Text Box 5"/>
            <p:cNvSpPr txBox="1">
              <a:spLocks noChangeArrowheads="1"/>
            </p:cNvSpPr>
            <p:nvPr/>
          </p:nvSpPr>
          <p:spPr bwMode="auto">
            <a:xfrm>
              <a:off x="6761" y="420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4319" y="4282"/>
              <a:ext cx="556"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4451" y="5019"/>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6755" y="498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ox(in)">
                                      <p:cBhvr>
                                        <p:cTn id="1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0034" y="1571612"/>
            <a:ext cx="828677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ar-SA" sz="2000" b="1" u="sng" dirty="0" smtClean="0"/>
              <a:t>علاقة متعدد إلى متعدد</a:t>
            </a:r>
            <a:endParaRPr lang="en-US" sz="2000" dirty="0" smtClean="0"/>
          </a:p>
          <a:p>
            <a:r>
              <a:rPr lang="en-US" sz="2000" dirty="0" smtClean="0"/>
              <a:t>Many to Many   </a:t>
            </a:r>
          </a:p>
          <a:p>
            <a:r>
              <a:rPr lang="ar-SA" sz="2000" dirty="0" smtClean="0"/>
              <a:t>   يرمز لها بــ </a:t>
            </a:r>
            <a:r>
              <a:rPr lang="en-US" sz="2000" dirty="0" smtClean="0"/>
              <a:t>M:N</a:t>
            </a:r>
          </a:p>
          <a:p>
            <a:r>
              <a:rPr lang="ar-SA" sz="2000" dirty="0" smtClean="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smtClean="0"/>
          </a:p>
          <a:p>
            <a:pPr lvl="0"/>
            <a:r>
              <a:rPr lang="ar-SA" sz="2000" dirty="0" smtClean="0"/>
              <a:t> مثال : الجامعة ، يتم تدريس عدة مقررات ، بحيث المقرر الواحد يمكن أن يسجل فيه أكثر من طالب ، ويمكن  للطالب أن يدرس أكثر من مقرر.</a:t>
            </a:r>
          </a:p>
          <a:p>
            <a:pPr lvl="0"/>
            <a:r>
              <a:rPr lang="ar-SA" sz="2000" dirty="0" smtClean="0"/>
              <a:t>إذن العلاقة بين كيان الطالب وكيان المقرر علاقة متعدد إلى متعدد</a:t>
            </a:r>
            <a:endParaRPr lang="en-US" sz="2000" dirty="0" smtClean="0"/>
          </a:p>
          <a:p>
            <a:r>
              <a:rPr lang="ar-SA" sz="2000" dirty="0" smtClean="0"/>
              <a:t> </a:t>
            </a:r>
            <a:endParaRPr lang="en-US" sz="2000" dirty="0"/>
          </a:p>
        </p:txBody>
      </p:sp>
      <p:sp>
        <p:nvSpPr>
          <p:cNvPr id="3"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8193" name="Group 1"/>
          <p:cNvGrpSpPr>
            <a:grpSpLocks noChangeAspect="1"/>
          </p:cNvGrpSpPr>
          <p:nvPr/>
        </p:nvGrpSpPr>
        <p:grpSpPr bwMode="auto">
          <a:xfrm>
            <a:off x="2143108" y="4071942"/>
            <a:ext cx="5273675" cy="1371600"/>
            <a:chOff x="1795" y="3924"/>
            <a:chExt cx="8306" cy="2160"/>
          </a:xfrm>
        </p:grpSpPr>
        <p:sp>
          <p:nvSpPr>
            <p:cNvPr id="8202" name="AutoShape 10"/>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8201" name="Rectangle 9"/>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المقرر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الطالب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8"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7" name="Text Box 5"/>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4639" y="4177"/>
              <a:ext cx="529" cy="572"/>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Text Box 3"/>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Text Box 2"/>
            <p:cNvSpPr txBox="1">
              <a:spLocks noChangeArrowheads="1"/>
            </p:cNvSpPr>
            <p:nvPr/>
          </p:nvSpPr>
          <p:spPr bwMode="auto">
            <a:xfrm>
              <a:off x="6852" y="4836"/>
              <a:ext cx="479"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N</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 name="Rectangle 15"/>
          <p:cNvSpPr/>
          <p:nvPr/>
        </p:nvSpPr>
        <p:spPr>
          <a:xfrm>
            <a:off x="2143108" y="5357826"/>
            <a:ext cx="6000792" cy="369332"/>
          </a:xfrm>
          <a:prstGeom prst="rect">
            <a:avLst/>
          </a:prstGeom>
        </p:spPr>
        <p:txBody>
          <a:bodyPr wrap="square">
            <a:spAutoFit/>
          </a:bodyPr>
          <a:lstStyle/>
          <a:p>
            <a:r>
              <a:rPr lang="ar-SA" b="1" dirty="0" smtClean="0"/>
              <a:t>لنطبق ذلك على مثال مركز التدريب السابق ونحدد أنواع العلاقات كالتالي:</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1845434"/>
            <a:ext cx="864399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المدربة الواحدة ممكن أن تعطي اكثر من دورة في نفس الوقت أم دورة واحدة؟</a:t>
            </a:r>
            <a:endParaRPr kumimoji="0" lang="en-US" sz="14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تعطيها اكثر من مدربة أم مدربة واحدة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المدربة الواحدة ممكن أن تعطي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تعطيها أو تدرب عليها اكثر من مدربة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فمن هذين السؤال 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المتدربات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المتدربة الواحدة ممكن أن تأخذ اكثر من دورة أم دورة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ممكن أن تشمل اكثر من متدربة أم متدربة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المتدربة الواحدة ممكن أن تأخذ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ممكن أن تشمل اكثر من متدربة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 فتنتج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r>
              <a:rPr lang="ar-SA" sz="1400" dirty="0" smtClean="0">
                <a:solidFill>
                  <a:srgbClr val="000080"/>
                </a:solidFill>
                <a:latin typeface="Tahoma" pitchFamily="34" charset="0"/>
                <a:ea typeface="Times New Roman" pitchFamily="18" charset="0"/>
                <a:cs typeface="Tahoma" pitchFamily="34" charset="0"/>
                <a:sym typeface="Wingdings" pitchFamily="2" charset="2"/>
              </a:rPr>
              <a:t>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r"/>
              </a:tabLst>
            </a:pPr>
            <a:endParaRPr kumimoji="0" lang="en-US" sz="12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u="sng" dirty="0" smtClean="0">
                <a:cs typeface="+mn-cs"/>
              </a:rPr>
              <a:t>مبادئ قواعد البيانات العلائقية</a:t>
            </a:r>
            <a:endParaRPr lang="ar-SA" sz="3600" u="sng" dirty="0">
              <a:cs typeface="+mn-cs"/>
            </a:endParaRPr>
          </a:p>
        </p:txBody>
      </p:sp>
      <p:sp>
        <p:nvSpPr>
          <p:cNvPr id="3" name="Content Placeholder 2"/>
          <p:cNvSpPr>
            <a:spLocks noGrp="1"/>
          </p:cNvSpPr>
          <p:nvPr>
            <p:ph idx="1"/>
          </p:nvPr>
        </p:nvSpPr>
        <p:spPr/>
        <p:txBody>
          <a:bodyPr/>
          <a:lstStyle/>
          <a:p>
            <a:pPr>
              <a:buNone/>
            </a:pPr>
            <a:r>
              <a:rPr lang="ar-SA" dirty="0" smtClean="0"/>
              <a:t>في الماضي كانت قواعد البيانات المتعارف عليها هي :</a:t>
            </a:r>
          </a:p>
          <a:p>
            <a:r>
              <a:rPr lang="ar-SA" u="sng" dirty="0" smtClean="0"/>
              <a:t>قواعد البيانات الشبكية</a:t>
            </a:r>
          </a:p>
          <a:p>
            <a:r>
              <a:rPr lang="ar-SA" u="sng" dirty="0" smtClean="0"/>
              <a:t>قواعد البيانات الهرمية </a:t>
            </a:r>
          </a:p>
          <a:p>
            <a:pPr>
              <a:buNone/>
            </a:pPr>
            <a:r>
              <a:rPr lang="ar-SA" dirty="0" smtClean="0"/>
              <a:t>وظلت هذه الأنواع هي المستخدمة حتى ظهرت قواعد </a:t>
            </a:r>
            <a:r>
              <a:rPr lang="ar-SA" u="sng" dirty="0" smtClean="0"/>
              <a:t>البيانات العلائقية </a:t>
            </a:r>
          </a:p>
          <a:p>
            <a:pPr>
              <a:buNone/>
            </a:pPr>
            <a:r>
              <a:rPr lang="ar-SA" dirty="0" smtClean="0"/>
              <a:t>ونظرا لقوة نظم إدارة قواعد البيانات العلائقية فقد طغت على الأنواع الأخرى وأصبحت هي النوع الوحيد المستخدم.</a:t>
            </a:r>
          </a:p>
          <a:p>
            <a:pPr>
              <a:buNone/>
            </a:pP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785786" y="928670"/>
            <a:ext cx="7397750" cy="5372100"/>
            <a:chOff x="180" y="3240"/>
            <a:chExt cx="11649" cy="8460"/>
          </a:xfrm>
        </p:grpSpPr>
        <p:grpSp>
          <p:nvGrpSpPr>
            <p:cNvPr id="32771" name="Group 3"/>
            <p:cNvGrpSpPr>
              <a:grpSpLocks/>
            </p:cNvGrpSpPr>
            <p:nvPr/>
          </p:nvGrpSpPr>
          <p:grpSpPr bwMode="auto">
            <a:xfrm>
              <a:off x="180" y="3240"/>
              <a:ext cx="11649" cy="8460"/>
              <a:chOff x="360" y="3600"/>
              <a:chExt cx="11649" cy="8460"/>
            </a:xfrm>
          </p:grpSpPr>
          <p:grpSp>
            <p:nvGrpSpPr>
              <p:cNvPr id="32772" name="Group 4"/>
              <p:cNvGrpSpPr>
                <a:grpSpLocks/>
              </p:cNvGrpSpPr>
              <p:nvPr/>
            </p:nvGrpSpPr>
            <p:grpSpPr bwMode="auto">
              <a:xfrm>
                <a:off x="4089" y="5352"/>
                <a:ext cx="5745" cy="4680"/>
                <a:chOff x="4089" y="5352"/>
                <a:chExt cx="5745" cy="4680"/>
              </a:xfrm>
            </p:grpSpPr>
            <p:grpSp>
              <p:nvGrpSpPr>
                <p:cNvPr id="32779" name="Group 11"/>
                <p:cNvGrpSpPr>
                  <a:grpSpLocks/>
                </p:cNvGrpSpPr>
                <p:nvPr/>
              </p:nvGrpSpPr>
              <p:grpSpPr bwMode="auto">
                <a:xfrm>
                  <a:off x="4089" y="8772"/>
                  <a:ext cx="3780" cy="1260"/>
                  <a:chOff x="3060" y="8820"/>
                  <a:chExt cx="3780" cy="1260"/>
                </a:xfrm>
              </p:grpSpPr>
              <p:grpSp>
                <p:nvGrpSpPr>
                  <p:cNvPr id="32780" name="Group 12"/>
                  <p:cNvGrpSpPr>
                    <a:grpSpLocks/>
                  </p:cNvGrpSpPr>
                  <p:nvPr/>
                </p:nvGrpSpPr>
                <p:grpSpPr bwMode="auto">
                  <a:xfrm>
                    <a:off x="4140" y="8820"/>
                    <a:ext cx="1260" cy="1200"/>
                    <a:chOff x="4140" y="8820"/>
                    <a:chExt cx="1260" cy="1200"/>
                  </a:xfrm>
                </p:grpSpPr>
                <p:sp>
                  <p:nvSpPr>
                    <p:cNvPr id="32781"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2" name="Text Box 14"/>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78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8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785" name="Group 17"/>
                <p:cNvGrpSpPr>
                  <a:grpSpLocks/>
                </p:cNvGrpSpPr>
                <p:nvPr/>
              </p:nvGrpSpPr>
              <p:grpSpPr bwMode="auto">
                <a:xfrm>
                  <a:off x="8574" y="5352"/>
                  <a:ext cx="1260" cy="4680"/>
                  <a:chOff x="7545" y="5400"/>
                  <a:chExt cx="1260" cy="4680"/>
                </a:xfrm>
              </p:grpSpPr>
              <p:grpSp>
                <p:nvGrpSpPr>
                  <p:cNvPr id="32786" name="Group 18"/>
                  <p:cNvGrpSpPr>
                    <a:grpSpLocks/>
                  </p:cNvGrpSpPr>
                  <p:nvPr/>
                </p:nvGrpSpPr>
                <p:grpSpPr bwMode="auto">
                  <a:xfrm>
                    <a:off x="7545" y="6870"/>
                    <a:ext cx="1260" cy="1200"/>
                    <a:chOff x="4140" y="8820"/>
                    <a:chExt cx="1260" cy="1200"/>
                  </a:xfrm>
                </p:grpSpPr>
                <p:sp>
                  <p:nvSpPr>
                    <p:cNvPr id="3278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789"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90"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32791" name="Group 23"/>
              <p:cNvGrpSpPr>
                <a:grpSpLocks/>
              </p:cNvGrpSpPr>
              <p:nvPr/>
            </p:nvGrpSpPr>
            <p:grpSpPr bwMode="auto">
              <a:xfrm>
                <a:off x="360" y="3600"/>
                <a:ext cx="11649" cy="8460"/>
                <a:chOff x="360" y="3600"/>
                <a:chExt cx="11649" cy="8460"/>
              </a:xfrm>
            </p:grpSpPr>
            <p:grpSp>
              <p:nvGrpSpPr>
                <p:cNvPr id="32792" name="Group 24"/>
                <p:cNvGrpSpPr>
                  <a:grpSpLocks/>
                </p:cNvGrpSpPr>
                <p:nvPr/>
              </p:nvGrpSpPr>
              <p:grpSpPr bwMode="auto">
                <a:xfrm>
                  <a:off x="7869" y="10060"/>
                  <a:ext cx="4140" cy="2000"/>
                  <a:chOff x="6840" y="8820"/>
                  <a:chExt cx="4140" cy="2000"/>
                </a:xfrm>
              </p:grpSpPr>
              <p:grpSp>
                <p:nvGrpSpPr>
                  <p:cNvPr id="32793" name="Group 25"/>
                  <p:cNvGrpSpPr>
                    <a:grpSpLocks/>
                  </p:cNvGrpSpPr>
                  <p:nvPr/>
                </p:nvGrpSpPr>
                <p:grpSpPr bwMode="auto">
                  <a:xfrm>
                    <a:off x="6840" y="8820"/>
                    <a:ext cx="1800" cy="900"/>
                    <a:chOff x="4500" y="14220"/>
                    <a:chExt cx="1800" cy="900"/>
                  </a:xfrm>
                </p:grpSpPr>
                <p:sp>
                  <p:nvSpPr>
                    <p:cNvPr id="32794"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95"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799" name="Group 31"/>
                  <p:cNvGrpSpPr>
                    <a:grpSpLocks/>
                  </p:cNvGrpSpPr>
                  <p:nvPr/>
                </p:nvGrpSpPr>
                <p:grpSpPr bwMode="auto">
                  <a:xfrm>
                    <a:off x="6840" y="10080"/>
                    <a:ext cx="1620" cy="720"/>
                    <a:chOff x="5300" y="12420"/>
                    <a:chExt cx="1620" cy="720"/>
                  </a:xfrm>
                </p:grpSpPr>
                <p:sp>
                  <p:nvSpPr>
                    <p:cNvPr id="3280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32802" name="Group 34"/>
                  <p:cNvGrpSpPr>
                    <a:grpSpLocks/>
                  </p:cNvGrpSpPr>
                  <p:nvPr/>
                </p:nvGrpSpPr>
                <p:grpSpPr bwMode="auto">
                  <a:xfrm>
                    <a:off x="8640" y="10080"/>
                    <a:ext cx="2340" cy="740"/>
                    <a:chOff x="8640" y="10080"/>
                    <a:chExt cx="2340" cy="740"/>
                  </a:xfrm>
                </p:grpSpPr>
                <p:sp>
                  <p:nvSpPr>
                    <p:cNvPr id="32803"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4"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808" name="Group 40"/>
                <p:cNvGrpSpPr>
                  <a:grpSpLocks/>
                </p:cNvGrpSpPr>
                <p:nvPr/>
              </p:nvGrpSpPr>
              <p:grpSpPr bwMode="auto">
                <a:xfrm>
                  <a:off x="4280" y="3600"/>
                  <a:ext cx="7409" cy="2320"/>
                  <a:chOff x="4280" y="3600"/>
                  <a:chExt cx="7409" cy="2320"/>
                </a:xfrm>
              </p:grpSpPr>
              <p:grpSp>
                <p:nvGrpSpPr>
                  <p:cNvPr id="32809" name="Group 41"/>
                  <p:cNvGrpSpPr>
                    <a:grpSpLocks/>
                  </p:cNvGrpSpPr>
                  <p:nvPr/>
                </p:nvGrpSpPr>
                <p:grpSpPr bwMode="auto">
                  <a:xfrm>
                    <a:off x="6329" y="3600"/>
                    <a:ext cx="5360" cy="2320"/>
                    <a:chOff x="6329" y="3600"/>
                    <a:chExt cx="5360" cy="2320"/>
                  </a:xfrm>
                </p:grpSpPr>
                <p:grpSp>
                  <p:nvGrpSpPr>
                    <p:cNvPr id="32810" name="Group 42"/>
                    <p:cNvGrpSpPr>
                      <a:grpSpLocks/>
                    </p:cNvGrpSpPr>
                    <p:nvPr/>
                  </p:nvGrpSpPr>
                  <p:grpSpPr bwMode="auto">
                    <a:xfrm>
                      <a:off x="8229" y="4480"/>
                      <a:ext cx="1800" cy="900"/>
                      <a:chOff x="6840" y="12060"/>
                      <a:chExt cx="1800" cy="900"/>
                    </a:xfrm>
                  </p:grpSpPr>
                  <p:sp>
                    <p:nvSpPr>
                      <p:cNvPr id="3281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12"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13" name="Group 45"/>
                    <p:cNvGrpSpPr>
                      <a:grpSpLocks/>
                    </p:cNvGrpSpPr>
                    <p:nvPr/>
                  </p:nvGrpSpPr>
                  <p:grpSpPr bwMode="auto">
                    <a:xfrm>
                      <a:off x="6529" y="5200"/>
                      <a:ext cx="1620" cy="720"/>
                      <a:chOff x="5300" y="12420"/>
                      <a:chExt cx="1620" cy="720"/>
                    </a:xfrm>
                  </p:grpSpPr>
                  <p:sp>
                    <p:nvSpPr>
                      <p:cNvPr id="32814"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5"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6" name="Group 48"/>
                    <p:cNvGrpSpPr>
                      <a:grpSpLocks/>
                    </p:cNvGrpSpPr>
                    <p:nvPr/>
                  </p:nvGrpSpPr>
                  <p:grpSpPr bwMode="auto">
                    <a:xfrm>
                      <a:off x="6329" y="4480"/>
                      <a:ext cx="1620" cy="720"/>
                      <a:chOff x="5300" y="12420"/>
                      <a:chExt cx="1620" cy="720"/>
                    </a:xfrm>
                  </p:grpSpPr>
                  <p:sp>
                    <p:nvSpPr>
                      <p:cNvPr id="3281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8"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9" name="Group 51"/>
                    <p:cNvGrpSpPr>
                      <a:grpSpLocks/>
                    </p:cNvGrpSpPr>
                    <p:nvPr/>
                  </p:nvGrpSpPr>
                  <p:grpSpPr bwMode="auto">
                    <a:xfrm>
                      <a:off x="6609" y="3760"/>
                      <a:ext cx="1620" cy="720"/>
                      <a:chOff x="5300" y="12420"/>
                      <a:chExt cx="1620" cy="720"/>
                    </a:xfrm>
                  </p:grpSpPr>
                  <p:sp>
                    <p:nvSpPr>
                      <p:cNvPr id="32820"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1" name="Text Box 5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2" name="Group 54"/>
                    <p:cNvGrpSpPr>
                      <a:grpSpLocks/>
                    </p:cNvGrpSpPr>
                    <p:nvPr/>
                  </p:nvGrpSpPr>
                  <p:grpSpPr bwMode="auto">
                    <a:xfrm>
                      <a:off x="8269" y="3600"/>
                      <a:ext cx="1620" cy="720"/>
                      <a:chOff x="5300" y="12420"/>
                      <a:chExt cx="1620" cy="720"/>
                    </a:xfrm>
                  </p:grpSpPr>
                  <p:sp>
                    <p:nvSpPr>
                      <p:cNvPr id="3282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4" name="Text Box 5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5" name="Group 57"/>
                    <p:cNvGrpSpPr>
                      <a:grpSpLocks/>
                    </p:cNvGrpSpPr>
                    <p:nvPr/>
                  </p:nvGrpSpPr>
                  <p:grpSpPr bwMode="auto">
                    <a:xfrm>
                      <a:off x="10069" y="3940"/>
                      <a:ext cx="1620" cy="720"/>
                      <a:chOff x="5300" y="12420"/>
                      <a:chExt cx="1620" cy="720"/>
                    </a:xfrm>
                  </p:grpSpPr>
                  <p:sp>
                    <p:nvSpPr>
                      <p:cNvPr id="32826"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7" name="Text Box 5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28"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9"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0"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1"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2"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3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39" name="Group 71"/>
                <p:cNvGrpSpPr>
                  <a:grpSpLocks/>
                </p:cNvGrpSpPr>
                <p:nvPr/>
              </p:nvGrpSpPr>
              <p:grpSpPr bwMode="auto">
                <a:xfrm>
                  <a:off x="360" y="6418"/>
                  <a:ext cx="4029" cy="4182"/>
                  <a:chOff x="360" y="6418"/>
                  <a:chExt cx="4029" cy="4182"/>
                </a:xfrm>
              </p:grpSpPr>
              <p:grpSp>
                <p:nvGrpSpPr>
                  <p:cNvPr id="32840" name="Group 72"/>
                  <p:cNvGrpSpPr>
                    <a:grpSpLocks/>
                  </p:cNvGrpSpPr>
                  <p:nvPr/>
                </p:nvGrpSpPr>
                <p:grpSpPr bwMode="auto">
                  <a:xfrm>
                    <a:off x="669" y="6418"/>
                    <a:ext cx="3720" cy="3420"/>
                    <a:chOff x="429" y="5902"/>
                    <a:chExt cx="3720" cy="3420"/>
                  </a:xfrm>
                </p:grpSpPr>
                <p:grpSp>
                  <p:nvGrpSpPr>
                    <p:cNvPr id="32841" name="Group 73"/>
                    <p:cNvGrpSpPr>
                      <a:grpSpLocks/>
                    </p:cNvGrpSpPr>
                    <p:nvPr/>
                  </p:nvGrpSpPr>
                  <p:grpSpPr bwMode="auto">
                    <a:xfrm>
                      <a:off x="2349" y="7342"/>
                      <a:ext cx="1800" cy="900"/>
                      <a:chOff x="2340" y="12060"/>
                      <a:chExt cx="1800" cy="900"/>
                    </a:xfrm>
                  </p:grpSpPr>
                  <p:sp>
                    <p:nvSpPr>
                      <p:cNvPr id="32842"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43"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44" name="Group 76"/>
                    <p:cNvGrpSpPr>
                      <a:grpSpLocks/>
                    </p:cNvGrpSpPr>
                    <p:nvPr/>
                  </p:nvGrpSpPr>
                  <p:grpSpPr bwMode="auto">
                    <a:xfrm>
                      <a:off x="2529" y="6442"/>
                      <a:ext cx="1620" cy="720"/>
                      <a:chOff x="5300" y="12420"/>
                      <a:chExt cx="1620" cy="720"/>
                    </a:xfrm>
                  </p:grpSpPr>
                  <p:sp>
                    <p:nvSpPr>
                      <p:cNvPr id="32845"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6"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47" name="Group 79"/>
                    <p:cNvGrpSpPr>
                      <a:grpSpLocks/>
                    </p:cNvGrpSpPr>
                    <p:nvPr/>
                  </p:nvGrpSpPr>
                  <p:grpSpPr bwMode="auto">
                    <a:xfrm>
                      <a:off x="1829" y="8602"/>
                      <a:ext cx="1620" cy="720"/>
                      <a:chOff x="5300" y="12420"/>
                      <a:chExt cx="1620" cy="720"/>
                    </a:xfrm>
                  </p:grpSpPr>
                  <p:sp>
                    <p:nvSpPr>
                      <p:cNvPr id="32848"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9"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0" name="Group 82"/>
                    <p:cNvGrpSpPr>
                      <a:grpSpLocks/>
                    </p:cNvGrpSpPr>
                    <p:nvPr/>
                  </p:nvGrpSpPr>
                  <p:grpSpPr bwMode="auto">
                    <a:xfrm>
                      <a:off x="729" y="8062"/>
                      <a:ext cx="1620" cy="720"/>
                      <a:chOff x="5300" y="12420"/>
                      <a:chExt cx="1620" cy="720"/>
                    </a:xfrm>
                  </p:grpSpPr>
                  <p:sp>
                    <p:nvSpPr>
                      <p:cNvPr id="32851"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2"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3" name="Group 85"/>
                    <p:cNvGrpSpPr>
                      <a:grpSpLocks/>
                    </p:cNvGrpSpPr>
                    <p:nvPr/>
                  </p:nvGrpSpPr>
                  <p:grpSpPr bwMode="auto">
                    <a:xfrm>
                      <a:off x="549" y="7242"/>
                      <a:ext cx="1620" cy="720"/>
                      <a:chOff x="5300" y="12420"/>
                      <a:chExt cx="1620" cy="720"/>
                    </a:xfrm>
                  </p:grpSpPr>
                  <p:sp>
                    <p:nvSpPr>
                      <p:cNvPr id="32854"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5" name="Text Box 8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6" name="Group 88"/>
                    <p:cNvGrpSpPr>
                      <a:grpSpLocks/>
                    </p:cNvGrpSpPr>
                    <p:nvPr/>
                  </p:nvGrpSpPr>
                  <p:grpSpPr bwMode="auto">
                    <a:xfrm>
                      <a:off x="429" y="6462"/>
                      <a:ext cx="1620" cy="720"/>
                      <a:chOff x="5300" y="12420"/>
                      <a:chExt cx="1620" cy="720"/>
                    </a:xfrm>
                  </p:grpSpPr>
                  <p:sp>
                    <p:nvSpPr>
                      <p:cNvPr id="32857"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8" name="Text Box 9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9" name="Group 91"/>
                    <p:cNvGrpSpPr>
                      <a:grpSpLocks/>
                    </p:cNvGrpSpPr>
                    <p:nvPr/>
                  </p:nvGrpSpPr>
                  <p:grpSpPr bwMode="auto">
                    <a:xfrm>
                      <a:off x="1449" y="5902"/>
                      <a:ext cx="1620" cy="720"/>
                      <a:chOff x="5300" y="12420"/>
                      <a:chExt cx="1620" cy="720"/>
                    </a:xfrm>
                  </p:grpSpPr>
                  <p:sp>
                    <p:nvSpPr>
                      <p:cNvPr id="32860"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1" name="Text Box 9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6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68"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69"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0"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1"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72"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3"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32874"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5"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6" name="Text Box 108"/>
            <p:cNvSpPr txBox="1">
              <a:spLocks noChangeArrowheads="1"/>
            </p:cNvSpPr>
            <p:nvPr/>
          </p:nvSpPr>
          <p:spPr bwMode="auto">
            <a:xfrm>
              <a:off x="4460" y="83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M</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77" name="Text Box 109"/>
            <p:cNvSpPr txBox="1">
              <a:spLocks noChangeArrowheads="1"/>
            </p:cNvSpPr>
            <p:nvPr/>
          </p:nvSpPr>
          <p:spPr bwMode="auto">
            <a:xfrm>
              <a:off x="6300" y="91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2" name="Rectangle 111"/>
          <p:cNvSpPr/>
          <p:nvPr/>
        </p:nvSpPr>
        <p:spPr>
          <a:xfrm>
            <a:off x="5715008" y="4143380"/>
            <a:ext cx="351378" cy="369332"/>
          </a:xfrm>
          <a:prstGeom prst="rect">
            <a:avLst/>
          </a:prstGeom>
        </p:spPr>
        <p:txBody>
          <a:bodyPr wrap="none">
            <a:spAutoFit/>
          </a:bodyPr>
          <a:lstStyle/>
          <a:p>
            <a:r>
              <a:rPr lang="en-US" b="1" dirty="0" smtClean="0">
                <a:latin typeface="Arial" pitchFamily="34" charset="0"/>
                <a:cs typeface="Arial" pitchFamily="34" charset="0"/>
              </a:rPr>
              <a:t>N</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142984"/>
            <a:ext cx="7971516" cy="3970318"/>
          </a:xfrm>
          <a:prstGeom prst="rect">
            <a:avLst/>
          </a:prstGeom>
          <a:noFill/>
        </p:spPr>
        <p:txBody>
          <a:bodyPr wrap="square" rtlCol="1">
            <a:spAutoFit/>
          </a:bodyPr>
          <a:lstStyle/>
          <a:p>
            <a:pPr>
              <a:lnSpc>
                <a:spcPct val="150000"/>
              </a:lnSpc>
            </a:pPr>
            <a:r>
              <a:rPr lang="ar-SA" sz="2400" u="sng" dirty="0" smtClean="0"/>
              <a:t>إذن المرحلة الأولى وهي مرحلة التصميم ورسم نموذج الكيان والعلافة الرابطة تمر بأربع خطوات هي :</a:t>
            </a:r>
          </a:p>
          <a:p>
            <a:pPr>
              <a:lnSpc>
                <a:spcPct val="150000"/>
              </a:lnSpc>
            </a:pPr>
            <a:r>
              <a:rPr lang="ar-SA" sz="2400" dirty="0" smtClean="0"/>
              <a:t>1- تحديد الكيانات.</a:t>
            </a:r>
          </a:p>
          <a:p>
            <a:pPr>
              <a:lnSpc>
                <a:spcPct val="150000"/>
              </a:lnSpc>
            </a:pPr>
            <a:r>
              <a:rPr lang="ar-SA" sz="2400" dirty="0" smtClean="0"/>
              <a:t>2- تحديد الصفات أو الخصائص لهذه الكيانات وفي هذه المرحلة لابد من تحديد الصفة التي تعد مفتاح أساسي لهذا الكيان</a:t>
            </a:r>
          </a:p>
          <a:p>
            <a:pPr>
              <a:lnSpc>
                <a:spcPct val="150000"/>
              </a:lnSpc>
            </a:pPr>
            <a:r>
              <a:rPr lang="ar-SA" sz="2400" dirty="0" smtClean="0"/>
              <a:t>3- ربط الكيانات بعلاقات</a:t>
            </a:r>
          </a:p>
          <a:p>
            <a:pPr>
              <a:lnSpc>
                <a:spcPct val="150000"/>
              </a:lnSpc>
            </a:pPr>
            <a:r>
              <a:rPr lang="ar-SA" sz="2400" dirty="0" smtClean="0"/>
              <a:t>4- تحديد نوع هذه العلاقات </a:t>
            </a:r>
            <a:endParaRPr lang="ar-SA"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44856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SA" dirty="0" smtClean="0"/>
                        <a:t>المفهوم</a:t>
                      </a:r>
                      <a:r>
                        <a:rPr lang="ar-SA" baseline="0" dirty="0" smtClean="0"/>
                        <a:t> </a:t>
                      </a:r>
                      <a:endParaRPr lang="ar-SA" dirty="0"/>
                    </a:p>
                  </a:txBody>
                  <a:tcPr anchor="ctr"/>
                </a:tc>
                <a:tc>
                  <a:txBody>
                    <a:bodyPr/>
                    <a:lstStyle/>
                    <a:p>
                      <a:pPr algn="ctr" rtl="1"/>
                      <a:r>
                        <a:rPr lang="ar-SA" dirty="0" smtClean="0"/>
                        <a:t>الرمز</a:t>
                      </a:r>
                      <a:endParaRPr lang="ar-SA" dirty="0"/>
                    </a:p>
                  </a:txBody>
                  <a:tcPr anchor="ctr"/>
                </a:tc>
              </a:tr>
              <a:tr h="370840">
                <a:tc>
                  <a:txBody>
                    <a:bodyPr/>
                    <a:lstStyle/>
                    <a:p>
                      <a:pPr algn="ctr" rtl="1"/>
                      <a:r>
                        <a:rPr lang="ar-SA" dirty="0" smtClean="0"/>
                        <a:t>الكيان</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العلاقة الرابطة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الخاصية</a:t>
                      </a:r>
                      <a:r>
                        <a:rPr lang="ar-SA" baseline="0" dirty="0" smtClean="0"/>
                        <a:t> أو الصفة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تمثل</a:t>
                      </a:r>
                      <a:r>
                        <a:rPr lang="ar-SA" baseline="0" dirty="0" smtClean="0"/>
                        <a:t> مفتاح أساسي</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ممكن أن يكون لها أكثر من قيمة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مركبة</a:t>
                      </a:r>
                      <a:endParaRPr lang="ar-SA" dirty="0"/>
                    </a:p>
                  </a:txBody>
                  <a:tcPr anchor="ctr"/>
                </a:tc>
                <a:tc>
                  <a:txBody>
                    <a:bodyPr/>
                    <a:lstStyle/>
                    <a:p>
                      <a:pPr algn="ctr" rtl="1"/>
                      <a:endParaRPr lang="ar-SA" dirty="0" smtClean="0"/>
                    </a:p>
                    <a:p>
                      <a:pPr algn="ctr" rtl="1"/>
                      <a:endParaRPr lang="ar-SA" dirty="0" smtClean="0"/>
                    </a:p>
                    <a:p>
                      <a:pPr algn="ctr" rtl="1"/>
                      <a:endParaRPr lang="ar-SA" dirty="0"/>
                    </a:p>
                  </a:txBody>
                  <a:tcPr anchor="ctr"/>
                </a:tc>
              </a:tr>
            </a:tbl>
          </a:graphicData>
        </a:graphic>
      </p:graphicFrame>
      <p:sp>
        <p:nvSpPr>
          <p:cNvPr id="3" name="Rectangle 2"/>
          <p:cNvSpPr/>
          <p:nvPr/>
        </p:nvSpPr>
        <p:spPr>
          <a:xfrm>
            <a:off x="2857488" y="1857364"/>
            <a:ext cx="642942" cy="285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Diamond 3"/>
          <p:cNvSpPr/>
          <p:nvPr/>
        </p:nvSpPr>
        <p:spPr>
          <a:xfrm>
            <a:off x="2928926" y="2571744"/>
            <a:ext cx="642942" cy="35719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Oval 4"/>
          <p:cNvSpPr/>
          <p:nvPr/>
        </p:nvSpPr>
        <p:spPr>
          <a:xfrm>
            <a:off x="2928926" y="3214686"/>
            <a:ext cx="785818"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Oval 5"/>
          <p:cNvSpPr/>
          <p:nvPr/>
        </p:nvSpPr>
        <p:spPr>
          <a:xfrm>
            <a:off x="2786050" y="3857628"/>
            <a:ext cx="928694" cy="4286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ـــــــــ</a:t>
            </a:r>
            <a:endParaRPr lang="ar-SA" dirty="0">
              <a:solidFill>
                <a:schemeClr val="tx1"/>
              </a:solidFill>
            </a:endParaRPr>
          </a:p>
        </p:txBody>
      </p:sp>
      <p:sp>
        <p:nvSpPr>
          <p:cNvPr id="7" name="Oval 6"/>
          <p:cNvSpPr/>
          <p:nvPr/>
        </p:nvSpPr>
        <p:spPr>
          <a:xfrm>
            <a:off x="2857488" y="4429132"/>
            <a:ext cx="785818" cy="357190"/>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8" name="Group 23"/>
          <p:cNvGrpSpPr>
            <a:grpSpLocks/>
          </p:cNvGrpSpPr>
          <p:nvPr/>
        </p:nvGrpSpPr>
        <p:grpSpPr bwMode="auto">
          <a:xfrm>
            <a:off x="2571736" y="5072075"/>
            <a:ext cx="1347790" cy="449036"/>
            <a:chOff x="1860" y="3960"/>
            <a:chExt cx="1960" cy="990"/>
          </a:xfrm>
        </p:grpSpPr>
        <p:sp>
          <p:nvSpPr>
            <p:cNvPr id="19"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0" name="Group 27"/>
            <p:cNvGrpSpPr>
              <a:grpSpLocks/>
            </p:cNvGrpSpPr>
            <p:nvPr/>
          </p:nvGrpSpPr>
          <p:grpSpPr bwMode="auto">
            <a:xfrm>
              <a:off x="3220" y="4180"/>
              <a:ext cx="600" cy="540"/>
              <a:chOff x="3220" y="4180"/>
              <a:chExt cx="600" cy="540"/>
            </a:xfrm>
          </p:grpSpPr>
          <p:sp>
            <p:nvSpPr>
              <p:cNvPr id="17"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8"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 name="Group 30"/>
            <p:cNvGrpSpPr>
              <a:grpSpLocks/>
            </p:cNvGrpSpPr>
            <p:nvPr/>
          </p:nvGrpSpPr>
          <p:grpSpPr bwMode="auto">
            <a:xfrm>
              <a:off x="2640" y="3960"/>
              <a:ext cx="540" cy="720"/>
              <a:chOff x="4140" y="10080"/>
              <a:chExt cx="900" cy="720"/>
            </a:xfrm>
          </p:grpSpPr>
          <p:sp>
            <p:nvSpPr>
              <p:cNvPr id="15"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6"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33"/>
            <p:cNvGrpSpPr>
              <a:grpSpLocks/>
            </p:cNvGrpSpPr>
            <p:nvPr/>
          </p:nvGrpSpPr>
          <p:grpSpPr bwMode="auto">
            <a:xfrm>
              <a:off x="1860" y="4240"/>
              <a:ext cx="720" cy="500"/>
              <a:chOff x="1800" y="4320"/>
              <a:chExt cx="720" cy="500"/>
            </a:xfrm>
          </p:grpSpPr>
          <p:sp>
            <p:nvSpPr>
              <p:cNvPr id="13"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21" name="Rectangle 11"/>
          <p:cNvSpPr>
            <a:spLocks noChangeArrowheads="1"/>
          </p:cNvSpPr>
          <p:nvPr/>
        </p:nvSpPr>
        <p:spPr bwMode="auto">
          <a:xfrm>
            <a:off x="1071538" y="785794"/>
            <a:ext cx="706322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lang="ar-SA" sz="1600" b="1" dirty="0" smtClean="0">
                <a:solidFill>
                  <a:srgbClr val="000080"/>
                </a:solidFill>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8543026" cy="1938992"/>
          </a:xfrm>
          <a:prstGeom prst="rect">
            <a:avLst/>
          </a:prstGeom>
          <a:noFill/>
        </p:spPr>
        <p:txBody>
          <a:bodyPr wrap="square" rtlCol="1">
            <a:spAutoFit/>
          </a:bodyPr>
          <a:lstStyle/>
          <a:p>
            <a:r>
              <a:rPr lang="ar-SA" sz="2400" b="1" u="sng" dirty="0" smtClean="0"/>
              <a:t>تطبيق قاعدة بيانات  المستشفى المصغر </a:t>
            </a:r>
          </a:p>
          <a:p>
            <a:r>
              <a:rPr lang="ar-SA" sz="2400" b="1" dirty="0" smtClean="0"/>
              <a:t>أرسم </a:t>
            </a:r>
            <a:r>
              <a:rPr lang="en-US" sz="2400" b="1" dirty="0" smtClean="0"/>
              <a:t>ERD </a:t>
            </a:r>
            <a:r>
              <a:rPr lang="ar-SA" sz="2400" b="1" dirty="0" smtClean="0"/>
              <a:t> اللازم لتمثيل بيانات المرضى في أحد المستشفيات والأطباء المعالجون مشتملا رقم المريض واسمه ورقم الغرفة المقيم بها ورقم التليفون للغرفة وعدد الأسرة بها واسم رقم الدواء المنصرف له وكذلك رقم الطبيب واسمه وتليفونه وتخصصه؟</a:t>
            </a:r>
            <a:endParaRPr lang="ar-SA" sz="2400" b="1" dirty="0"/>
          </a:p>
        </p:txBody>
      </p:sp>
      <p:sp>
        <p:nvSpPr>
          <p:cNvPr id="3" name="TextBox 2"/>
          <p:cNvSpPr txBox="1"/>
          <p:nvPr/>
        </p:nvSpPr>
        <p:spPr>
          <a:xfrm>
            <a:off x="214282" y="3143248"/>
            <a:ext cx="8543026" cy="461665"/>
          </a:xfrm>
          <a:prstGeom prst="rect">
            <a:avLst/>
          </a:prstGeom>
          <a:noFill/>
        </p:spPr>
        <p:txBody>
          <a:bodyPr wrap="square" rtlCol="1">
            <a:spAutoFit/>
          </a:bodyPr>
          <a:lstStyle/>
          <a:p>
            <a:endParaRPr lang="ar-SA"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751" y="928670"/>
            <a:ext cx="2281394" cy="523220"/>
          </a:xfrm>
          <a:prstGeom prst="rect">
            <a:avLst/>
          </a:prstGeom>
          <a:noFill/>
        </p:spPr>
        <p:txBody>
          <a:bodyPr wrap="none" rtlCol="1">
            <a:spAutoFit/>
          </a:bodyPr>
          <a:lstStyle/>
          <a:p>
            <a:r>
              <a:rPr lang="ar-SA" sz="2800" b="1" u="sng" dirty="0" smtClean="0"/>
              <a:t>حل المسألة الأولى</a:t>
            </a:r>
            <a:endParaRPr lang="ar-SA" sz="2800" b="1" u="sng" dirty="0"/>
          </a:p>
        </p:txBody>
      </p:sp>
      <p:grpSp>
        <p:nvGrpSpPr>
          <p:cNvPr id="3" name="Group 2"/>
          <p:cNvGrpSpPr>
            <a:grpSpLocks/>
          </p:cNvGrpSpPr>
          <p:nvPr/>
        </p:nvGrpSpPr>
        <p:grpSpPr bwMode="auto">
          <a:xfrm>
            <a:off x="785786" y="1649465"/>
            <a:ext cx="7397750" cy="4651305"/>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11" name="Group 4"/>
              <p:cNvGrpSpPr>
                <a:grpSpLocks/>
              </p:cNvGrpSpPr>
              <p:nvPr/>
            </p:nvGrpSpPr>
            <p:grpSpPr bwMode="auto">
              <a:xfrm>
                <a:off x="4449" y="5352"/>
                <a:ext cx="5385" cy="4680"/>
                <a:chOff x="4449" y="5352"/>
                <a:chExt cx="5385" cy="4680"/>
              </a:xfrm>
            </p:grpSpPr>
            <p:grpSp>
              <p:nvGrpSpPr>
                <p:cNvPr id="91" name="Group 5"/>
                <p:cNvGrpSpPr>
                  <a:grpSpLocks/>
                </p:cNvGrpSpPr>
                <p:nvPr/>
              </p:nvGrpSpPr>
              <p:grpSpPr bwMode="auto">
                <a:xfrm>
                  <a:off x="4449" y="5382"/>
                  <a:ext cx="3960" cy="2850"/>
                  <a:chOff x="3420" y="5430"/>
                  <a:chExt cx="3960" cy="2850"/>
                </a:xfrm>
              </p:grpSpPr>
              <p:grpSp>
                <p:nvGrpSpPr>
                  <p:cNvPr id="104"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93" name="Group 17"/>
                <p:cNvGrpSpPr>
                  <a:grpSpLocks/>
                </p:cNvGrpSpPr>
                <p:nvPr/>
              </p:nvGrpSpPr>
              <p:grpSpPr bwMode="auto">
                <a:xfrm>
                  <a:off x="8574" y="5352"/>
                  <a:ext cx="1260" cy="4680"/>
                  <a:chOff x="7545" y="5400"/>
                  <a:chExt cx="1260" cy="4680"/>
                </a:xfrm>
              </p:grpSpPr>
              <p:grpSp>
                <p:nvGrpSpPr>
                  <p:cNvPr id="94"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2" name="Group 23"/>
              <p:cNvGrpSpPr>
                <a:grpSpLocks/>
              </p:cNvGrpSpPr>
              <p:nvPr/>
            </p:nvGrpSpPr>
            <p:grpSpPr bwMode="auto">
              <a:xfrm>
                <a:off x="360" y="4100"/>
                <a:ext cx="11649" cy="7960"/>
                <a:chOff x="360" y="4100"/>
                <a:chExt cx="11649" cy="7960"/>
              </a:xfrm>
            </p:grpSpPr>
            <p:grpSp>
              <p:nvGrpSpPr>
                <p:cNvPr id="13" name="Group 24"/>
                <p:cNvGrpSpPr>
                  <a:grpSpLocks/>
                </p:cNvGrpSpPr>
                <p:nvPr/>
              </p:nvGrpSpPr>
              <p:grpSpPr bwMode="auto">
                <a:xfrm>
                  <a:off x="7869" y="10060"/>
                  <a:ext cx="4140" cy="2000"/>
                  <a:chOff x="6840" y="8820"/>
                  <a:chExt cx="4140" cy="2000"/>
                </a:xfrm>
              </p:grpSpPr>
              <p:grpSp>
                <p:nvGrpSpPr>
                  <p:cNvPr id="80"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1"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82"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4" name="Group 40"/>
                <p:cNvGrpSpPr>
                  <a:grpSpLocks/>
                </p:cNvGrpSpPr>
                <p:nvPr/>
              </p:nvGrpSpPr>
              <p:grpSpPr bwMode="auto">
                <a:xfrm>
                  <a:off x="4280" y="4100"/>
                  <a:ext cx="5749" cy="1820"/>
                  <a:chOff x="4280" y="4100"/>
                  <a:chExt cx="5749" cy="1820"/>
                </a:xfrm>
              </p:grpSpPr>
              <p:grpSp>
                <p:nvGrpSpPr>
                  <p:cNvPr id="50" name="Group 41"/>
                  <p:cNvGrpSpPr>
                    <a:grpSpLocks/>
                  </p:cNvGrpSpPr>
                  <p:nvPr/>
                </p:nvGrpSpPr>
                <p:grpSpPr bwMode="auto">
                  <a:xfrm>
                    <a:off x="6329" y="4480"/>
                    <a:ext cx="3700" cy="1440"/>
                    <a:chOff x="6329" y="4480"/>
                    <a:chExt cx="3700" cy="1440"/>
                  </a:xfrm>
                </p:grpSpPr>
                <p:grpSp>
                  <p:nvGrpSpPr>
                    <p:cNvPr id="5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5" name="Group 71"/>
                <p:cNvGrpSpPr>
                  <a:grpSpLocks/>
                </p:cNvGrpSpPr>
                <p:nvPr/>
              </p:nvGrpSpPr>
              <p:grpSpPr bwMode="auto">
                <a:xfrm>
                  <a:off x="360" y="6958"/>
                  <a:ext cx="4029" cy="3642"/>
                  <a:chOff x="360" y="6958"/>
                  <a:chExt cx="4029" cy="3642"/>
                </a:xfrm>
              </p:grpSpPr>
              <p:grpSp>
                <p:nvGrpSpPr>
                  <p:cNvPr id="16" name="Group 72"/>
                  <p:cNvGrpSpPr>
                    <a:grpSpLocks/>
                  </p:cNvGrpSpPr>
                  <p:nvPr/>
                </p:nvGrpSpPr>
                <p:grpSpPr bwMode="auto">
                  <a:xfrm>
                    <a:off x="789" y="6958"/>
                    <a:ext cx="3600" cy="2880"/>
                    <a:chOff x="549" y="6442"/>
                    <a:chExt cx="3600" cy="2880"/>
                  </a:xfrm>
                </p:grpSpPr>
                <p:grpSp>
                  <p:nvGrpSpPr>
                    <p:cNvPr id="23"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76"/>
                    <p:cNvGrpSpPr>
                      <a:grpSpLocks/>
                    </p:cNvGrpSpPr>
                    <p:nvPr/>
                  </p:nvGrpSpPr>
                  <p:grpSpPr bwMode="auto">
                    <a:xfrm>
                      <a:off x="2529" y="6442"/>
                      <a:ext cx="1620" cy="720"/>
                      <a:chOff x="5300" y="12420"/>
                      <a:chExt cx="1620" cy="720"/>
                    </a:xfrm>
                  </p:grpSpPr>
                  <p:sp>
                    <p:nvSpPr>
                      <p:cNvPr id="46"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7"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5"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7"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dirty="0" smtClean="0"/>
              <a:t>الغرفة</a:t>
            </a:r>
            <a:endParaRPr lang="ar-SA"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4786314" y="3000372"/>
            <a:ext cx="1857388"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714876" y="4000504"/>
            <a:ext cx="800169"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1000100" y="6215082"/>
            <a:ext cx="127166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الهاتف</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730" y="1071546"/>
            <a:ext cx="8945141" cy="1631216"/>
          </a:xfrm>
          <a:prstGeom prst="rect">
            <a:avLst/>
          </a:prstGeom>
          <a:noFill/>
        </p:spPr>
        <p:txBody>
          <a:bodyPr wrap="none" rtlCol="1">
            <a:spAutoFit/>
          </a:bodyPr>
          <a:lstStyle/>
          <a:p>
            <a:r>
              <a:rPr lang="ar-SA" sz="2000" b="1" u="sng" dirty="0" smtClean="0"/>
              <a:t>طريقة تحديد نوع العلاقة في المثال السابق:</a:t>
            </a:r>
          </a:p>
          <a:p>
            <a:endParaRPr lang="ar-SA" sz="2000" u="sng" dirty="0" smtClean="0"/>
          </a:p>
          <a:p>
            <a:r>
              <a:rPr lang="ar-SA" sz="2000" dirty="0" smtClean="0"/>
              <a:t>العلاقة بين الطبيب والمريض الطبيب يعالج أكثر من مريض والمريض يكون تحت إشراف</a:t>
            </a:r>
            <a:r>
              <a:rPr lang="en-US" sz="2000" dirty="0" smtClean="0"/>
              <a:t>  </a:t>
            </a:r>
            <a:r>
              <a:rPr lang="ar-SA" sz="2000" dirty="0" smtClean="0"/>
              <a:t> </a:t>
            </a:r>
            <a:r>
              <a:rPr lang="ar-SA" sz="2000" dirty="0" err="1" smtClean="0"/>
              <a:t>اكثر</a:t>
            </a:r>
            <a:r>
              <a:rPr lang="ar-SA" sz="2000" dirty="0" smtClean="0"/>
              <a:t>  من طبيب </a:t>
            </a:r>
          </a:p>
          <a:p>
            <a:r>
              <a:rPr lang="ar-SA" sz="2000" dirty="0" smtClean="0"/>
              <a:t>إذن تكون العلاقة متعدد </a:t>
            </a:r>
            <a:r>
              <a:rPr lang="ar-SA" sz="2000" smtClean="0"/>
              <a:t>إلى متعدد</a:t>
            </a:r>
            <a:endParaRPr lang="ar-SA" sz="2000" dirty="0" smtClean="0"/>
          </a:p>
          <a:p>
            <a:endParaRPr lang="ar-SA" sz="2000" dirty="0"/>
          </a:p>
        </p:txBody>
      </p:sp>
      <p:sp>
        <p:nvSpPr>
          <p:cNvPr id="3" name="Rectangle 2"/>
          <p:cNvSpPr/>
          <p:nvPr/>
        </p:nvSpPr>
        <p:spPr>
          <a:xfrm>
            <a:off x="1357290" y="2857496"/>
            <a:ext cx="7215222" cy="707886"/>
          </a:xfrm>
          <a:prstGeom prst="rect">
            <a:avLst/>
          </a:prstGeom>
        </p:spPr>
        <p:txBody>
          <a:bodyPr wrap="square">
            <a:spAutoFit/>
          </a:bodyPr>
          <a:lstStyle/>
          <a:p>
            <a:r>
              <a:rPr lang="ar-SA" sz="2000" dirty="0" smtClean="0"/>
              <a:t>العلاقة بين الدواء والمريض الدواء يأخذه أكثر من مريض والمريض يأخذ أكثر من دواء</a:t>
            </a:r>
          </a:p>
          <a:p>
            <a:r>
              <a:rPr lang="ar-SA" sz="2000" dirty="0" smtClean="0"/>
              <a:t>إذن تكون العلاقة متعدد إلى متعدد</a:t>
            </a:r>
          </a:p>
        </p:txBody>
      </p:sp>
      <p:sp>
        <p:nvSpPr>
          <p:cNvPr id="4" name="TextBox 3"/>
          <p:cNvSpPr txBox="1"/>
          <p:nvPr/>
        </p:nvSpPr>
        <p:spPr>
          <a:xfrm>
            <a:off x="142844" y="3714752"/>
            <a:ext cx="8541718" cy="1323439"/>
          </a:xfrm>
          <a:prstGeom prst="rect">
            <a:avLst/>
          </a:prstGeom>
          <a:noFill/>
        </p:spPr>
        <p:txBody>
          <a:bodyPr wrap="square" rtlCol="1">
            <a:spAutoFit/>
          </a:bodyPr>
          <a:lstStyle/>
          <a:p>
            <a:endParaRPr lang="ar-SA" sz="2000" dirty="0" smtClean="0"/>
          </a:p>
          <a:p>
            <a:r>
              <a:rPr lang="ar-SA" sz="2000" dirty="0" smtClean="0"/>
              <a:t>العلاقة بين الغرفة والمريض الغرفة يرقد بها  أكثر من مريض والمريض يرقد في غرفة واحدة</a:t>
            </a:r>
          </a:p>
          <a:p>
            <a:r>
              <a:rPr lang="ar-SA" sz="2000" dirty="0" smtClean="0"/>
              <a:t>إذن تكون العلاقة واحد إلى متعدد : واحد من جهة الغرفة ومتعدد من جهة المريض</a:t>
            </a:r>
          </a:p>
          <a:p>
            <a:endParaRPr lang="ar-SA"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357290" y="2214554"/>
            <a:ext cx="67067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أرسمي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ERD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اللازم </a:t>
            </a:r>
            <a:r>
              <a:rPr lang="ar-SA" sz="2800" dirty="0" smtClean="0">
                <a:latin typeface="Calibri" pitchFamily="34" charset="0"/>
                <a:ea typeface="Calibri" pitchFamily="34" charset="0"/>
                <a:cs typeface="Arial" pitchFamily="34" charset="0"/>
              </a:rPr>
              <a:t>ل</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تسجيل مخالفات المرور</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حيث يتم تحرير مخالفة للمخالف مبينا </a:t>
            </a:r>
            <a:r>
              <a:rPr kumimoji="0" lang="ar-SA"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رقم</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المخالفة وتاريخها ونوعها وقيمة الغرامة ومكان </a:t>
            </a:r>
            <a:r>
              <a:rPr kumimoji="0" lang="ar-SA" sz="2800" b="0" i="0" u="none" strike="noStrike" cap="none" normalizeH="0" baseline="0" smtClean="0">
                <a:ln>
                  <a:noFill/>
                </a:ln>
                <a:solidFill>
                  <a:schemeClr val="tx1"/>
                </a:solidFill>
                <a:effectLst/>
                <a:latin typeface="Calibri" pitchFamily="34" charset="0"/>
                <a:ea typeface="Calibri" pitchFamily="34" charset="0"/>
                <a:cs typeface="Arial" pitchFamily="34" charset="0"/>
              </a:rPr>
              <a:t>المخالفة ورقم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السجل المدني للمخالف وجهة عمله وعنوانه واسم ورقم الشرطي الذي حرر المخالفة ؟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1019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066800"/>
          </a:xfrm>
        </p:spPr>
        <p:txBody>
          <a:bodyPr>
            <a:normAutofit fontScale="90000"/>
          </a:bodyPr>
          <a:lstStyle/>
          <a:p>
            <a:pPr algn="ctr"/>
            <a:r>
              <a:rPr lang="ar-SA" sz="3600" u="sng" dirty="0" smtClean="0">
                <a:cs typeface="+mn-cs"/>
              </a:rPr>
              <a:t>نموذج قاعدة بيانات بسيطة</a:t>
            </a:r>
            <a:br>
              <a:rPr lang="ar-SA" sz="3600" u="sng" dirty="0" smtClean="0">
                <a:cs typeface="+mn-cs"/>
              </a:rPr>
            </a:br>
            <a:r>
              <a:rPr lang="ar-SA" sz="3600" u="sng" dirty="0" smtClean="0">
                <a:cs typeface="+mn-cs"/>
              </a:rPr>
              <a:t>(قاعدة بيانات مستشفى)</a:t>
            </a:r>
            <a:endParaRPr lang="ar-SA" sz="3600" u="sng" dirty="0">
              <a:cs typeface="+mn-cs"/>
            </a:endParaRPr>
          </a:p>
        </p:txBody>
      </p:sp>
      <p:sp>
        <p:nvSpPr>
          <p:cNvPr id="6" name="Content Placeholder 5"/>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1047508" y="857232"/>
          <a:ext cx="3305164" cy="2001520"/>
        </p:xfrm>
        <a:graphic>
          <a:graphicData uri="http://schemas.openxmlformats.org/drawingml/2006/table">
            <a:tbl>
              <a:tblPr rtl="1" firstRow="1" bandRow="1">
                <a:tableStyleId>{5C22544A-7EE6-4342-B048-85BDC9FD1C3A}</a:tableStyleId>
              </a:tblPr>
              <a:tblGrid>
                <a:gridCol w="971348"/>
                <a:gridCol w="724930"/>
                <a:gridCol w="769864"/>
                <a:gridCol w="839022"/>
              </a:tblGrid>
              <a:tr h="370840">
                <a:tc>
                  <a:txBody>
                    <a:bodyPr/>
                    <a:lstStyle/>
                    <a:p>
                      <a:pPr algn="ctr" rtl="1"/>
                      <a:r>
                        <a:rPr lang="ar-SA" sz="1400" dirty="0" smtClean="0"/>
                        <a:t>الطبيب</a:t>
                      </a:r>
                      <a:endParaRPr lang="ar-SA" sz="1400" dirty="0"/>
                    </a:p>
                  </a:txBody>
                  <a:tcPr anchor="ctr"/>
                </a:tc>
                <a:tc>
                  <a:txBody>
                    <a:bodyPr/>
                    <a:lstStyle/>
                    <a:p>
                      <a:pPr algn="ctr" rtl="1"/>
                      <a:r>
                        <a:rPr lang="ar-SA" sz="1400" dirty="0" smtClean="0"/>
                        <a:t>رقم الغرفة</a:t>
                      </a:r>
                      <a:endParaRPr lang="ar-SA" sz="1400" dirty="0"/>
                    </a:p>
                  </a:txBody>
                  <a:tcPr anchor="ctr"/>
                </a:tc>
                <a:tc>
                  <a:txBody>
                    <a:bodyPr/>
                    <a:lstStyle/>
                    <a:p>
                      <a:pPr algn="ctr" rtl="1"/>
                      <a:r>
                        <a:rPr lang="ar-SA" sz="1400" dirty="0" smtClean="0"/>
                        <a:t>الاسم </a:t>
                      </a:r>
                      <a:endParaRPr lang="ar-SA" sz="1400" dirty="0"/>
                    </a:p>
                  </a:txBody>
                  <a:tcPr anchor="ctr"/>
                </a:tc>
                <a:tc>
                  <a:txBody>
                    <a:bodyPr/>
                    <a:lstStyle/>
                    <a:p>
                      <a:pPr algn="ctr" rtl="1"/>
                      <a:r>
                        <a:rPr lang="ar-SA" sz="1400" dirty="0" smtClean="0"/>
                        <a:t>رقم المريض</a:t>
                      </a:r>
                      <a:endParaRPr lang="ar-SA" sz="1400" dirty="0"/>
                    </a:p>
                  </a:txBody>
                  <a:tcPr anchor="ctr"/>
                </a:tc>
              </a:tr>
              <a:tr h="370840">
                <a:tc>
                  <a:txBody>
                    <a:bodyPr/>
                    <a:lstStyle/>
                    <a:p>
                      <a:pPr algn="ctr" rtl="1"/>
                      <a:r>
                        <a:rPr lang="ar-SA" sz="1400" dirty="0" smtClean="0"/>
                        <a:t>سيف</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محمد</a:t>
                      </a:r>
                      <a:endParaRPr lang="ar-SA" sz="1400" dirty="0"/>
                    </a:p>
                  </a:txBody>
                  <a:tcPr anchor="ctr"/>
                </a:tc>
                <a:tc>
                  <a:txBody>
                    <a:bodyPr/>
                    <a:lstStyle/>
                    <a:p>
                      <a:pPr algn="ctr" rtl="1"/>
                      <a:r>
                        <a:rPr lang="ar-SA" sz="1400" dirty="0" smtClean="0"/>
                        <a:t>313</a:t>
                      </a:r>
                      <a:endParaRPr lang="ar-SA" sz="1400" dirty="0"/>
                    </a:p>
                  </a:txBody>
                  <a:tcPr anchor="ctr"/>
                </a:tc>
              </a:tr>
              <a:tr h="370840">
                <a:tc>
                  <a:txBody>
                    <a:bodyPr/>
                    <a:lstStyle/>
                    <a:p>
                      <a:pPr algn="ctr" rtl="1"/>
                      <a:r>
                        <a:rPr lang="ar-SA" sz="1400" dirty="0" smtClean="0"/>
                        <a:t>محمد</a:t>
                      </a:r>
                      <a:endParaRPr lang="ar-SA" sz="1400" dirty="0"/>
                    </a:p>
                  </a:txBody>
                  <a:tcPr anchor="ctr"/>
                </a:tc>
                <a:tc>
                  <a:txBody>
                    <a:bodyPr/>
                    <a:lstStyle/>
                    <a:p>
                      <a:pPr algn="ctr" rtl="1"/>
                      <a:r>
                        <a:rPr lang="ar-SA" sz="1400" dirty="0" smtClean="0"/>
                        <a:t>300</a:t>
                      </a:r>
                      <a:endParaRPr lang="ar-SA" sz="1400" dirty="0"/>
                    </a:p>
                  </a:txBody>
                  <a:tcPr anchor="ctr"/>
                </a:tc>
                <a:tc>
                  <a:txBody>
                    <a:bodyPr/>
                    <a:lstStyle/>
                    <a:p>
                      <a:pPr algn="ctr" rtl="1"/>
                      <a:r>
                        <a:rPr lang="ar-SA" sz="1400" dirty="0" smtClean="0"/>
                        <a:t>حنان</a:t>
                      </a:r>
                      <a:endParaRPr lang="ar-SA" sz="1400" dirty="0"/>
                    </a:p>
                  </a:txBody>
                  <a:tcPr anchor="ctr"/>
                </a:tc>
                <a:tc>
                  <a:txBody>
                    <a:bodyPr/>
                    <a:lstStyle/>
                    <a:p>
                      <a:pPr algn="ctr" rtl="1"/>
                      <a:r>
                        <a:rPr lang="ar-SA" sz="1400" dirty="0" smtClean="0"/>
                        <a:t>345</a:t>
                      </a:r>
                      <a:endParaRPr lang="ar-SA" sz="1400" dirty="0"/>
                    </a:p>
                  </a:txBody>
                  <a:tcPr anchor="ctr"/>
                </a:tc>
              </a:tr>
              <a:tr h="370840">
                <a:tc>
                  <a:txBody>
                    <a:bodyPr/>
                    <a:lstStyle/>
                    <a:p>
                      <a:pPr algn="ctr" rtl="1"/>
                      <a:r>
                        <a:rPr lang="ar-SA" sz="1400" dirty="0" smtClean="0"/>
                        <a:t>دعاء</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خالد</a:t>
                      </a:r>
                      <a:endParaRPr lang="ar-SA" sz="1400" dirty="0"/>
                    </a:p>
                  </a:txBody>
                  <a:tcPr anchor="ctr"/>
                </a:tc>
                <a:tc>
                  <a:txBody>
                    <a:bodyPr/>
                    <a:lstStyle/>
                    <a:p>
                      <a:pPr algn="ctr" rtl="1"/>
                      <a:r>
                        <a:rPr lang="ar-SA" sz="1400" dirty="0" smtClean="0"/>
                        <a:t>988</a:t>
                      </a:r>
                      <a:endParaRPr lang="ar-SA" sz="1400" dirty="0"/>
                    </a:p>
                  </a:txBody>
                  <a:tcPr anchor="ctr"/>
                </a:tc>
              </a:tr>
              <a:tr h="370840">
                <a:tc>
                  <a:txBody>
                    <a:bodyPr/>
                    <a:lstStyle/>
                    <a:p>
                      <a:pPr algn="ctr" rtl="1"/>
                      <a:r>
                        <a:rPr lang="ar-SA" sz="1400" dirty="0" smtClean="0"/>
                        <a:t>عزة</a:t>
                      </a:r>
                      <a:endParaRPr lang="ar-SA" sz="1400" dirty="0"/>
                    </a:p>
                  </a:txBody>
                  <a:tcPr anchor="ctr"/>
                </a:tc>
                <a:tc>
                  <a:txBody>
                    <a:bodyPr/>
                    <a:lstStyle/>
                    <a:p>
                      <a:pPr algn="ctr" rtl="1"/>
                      <a:r>
                        <a:rPr lang="ar-SA" sz="1400" dirty="0" smtClean="0"/>
                        <a:t>200</a:t>
                      </a:r>
                      <a:endParaRPr lang="ar-SA" sz="1400" dirty="0"/>
                    </a:p>
                  </a:txBody>
                  <a:tcPr anchor="ctr"/>
                </a:tc>
                <a:tc>
                  <a:txBody>
                    <a:bodyPr/>
                    <a:lstStyle/>
                    <a:p>
                      <a:pPr algn="ctr" rtl="1"/>
                      <a:r>
                        <a:rPr lang="ar-SA" sz="1400" dirty="0" smtClean="0"/>
                        <a:t>منى</a:t>
                      </a:r>
                      <a:endParaRPr lang="ar-SA" sz="1400" dirty="0"/>
                    </a:p>
                  </a:txBody>
                  <a:tcPr anchor="ctr"/>
                </a:tc>
                <a:tc>
                  <a:txBody>
                    <a:bodyPr/>
                    <a:lstStyle/>
                    <a:p>
                      <a:pPr algn="ctr" rtl="1"/>
                      <a:r>
                        <a:rPr lang="ar-SA" sz="1400" dirty="0" smtClean="0"/>
                        <a:t>456</a:t>
                      </a:r>
                      <a:endParaRPr lang="ar-SA" sz="1400" dirty="0"/>
                    </a:p>
                  </a:txBody>
                  <a:tcPr anchor="ctr"/>
                </a:tc>
              </a:tr>
            </a:tbl>
          </a:graphicData>
        </a:graphic>
      </p:graphicFrame>
      <p:sp>
        <p:nvSpPr>
          <p:cNvPr id="5" name="TextBox 4"/>
          <p:cNvSpPr txBox="1"/>
          <p:nvPr/>
        </p:nvSpPr>
        <p:spPr>
          <a:xfrm>
            <a:off x="357158" y="500042"/>
            <a:ext cx="928694" cy="369332"/>
          </a:xfrm>
          <a:prstGeom prst="rect">
            <a:avLst/>
          </a:prstGeom>
          <a:noFill/>
        </p:spPr>
        <p:txBody>
          <a:bodyPr wrap="square" rtlCol="1">
            <a:spAutoFit/>
          </a:bodyPr>
          <a:lstStyle/>
          <a:p>
            <a:pPr algn="ctr"/>
            <a:r>
              <a:rPr lang="ar-SA" b="1" u="sng" dirty="0" smtClean="0"/>
              <a:t>المريض</a:t>
            </a:r>
            <a:endParaRPr lang="ar-SA" b="1" u="sng" dirty="0"/>
          </a:p>
        </p:txBody>
      </p:sp>
      <p:graphicFrame>
        <p:nvGraphicFramePr>
          <p:cNvPr id="6" name="Table 5"/>
          <p:cNvGraphicFramePr>
            <a:graphicFrameLocks noGrp="1"/>
          </p:cNvGraphicFramePr>
          <p:nvPr/>
        </p:nvGraphicFramePr>
        <p:xfrm>
          <a:off x="5500694" y="1000108"/>
          <a:ext cx="3023320" cy="1483360"/>
        </p:xfrm>
        <a:graphic>
          <a:graphicData uri="http://schemas.openxmlformats.org/drawingml/2006/table">
            <a:tbl>
              <a:tblPr rtl="1" firstRow="1" bandRow="1">
                <a:tableStyleId>{5C22544A-7EE6-4342-B048-85BDC9FD1C3A}</a:tableStyleId>
              </a:tblPr>
              <a:tblGrid>
                <a:gridCol w="1178174"/>
                <a:gridCol w="1032628"/>
                <a:gridCol w="812518"/>
              </a:tblGrid>
              <a:tr h="370840">
                <a:tc>
                  <a:txBody>
                    <a:bodyPr/>
                    <a:lstStyle/>
                    <a:p>
                      <a:pPr algn="ctr" rtl="1"/>
                      <a:r>
                        <a:rPr lang="ar-SA" sz="1400" dirty="0" smtClean="0"/>
                        <a:t>عدد الأسرة</a:t>
                      </a:r>
                      <a:endParaRPr lang="ar-SA" sz="1400" dirty="0"/>
                    </a:p>
                  </a:txBody>
                  <a:tcPr anchor="ctr"/>
                </a:tc>
                <a:tc>
                  <a:txBody>
                    <a:bodyPr/>
                    <a:lstStyle/>
                    <a:p>
                      <a:pPr algn="ctr" rtl="1"/>
                      <a:r>
                        <a:rPr lang="ar-SA" sz="1400" dirty="0" smtClean="0"/>
                        <a:t>رقم التحويلة</a:t>
                      </a:r>
                      <a:endParaRPr lang="ar-SA" sz="1400" dirty="0"/>
                    </a:p>
                  </a:txBody>
                  <a:tcPr anchor="ctr"/>
                </a:tc>
                <a:tc>
                  <a:txBody>
                    <a:bodyPr/>
                    <a:lstStyle/>
                    <a:p>
                      <a:pPr algn="ctr" rtl="1"/>
                      <a:r>
                        <a:rPr lang="ar-SA" sz="1400" dirty="0" smtClean="0"/>
                        <a:t>رقم الغرفة</a:t>
                      </a:r>
                      <a:endParaRPr lang="ar-SA" sz="1400" dirty="0"/>
                    </a:p>
                  </a:txBody>
                  <a:tcPr anchor="ctr"/>
                </a:tc>
              </a:tr>
              <a:tr h="370840">
                <a:tc>
                  <a:txBody>
                    <a:bodyPr/>
                    <a:lstStyle/>
                    <a:p>
                      <a:pPr algn="ctr" rtl="1"/>
                      <a:r>
                        <a:rPr lang="ar-SA" sz="1400" dirty="0" smtClean="0"/>
                        <a:t>3</a:t>
                      </a:r>
                      <a:endParaRPr lang="ar-SA" sz="1400" dirty="0"/>
                    </a:p>
                  </a:txBody>
                  <a:tcPr anchor="ctr"/>
                </a:tc>
                <a:tc>
                  <a:txBody>
                    <a:bodyPr/>
                    <a:lstStyle/>
                    <a:p>
                      <a:pPr algn="ctr" rtl="1"/>
                      <a:r>
                        <a:rPr lang="ar-SA" sz="1400" dirty="0" smtClean="0"/>
                        <a:t>435</a:t>
                      </a:r>
                      <a:endParaRPr lang="ar-SA" sz="1400" dirty="0"/>
                    </a:p>
                  </a:txBody>
                  <a:tcPr anchor="ctr"/>
                </a:tc>
                <a:tc>
                  <a:txBody>
                    <a:bodyPr/>
                    <a:lstStyle/>
                    <a:p>
                      <a:pPr algn="ctr" rtl="1"/>
                      <a:r>
                        <a:rPr lang="ar-SA" sz="1400" dirty="0" smtClean="0"/>
                        <a:t>100</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1"/>
                      <a:r>
                        <a:rPr lang="ar-SA" sz="1400" dirty="0" smtClean="0"/>
                        <a:t>342</a:t>
                      </a:r>
                      <a:endParaRPr lang="ar-SA" sz="1400" dirty="0"/>
                    </a:p>
                  </a:txBody>
                  <a:tcPr anchor="ctr"/>
                </a:tc>
                <a:tc>
                  <a:txBody>
                    <a:bodyPr/>
                    <a:lstStyle/>
                    <a:p>
                      <a:pPr algn="ctr" rtl="1"/>
                      <a:r>
                        <a:rPr lang="ar-SA" sz="1400" dirty="0" smtClean="0"/>
                        <a:t>200</a:t>
                      </a:r>
                      <a:endParaRPr lang="ar-SA" sz="1400" dirty="0"/>
                    </a:p>
                  </a:txBody>
                  <a:tcPr anchor="ctr"/>
                </a:tc>
              </a:tr>
              <a:tr h="370840">
                <a:tc>
                  <a:txBody>
                    <a:bodyPr/>
                    <a:lstStyle/>
                    <a:p>
                      <a:pPr algn="ctr" rtl="1"/>
                      <a:r>
                        <a:rPr lang="ar-SA" sz="1400" dirty="0" smtClean="0"/>
                        <a:t>1</a:t>
                      </a:r>
                      <a:endParaRPr lang="ar-SA" sz="1400" dirty="0"/>
                    </a:p>
                  </a:txBody>
                  <a:tcPr anchor="ctr"/>
                </a:tc>
                <a:tc>
                  <a:txBody>
                    <a:bodyPr/>
                    <a:lstStyle/>
                    <a:p>
                      <a:pPr algn="ctr" rtl="1"/>
                      <a:r>
                        <a:rPr lang="ar-SA" sz="1400" dirty="0" smtClean="0"/>
                        <a:t>676</a:t>
                      </a:r>
                      <a:endParaRPr lang="ar-SA" sz="1400" dirty="0"/>
                    </a:p>
                  </a:txBody>
                  <a:tcPr anchor="ctr"/>
                </a:tc>
                <a:tc>
                  <a:txBody>
                    <a:bodyPr/>
                    <a:lstStyle/>
                    <a:p>
                      <a:pPr algn="ctr" rtl="1"/>
                      <a:r>
                        <a:rPr lang="ar-SA" sz="1400" dirty="0" smtClean="0"/>
                        <a:t>300</a:t>
                      </a:r>
                      <a:endParaRPr lang="ar-SA" sz="1400" dirty="0"/>
                    </a:p>
                  </a:txBody>
                  <a:tcPr anchor="ctr"/>
                </a:tc>
              </a:tr>
            </a:tbl>
          </a:graphicData>
        </a:graphic>
      </p:graphicFrame>
      <p:sp>
        <p:nvSpPr>
          <p:cNvPr id="7" name="TextBox 6"/>
          <p:cNvSpPr txBox="1"/>
          <p:nvPr/>
        </p:nvSpPr>
        <p:spPr>
          <a:xfrm>
            <a:off x="5214942" y="571480"/>
            <a:ext cx="928694" cy="369332"/>
          </a:xfrm>
          <a:prstGeom prst="rect">
            <a:avLst/>
          </a:prstGeom>
          <a:noFill/>
        </p:spPr>
        <p:txBody>
          <a:bodyPr wrap="square" rtlCol="1">
            <a:spAutoFit/>
          </a:bodyPr>
          <a:lstStyle/>
          <a:p>
            <a:pPr algn="ctr"/>
            <a:r>
              <a:rPr lang="ar-SA" b="1" u="sng" dirty="0" smtClean="0"/>
              <a:t>الغرفة</a:t>
            </a:r>
            <a:endParaRPr lang="ar-SA" b="1" u="sng" dirty="0"/>
          </a:p>
        </p:txBody>
      </p:sp>
      <p:graphicFrame>
        <p:nvGraphicFramePr>
          <p:cNvPr id="8" name="Table 7"/>
          <p:cNvGraphicFramePr>
            <a:graphicFrameLocks noGrp="1"/>
          </p:cNvGraphicFramePr>
          <p:nvPr/>
        </p:nvGraphicFramePr>
        <p:xfrm>
          <a:off x="642910" y="3929066"/>
          <a:ext cx="3023320" cy="1483360"/>
        </p:xfrm>
        <a:graphic>
          <a:graphicData uri="http://schemas.openxmlformats.org/drawingml/2006/table">
            <a:tbl>
              <a:tblPr rtl="1" firstRow="1" bandRow="1">
                <a:tableStyleId>{5C22544A-7EE6-4342-B048-85BDC9FD1C3A}</a:tableStyleId>
              </a:tblPr>
              <a:tblGrid>
                <a:gridCol w="1084530"/>
                <a:gridCol w="1126272"/>
                <a:gridCol w="812518"/>
              </a:tblGrid>
              <a:tr h="370840">
                <a:tc>
                  <a:txBody>
                    <a:bodyPr/>
                    <a:lstStyle/>
                    <a:p>
                      <a:pPr algn="ctr" rtl="1"/>
                      <a:r>
                        <a:rPr lang="ar-SA" sz="1400" dirty="0" smtClean="0"/>
                        <a:t>المصنع</a:t>
                      </a:r>
                      <a:endParaRPr lang="ar-SA" sz="1400" dirty="0"/>
                    </a:p>
                  </a:txBody>
                  <a:tcPr anchor="ctr"/>
                </a:tc>
                <a:tc>
                  <a:txBody>
                    <a:bodyPr/>
                    <a:lstStyle/>
                    <a:p>
                      <a:pPr algn="ctr" rtl="1"/>
                      <a:r>
                        <a:rPr lang="ar-SA" sz="1400" dirty="0" smtClean="0"/>
                        <a:t>اسم الدواء</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HG</a:t>
                      </a:r>
                      <a:endParaRPr lang="ar-SA" sz="1400" dirty="0"/>
                    </a:p>
                  </a:txBody>
                  <a:tcPr anchor="ctr"/>
                </a:tc>
                <a:tc>
                  <a:txBody>
                    <a:bodyPr/>
                    <a:lstStyle/>
                    <a:p>
                      <a:pPr algn="ctr" rtl="1"/>
                      <a:r>
                        <a:rPr lang="en-US" sz="1400" dirty="0" smtClean="0"/>
                        <a:t>FDG</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PANADOL</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FIFA</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graphicFrame>
        <p:nvGraphicFramePr>
          <p:cNvPr id="9" name="Table 8"/>
          <p:cNvGraphicFramePr>
            <a:graphicFrameLocks noGrp="1"/>
          </p:cNvGraphicFramePr>
          <p:nvPr/>
        </p:nvGraphicFramePr>
        <p:xfrm>
          <a:off x="5000628" y="3929066"/>
          <a:ext cx="3023320" cy="1483360"/>
        </p:xfrm>
        <a:graphic>
          <a:graphicData uri="http://schemas.openxmlformats.org/drawingml/2006/table">
            <a:tbl>
              <a:tblPr rtl="1" firstRow="1" bandRow="1">
                <a:tableStyleId>{5C22544A-7EE6-4342-B048-85BDC9FD1C3A}</a:tableStyleId>
              </a:tblPr>
              <a:tblGrid>
                <a:gridCol w="1084530"/>
                <a:gridCol w="1126272"/>
                <a:gridCol w="812518"/>
              </a:tblGrid>
              <a:tr h="370840">
                <a:tc>
                  <a:txBody>
                    <a:bodyPr/>
                    <a:lstStyle/>
                    <a:p>
                      <a:pPr algn="ctr" rtl="1"/>
                      <a:r>
                        <a:rPr lang="ar-SA" sz="1400" dirty="0" smtClean="0"/>
                        <a:t>الكمية</a:t>
                      </a:r>
                      <a:endParaRPr lang="ar-SA" sz="1400" dirty="0"/>
                    </a:p>
                  </a:txBody>
                  <a:tcPr anchor="ctr"/>
                </a:tc>
                <a:tc>
                  <a:txBody>
                    <a:bodyPr/>
                    <a:lstStyle/>
                    <a:p>
                      <a:pPr algn="ctr" rtl="1"/>
                      <a:r>
                        <a:rPr lang="ar-SA" sz="1400" dirty="0" smtClean="0"/>
                        <a:t>رقم</a:t>
                      </a:r>
                      <a:r>
                        <a:rPr lang="ar-SA" sz="1400" baseline="0" dirty="0" smtClean="0"/>
                        <a:t> المريض</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3</a:t>
                      </a:r>
                      <a:endParaRPr lang="ar-SA" sz="1400" dirty="0"/>
                    </a:p>
                  </a:txBody>
                  <a:tcPr anchor="ctr"/>
                </a:tc>
                <a:tc>
                  <a:txBody>
                    <a:bodyPr/>
                    <a:lstStyle/>
                    <a:p>
                      <a:pPr algn="ctr" rtl="1"/>
                      <a:r>
                        <a:rPr lang="en-US" sz="1400" dirty="0" smtClean="0"/>
                        <a:t>313</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0"/>
                      <a:r>
                        <a:rPr lang="en-US" sz="1400" dirty="0" smtClean="0"/>
                        <a:t>345</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1</a:t>
                      </a:r>
                      <a:endParaRPr lang="ar-SA" sz="1400" dirty="0"/>
                    </a:p>
                  </a:txBody>
                  <a:tcPr anchor="ctr"/>
                </a:tc>
                <a:tc>
                  <a:txBody>
                    <a:bodyPr/>
                    <a:lstStyle/>
                    <a:p>
                      <a:pPr algn="ctr" rtl="1"/>
                      <a:r>
                        <a:rPr lang="en-US" sz="1400" dirty="0" smtClean="0"/>
                        <a:t>988</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sp>
        <p:nvSpPr>
          <p:cNvPr id="10" name="TextBox 9"/>
          <p:cNvSpPr txBox="1"/>
          <p:nvPr/>
        </p:nvSpPr>
        <p:spPr>
          <a:xfrm>
            <a:off x="714348" y="3429000"/>
            <a:ext cx="928694" cy="369332"/>
          </a:xfrm>
          <a:prstGeom prst="rect">
            <a:avLst/>
          </a:prstGeom>
          <a:noFill/>
        </p:spPr>
        <p:txBody>
          <a:bodyPr wrap="square" rtlCol="1">
            <a:spAutoFit/>
          </a:bodyPr>
          <a:lstStyle/>
          <a:p>
            <a:pPr algn="ctr"/>
            <a:r>
              <a:rPr lang="ar-SA" b="1" u="sng" dirty="0" smtClean="0"/>
              <a:t>الدواء</a:t>
            </a:r>
            <a:endParaRPr lang="ar-SA" b="1" u="sng" dirty="0"/>
          </a:p>
        </p:txBody>
      </p:sp>
      <p:sp>
        <p:nvSpPr>
          <p:cNvPr id="11" name="TextBox 10"/>
          <p:cNvSpPr txBox="1"/>
          <p:nvPr/>
        </p:nvSpPr>
        <p:spPr>
          <a:xfrm>
            <a:off x="4786314" y="3429000"/>
            <a:ext cx="1643074" cy="369332"/>
          </a:xfrm>
          <a:prstGeom prst="rect">
            <a:avLst/>
          </a:prstGeom>
          <a:noFill/>
        </p:spPr>
        <p:txBody>
          <a:bodyPr wrap="square" rtlCol="1">
            <a:spAutoFit/>
          </a:bodyPr>
          <a:lstStyle/>
          <a:p>
            <a:pPr algn="ctr"/>
            <a:r>
              <a:rPr lang="ar-SA" b="1" u="sng" dirty="0" smtClean="0"/>
              <a:t>يعالج بواسطة</a:t>
            </a:r>
            <a:endParaRPr lang="ar-SA" b="1" u="sng" dirty="0"/>
          </a:p>
        </p:txBody>
      </p:sp>
      <p:sp>
        <p:nvSpPr>
          <p:cNvPr id="12" name="TextBox 11"/>
          <p:cNvSpPr txBox="1"/>
          <p:nvPr/>
        </p:nvSpPr>
        <p:spPr>
          <a:xfrm>
            <a:off x="642910" y="5572140"/>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i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85794"/>
            <a:ext cx="8001057" cy="1200329"/>
          </a:xfrm>
          <a:prstGeom prst="rect">
            <a:avLst/>
          </a:prstGeom>
          <a:noFill/>
        </p:spPr>
        <p:txBody>
          <a:bodyPr wrap="square" rtlCol="1">
            <a:spAutoFit/>
          </a:bodyPr>
          <a:lstStyle/>
          <a:p>
            <a:r>
              <a:rPr lang="ar-SA" sz="2400" b="1" dirty="0"/>
              <a:t>.. فنلاحظ أن هذه الجداول يوجد بينهم علاقات ، فمثلا </a:t>
            </a:r>
            <a:r>
              <a:rPr lang="ar-SA" sz="2400" b="1" dirty="0" smtClean="0"/>
              <a:t>:المريض محمد له علاقة مع سجل في جدول (يعالج بواسطة) والذي يحدد نوع وكمية الدواء التي يتناولها محمد .</a:t>
            </a:r>
            <a:endParaRPr lang="ar-SA" sz="2400" dirty="0"/>
          </a:p>
        </p:txBody>
      </p:sp>
      <p:sp>
        <p:nvSpPr>
          <p:cNvPr id="3" name="TextBox 2"/>
          <p:cNvSpPr txBox="1"/>
          <p:nvPr/>
        </p:nvSpPr>
        <p:spPr>
          <a:xfrm>
            <a:off x="714348" y="1928802"/>
            <a:ext cx="8001057" cy="1200329"/>
          </a:xfrm>
          <a:prstGeom prst="rect">
            <a:avLst/>
          </a:prstGeom>
          <a:noFill/>
        </p:spPr>
        <p:txBody>
          <a:bodyPr wrap="square" rtlCol="1">
            <a:spAutoFit/>
          </a:bodyPr>
          <a:lstStyle/>
          <a:p>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a:p>
            <a:r>
              <a:rPr lang="ar-SA" sz="2400" b="1" dirty="0"/>
              <a:t> </a:t>
            </a:r>
            <a:endParaRPr lang="en-US" sz="2400" b="1" dirty="0"/>
          </a:p>
        </p:txBody>
      </p:sp>
      <p:sp>
        <p:nvSpPr>
          <p:cNvPr id="4" name="TextBox 3"/>
          <p:cNvSpPr txBox="1"/>
          <p:nvPr/>
        </p:nvSpPr>
        <p:spPr>
          <a:xfrm>
            <a:off x="642910" y="2857496"/>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
        <p:nvSpPr>
          <p:cNvPr id="5" name="TextBox 4"/>
          <p:cNvSpPr txBox="1"/>
          <p:nvPr/>
        </p:nvSpPr>
        <p:spPr>
          <a:xfrm>
            <a:off x="785786" y="3929066"/>
            <a:ext cx="8001057" cy="1569660"/>
          </a:xfrm>
          <a:prstGeom prst="rect">
            <a:avLst/>
          </a:prstGeom>
          <a:noFill/>
        </p:spPr>
        <p:txBody>
          <a:bodyPr wrap="square" rtlCol="1">
            <a:spAutoFit/>
          </a:bodyPr>
          <a:lstStyle/>
          <a:p>
            <a:r>
              <a:rPr lang="ar-SA" sz="2400" b="1" dirty="0" smtClean="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smtClean="0"/>
              <a:t>FDG</a:t>
            </a:r>
            <a:r>
              <a:rPr lang="ar-SA" sz="2400" b="1" dirty="0" smtClean="0"/>
              <a:t>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ox(in)">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317303" y="1071546"/>
            <a:ext cx="6255093" cy="5429288"/>
            <a:chOff x="2579" y="5881"/>
            <a:chExt cx="6961" cy="4721"/>
          </a:xfrm>
        </p:grpSpPr>
        <p:grpSp>
          <p:nvGrpSpPr>
            <p:cNvPr id="1027" name="Group 3"/>
            <p:cNvGrpSpPr>
              <a:grpSpLocks/>
            </p:cNvGrpSpPr>
            <p:nvPr/>
          </p:nvGrpSpPr>
          <p:grpSpPr bwMode="auto">
            <a:xfrm>
              <a:off x="2579" y="5881"/>
              <a:ext cx="6563" cy="4721"/>
              <a:chOff x="2610" y="10212"/>
              <a:chExt cx="7605"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610"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85720" y="785794"/>
            <a:ext cx="864396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فلنبدأ الآن بالمرحلة الأولى وهي تصميم قاعدة البيانات</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في هذه المرحلة سوف يكون هناك 4 خطوات لإتمام التصميم :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785850" y="5072074"/>
            <a:ext cx="24564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685800" algn="l"/>
              </a:tabLst>
            </a:pPr>
            <a:endParaRPr kumimoji="0" lang="ar-SA" sz="1600" b="1" i="0" u="none" strike="noStrike" cap="none" normalizeH="0" baseline="0" dirty="0" smtClean="0">
              <a:ln>
                <a:noFill/>
              </a:ln>
              <a:solidFill>
                <a:srgbClr val="000080"/>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4357901" y="1571612"/>
            <a:ext cx="4443845"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1-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الكيانات </a:t>
            </a:r>
            <a:r>
              <a:rPr kumimoji="0" lang="en-US"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Entities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3000364" y="1571612"/>
            <a:ext cx="1143008" cy="428628"/>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TextBox 14"/>
          <p:cNvSpPr txBox="1"/>
          <p:nvPr/>
        </p:nvSpPr>
        <p:spPr>
          <a:xfrm>
            <a:off x="1000100" y="2214554"/>
            <a:ext cx="7828643" cy="646331"/>
          </a:xfrm>
          <a:prstGeom prst="rect">
            <a:avLst/>
          </a:prstGeom>
          <a:noFill/>
        </p:spPr>
        <p:txBody>
          <a:bodyPr wrap="square" rtlCol="1">
            <a:spAutoFit/>
          </a:bodyPr>
          <a:lstStyle/>
          <a:p>
            <a:r>
              <a:rPr lang="ar-SA" b="1" dirty="0" smtClean="0"/>
              <a:t>الكيان هو وحدة تمثل فئة أو مجموعة من الأشياء أو الكائنات أو لأنشطة لها مواصفات (خصائص) تصفها وتخصها ونسميه </a:t>
            </a:r>
            <a:r>
              <a:rPr lang="ar-SA" b="1" u="sng" dirty="0" smtClean="0"/>
              <a:t>باسم مفرد </a:t>
            </a:r>
            <a:r>
              <a:rPr lang="ar-SA" b="1" dirty="0" smtClean="0"/>
              <a:t>مثل : المريض – الطالب- القسم - الغرف</a:t>
            </a:r>
            <a:endParaRPr lang="ar-SA" b="1" dirty="0"/>
          </a:p>
        </p:txBody>
      </p:sp>
      <p:sp>
        <p:nvSpPr>
          <p:cNvPr id="16" name="TextBox 15"/>
          <p:cNvSpPr txBox="1"/>
          <p:nvPr/>
        </p:nvSpPr>
        <p:spPr>
          <a:xfrm>
            <a:off x="1000100" y="2928934"/>
            <a:ext cx="7828643" cy="369332"/>
          </a:xfrm>
          <a:prstGeom prst="rect">
            <a:avLst/>
          </a:prstGeom>
          <a:noFill/>
        </p:spPr>
        <p:txBody>
          <a:bodyPr wrap="square" rtlCol="1">
            <a:spAutoFit/>
          </a:bodyPr>
          <a:lstStyle/>
          <a:p>
            <a:r>
              <a:rPr lang="ar-SA" b="1" dirty="0" smtClean="0"/>
              <a:t>هذه الخطوة تحتاج إلى تفكير و وقت لتتناسب مع احتياجات المؤسسة المطلوب عمل قاعدة بيانات  لها</a:t>
            </a:r>
            <a:endParaRPr lang="ar-SA" b="1" dirty="0"/>
          </a:p>
        </p:txBody>
      </p:sp>
      <p:sp>
        <p:nvSpPr>
          <p:cNvPr id="2060" name="Rectangle 12"/>
          <p:cNvSpPr>
            <a:spLocks noChangeArrowheads="1"/>
          </p:cNvSpPr>
          <p:nvPr/>
        </p:nvSpPr>
        <p:spPr bwMode="auto">
          <a:xfrm>
            <a:off x="714348" y="4071942"/>
            <a:ext cx="814386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dirty="0" smtClean="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المتدربة ، المدربة ، والدورة .. وذلك بشكل مبسط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5811815" y="3643314"/>
            <a:ext cx="2776722" cy="400110"/>
          </a:xfrm>
          <a:prstGeom prst="rect">
            <a:avLst/>
          </a:prstGeom>
        </p:spPr>
        <p:txBody>
          <a:bodyPr wrap="none">
            <a:spAutoFit/>
          </a:bodyPr>
          <a:lstStyle/>
          <a:p>
            <a:r>
              <a:rPr lang="ar-SA" sz="2000" b="1" u="sng" dirty="0" smtClean="0"/>
              <a:t>مثال قاعدة بيانات مركز تدريب:</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box(in)">
                                      <p:cBhvr>
                                        <p:cTn id="12" dur="500"/>
                                        <p:tgtEl>
                                          <p:spTgt spid="205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60"/>
                                        </p:tgtEl>
                                        <p:attrNameLst>
                                          <p:attrName>style.visibility</p:attrName>
                                        </p:attrNameLst>
                                      </p:cBhvr>
                                      <p:to>
                                        <p:strVal val="visible"/>
                                      </p:to>
                                    </p:set>
                                    <p:animEffect transition="in" filter="box(in)">
                                      <p:cBhvr>
                                        <p:cTn id="37"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9" grpId="0"/>
      <p:bldP spid="14" grpId="0" animBg="1"/>
      <p:bldP spid="15" grpId="0"/>
      <p:bldP spid="16" grpId="0"/>
      <p:bldP spid="2060"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928794" y="928670"/>
            <a:ext cx="4724400" cy="2786380"/>
            <a:chOff x="2250" y="4090"/>
            <a:chExt cx="7440" cy="4388"/>
          </a:xfrm>
        </p:grpSpPr>
        <p:grpSp>
          <p:nvGrpSpPr>
            <p:cNvPr id="1028"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2"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80"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575365" y="1000108"/>
            <a:ext cx="620233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2-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الخصائص (الصفات)</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lang="en-US" sz="1600" b="1" dirty="0" smtClean="0"/>
              <a:t>Attributes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928662" y="1571612"/>
            <a:ext cx="7828643" cy="707886"/>
          </a:xfrm>
          <a:prstGeom prst="rect">
            <a:avLst/>
          </a:prstGeom>
          <a:noFill/>
        </p:spPr>
        <p:txBody>
          <a:bodyPr wrap="square" rtlCol="1">
            <a:spAutoFit/>
          </a:bodyPr>
          <a:lstStyle/>
          <a:p>
            <a:r>
              <a:rPr lang="ar-SA" sz="2000" b="1" dirty="0" smtClean="0"/>
              <a:t>الخاصية أو الصفة هي صفة تصف كيان معين مثل (رقم الطالب يصف الكيان الطالب) ويجب أن يكون لكل كيان  صفة خاصة تميزة عن غيره نسميها المفتاح الأساسي </a:t>
            </a:r>
            <a:r>
              <a:rPr lang="en-US" sz="2000" b="1" dirty="0" smtClean="0"/>
              <a:t>Primary Key</a:t>
            </a:r>
            <a:endParaRPr lang="ar-SA" sz="2000" b="1" dirty="0"/>
          </a:p>
        </p:txBody>
      </p:sp>
      <p:sp>
        <p:nvSpPr>
          <p:cNvPr id="4" name="Oval 3"/>
          <p:cNvSpPr/>
          <p:nvPr/>
        </p:nvSpPr>
        <p:spPr>
          <a:xfrm>
            <a:off x="1928794" y="928670"/>
            <a:ext cx="785818" cy="42862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9" name="Rectangle 1"/>
          <p:cNvSpPr>
            <a:spLocks noChangeArrowheads="1"/>
          </p:cNvSpPr>
          <p:nvPr/>
        </p:nvSpPr>
        <p:spPr bwMode="auto">
          <a:xfrm>
            <a:off x="642910" y="3357562"/>
            <a:ext cx="821533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الآن نحاول تطبيق هذه الخطوة على مثالنا :</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المتدربات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المتدربة ، تاريخ الميلاد ، السكن ،  رقم الهاتف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حقل مفتاح أساسي لتميز كل متدربة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الرقم الأكاديمي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ولانضع هنا اسم الدورة لأن هذه صفة تخص الدورة ولاتخص المتدربة .</a:t>
            </a:r>
            <a:endParaRPr kumimoji="0" lang="en-US" sz="900" b="0" i="0" u="none" strike="noStrike" cap="none" normalizeH="0" baseline="0" dirty="0" smtClean="0">
              <a:ln>
                <a:noFill/>
              </a:ln>
              <a:effectLst/>
              <a:latin typeface="Arial" pitchFamily="34" charset="0"/>
              <a:cs typeface="Arial" pitchFamily="34" charset="0"/>
            </a:endParaRPr>
          </a:p>
          <a:p>
            <a:pPr lvl="0" algn="justLow" eaLnBrk="0" fontAlgn="base" hangingPunct="0">
              <a:lnSpc>
                <a:spcPct val="150000"/>
              </a:lnSpc>
              <a:spcBef>
                <a:spcPct val="0"/>
              </a:spcBef>
              <a:spcAft>
                <a:spcPct val="0"/>
              </a:spcAft>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المدربة ، التخصص ، مصدر التخصص  ، السكن ، رقم المنزل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أيضا حقل 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مدربة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المدربة</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 </a:t>
            </a:r>
            <a:r>
              <a:rPr lang="ar-SA" sz="1600" b="1" dirty="0" smtClean="0">
                <a:latin typeface="Tahoma" pitchFamily="34" charset="0"/>
                <a:ea typeface="Times New Roman" pitchFamily="18" charset="0"/>
                <a:cs typeface="Tahoma" pitchFamily="34" charset="0"/>
              </a:rPr>
              <a:t>ولانضع هنا اسم الدورة لأن هذه صفة تخص الدورة ولاتخص المدربة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الدورات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الدورة ، عدد ساعات الدورة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 نضع أيضا حقل آمفتاح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دورة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الدورة</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a:t>
            </a:r>
            <a:endParaRPr kumimoji="0" lang="ar-SA" sz="1800" b="0" i="0" u="none" strike="noStrike" cap="none" normalizeH="0" baseline="0" dirty="0" smtClean="0">
              <a:ln>
                <a:noFill/>
              </a:ln>
              <a:effectLst/>
              <a:latin typeface="Arial" pitchFamily="34" charset="0"/>
              <a:cs typeface="Arial" pitchFamily="34" charset="0"/>
            </a:endParaRPr>
          </a:p>
        </p:txBody>
      </p:sp>
      <p:sp>
        <p:nvSpPr>
          <p:cNvPr id="6" name="TextBox 5"/>
          <p:cNvSpPr txBox="1"/>
          <p:nvPr/>
        </p:nvSpPr>
        <p:spPr>
          <a:xfrm>
            <a:off x="571472" y="2285992"/>
            <a:ext cx="8328718" cy="1015663"/>
          </a:xfrm>
          <a:prstGeom prst="rect">
            <a:avLst/>
          </a:prstGeom>
          <a:noFill/>
        </p:spPr>
        <p:txBody>
          <a:bodyPr wrap="square" rtlCol="1">
            <a:spAutoFit/>
          </a:bodyPr>
          <a:lstStyle/>
          <a:p>
            <a:r>
              <a:rPr lang="ar-SA" sz="2000" b="1" dirty="0" smtClean="0"/>
              <a:t>إذن المفتاح الأساسي هو أحد خصائص أو صفات الكيان وتكون قيمته وحيدة في كل سجل ولاتتكرر في أي سجل آخر من نفس الكيان ونميزه في الرسم بوضع خط تحته.</a:t>
            </a:r>
          </a:p>
          <a:p>
            <a:r>
              <a:rPr lang="ar-SA" sz="2000" b="1" u="sng" dirty="0" smtClean="0"/>
              <a:t>ملاحظة: عند تحديد الصفات لكيان ما نختار الصفات التي تخص هذا الكيان بعينة ولاتخص غيره</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box(in)">
                                      <p:cBhvr>
                                        <p:cTn id="22"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049"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647</TotalTime>
  <Words>1676</Words>
  <Application>Microsoft Office PowerPoint</Application>
  <PresentationFormat>On-screen Show (4:3)</PresentationFormat>
  <Paragraphs>324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مبادئ قواعد البيانات العلائقية  </vt:lpstr>
      <vt:lpstr>مبادئ قواعد البيانات العلائقية</vt:lpstr>
      <vt:lpstr>نموذج قاعدة بيانات بسيطة (قاعدة بيانات مستشفى)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قواعد البيانات العلائقية</dc:title>
  <dc:creator>ايميل</dc:creator>
  <cp:lastModifiedBy>USER</cp:lastModifiedBy>
  <cp:revision>76</cp:revision>
  <dcterms:created xsi:type="dcterms:W3CDTF">2009-03-15T17:47:07Z</dcterms:created>
  <dcterms:modified xsi:type="dcterms:W3CDTF">2018-09-18T18:23:23Z</dcterms:modified>
</cp:coreProperties>
</file>