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40"/>
  </p:notesMasterIdLst>
  <p:sldIdLst>
    <p:sldId id="286" r:id="rId5"/>
    <p:sldId id="256" r:id="rId6"/>
    <p:sldId id="257" r:id="rId7"/>
    <p:sldId id="259" r:id="rId8"/>
    <p:sldId id="260" r:id="rId9"/>
    <p:sldId id="261" r:id="rId10"/>
    <p:sldId id="262" r:id="rId11"/>
    <p:sldId id="263" r:id="rId12"/>
    <p:sldId id="264" r:id="rId13"/>
    <p:sldId id="265" r:id="rId14"/>
    <p:sldId id="287" r:id="rId15"/>
    <p:sldId id="266" r:id="rId16"/>
    <p:sldId id="267" r:id="rId17"/>
    <p:sldId id="270" r:id="rId18"/>
    <p:sldId id="288" r:id="rId19"/>
    <p:sldId id="268" r:id="rId20"/>
    <p:sldId id="290" r:id="rId21"/>
    <p:sldId id="289" r:id="rId22"/>
    <p:sldId id="291" r:id="rId23"/>
    <p:sldId id="269"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8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D5A78-7918-49FC-92D4-FB1CA19C629C}" type="doc">
      <dgm:prSet loTypeId="urn:microsoft.com/office/officeart/2005/8/layout/orgChart1" loCatId="hierarchy" qsTypeId="urn:microsoft.com/office/officeart/2005/8/quickstyle/simple1" qsCatId="simple" csTypeId="urn:microsoft.com/office/officeart/2005/8/colors/accent1_2" csCatId="accent1"/>
      <dgm:spPr/>
    </dgm:pt>
    <dgm:pt modelId="{91A8A923-D60B-4F44-B74C-F4729C10D829}">
      <dgm:prSet/>
      <dgm:spPr/>
      <dgm:t>
        <a:bodyPr/>
        <a:lstStyle/>
        <a:p>
          <a:pPr marR="0" algn="ctr" rtl="1"/>
          <a:r>
            <a:rPr lang="ar-SA" b="1" baseline="0" smtClean="0">
              <a:solidFill>
                <a:srgbClr val="FFFFFF"/>
              </a:solidFill>
              <a:latin typeface="Arial"/>
              <a:cs typeface="Arial"/>
            </a:rPr>
            <a:t>البرامج التطبيقية</a:t>
          </a:r>
          <a:endParaRPr lang="ar-SA" b="1" smtClean="0"/>
        </a:p>
      </dgm:t>
    </dgm:pt>
    <dgm:pt modelId="{CF2E606B-6102-4A03-970D-ED0B355C958A}" type="parTrans" cxnId="{72F3EC12-0C5B-4DAE-84FD-5643B1E327BE}">
      <dgm:prSet/>
      <dgm:spPr/>
      <dgm:t>
        <a:bodyPr/>
        <a:lstStyle/>
        <a:p>
          <a:pPr rtl="1"/>
          <a:endParaRPr lang="ar-SA"/>
        </a:p>
      </dgm:t>
    </dgm:pt>
    <dgm:pt modelId="{488528D0-851A-4F9A-8CDB-7A2FE2F25500}" type="sibTrans" cxnId="{72F3EC12-0C5B-4DAE-84FD-5643B1E327BE}">
      <dgm:prSet/>
      <dgm:spPr/>
      <dgm:t>
        <a:bodyPr/>
        <a:lstStyle/>
        <a:p>
          <a:pPr rtl="1"/>
          <a:endParaRPr lang="ar-SA"/>
        </a:p>
      </dgm:t>
    </dgm:pt>
    <dgm:pt modelId="{9A0317D2-27DF-4356-B17F-811AF8FB9C52}">
      <dgm:prSet/>
      <dgm:spPr/>
      <dgm:t>
        <a:bodyPr/>
        <a:lstStyle/>
        <a:p>
          <a:pPr marR="0" algn="ctr" rtl="1"/>
          <a:r>
            <a:rPr lang="ar-SA" b="1" baseline="0" dirty="0" smtClean="0">
              <a:solidFill>
                <a:srgbClr val="FFFFFF"/>
              </a:solidFill>
              <a:latin typeface="Arial"/>
              <a:cs typeface="Arial"/>
            </a:rPr>
            <a:t>برامج التشغيل </a:t>
          </a:r>
        </a:p>
        <a:p>
          <a:pPr marR="0" algn="ctr" rtl="1"/>
          <a:r>
            <a:rPr lang="ar-SA" b="1" baseline="0" dirty="0" smtClean="0">
              <a:solidFill>
                <a:srgbClr val="FFFFFF"/>
              </a:solidFill>
              <a:latin typeface="Arial"/>
              <a:cs typeface="Arial"/>
            </a:rPr>
            <a:t>المساعدة</a:t>
          </a:r>
          <a:endParaRPr lang="ar-SA" b="1" dirty="0" smtClean="0"/>
        </a:p>
      </dgm:t>
    </dgm:pt>
    <dgm:pt modelId="{62EF54EA-8277-4C20-8AB9-B518A977D033}" type="parTrans" cxnId="{B3E541E1-CE5C-4AF4-AF46-E490AC7B7080}">
      <dgm:prSet/>
      <dgm:spPr/>
      <dgm:t>
        <a:bodyPr/>
        <a:lstStyle/>
        <a:p>
          <a:pPr rtl="1"/>
          <a:endParaRPr lang="ar-SA"/>
        </a:p>
      </dgm:t>
    </dgm:pt>
    <dgm:pt modelId="{17160820-EECD-471F-8C50-DB249FD0A4C3}" type="sibTrans" cxnId="{B3E541E1-CE5C-4AF4-AF46-E490AC7B7080}">
      <dgm:prSet/>
      <dgm:spPr/>
      <dgm:t>
        <a:bodyPr/>
        <a:lstStyle/>
        <a:p>
          <a:pPr rtl="1"/>
          <a:endParaRPr lang="ar-SA"/>
        </a:p>
      </dgm:t>
    </dgm:pt>
    <dgm:pt modelId="{3CEF965B-C53B-4F55-A8F8-CAFCDB82CA86}">
      <dgm:prSet/>
      <dgm:spPr/>
      <dgm:t>
        <a:bodyPr/>
        <a:lstStyle/>
        <a:p>
          <a:pPr marR="0" algn="ctr" rtl="1"/>
          <a:r>
            <a:rPr lang="ar-SA" b="1" baseline="0" smtClean="0">
              <a:solidFill>
                <a:srgbClr val="FFFFFF"/>
              </a:solidFill>
              <a:latin typeface="Arial"/>
              <a:cs typeface="Arial"/>
            </a:rPr>
            <a:t>لغات البرمجة</a:t>
          </a:r>
          <a:endParaRPr lang="ar-SA" b="1" smtClean="0"/>
        </a:p>
      </dgm:t>
    </dgm:pt>
    <dgm:pt modelId="{7D7C29BC-CB2F-4455-937F-DC954AEA5F0F}" type="parTrans" cxnId="{D6CB80AA-022E-4C27-805B-774A582E7563}">
      <dgm:prSet/>
      <dgm:spPr/>
      <dgm:t>
        <a:bodyPr/>
        <a:lstStyle/>
        <a:p>
          <a:pPr rtl="1"/>
          <a:endParaRPr lang="ar-SA"/>
        </a:p>
      </dgm:t>
    </dgm:pt>
    <dgm:pt modelId="{141A3155-19F2-4C4E-B33A-8816DD95F990}" type="sibTrans" cxnId="{D6CB80AA-022E-4C27-805B-774A582E7563}">
      <dgm:prSet/>
      <dgm:spPr/>
      <dgm:t>
        <a:bodyPr/>
        <a:lstStyle/>
        <a:p>
          <a:pPr rtl="1"/>
          <a:endParaRPr lang="ar-SA"/>
        </a:p>
      </dgm:t>
    </dgm:pt>
    <dgm:pt modelId="{EB4B9692-2981-4EBF-950C-314CE7E7CA09}">
      <dgm:prSet/>
      <dgm:spPr/>
      <dgm:t>
        <a:bodyPr/>
        <a:lstStyle/>
        <a:p>
          <a:pPr marR="0" algn="ctr" rtl="1"/>
          <a:r>
            <a:rPr lang="ar-SA" b="1" baseline="0" dirty="0" smtClean="0">
              <a:solidFill>
                <a:srgbClr val="FFFFFF"/>
              </a:solidFill>
              <a:latin typeface="Arial"/>
              <a:cs typeface="Arial"/>
            </a:rPr>
            <a:t>أنظمة التشغيل</a:t>
          </a:r>
          <a:endParaRPr lang="ar-SA" b="1" dirty="0" smtClean="0"/>
        </a:p>
      </dgm:t>
    </dgm:pt>
    <dgm:pt modelId="{8DCC7797-9F66-4AE4-AAB5-B7365E47E049}" type="parTrans" cxnId="{0D39DFB3-3ABB-4ED9-BCFD-257B4CB94A75}">
      <dgm:prSet/>
      <dgm:spPr/>
      <dgm:t>
        <a:bodyPr/>
        <a:lstStyle/>
        <a:p>
          <a:pPr rtl="1"/>
          <a:endParaRPr lang="ar-SA"/>
        </a:p>
      </dgm:t>
    </dgm:pt>
    <dgm:pt modelId="{F5F510FE-0879-4237-B174-58C815257DDC}" type="sibTrans" cxnId="{0D39DFB3-3ABB-4ED9-BCFD-257B4CB94A75}">
      <dgm:prSet/>
      <dgm:spPr/>
      <dgm:t>
        <a:bodyPr/>
        <a:lstStyle/>
        <a:p>
          <a:pPr rtl="1"/>
          <a:endParaRPr lang="ar-SA"/>
        </a:p>
      </dgm:t>
    </dgm:pt>
    <dgm:pt modelId="{2C017E7E-279D-480E-A3EB-252EADAFB369}">
      <dgm:prSet/>
      <dgm:spPr/>
      <dgm:t>
        <a:bodyPr/>
        <a:lstStyle/>
        <a:p>
          <a:pPr marR="0" algn="ctr" rtl="1"/>
          <a:r>
            <a:rPr lang="ar-SA" b="1" baseline="0" smtClean="0">
              <a:solidFill>
                <a:srgbClr val="FFFFFF"/>
              </a:solidFill>
              <a:latin typeface="Arial"/>
              <a:cs typeface="Arial"/>
            </a:rPr>
            <a:t>مكونات البرامج</a:t>
          </a:r>
          <a:endParaRPr lang="ar-SA" b="1" smtClean="0"/>
        </a:p>
      </dgm:t>
    </dgm:pt>
    <dgm:pt modelId="{1F176EC4-49F2-4A97-B733-13D8E77731AC}" type="sibTrans" cxnId="{19AD19C3-BB88-49A4-B932-F50C7F0B623A}">
      <dgm:prSet/>
      <dgm:spPr/>
      <dgm:t>
        <a:bodyPr/>
        <a:lstStyle/>
        <a:p>
          <a:pPr rtl="1"/>
          <a:endParaRPr lang="ar-SA"/>
        </a:p>
      </dgm:t>
    </dgm:pt>
    <dgm:pt modelId="{11183BB6-05DE-4C32-93E8-ED0A51CC1283}" type="parTrans" cxnId="{19AD19C3-BB88-49A4-B932-F50C7F0B623A}">
      <dgm:prSet/>
      <dgm:spPr/>
      <dgm:t>
        <a:bodyPr/>
        <a:lstStyle/>
        <a:p>
          <a:pPr rtl="1"/>
          <a:endParaRPr lang="ar-SA"/>
        </a:p>
      </dgm:t>
    </dgm:pt>
    <dgm:pt modelId="{5A4B2B4B-2534-409E-8918-FEE1F9BB5607}" type="pres">
      <dgm:prSet presAssocID="{CF1D5A78-7918-49FC-92D4-FB1CA19C629C}" presName="hierChild1" presStyleCnt="0">
        <dgm:presLayoutVars>
          <dgm:orgChart val="1"/>
          <dgm:chPref val="1"/>
          <dgm:dir/>
          <dgm:animOne val="branch"/>
          <dgm:animLvl val="lvl"/>
          <dgm:resizeHandles/>
        </dgm:presLayoutVars>
      </dgm:prSet>
      <dgm:spPr/>
    </dgm:pt>
    <dgm:pt modelId="{05B3FFD0-B12E-4B05-B92B-2920775316FB}" type="pres">
      <dgm:prSet presAssocID="{2C017E7E-279D-480E-A3EB-252EADAFB369}" presName="hierRoot1" presStyleCnt="0">
        <dgm:presLayoutVars>
          <dgm:hierBranch/>
        </dgm:presLayoutVars>
      </dgm:prSet>
      <dgm:spPr/>
    </dgm:pt>
    <dgm:pt modelId="{A8BAAAD3-D92E-471B-A890-94D8541277B4}" type="pres">
      <dgm:prSet presAssocID="{2C017E7E-279D-480E-A3EB-252EADAFB369}" presName="rootComposite1" presStyleCnt="0"/>
      <dgm:spPr/>
    </dgm:pt>
    <dgm:pt modelId="{5BBDAF3C-F02A-496B-91A4-8CF3EE0604F6}" type="pres">
      <dgm:prSet presAssocID="{2C017E7E-279D-480E-A3EB-252EADAFB369}" presName="rootText1" presStyleLbl="node0" presStyleIdx="0" presStyleCnt="1" custLinFactY="-12032" custLinFactNeighborX="-910" custLinFactNeighborY="-100000">
        <dgm:presLayoutVars>
          <dgm:chPref val="3"/>
        </dgm:presLayoutVars>
      </dgm:prSet>
      <dgm:spPr/>
      <dgm:t>
        <a:bodyPr/>
        <a:lstStyle/>
        <a:p>
          <a:pPr rtl="1"/>
          <a:endParaRPr lang="ar-SA"/>
        </a:p>
      </dgm:t>
    </dgm:pt>
    <dgm:pt modelId="{5A80595E-5CA1-41C2-9F75-EE14B1C5663A}" type="pres">
      <dgm:prSet presAssocID="{2C017E7E-279D-480E-A3EB-252EADAFB369}" presName="rootConnector1" presStyleLbl="node1" presStyleIdx="0" presStyleCnt="0"/>
      <dgm:spPr/>
      <dgm:t>
        <a:bodyPr/>
        <a:lstStyle/>
        <a:p>
          <a:pPr rtl="1"/>
          <a:endParaRPr lang="ar-SA"/>
        </a:p>
      </dgm:t>
    </dgm:pt>
    <dgm:pt modelId="{1F0922B3-BCDC-48AB-A691-603270AE01AF}" type="pres">
      <dgm:prSet presAssocID="{2C017E7E-279D-480E-A3EB-252EADAFB369}" presName="hierChild2" presStyleCnt="0"/>
      <dgm:spPr/>
    </dgm:pt>
    <dgm:pt modelId="{933C8E31-6461-4852-AEDD-74983A1CA99B}" type="pres">
      <dgm:prSet presAssocID="{CF2E606B-6102-4A03-970D-ED0B355C958A}" presName="Name35" presStyleLbl="parChTrans1D2" presStyleIdx="0" presStyleCnt="4"/>
      <dgm:spPr/>
      <dgm:t>
        <a:bodyPr/>
        <a:lstStyle/>
        <a:p>
          <a:pPr rtl="1"/>
          <a:endParaRPr lang="ar-SA"/>
        </a:p>
      </dgm:t>
    </dgm:pt>
    <dgm:pt modelId="{85CC4FD3-C56D-4BE0-891E-7F1D129AC554}" type="pres">
      <dgm:prSet presAssocID="{91A8A923-D60B-4F44-B74C-F4729C10D829}" presName="hierRoot2" presStyleCnt="0">
        <dgm:presLayoutVars>
          <dgm:hierBranch/>
        </dgm:presLayoutVars>
      </dgm:prSet>
      <dgm:spPr/>
    </dgm:pt>
    <dgm:pt modelId="{CABF4209-7D80-4836-BFF4-101593500607}" type="pres">
      <dgm:prSet presAssocID="{91A8A923-D60B-4F44-B74C-F4729C10D829}" presName="rootComposite" presStyleCnt="0"/>
      <dgm:spPr/>
    </dgm:pt>
    <dgm:pt modelId="{C85FAF8C-105D-4A37-8EB4-34C5506FF7E2}" type="pres">
      <dgm:prSet presAssocID="{91A8A923-D60B-4F44-B74C-F4729C10D829}" presName="rootText" presStyleLbl="node2" presStyleIdx="0" presStyleCnt="4">
        <dgm:presLayoutVars>
          <dgm:chPref val="3"/>
        </dgm:presLayoutVars>
      </dgm:prSet>
      <dgm:spPr/>
      <dgm:t>
        <a:bodyPr/>
        <a:lstStyle/>
        <a:p>
          <a:pPr rtl="1"/>
          <a:endParaRPr lang="ar-SA"/>
        </a:p>
      </dgm:t>
    </dgm:pt>
    <dgm:pt modelId="{C835B5B2-0115-4F69-A4AA-9404A2A8B0C6}" type="pres">
      <dgm:prSet presAssocID="{91A8A923-D60B-4F44-B74C-F4729C10D829}" presName="rootConnector" presStyleLbl="node2" presStyleIdx="0" presStyleCnt="4"/>
      <dgm:spPr/>
      <dgm:t>
        <a:bodyPr/>
        <a:lstStyle/>
        <a:p>
          <a:pPr rtl="1"/>
          <a:endParaRPr lang="ar-SA"/>
        </a:p>
      </dgm:t>
    </dgm:pt>
    <dgm:pt modelId="{6DF0173D-E630-430D-8B7E-40DD8AD21EB6}" type="pres">
      <dgm:prSet presAssocID="{91A8A923-D60B-4F44-B74C-F4729C10D829}" presName="hierChild4" presStyleCnt="0"/>
      <dgm:spPr/>
    </dgm:pt>
    <dgm:pt modelId="{A4D393D4-9092-4D1C-B988-52DE5AC30A39}" type="pres">
      <dgm:prSet presAssocID="{91A8A923-D60B-4F44-B74C-F4729C10D829}" presName="hierChild5" presStyleCnt="0"/>
      <dgm:spPr/>
    </dgm:pt>
    <dgm:pt modelId="{7924B2C1-62A9-4F00-BF6C-DA8E970116FA}" type="pres">
      <dgm:prSet presAssocID="{62EF54EA-8277-4C20-8AB9-B518A977D033}" presName="Name35" presStyleLbl="parChTrans1D2" presStyleIdx="1" presStyleCnt="4"/>
      <dgm:spPr/>
      <dgm:t>
        <a:bodyPr/>
        <a:lstStyle/>
        <a:p>
          <a:pPr rtl="1"/>
          <a:endParaRPr lang="ar-SA"/>
        </a:p>
      </dgm:t>
    </dgm:pt>
    <dgm:pt modelId="{BAF57483-3474-43A7-9CCE-BD3DF06BA56D}" type="pres">
      <dgm:prSet presAssocID="{9A0317D2-27DF-4356-B17F-811AF8FB9C52}" presName="hierRoot2" presStyleCnt="0">
        <dgm:presLayoutVars>
          <dgm:hierBranch/>
        </dgm:presLayoutVars>
      </dgm:prSet>
      <dgm:spPr/>
    </dgm:pt>
    <dgm:pt modelId="{B9172674-BFFF-4295-AF85-3799AC46B00D}" type="pres">
      <dgm:prSet presAssocID="{9A0317D2-27DF-4356-B17F-811AF8FB9C52}" presName="rootComposite" presStyleCnt="0"/>
      <dgm:spPr/>
    </dgm:pt>
    <dgm:pt modelId="{BD473038-DAF5-469A-A5E3-C19136C6ADC9}" type="pres">
      <dgm:prSet presAssocID="{9A0317D2-27DF-4356-B17F-811AF8FB9C52}" presName="rootText" presStyleLbl="node2" presStyleIdx="1" presStyleCnt="4">
        <dgm:presLayoutVars>
          <dgm:chPref val="3"/>
        </dgm:presLayoutVars>
      </dgm:prSet>
      <dgm:spPr/>
      <dgm:t>
        <a:bodyPr/>
        <a:lstStyle/>
        <a:p>
          <a:pPr rtl="1"/>
          <a:endParaRPr lang="ar-SA"/>
        </a:p>
      </dgm:t>
    </dgm:pt>
    <dgm:pt modelId="{DB9BAC90-D5FD-46DA-A0DB-637B02798D76}" type="pres">
      <dgm:prSet presAssocID="{9A0317D2-27DF-4356-B17F-811AF8FB9C52}" presName="rootConnector" presStyleLbl="node2" presStyleIdx="1" presStyleCnt="4"/>
      <dgm:spPr/>
      <dgm:t>
        <a:bodyPr/>
        <a:lstStyle/>
        <a:p>
          <a:pPr rtl="1"/>
          <a:endParaRPr lang="ar-SA"/>
        </a:p>
      </dgm:t>
    </dgm:pt>
    <dgm:pt modelId="{DB1BA5D6-B425-4109-9528-9389663E751B}" type="pres">
      <dgm:prSet presAssocID="{9A0317D2-27DF-4356-B17F-811AF8FB9C52}" presName="hierChild4" presStyleCnt="0"/>
      <dgm:spPr/>
    </dgm:pt>
    <dgm:pt modelId="{425AEE56-3A75-4CB2-B657-DAE3810C0EFB}" type="pres">
      <dgm:prSet presAssocID="{9A0317D2-27DF-4356-B17F-811AF8FB9C52}" presName="hierChild5" presStyleCnt="0"/>
      <dgm:spPr/>
    </dgm:pt>
    <dgm:pt modelId="{69B098F7-30F8-4490-910F-64BF86A7A750}" type="pres">
      <dgm:prSet presAssocID="{7D7C29BC-CB2F-4455-937F-DC954AEA5F0F}" presName="Name35" presStyleLbl="parChTrans1D2" presStyleIdx="2" presStyleCnt="4"/>
      <dgm:spPr/>
      <dgm:t>
        <a:bodyPr/>
        <a:lstStyle/>
        <a:p>
          <a:pPr rtl="1"/>
          <a:endParaRPr lang="ar-SA"/>
        </a:p>
      </dgm:t>
    </dgm:pt>
    <dgm:pt modelId="{90EA616A-84DC-44BD-ACC8-24CB5891E036}" type="pres">
      <dgm:prSet presAssocID="{3CEF965B-C53B-4F55-A8F8-CAFCDB82CA86}" presName="hierRoot2" presStyleCnt="0">
        <dgm:presLayoutVars>
          <dgm:hierBranch/>
        </dgm:presLayoutVars>
      </dgm:prSet>
      <dgm:spPr/>
    </dgm:pt>
    <dgm:pt modelId="{19F215E0-DD4A-4AE4-B49B-6EE35F2D5FB5}" type="pres">
      <dgm:prSet presAssocID="{3CEF965B-C53B-4F55-A8F8-CAFCDB82CA86}" presName="rootComposite" presStyleCnt="0"/>
      <dgm:spPr/>
    </dgm:pt>
    <dgm:pt modelId="{AA2FE515-8A92-4D0B-BCB8-1FBA6AFD839B}" type="pres">
      <dgm:prSet presAssocID="{3CEF965B-C53B-4F55-A8F8-CAFCDB82CA86}" presName="rootText" presStyleLbl="node2" presStyleIdx="2" presStyleCnt="4">
        <dgm:presLayoutVars>
          <dgm:chPref val="3"/>
        </dgm:presLayoutVars>
      </dgm:prSet>
      <dgm:spPr/>
      <dgm:t>
        <a:bodyPr/>
        <a:lstStyle/>
        <a:p>
          <a:pPr rtl="1"/>
          <a:endParaRPr lang="ar-SA"/>
        </a:p>
      </dgm:t>
    </dgm:pt>
    <dgm:pt modelId="{AAFFC9F6-43E1-4941-97CF-A6E0761E8145}" type="pres">
      <dgm:prSet presAssocID="{3CEF965B-C53B-4F55-A8F8-CAFCDB82CA86}" presName="rootConnector" presStyleLbl="node2" presStyleIdx="2" presStyleCnt="4"/>
      <dgm:spPr/>
      <dgm:t>
        <a:bodyPr/>
        <a:lstStyle/>
        <a:p>
          <a:pPr rtl="1"/>
          <a:endParaRPr lang="ar-SA"/>
        </a:p>
      </dgm:t>
    </dgm:pt>
    <dgm:pt modelId="{CE04EDC5-1299-4EC5-A886-E4A0D7AC2CE4}" type="pres">
      <dgm:prSet presAssocID="{3CEF965B-C53B-4F55-A8F8-CAFCDB82CA86}" presName="hierChild4" presStyleCnt="0"/>
      <dgm:spPr/>
    </dgm:pt>
    <dgm:pt modelId="{F774AA8B-C725-4529-AAE2-29DECFC0D002}" type="pres">
      <dgm:prSet presAssocID="{3CEF965B-C53B-4F55-A8F8-CAFCDB82CA86}" presName="hierChild5" presStyleCnt="0"/>
      <dgm:spPr/>
    </dgm:pt>
    <dgm:pt modelId="{AEB1F855-4155-49E4-9C03-5A43B18D58FA}" type="pres">
      <dgm:prSet presAssocID="{8DCC7797-9F66-4AE4-AAB5-B7365E47E049}" presName="Name35" presStyleLbl="parChTrans1D2" presStyleIdx="3" presStyleCnt="4"/>
      <dgm:spPr/>
      <dgm:t>
        <a:bodyPr/>
        <a:lstStyle/>
        <a:p>
          <a:pPr rtl="1"/>
          <a:endParaRPr lang="ar-SA"/>
        </a:p>
      </dgm:t>
    </dgm:pt>
    <dgm:pt modelId="{32764389-316B-471A-9010-CC40DF10042E}" type="pres">
      <dgm:prSet presAssocID="{EB4B9692-2981-4EBF-950C-314CE7E7CA09}" presName="hierRoot2" presStyleCnt="0">
        <dgm:presLayoutVars>
          <dgm:hierBranch/>
        </dgm:presLayoutVars>
      </dgm:prSet>
      <dgm:spPr/>
    </dgm:pt>
    <dgm:pt modelId="{B29F1438-2C9E-4CA5-BF87-269926C6A74D}" type="pres">
      <dgm:prSet presAssocID="{EB4B9692-2981-4EBF-950C-314CE7E7CA09}" presName="rootComposite" presStyleCnt="0"/>
      <dgm:spPr/>
    </dgm:pt>
    <dgm:pt modelId="{4B414537-DD5D-4380-B6F1-3B6AAE98D1B4}" type="pres">
      <dgm:prSet presAssocID="{EB4B9692-2981-4EBF-950C-314CE7E7CA09}" presName="rootText" presStyleLbl="node2" presStyleIdx="3" presStyleCnt="4">
        <dgm:presLayoutVars>
          <dgm:chPref val="3"/>
        </dgm:presLayoutVars>
      </dgm:prSet>
      <dgm:spPr/>
      <dgm:t>
        <a:bodyPr/>
        <a:lstStyle/>
        <a:p>
          <a:pPr rtl="1"/>
          <a:endParaRPr lang="ar-SA"/>
        </a:p>
      </dgm:t>
    </dgm:pt>
    <dgm:pt modelId="{F8AEE034-F6D1-4502-AB23-228300982202}" type="pres">
      <dgm:prSet presAssocID="{EB4B9692-2981-4EBF-950C-314CE7E7CA09}" presName="rootConnector" presStyleLbl="node2" presStyleIdx="3" presStyleCnt="4"/>
      <dgm:spPr/>
      <dgm:t>
        <a:bodyPr/>
        <a:lstStyle/>
        <a:p>
          <a:pPr rtl="1"/>
          <a:endParaRPr lang="ar-SA"/>
        </a:p>
      </dgm:t>
    </dgm:pt>
    <dgm:pt modelId="{2FF64EBA-534E-4E67-8266-B6DEA0410E6B}" type="pres">
      <dgm:prSet presAssocID="{EB4B9692-2981-4EBF-950C-314CE7E7CA09}" presName="hierChild4" presStyleCnt="0"/>
      <dgm:spPr/>
    </dgm:pt>
    <dgm:pt modelId="{8BF091F3-2356-4AF6-B636-926D1EF7D46D}" type="pres">
      <dgm:prSet presAssocID="{EB4B9692-2981-4EBF-950C-314CE7E7CA09}" presName="hierChild5" presStyleCnt="0"/>
      <dgm:spPr/>
    </dgm:pt>
    <dgm:pt modelId="{1777A0C0-0D40-461C-9CBB-D6B40789D5AC}" type="pres">
      <dgm:prSet presAssocID="{2C017E7E-279D-480E-A3EB-252EADAFB369}" presName="hierChild3" presStyleCnt="0"/>
      <dgm:spPr/>
    </dgm:pt>
  </dgm:ptLst>
  <dgm:cxnLst>
    <dgm:cxn modelId="{6F21C7F2-6650-49F1-B97D-138D9826A3BB}" type="presOf" srcId="{CF2E606B-6102-4A03-970D-ED0B355C958A}" destId="{933C8E31-6461-4852-AEDD-74983A1CA99B}" srcOrd="0" destOrd="0" presId="urn:microsoft.com/office/officeart/2005/8/layout/orgChart1"/>
    <dgm:cxn modelId="{58CE09D6-CAAC-414D-82CC-B0F6A97B3E0A}" type="presOf" srcId="{91A8A923-D60B-4F44-B74C-F4729C10D829}" destId="{C85FAF8C-105D-4A37-8EB4-34C5506FF7E2}" srcOrd="0" destOrd="0" presId="urn:microsoft.com/office/officeart/2005/8/layout/orgChart1"/>
    <dgm:cxn modelId="{0F292C6A-52B1-46CD-8652-A3CE5D38E562}" type="presOf" srcId="{9A0317D2-27DF-4356-B17F-811AF8FB9C52}" destId="{BD473038-DAF5-469A-A5E3-C19136C6ADC9}" srcOrd="0" destOrd="0" presId="urn:microsoft.com/office/officeart/2005/8/layout/orgChart1"/>
    <dgm:cxn modelId="{4518708E-48E7-443E-A8D0-8CFA664F05AF}" type="presOf" srcId="{CF1D5A78-7918-49FC-92D4-FB1CA19C629C}" destId="{5A4B2B4B-2534-409E-8918-FEE1F9BB5607}" srcOrd="0" destOrd="0" presId="urn:microsoft.com/office/officeart/2005/8/layout/orgChart1"/>
    <dgm:cxn modelId="{D6CB80AA-022E-4C27-805B-774A582E7563}" srcId="{2C017E7E-279D-480E-A3EB-252EADAFB369}" destId="{3CEF965B-C53B-4F55-A8F8-CAFCDB82CA86}" srcOrd="2" destOrd="0" parTransId="{7D7C29BC-CB2F-4455-937F-DC954AEA5F0F}" sibTransId="{141A3155-19F2-4C4E-B33A-8816DD95F990}"/>
    <dgm:cxn modelId="{DCADADFA-8BAF-4E08-9232-0E7E45F34AB6}" type="presOf" srcId="{2C017E7E-279D-480E-A3EB-252EADAFB369}" destId="{5A80595E-5CA1-41C2-9F75-EE14B1C5663A}" srcOrd="1" destOrd="0" presId="urn:microsoft.com/office/officeart/2005/8/layout/orgChart1"/>
    <dgm:cxn modelId="{E9E0B8DE-0F9B-4C7A-A226-E6A50A0EF38C}" type="presOf" srcId="{9A0317D2-27DF-4356-B17F-811AF8FB9C52}" destId="{DB9BAC90-D5FD-46DA-A0DB-637B02798D76}" srcOrd="1" destOrd="0" presId="urn:microsoft.com/office/officeart/2005/8/layout/orgChart1"/>
    <dgm:cxn modelId="{B3E541E1-CE5C-4AF4-AF46-E490AC7B7080}" srcId="{2C017E7E-279D-480E-A3EB-252EADAFB369}" destId="{9A0317D2-27DF-4356-B17F-811AF8FB9C52}" srcOrd="1" destOrd="0" parTransId="{62EF54EA-8277-4C20-8AB9-B518A977D033}" sibTransId="{17160820-EECD-471F-8C50-DB249FD0A4C3}"/>
    <dgm:cxn modelId="{C97B0E28-D6AC-42D8-86EC-90D34D24C76A}" type="presOf" srcId="{EB4B9692-2981-4EBF-950C-314CE7E7CA09}" destId="{F8AEE034-F6D1-4502-AB23-228300982202}" srcOrd="1" destOrd="0" presId="urn:microsoft.com/office/officeart/2005/8/layout/orgChart1"/>
    <dgm:cxn modelId="{194B24DA-74DC-4108-B178-7EC1D5F846E0}" type="presOf" srcId="{62EF54EA-8277-4C20-8AB9-B518A977D033}" destId="{7924B2C1-62A9-4F00-BF6C-DA8E970116FA}" srcOrd="0" destOrd="0" presId="urn:microsoft.com/office/officeart/2005/8/layout/orgChart1"/>
    <dgm:cxn modelId="{6C286714-6DC3-4EDE-BA28-4F1D0EFE0C98}" type="presOf" srcId="{91A8A923-D60B-4F44-B74C-F4729C10D829}" destId="{C835B5B2-0115-4F69-A4AA-9404A2A8B0C6}" srcOrd="1" destOrd="0" presId="urn:microsoft.com/office/officeart/2005/8/layout/orgChart1"/>
    <dgm:cxn modelId="{72F3EC12-0C5B-4DAE-84FD-5643B1E327BE}" srcId="{2C017E7E-279D-480E-A3EB-252EADAFB369}" destId="{91A8A923-D60B-4F44-B74C-F4729C10D829}" srcOrd="0" destOrd="0" parTransId="{CF2E606B-6102-4A03-970D-ED0B355C958A}" sibTransId="{488528D0-851A-4F9A-8CDB-7A2FE2F25500}"/>
    <dgm:cxn modelId="{0D39DFB3-3ABB-4ED9-BCFD-257B4CB94A75}" srcId="{2C017E7E-279D-480E-A3EB-252EADAFB369}" destId="{EB4B9692-2981-4EBF-950C-314CE7E7CA09}" srcOrd="3" destOrd="0" parTransId="{8DCC7797-9F66-4AE4-AAB5-B7365E47E049}" sibTransId="{F5F510FE-0879-4237-B174-58C815257DDC}"/>
    <dgm:cxn modelId="{19AD19C3-BB88-49A4-B932-F50C7F0B623A}" srcId="{CF1D5A78-7918-49FC-92D4-FB1CA19C629C}" destId="{2C017E7E-279D-480E-A3EB-252EADAFB369}" srcOrd="0" destOrd="0" parTransId="{11183BB6-05DE-4C32-93E8-ED0A51CC1283}" sibTransId="{1F176EC4-49F2-4A97-B733-13D8E77731AC}"/>
    <dgm:cxn modelId="{909FA636-F17B-4D62-8C70-578A30DA9751}" type="presOf" srcId="{7D7C29BC-CB2F-4455-937F-DC954AEA5F0F}" destId="{69B098F7-30F8-4490-910F-64BF86A7A750}" srcOrd="0" destOrd="0" presId="urn:microsoft.com/office/officeart/2005/8/layout/orgChart1"/>
    <dgm:cxn modelId="{9C46D3FB-9D51-4854-A13F-0F6A690AE81E}" type="presOf" srcId="{EB4B9692-2981-4EBF-950C-314CE7E7CA09}" destId="{4B414537-DD5D-4380-B6F1-3B6AAE98D1B4}" srcOrd="0" destOrd="0" presId="urn:microsoft.com/office/officeart/2005/8/layout/orgChart1"/>
    <dgm:cxn modelId="{69B48EF4-13A6-42CC-B1B8-64736A4028C9}" type="presOf" srcId="{3CEF965B-C53B-4F55-A8F8-CAFCDB82CA86}" destId="{AA2FE515-8A92-4D0B-BCB8-1FBA6AFD839B}" srcOrd="0" destOrd="0" presId="urn:microsoft.com/office/officeart/2005/8/layout/orgChart1"/>
    <dgm:cxn modelId="{90706F10-1674-484B-A087-DEA4E10ABA25}" type="presOf" srcId="{2C017E7E-279D-480E-A3EB-252EADAFB369}" destId="{5BBDAF3C-F02A-496B-91A4-8CF3EE0604F6}" srcOrd="0" destOrd="0" presId="urn:microsoft.com/office/officeart/2005/8/layout/orgChart1"/>
    <dgm:cxn modelId="{7CAB6D18-7EE5-4FB6-AC4F-627653645042}" type="presOf" srcId="{8DCC7797-9F66-4AE4-AAB5-B7365E47E049}" destId="{AEB1F855-4155-49E4-9C03-5A43B18D58FA}" srcOrd="0" destOrd="0" presId="urn:microsoft.com/office/officeart/2005/8/layout/orgChart1"/>
    <dgm:cxn modelId="{109CB030-9DC5-4B82-A5EB-A962AE066895}" type="presOf" srcId="{3CEF965B-C53B-4F55-A8F8-CAFCDB82CA86}" destId="{AAFFC9F6-43E1-4941-97CF-A6E0761E8145}" srcOrd="1" destOrd="0" presId="urn:microsoft.com/office/officeart/2005/8/layout/orgChart1"/>
    <dgm:cxn modelId="{004E3A3D-B0C7-485D-B1CE-4AF7EECA30E3}" type="presParOf" srcId="{5A4B2B4B-2534-409E-8918-FEE1F9BB5607}" destId="{05B3FFD0-B12E-4B05-B92B-2920775316FB}" srcOrd="0" destOrd="0" presId="urn:microsoft.com/office/officeart/2005/8/layout/orgChart1"/>
    <dgm:cxn modelId="{44279C73-8842-48B9-B9A7-E3AC335C0E86}" type="presParOf" srcId="{05B3FFD0-B12E-4B05-B92B-2920775316FB}" destId="{A8BAAAD3-D92E-471B-A890-94D8541277B4}" srcOrd="0" destOrd="0" presId="urn:microsoft.com/office/officeart/2005/8/layout/orgChart1"/>
    <dgm:cxn modelId="{57F2210A-6612-485A-88A6-6C38D0FF7D4E}" type="presParOf" srcId="{A8BAAAD3-D92E-471B-A890-94D8541277B4}" destId="{5BBDAF3C-F02A-496B-91A4-8CF3EE0604F6}" srcOrd="0" destOrd="0" presId="urn:microsoft.com/office/officeart/2005/8/layout/orgChart1"/>
    <dgm:cxn modelId="{BC66AAE3-7186-4FD0-9B4F-8E35DFAEE410}" type="presParOf" srcId="{A8BAAAD3-D92E-471B-A890-94D8541277B4}" destId="{5A80595E-5CA1-41C2-9F75-EE14B1C5663A}" srcOrd="1" destOrd="0" presId="urn:microsoft.com/office/officeart/2005/8/layout/orgChart1"/>
    <dgm:cxn modelId="{11004F7E-F548-4CB9-8239-30CFCE34FBE1}" type="presParOf" srcId="{05B3FFD0-B12E-4B05-B92B-2920775316FB}" destId="{1F0922B3-BCDC-48AB-A691-603270AE01AF}" srcOrd="1" destOrd="0" presId="urn:microsoft.com/office/officeart/2005/8/layout/orgChart1"/>
    <dgm:cxn modelId="{11E5B417-6B8A-4411-A1FC-E7D8E677F928}" type="presParOf" srcId="{1F0922B3-BCDC-48AB-A691-603270AE01AF}" destId="{933C8E31-6461-4852-AEDD-74983A1CA99B}" srcOrd="0" destOrd="0" presId="urn:microsoft.com/office/officeart/2005/8/layout/orgChart1"/>
    <dgm:cxn modelId="{1789A085-41F4-4571-8116-6BA942330FC7}" type="presParOf" srcId="{1F0922B3-BCDC-48AB-A691-603270AE01AF}" destId="{85CC4FD3-C56D-4BE0-891E-7F1D129AC554}" srcOrd="1" destOrd="0" presId="urn:microsoft.com/office/officeart/2005/8/layout/orgChart1"/>
    <dgm:cxn modelId="{F47C3135-2435-4E84-ABC5-A9630F58DD54}" type="presParOf" srcId="{85CC4FD3-C56D-4BE0-891E-7F1D129AC554}" destId="{CABF4209-7D80-4836-BFF4-101593500607}" srcOrd="0" destOrd="0" presId="urn:microsoft.com/office/officeart/2005/8/layout/orgChart1"/>
    <dgm:cxn modelId="{E389AF27-80DC-472D-86AD-9A4F45702B29}" type="presParOf" srcId="{CABF4209-7D80-4836-BFF4-101593500607}" destId="{C85FAF8C-105D-4A37-8EB4-34C5506FF7E2}" srcOrd="0" destOrd="0" presId="urn:microsoft.com/office/officeart/2005/8/layout/orgChart1"/>
    <dgm:cxn modelId="{7665F522-C339-47DF-863F-B6B33CA1CD42}" type="presParOf" srcId="{CABF4209-7D80-4836-BFF4-101593500607}" destId="{C835B5B2-0115-4F69-A4AA-9404A2A8B0C6}" srcOrd="1" destOrd="0" presId="urn:microsoft.com/office/officeart/2005/8/layout/orgChart1"/>
    <dgm:cxn modelId="{F1031586-E1A1-4ACC-BA52-EE908A5A44C2}" type="presParOf" srcId="{85CC4FD3-C56D-4BE0-891E-7F1D129AC554}" destId="{6DF0173D-E630-430D-8B7E-40DD8AD21EB6}" srcOrd="1" destOrd="0" presId="urn:microsoft.com/office/officeart/2005/8/layout/orgChart1"/>
    <dgm:cxn modelId="{8C17C293-632B-4FA6-96C6-3A6AA7D340A4}" type="presParOf" srcId="{85CC4FD3-C56D-4BE0-891E-7F1D129AC554}" destId="{A4D393D4-9092-4D1C-B988-52DE5AC30A39}" srcOrd="2" destOrd="0" presId="urn:microsoft.com/office/officeart/2005/8/layout/orgChart1"/>
    <dgm:cxn modelId="{6BEA4F4F-B411-4208-A0E0-E072CDF7CE09}" type="presParOf" srcId="{1F0922B3-BCDC-48AB-A691-603270AE01AF}" destId="{7924B2C1-62A9-4F00-BF6C-DA8E970116FA}" srcOrd="2" destOrd="0" presId="urn:microsoft.com/office/officeart/2005/8/layout/orgChart1"/>
    <dgm:cxn modelId="{AEACF8A1-4E37-4CCE-B55C-397564346872}" type="presParOf" srcId="{1F0922B3-BCDC-48AB-A691-603270AE01AF}" destId="{BAF57483-3474-43A7-9CCE-BD3DF06BA56D}" srcOrd="3" destOrd="0" presId="urn:microsoft.com/office/officeart/2005/8/layout/orgChart1"/>
    <dgm:cxn modelId="{F9A81B86-7E8D-4722-AB27-E98B8697F341}" type="presParOf" srcId="{BAF57483-3474-43A7-9CCE-BD3DF06BA56D}" destId="{B9172674-BFFF-4295-AF85-3799AC46B00D}" srcOrd="0" destOrd="0" presId="urn:microsoft.com/office/officeart/2005/8/layout/orgChart1"/>
    <dgm:cxn modelId="{2E9C9EA5-233A-4A2E-81AE-CFE47E781CAA}" type="presParOf" srcId="{B9172674-BFFF-4295-AF85-3799AC46B00D}" destId="{BD473038-DAF5-469A-A5E3-C19136C6ADC9}" srcOrd="0" destOrd="0" presId="urn:microsoft.com/office/officeart/2005/8/layout/orgChart1"/>
    <dgm:cxn modelId="{F4AD8A54-9EF4-4418-9124-F470F18D1E1B}" type="presParOf" srcId="{B9172674-BFFF-4295-AF85-3799AC46B00D}" destId="{DB9BAC90-D5FD-46DA-A0DB-637B02798D76}" srcOrd="1" destOrd="0" presId="urn:microsoft.com/office/officeart/2005/8/layout/orgChart1"/>
    <dgm:cxn modelId="{400A60FB-AC14-42D1-9CA0-477750B532D5}" type="presParOf" srcId="{BAF57483-3474-43A7-9CCE-BD3DF06BA56D}" destId="{DB1BA5D6-B425-4109-9528-9389663E751B}" srcOrd="1" destOrd="0" presId="urn:microsoft.com/office/officeart/2005/8/layout/orgChart1"/>
    <dgm:cxn modelId="{BD719478-EF95-462E-8BCE-3ED6B47DFF29}" type="presParOf" srcId="{BAF57483-3474-43A7-9CCE-BD3DF06BA56D}" destId="{425AEE56-3A75-4CB2-B657-DAE3810C0EFB}" srcOrd="2" destOrd="0" presId="urn:microsoft.com/office/officeart/2005/8/layout/orgChart1"/>
    <dgm:cxn modelId="{C9A33837-1E10-4E5C-9F68-ED8A28272C34}" type="presParOf" srcId="{1F0922B3-BCDC-48AB-A691-603270AE01AF}" destId="{69B098F7-30F8-4490-910F-64BF86A7A750}" srcOrd="4" destOrd="0" presId="urn:microsoft.com/office/officeart/2005/8/layout/orgChart1"/>
    <dgm:cxn modelId="{3CB8870D-5DE9-4A5A-B160-85E8CC7BE882}" type="presParOf" srcId="{1F0922B3-BCDC-48AB-A691-603270AE01AF}" destId="{90EA616A-84DC-44BD-ACC8-24CB5891E036}" srcOrd="5" destOrd="0" presId="urn:microsoft.com/office/officeart/2005/8/layout/orgChart1"/>
    <dgm:cxn modelId="{BC65AAA8-13CC-4C03-B1AE-4CFA77FEC051}" type="presParOf" srcId="{90EA616A-84DC-44BD-ACC8-24CB5891E036}" destId="{19F215E0-DD4A-4AE4-B49B-6EE35F2D5FB5}" srcOrd="0" destOrd="0" presId="urn:microsoft.com/office/officeart/2005/8/layout/orgChart1"/>
    <dgm:cxn modelId="{BC54320D-C88B-46B9-8044-87F66DE4F02A}" type="presParOf" srcId="{19F215E0-DD4A-4AE4-B49B-6EE35F2D5FB5}" destId="{AA2FE515-8A92-4D0B-BCB8-1FBA6AFD839B}" srcOrd="0" destOrd="0" presId="urn:microsoft.com/office/officeart/2005/8/layout/orgChart1"/>
    <dgm:cxn modelId="{56D099EB-72B2-4C75-926F-FBEC034A1DE2}" type="presParOf" srcId="{19F215E0-DD4A-4AE4-B49B-6EE35F2D5FB5}" destId="{AAFFC9F6-43E1-4941-97CF-A6E0761E8145}" srcOrd="1" destOrd="0" presId="urn:microsoft.com/office/officeart/2005/8/layout/orgChart1"/>
    <dgm:cxn modelId="{4DD6A2E3-CF96-43DC-9D38-985D17A142D2}" type="presParOf" srcId="{90EA616A-84DC-44BD-ACC8-24CB5891E036}" destId="{CE04EDC5-1299-4EC5-A886-E4A0D7AC2CE4}" srcOrd="1" destOrd="0" presId="urn:microsoft.com/office/officeart/2005/8/layout/orgChart1"/>
    <dgm:cxn modelId="{833AB6AB-E47A-4CE0-9C51-6497BDA40B29}" type="presParOf" srcId="{90EA616A-84DC-44BD-ACC8-24CB5891E036}" destId="{F774AA8B-C725-4529-AAE2-29DECFC0D002}" srcOrd="2" destOrd="0" presId="urn:microsoft.com/office/officeart/2005/8/layout/orgChart1"/>
    <dgm:cxn modelId="{E92E2ABD-B245-41DC-B564-474B26B90552}" type="presParOf" srcId="{1F0922B3-BCDC-48AB-A691-603270AE01AF}" destId="{AEB1F855-4155-49E4-9C03-5A43B18D58FA}" srcOrd="6" destOrd="0" presId="urn:microsoft.com/office/officeart/2005/8/layout/orgChart1"/>
    <dgm:cxn modelId="{5AC54282-4E11-4789-953E-1DA881AD80CF}" type="presParOf" srcId="{1F0922B3-BCDC-48AB-A691-603270AE01AF}" destId="{32764389-316B-471A-9010-CC40DF10042E}" srcOrd="7" destOrd="0" presId="urn:microsoft.com/office/officeart/2005/8/layout/orgChart1"/>
    <dgm:cxn modelId="{2A82E7D5-1EE6-4CE9-B02B-16066B4A0E49}" type="presParOf" srcId="{32764389-316B-471A-9010-CC40DF10042E}" destId="{B29F1438-2C9E-4CA5-BF87-269926C6A74D}" srcOrd="0" destOrd="0" presId="urn:microsoft.com/office/officeart/2005/8/layout/orgChart1"/>
    <dgm:cxn modelId="{EDE4843F-10C6-4201-8BE8-A24735B217CF}" type="presParOf" srcId="{B29F1438-2C9E-4CA5-BF87-269926C6A74D}" destId="{4B414537-DD5D-4380-B6F1-3B6AAE98D1B4}" srcOrd="0" destOrd="0" presId="urn:microsoft.com/office/officeart/2005/8/layout/orgChart1"/>
    <dgm:cxn modelId="{281CEC39-2E40-435C-84E9-D233CFD36015}" type="presParOf" srcId="{B29F1438-2C9E-4CA5-BF87-269926C6A74D}" destId="{F8AEE034-F6D1-4502-AB23-228300982202}" srcOrd="1" destOrd="0" presId="urn:microsoft.com/office/officeart/2005/8/layout/orgChart1"/>
    <dgm:cxn modelId="{EE37702E-2596-4BCF-8E4D-60CC5024E43B}" type="presParOf" srcId="{32764389-316B-471A-9010-CC40DF10042E}" destId="{2FF64EBA-534E-4E67-8266-B6DEA0410E6B}" srcOrd="1" destOrd="0" presId="urn:microsoft.com/office/officeart/2005/8/layout/orgChart1"/>
    <dgm:cxn modelId="{0614D065-2037-461D-AE87-EA8D8A26EDFB}" type="presParOf" srcId="{32764389-316B-471A-9010-CC40DF10042E}" destId="{8BF091F3-2356-4AF6-B636-926D1EF7D46D}" srcOrd="2" destOrd="0" presId="urn:microsoft.com/office/officeart/2005/8/layout/orgChart1"/>
    <dgm:cxn modelId="{003EF033-534C-4992-B85A-B6EA2AD3FB1C}" type="presParOf" srcId="{05B3FFD0-B12E-4B05-B92B-2920775316FB}" destId="{1777A0C0-0D40-461C-9CBB-D6B40789D5A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1F855-4155-49E4-9C03-5A43B18D58FA}">
      <dsp:nvSpPr>
        <dsp:cNvPr id="0" name=""/>
        <dsp:cNvSpPr/>
      </dsp:nvSpPr>
      <dsp:spPr>
        <a:xfrm>
          <a:off x="4057627" y="1267564"/>
          <a:ext cx="3206483" cy="1353821"/>
        </a:xfrm>
        <a:custGeom>
          <a:avLst/>
          <a:gdLst/>
          <a:ahLst/>
          <a:cxnLst/>
          <a:rect l="0" t="0" r="0" b="0"/>
          <a:pathLst>
            <a:path>
              <a:moveTo>
                <a:pt x="0" y="0"/>
              </a:moveTo>
              <a:lnTo>
                <a:pt x="0" y="1169247"/>
              </a:lnTo>
              <a:lnTo>
                <a:pt x="3206483" y="1169247"/>
              </a:lnTo>
              <a:lnTo>
                <a:pt x="3206483" y="1353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B098F7-30F8-4490-910F-64BF86A7A750}">
      <dsp:nvSpPr>
        <dsp:cNvPr id="0" name=""/>
        <dsp:cNvSpPr/>
      </dsp:nvSpPr>
      <dsp:spPr>
        <a:xfrm>
          <a:off x="4057627" y="1267564"/>
          <a:ext cx="1079492" cy="1353821"/>
        </a:xfrm>
        <a:custGeom>
          <a:avLst/>
          <a:gdLst/>
          <a:ahLst/>
          <a:cxnLst/>
          <a:rect l="0" t="0" r="0" b="0"/>
          <a:pathLst>
            <a:path>
              <a:moveTo>
                <a:pt x="0" y="0"/>
              </a:moveTo>
              <a:lnTo>
                <a:pt x="0" y="1169247"/>
              </a:lnTo>
              <a:lnTo>
                <a:pt x="1079492" y="1169247"/>
              </a:lnTo>
              <a:lnTo>
                <a:pt x="1079492" y="1353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24B2C1-62A9-4F00-BF6C-DA8E970116FA}">
      <dsp:nvSpPr>
        <dsp:cNvPr id="0" name=""/>
        <dsp:cNvSpPr/>
      </dsp:nvSpPr>
      <dsp:spPr>
        <a:xfrm>
          <a:off x="3010128" y="1267564"/>
          <a:ext cx="1047499" cy="1353821"/>
        </a:xfrm>
        <a:custGeom>
          <a:avLst/>
          <a:gdLst/>
          <a:ahLst/>
          <a:cxnLst/>
          <a:rect l="0" t="0" r="0" b="0"/>
          <a:pathLst>
            <a:path>
              <a:moveTo>
                <a:pt x="1047499" y="0"/>
              </a:moveTo>
              <a:lnTo>
                <a:pt x="1047499" y="1169247"/>
              </a:lnTo>
              <a:lnTo>
                <a:pt x="0" y="1169247"/>
              </a:lnTo>
              <a:lnTo>
                <a:pt x="0" y="1353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3C8E31-6461-4852-AEDD-74983A1CA99B}">
      <dsp:nvSpPr>
        <dsp:cNvPr id="0" name=""/>
        <dsp:cNvSpPr/>
      </dsp:nvSpPr>
      <dsp:spPr>
        <a:xfrm>
          <a:off x="883136" y="1267564"/>
          <a:ext cx="3174491" cy="1353821"/>
        </a:xfrm>
        <a:custGeom>
          <a:avLst/>
          <a:gdLst/>
          <a:ahLst/>
          <a:cxnLst/>
          <a:rect l="0" t="0" r="0" b="0"/>
          <a:pathLst>
            <a:path>
              <a:moveTo>
                <a:pt x="3174491" y="0"/>
              </a:moveTo>
              <a:lnTo>
                <a:pt x="3174491" y="1169247"/>
              </a:lnTo>
              <a:lnTo>
                <a:pt x="0" y="1169247"/>
              </a:lnTo>
              <a:lnTo>
                <a:pt x="0" y="1353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BDAF3C-F02A-496B-91A4-8CF3EE0604F6}">
      <dsp:nvSpPr>
        <dsp:cNvPr id="0" name=""/>
        <dsp:cNvSpPr/>
      </dsp:nvSpPr>
      <dsp:spPr>
        <a:xfrm>
          <a:off x="3178705" y="388642"/>
          <a:ext cx="1757844" cy="8789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R="0" lvl="0" algn="ctr" defTabSz="1155700" rtl="1">
            <a:lnSpc>
              <a:spcPct val="90000"/>
            </a:lnSpc>
            <a:spcBef>
              <a:spcPct val="0"/>
            </a:spcBef>
            <a:spcAft>
              <a:spcPct val="35000"/>
            </a:spcAft>
          </a:pPr>
          <a:r>
            <a:rPr lang="ar-SA" sz="2600" b="1" kern="1200" baseline="0" smtClean="0">
              <a:solidFill>
                <a:srgbClr val="FFFFFF"/>
              </a:solidFill>
              <a:latin typeface="Arial"/>
              <a:cs typeface="Arial"/>
            </a:rPr>
            <a:t>مكونات البرامج</a:t>
          </a:r>
          <a:endParaRPr lang="ar-SA" sz="2600" b="1" kern="1200" smtClean="0"/>
        </a:p>
      </dsp:txBody>
      <dsp:txXfrm>
        <a:off x="3178705" y="388642"/>
        <a:ext cx="1757844" cy="878922"/>
      </dsp:txXfrm>
    </dsp:sp>
    <dsp:sp modelId="{C85FAF8C-105D-4A37-8EB4-34C5506FF7E2}">
      <dsp:nvSpPr>
        <dsp:cNvPr id="0" name=""/>
        <dsp:cNvSpPr/>
      </dsp:nvSpPr>
      <dsp:spPr>
        <a:xfrm>
          <a:off x="4214" y="2621386"/>
          <a:ext cx="1757844" cy="8789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R="0" lvl="0" algn="ctr" defTabSz="1155700" rtl="1">
            <a:lnSpc>
              <a:spcPct val="90000"/>
            </a:lnSpc>
            <a:spcBef>
              <a:spcPct val="0"/>
            </a:spcBef>
            <a:spcAft>
              <a:spcPct val="35000"/>
            </a:spcAft>
          </a:pPr>
          <a:r>
            <a:rPr lang="ar-SA" sz="2600" b="1" kern="1200" baseline="0" smtClean="0">
              <a:solidFill>
                <a:srgbClr val="FFFFFF"/>
              </a:solidFill>
              <a:latin typeface="Arial"/>
              <a:cs typeface="Arial"/>
            </a:rPr>
            <a:t>البرامج التطبيقية</a:t>
          </a:r>
          <a:endParaRPr lang="ar-SA" sz="2600" b="1" kern="1200" smtClean="0"/>
        </a:p>
      </dsp:txBody>
      <dsp:txXfrm>
        <a:off x="4214" y="2621386"/>
        <a:ext cx="1757844" cy="878922"/>
      </dsp:txXfrm>
    </dsp:sp>
    <dsp:sp modelId="{BD473038-DAF5-469A-A5E3-C19136C6ADC9}">
      <dsp:nvSpPr>
        <dsp:cNvPr id="0" name=""/>
        <dsp:cNvSpPr/>
      </dsp:nvSpPr>
      <dsp:spPr>
        <a:xfrm>
          <a:off x="2131206" y="2621386"/>
          <a:ext cx="1757844" cy="8789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R="0" lvl="0" algn="ctr" defTabSz="1155700" rtl="1">
            <a:lnSpc>
              <a:spcPct val="90000"/>
            </a:lnSpc>
            <a:spcBef>
              <a:spcPct val="0"/>
            </a:spcBef>
            <a:spcAft>
              <a:spcPct val="35000"/>
            </a:spcAft>
          </a:pPr>
          <a:r>
            <a:rPr lang="ar-SA" sz="2600" b="1" kern="1200" baseline="0" dirty="0" smtClean="0">
              <a:solidFill>
                <a:srgbClr val="FFFFFF"/>
              </a:solidFill>
              <a:latin typeface="Arial"/>
              <a:cs typeface="Arial"/>
            </a:rPr>
            <a:t>برامج التشغيل </a:t>
          </a:r>
        </a:p>
        <a:p>
          <a:pPr marR="0" lvl="0" algn="ctr" defTabSz="1155700" rtl="1">
            <a:lnSpc>
              <a:spcPct val="90000"/>
            </a:lnSpc>
            <a:spcBef>
              <a:spcPct val="0"/>
            </a:spcBef>
            <a:spcAft>
              <a:spcPct val="35000"/>
            </a:spcAft>
          </a:pPr>
          <a:r>
            <a:rPr lang="ar-SA" sz="2600" b="1" kern="1200" baseline="0" dirty="0" smtClean="0">
              <a:solidFill>
                <a:srgbClr val="FFFFFF"/>
              </a:solidFill>
              <a:latin typeface="Arial"/>
              <a:cs typeface="Arial"/>
            </a:rPr>
            <a:t>المساعدة</a:t>
          </a:r>
          <a:endParaRPr lang="ar-SA" sz="2600" b="1" kern="1200" dirty="0" smtClean="0"/>
        </a:p>
      </dsp:txBody>
      <dsp:txXfrm>
        <a:off x="2131206" y="2621386"/>
        <a:ext cx="1757844" cy="878922"/>
      </dsp:txXfrm>
    </dsp:sp>
    <dsp:sp modelId="{AA2FE515-8A92-4D0B-BCB8-1FBA6AFD839B}">
      <dsp:nvSpPr>
        <dsp:cNvPr id="0" name=""/>
        <dsp:cNvSpPr/>
      </dsp:nvSpPr>
      <dsp:spPr>
        <a:xfrm>
          <a:off x="4258197" y="2621386"/>
          <a:ext cx="1757844" cy="8789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R="0" lvl="0" algn="ctr" defTabSz="1155700" rtl="1">
            <a:lnSpc>
              <a:spcPct val="90000"/>
            </a:lnSpc>
            <a:spcBef>
              <a:spcPct val="0"/>
            </a:spcBef>
            <a:spcAft>
              <a:spcPct val="35000"/>
            </a:spcAft>
          </a:pPr>
          <a:r>
            <a:rPr lang="ar-SA" sz="2600" b="1" kern="1200" baseline="0" smtClean="0">
              <a:solidFill>
                <a:srgbClr val="FFFFFF"/>
              </a:solidFill>
              <a:latin typeface="Arial"/>
              <a:cs typeface="Arial"/>
            </a:rPr>
            <a:t>لغات البرمجة</a:t>
          </a:r>
          <a:endParaRPr lang="ar-SA" sz="2600" b="1" kern="1200" smtClean="0"/>
        </a:p>
      </dsp:txBody>
      <dsp:txXfrm>
        <a:off x="4258197" y="2621386"/>
        <a:ext cx="1757844" cy="878922"/>
      </dsp:txXfrm>
    </dsp:sp>
    <dsp:sp modelId="{4B414537-DD5D-4380-B6F1-3B6AAE98D1B4}">
      <dsp:nvSpPr>
        <dsp:cNvPr id="0" name=""/>
        <dsp:cNvSpPr/>
      </dsp:nvSpPr>
      <dsp:spPr>
        <a:xfrm>
          <a:off x="6385189" y="2621386"/>
          <a:ext cx="1757844" cy="87892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R="0" lvl="0" algn="ctr" defTabSz="1155700" rtl="1">
            <a:lnSpc>
              <a:spcPct val="90000"/>
            </a:lnSpc>
            <a:spcBef>
              <a:spcPct val="0"/>
            </a:spcBef>
            <a:spcAft>
              <a:spcPct val="35000"/>
            </a:spcAft>
          </a:pPr>
          <a:r>
            <a:rPr lang="ar-SA" sz="2600" b="1" kern="1200" baseline="0" dirty="0" smtClean="0">
              <a:solidFill>
                <a:srgbClr val="FFFFFF"/>
              </a:solidFill>
              <a:latin typeface="Arial"/>
              <a:cs typeface="Arial"/>
            </a:rPr>
            <a:t>أنظمة التشغيل</a:t>
          </a:r>
          <a:endParaRPr lang="ar-SA" sz="2600" b="1" kern="1200" dirty="0" smtClean="0"/>
        </a:p>
      </dsp:txBody>
      <dsp:txXfrm>
        <a:off x="6385189" y="2621386"/>
        <a:ext cx="1757844" cy="8789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EF4D05-6B63-4A93-B687-8BB0B79CB52A}" type="datetimeFigureOut">
              <a:rPr lang="ar-SA" smtClean="0"/>
              <a:pPr/>
              <a:t>07/01/1438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5439C0B-97A9-439F-84F7-381AED704020}" type="slidenum">
              <a:rPr lang="ar-SA" smtClean="0"/>
              <a:pPr/>
              <a:t>‹#›</a:t>
            </a:fld>
            <a:endParaRPr lang="ar-SA"/>
          </a:p>
        </p:txBody>
      </p:sp>
    </p:spTree>
    <p:extLst>
      <p:ext uri="{BB962C8B-B14F-4D97-AF65-F5344CB8AC3E}">
        <p14:creationId xmlns:p14="http://schemas.microsoft.com/office/powerpoint/2010/main" val="5571351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1437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5439C0B-97A9-439F-84F7-381AED704020}" type="slidenum">
              <a:rPr lang="ar-SA" smtClean="0"/>
              <a:pPr/>
              <a:t>30</a:t>
            </a:fld>
            <a:endParaRPr lang="ar-SA"/>
          </a:p>
        </p:txBody>
      </p:sp>
    </p:spTree>
    <p:extLst>
      <p:ext uri="{BB962C8B-B14F-4D97-AF65-F5344CB8AC3E}">
        <p14:creationId xmlns:p14="http://schemas.microsoft.com/office/powerpoint/2010/main" val="528399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DE153B-8D93-4BB4-8019-D7FB0D4098E3}" type="datetimeFigureOut">
              <a:rPr lang="ar-SA" smtClean="0"/>
              <a:pPr/>
              <a:t>07/01/1438</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5A7F96A-0F11-4C20-9E75-83A4C5848C18}"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E153B-8D93-4BB4-8019-D7FB0D4098E3}" type="datetimeFigureOut">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DE153B-8D93-4BB4-8019-D7FB0D4098E3}" type="datetimeFigureOut">
              <a:rPr lang="ar-SA" smtClean="0"/>
              <a:pPr/>
              <a:t>07/01/1438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DE153B-8D93-4BB4-8019-D7FB0D4098E3}" type="datetimeFigureOut">
              <a:rPr lang="ar-SA" smtClean="0"/>
              <a:pPr/>
              <a:t>07/01/1438</a:t>
            </a:fld>
            <a:endParaRPr lang="ar-SA"/>
          </a:p>
        </p:txBody>
      </p:sp>
      <p:sp>
        <p:nvSpPr>
          <p:cNvPr id="9" name="Slide Number Placeholder 8"/>
          <p:cNvSpPr>
            <a:spLocks noGrp="1"/>
          </p:cNvSpPr>
          <p:nvPr>
            <p:ph type="sldNum" sz="quarter" idx="15"/>
          </p:nvPr>
        </p:nvSpPr>
        <p:spPr/>
        <p:txBody>
          <a:bodyPr rtlCol="0"/>
          <a:lstStyle/>
          <a:p>
            <a:fld id="{35A7F96A-0F11-4C20-9E75-83A4C5848C18}" type="slidenum">
              <a:rPr lang="ar-SA" smtClean="0"/>
              <a:pPr/>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2DE153B-8D93-4BB4-8019-D7FB0D4098E3}" type="datetimeFigureOut">
              <a:rPr lang="ar-SA" smtClean="0"/>
              <a:pPr/>
              <a:t>07/01/1438</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5A7F96A-0F11-4C20-9E75-83A4C5848C18}"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DE153B-8D93-4BB4-8019-D7FB0D4098E3}" type="datetimeFigureOut">
              <a:rPr lang="ar-SA" smtClean="0"/>
              <a:pPr/>
              <a:t>07/01/1438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A7F96A-0F11-4C20-9E75-83A4C5848C18}"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DE153B-8D93-4BB4-8019-D7FB0D4098E3}" type="datetimeFigureOut">
              <a:rPr lang="ar-SA" smtClean="0"/>
              <a:pPr/>
              <a:t>07/01/1438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A7F96A-0F11-4C20-9E75-83A4C5848C18}"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2DE153B-8D93-4BB4-8019-D7FB0D4098E3}" type="datetimeFigureOut">
              <a:rPr lang="ar-SA" smtClean="0"/>
              <a:pPr/>
              <a:t>07/01/1438</a:t>
            </a:fld>
            <a:endParaRPr lang="ar-SA"/>
          </a:p>
        </p:txBody>
      </p:sp>
      <p:sp>
        <p:nvSpPr>
          <p:cNvPr id="7" name="Slide Number Placeholder 6"/>
          <p:cNvSpPr>
            <a:spLocks noGrp="1"/>
          </p:cNvSpPr>
          <p:nvPr>
            <p:ph type="sldNum" sz="quarter" idx="11"/>
          </p:nvPr>
        </p:nvSpPr>
        <p:spPr/>
        <p:txBody>
          <a:bodyPr rtlCol="0"/>
          <a:lstStyle/>
          <a:p>
            <a:fld id="{35A7F96A-0F11-4C20-9E75-83A4C5848C18}" type="slidenum">
              <a:rPr lang="ar-SA" smtClean="0"/>
              <a:pPr/>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E153B-8D93-4BB4-8019-D7FB0D4098E3}" type="datetimeFigureOut">
              <a:rPr lang="ar-SA" smtClean="0"/>
              <a:pPr/>
              <a:t>07/01/1438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A7F96A-0F11-4C20-9E75-83A4C5848C1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DE153B-8D93-4BB4-8019-D7FB0D4098E3}" type="datetimeFigureOut">
              <a:rPr lang="ar-SA" smtClean="0"/>
              <a:pPr/>
              <a:t>07/01/1438</a:t>
            </a:fld>
            <a:endParaRPr lang="ar-SA"/>
          </a:p>
        </p:txBody>
      </p:sp>
      <p:sp>
        <p:nvSpPr>
          <p:cNvPr id="22" name="Slide Number Placeholder 21"/>
          <p:cNvSpPr>
            <a:spLocks noGrp="1"/>
          </p:cNvSpPr>
          <p:nvPr>
            <p:ph type="sldNum" sz="quarter" idx="15"/>
          </p:nvPr>
        </p:nvSpPr>
        <p:spPr/>
        <p:txBody>
          <a:bodyPr rtlCol="0"/>
          <a:lstStyle/>
          <a:p>
            <a:fld id="{35A7F96A-0F11-4C20-9E75-83A4C5848C18}" type="slidenum">
              <a:rPr lang="ar-SA" smtClean="0"/>
              <a:pPr/>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2DE153B-8D93-4BB4-8019-D7FB0D4098E3}" type="datetimeFigureOut">
              <a:rPr lang="ar-SA" smtClean="0"/>
              <a:pPr/>
              <a:t>07/01/1438</a:t>
            </a:fld>
            <a:endParaRPr lang="ar-SA"/>
          </a:p>
        </p:txBody>
      </p:sp>
      <p:sp>
        <p:nvSpPr>
          <p:cNvPr id="18" name="Slide Number Placeholder 17"/>
          <p:cNvSpPr>
            <a:spLocks noGrp="1"/>
          </p:cNvSpPr>
          <p:nvPr>
            <p:ph type="sldNum" sz="quarter" idx="11"/>
          </p:nvPr>
        </p:nvSpPr>
        <p:spPr/>
        <p:txBody>
          <a:bodyPr rtlCol="0"/>
          <a:lstStyle/>
          <a:p>
            <a:fld id="{35A7F96A-0F11-4C20-9E75-83A4C5848C18}" type="slidenum">
              <a:rPr lang="ar-SA" smtClean="0"/>
              <a:pPr/>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DE153B-8D93-4BB4-8019-D7FB0D4098E3}" type="datetimeFigureOut">
              <a:rPr lang="ar-SA" smtClean="0"/>
              <a:pPr/>
              <a:t>07/01/1438</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5A7F96A-0F11-4C20-9E75-83A4C5848C1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381000"/>
            <a:ext cx="6858000" cy="1894362"/>
          </a:xfrm>
        </p:spPr>
        <p:txBody>
          <a:bodyPr wrap="square" lIns="91440" tIns="45720" rIns="91440" bIns="45720" numCol="1" anchor="b" anchorCtr="0" compatLnSpc="1">
            <a:prstTxWarp prst="textNoShape">
              <a:avLst/>
            </a:prstTxWarp>
            <a:normAutofit/>
          </a:bodyPr>
          <a:lstStyle/>
          <a:p>
            <a:pPr algn="ctr" eaLnBrk="1" fontAlgn="auto" hangingPunct="1">
              <a:spcAft>
                <a:spcPts val="0"/>
              </a:spcAft>
              <a:defRPr/>
            </a:pPr>
            <a:r>
              <a:rPr lang="ar-SA" sz="4000" dirty="0" smtClean="0">
                <a:cs typeface="Led Italic Font" pitchFamily="2" charset="-78"/>
              </a:rPr>
              <a:t>تطبيقات </a:t>
            </a:r>
            <a:r>
              <a:rPr lang="ar-SA" sz="4000" dirty="0">
                <a:cs typeface="Led Italic Font" pitchFamily="2" charset="-78"/>
              </a:rPr>
              <a:t>على الحاسب </a:t>
            </a:r>
            <a:r>
              <a:rPr lang="ar-SA" sz="4000" dirty="0" smtClean="0">
                <a:cs typeface="Led Italic Font" pitchFamily="2" charset="-78"/>
              </a:rPr>
              <a:t>الشخصي</a:t>
            </a:r>
            <a:endParaRPr lang="en-US" sz="4000" dirty="0">
              <a:cs typeface="Led Italic Font" pitchFamily="2" charset="-78"/>
            </a:endParaRPr>
          </a:p>
        </p:txBody>
      </p:sp>
      <p:sp>
        <p:nvSpPr>
          <p:cNvPr id="3" name="Subtitle 2"/>
          <p:cNvSpPr>
            <a:spLocks noGrp="1"/>
          </p:cNvSpPr>
          <p:nvPr>
            <p:ph type="subTitle" idx="1"/>
          </p:nvPr>
        </p:nvSpPr>
        <p:spPr>
          <a:xfrm>
            <a:off x="2362200" y="2438400"/>
            <a:ext cx="6172200" cy="2133600"/>
          </a:xfrm>
        </p:spPr>
        <p:txBody>
          <a:bodyPr>
            <a:noAutofit/>
          </a:bodyPr>
          <a:lstStyle/>
          <a:p>
            <a:pPr algn="ctr"/>
            <a:r>
              <a:rPr lang="ar-SA" sz="2800" dirty="0">
                <a:cs typeface="Led Italic Font" pitchFamily="2" charset="-78"/>
              </a:rPr>
              <a:t>1103 حال</a:t>
            </a:r>
            <a:endParaRPr lang="ar-SA" sz="2800" dirty="0"/>
          </a:p>
          <a:p>
            <a:pPr algn="ctr"/>
            <a:endParaRPr lang="ar-SA" sz="2800" dirty="0" smtClean="0"/>
          </a:p>
          <a:p>
            <a:pPr algn="ctr"/>
            <a:r>
              <a:rPr lang="ar-SA" sz="2800" dirty="0" smtClean="0"/>
              <a:t>المحاضرة الثانية</a:t>
            </a:r>
            <a:endParaRPr lang="ar-SA" sz="2800" dirty="0"/>
          </a:p>
        </p:txBody>
      </p:sp>
      <p:sp>
        <p:nvSpPr>
          <p:cNvPr id="8195" name="Slide Number Placeholder 4"/>
          <p:cNvSpPr>
            <a:spLocks noGrp="1"/>
          </p:cNvSpPr>
          <p:nvPr>
            <p:ph type="sldNum" sz="quarter" idx="12"/>
          </p:nvPr>
        </p:nvSpPr>
        <p:spPr bwMode="auto">
          <a:noFill/>
          <a:ln>
            <a:miter lim="800000"/>
            <a:headEnd/>
            <a:tailEnd/>
          </a:ln>
        </p:spPr>
        <p:txBody>
          <a:bodyPr/>
          <a:lstStyle/>
          <a:p>
            <a:fld id="{0D7D37F4-11AE-4739-B7F3-61FC564D9001}" type="slidenum">
              <a:rPr lang="ar-SA" smtClean="0"/>
              <a:pPr/>
              <a:t>1</a:t>
            </a:fld>
            <a:endParaRPr lang="en-US" smtClean="0"/>
          </a:p>
        </p:txBody>
      </p:sp>
    </p:spTree>
    <p:extLst>
      <p:ext uri="{BB962C8B-B14F-4D97-AF65-F5344CB8AC3E}">
        <p14:creationId xmlns:p14="http://schemas.microsoft.com/office/powerpoint/2010/main" val="419058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برامج التشغيل </a:t>
            </a:r>
            <a:r>
              <a:rPr lang="ar-SA" sz="4100" b="1" dirty="0" smtClean="0">
                <a:solidFill>
                  <a:schemeClr val="accent2"/>
                </a:solidFill>
                <a:effectLst>
                  <a:outerShdw blurRad="38100" dist="38100" dir="2700000" algn="tl">
                    <a:srgbClr val="C0C0C0"/>
                  </a:outerShdw>
                </a:effectLst>
                <a:latin typeface="Lucida Sans Unicode" pitchFamily="34" charset="0"/>
                <a:ea typeface="+mn-ea"/>
                <a:cs typeface="+mn-cs"/>
              </a:rPr>
              <a:t>المساعدة</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a:xfrm>
            <a:off x="3419872" y="1600200"/>
            <a:ext cx="4504928" cy="4873752"/>
          </a:xfrm>
        </p:spPr>
        <p:txBody>
          <a:bodyPr>
            <a:normAutofit/>
          </a:bodyPr>
          <a:lstStyle/>
          <a:p>
            <a:r>
              <a:rPr lang="ar-SA" sz="3200" b="1" dirty="0" smtClean="0"/>
              <a:t>هي </a:t>
            </a:r>
            <a:r>
              <a:rPr lang="ar-SA" sz="3200" b="1" dirty="0"/>
              <a:t>البرامج التي تقوم بوظيفة معينة وعلى الغالب تكون بسيطة.</a:t>
            </a:r>
            <a:endParaRPr lang="en-US" sz="3200" b="1" dirty="0"/>
          </a:p>
          <a:p>
            <a:r>
              <a:rPr lang="ar-SA" sz="3200" b="1" dirty="0"/>
              <a:t>مثل: الرسام, الآلة الحاسبة, دفتر الملاحظات.</a:t>
            </a:r>
            <a:endParaRPr lang="en-US" sz="3200" b="1" dirty="0"/>
          </a:p>
          <a:p>
            <a:r>
              <a:rPr lang="ar-SA" sz="3200" b="1" dirty="0"/>
              <a:t>تعتبر بمثابة الأدوات. </a:t>
            </a:r>
            <a:endParaRPr lang="en-US" sz="3200" b="1" dirty="0"/>
          </a:p>
          <a:p>
            <a:endParaRPr lang="ar-SA" sz="32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268760"/>
            <a:ext cx="2807132" cy="26380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476" y="4415237"/>
            <a:ext cx="1981200" cy="1981200"/>
          </a:xfrm>
          <a:prstGeom prst="rect">
            <a:avLst/>
          </a:prstGeom>
        </p:spPr>
      </p:pic>
    </p:spTree>
    <p:extLst>
      <p:ext uri="{BB962C8B-B14F-4D97-AF65-F5344CB8AC3E}">
        <p14:creationId xmlns:p14="http://schemas.microsoft.com/office/powerpoint/2010/main" val="2797443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467600" cy="3082354"/>
          </a:xfrm>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يمكن تقسيم الحاسبات من وجهات نظر مختلفه كما يلي </a:t>
            </a:r>
            <a:r>
              <a:rPr lang="ar-SA" sz="4100" b="1" dirty="0" smtClean="0">
                <a:solidFill>
                  <a:schemeClr val="accent2"/>
                </a:solidFill>
                <a:effectLst>
                  <a:outerShdw blurRad="38100" dist="38100" dir="2700000" algn="tl">
                    <a:srgbClr val="C0C0C0"/>
                  </a:outerShdw>
                </a:effectLst>
                <a:latin typeface="Lucida Sans Unicode" pitchFamily="34" charset="0"/>
                <a:ea typeface="+mn-ea"/>
                <a:cs typeface="+mn-cs"/>
              </a:rPr>
              <a:t>&gt;&gt;</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r>
            <a:br>
              <a:rPr lang="ar-SA" sz="4100" b="1" dirty="0">
                <a:solidFill>
                  <a:schemeClr val="accent2"/>
                </a:solidFill>
                <a:effectLst>
                  <a:outerShdw blurRad="38100" dist="38100" dir="2700000" algn="tl">
                    <a:srgbClr val="C0C0C0"/>
                  </a:outerShdw>
                </a:effectLst>
                <a:latin typeface="Lucida Sans Unicode" pitchFamily="34" charset="0"/>
                <a:ea typeface="+mn-ea"/>
                <a:cs typeface="+mn-cs"/>
              </a:rPr>
            </a:b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Tree>
    <p:extLst>
      <p:ext uri="{BB962C8B-B14F-4D97-AF65-F5344CB8AC3E}">
        <p14:creationId xmlns:p14="http://schemas.microsoft.com/office/powerpoint/2010/main" val="4289699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نوعية العمل </a:t>
            </a:r>
          </a:p>
        </p:txBody>
      </p:sp>
      <p:sp>
        <p:nvSpPr>
          <p:cNvPr id="3" name="Content Placeholder 2"/>
          <p:cNvSpPr>
            <a:spLocks noGrp="1"/>
          </p:cNvSpPr>
          <p:nvPr>
            <p:ph sz="quarter" idx="1"/>
          </p:nvPr>
        </p:nvSpPr>
        <p:spPr/>
        <p:txBody>
          <a:bodyPr>
            <a:noAutofit/>
          </a:bodyPr>
          <a:lstStyle/>
          <a:p>
            <a:pPr marL="457200" lvl="0" indent="-457200">
              <a:buFont typeface="+mj-lt"/>
              <a:buAutoNum type="arabicPeriod"/>
            </a:pPr>
            <a:r>
              <a:rPr lang="ar-SA" sz="3600" b="1" u="sng" dirty="0" smtClean="0"/>
              <a:t>حاسبات </a:t>
            </a:r>
            <a:r>
              <a:rPr lang="ar-SA" sz="3600" b="1" u="sng" dirty="0"/>
              <a:t>محدودة الغرض : </a:t>
            </a:r>
            <a:endParaRPr lang="en-US" sz="3600" dirty="0"/>
          </a:p>
          <a:p>
            <a:pPr marL="365760" lvl="1" indent="0">
              <a:buNone/>
            </a:pPr>
            <a:r>
              <a:rPr lang="ar-SA" sz="3200" dirty="0"/>
              <a:t>مبرمجة لأداء عمل معين، في المصانع والمحلات التجارية التي تتطلب نوعية معينه من العمل الخاص مثل  بلاي ستيشن  لها غرض خاص وهو الترفيه </a:t>
            </a:r>
            <a:r>
              <a:rPr lang="ar-SA" sz="3200" dirty="0" smtClean="0"/>
              <a:t>.</a:t>
            </a:r>
          </a:p>
          <a:p>
            <a:pPr marL="365760" lvl="1" indent="0">
              <a:buNone/>
            </a:pPr>
            <a:endParaRPr lang="en-US" sz="3200" dirty="0"/>
          </a:p>
          <a:p>
            <a:pPr marL="457200" lvl="0" indent="-457200">
              <a:buFont typeface="+mj-lt"/>
              <a:buAutoNum type="arabicPeriod"/>
            </a:pPr>
            <a:r>
              <a:rPr lang="ar-SA" sz="3600" b="1" u="sng" dirty="0"/>
              <a:t>حاسبات متعددة الأغراض :</a:t>
            </a:r>
            <a:endParaRPr lang="en-US" sz="3600" dirty="0"/>
          </a:p>
          <a:p>
            <a:pPr marL="365760" lvl="1" indent="0">
              <a:buNone/>
            </a:pPr>
            <a:r>
              <a:rPr lang="ar-SA" sz="3200" dirty="0"/>
              <a:t>حاسبات آلية رقمية ، يمكن أن تقوم بأي عمل تبرمج له ، من كتابة نصوص أو ترفيه أو عمليات حسابية مثل الحاسب الشخصي </a:t>
            </a:r>
            <a:endParaRPr lang="en-US" sz="3200" dirty="0"/>
          </a:p>
          <a:p>
            <a:pPr marL="365760" lvl="1" indent="0">
              <a:buNone/>
            </a:pPr>
            <a:endParaRPr lang="ar-SA" sz="3200" dirty="0"/>
          </a:p>
        </p:txBody>
      </p:sp>
    </p:spTree>
    <p:extLst>
      <p:ext uri="{BB962C8B-B14F-4D97-AF65-F5344CB8AC3E}">
        <p14:creationId xmlns:p14="http://schemas.microsoft.com/office/powerpoint/2010/main" val="69036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تقنية عملها </a:t>
            </a:r>
          </a:p>
        </p:txBody>
      </p:sp>
      <p:sp>
        <p:nvSpPr>
          <p:cNvPr id="3" name="Content Placeholder 2"/>
          <p:cNvSpPr>
            <a:spLocks noGrp="1"/>
          </p:cNvSpPr>
          <p:nvPr>
            <p:ph sz="quarter" idx="1"/>
          </p:nvPr>
        </p:nvSpPr>
        <p:spPr>
          <a:xfrm>
            <a:off x="457200" y="1340768"/>
            <a:ext cx="8003232" cy="5256584"/>
          </a:xfrm>
        </p:spPr>
        <p:txBody>
          <a:bodyPr>
            <a:noAutofit/>
          </a:bodyPr>
          <a:lstStyle/>
          <a:p>
            <a:pPr marL="457200" lvl="0" indent="-457200">
              <a:buFont typeface="+mj-lt"/>
              <a:buAutoNum type="arabicPeriod"/>
            </a:pPr>
            <a:r>
              <a:rPr lang="ar-SA" sz="2800" b="1" u="sng" dirty="0" smtClean="0"/>
              <a:t>الحاسبات </a:t>
            </a:r>
            <a:r>
              <a:rPr lang="ar-SA" sz="2800" b="1" u="sng" dirty="0"/>
              <a:t>الرقمية </a:t>
            </a:r>
            <a:r>
              <a:rPr lang="en-US" sz="2800" b="1" u="sng" dirty="0"/>
              <a:t>(Digital Computers)</a:t>
            </a:r>
            <a:endParaRPr lang="en-US" sz="2800" dirty="0"/>
          </a:p>
          <a:p>
            <a:pPr lvl="1"/>
            <a:r>
              <a:rPr lang="ar-SA" sz="2400" dirty="0"/>
              <a:t>تعالج البيانات الرقمية فقط، بقيم محدوده و تستخدم في حل المشاكل الحسابية المعقدة و تنظيم الملفات و قواعد البيانات  .</a:t>
            </a:r>
            <a:endParaRPr lang="en-US" sz="2400" dirty="0"/>
          </a:p>
          <a:p>
            <a:pPr lvl="1"/>
            <a:r>
              <a:rPr lang="ar-SA" sz="2400" dirty="0"/>
              <a:t>مجال هذه الحاسبات الرقمية هي: التعليم و تنظيم الإدارة و المحاسبة.</a:t>
            </a:r>
            <a:endParaRPr lang="en-US" sz="2400" dirty="0"/>
          </a:p>
          <a:p>
            <a:pPr lvl="1"/>
            <a:r>
              <a:rPr lang="ar-SA" sz="2400" dirty="0"/>
              <a:t>و تتميز بالسرعات العالية و إمكانية إجراء أكثر من عملية حسابية في نفس الوقت.</a:t>
            </a:r>
            <a:endParaRPr lang="en-US" sz="2400" dirty="0"/>
          </a:p>
          <a:p>
            <a:pPr marL="0" indent="0">
              <a:buNone/>
            </a:pPr>
            <a:endParaRPr lang="en-US" sz="2800" dirty="0"/>
          </a:p>
          <a:p>
            <a:pPr marL="457200" lvl="0" indent="-457200">
              <a:buFont typeface="+mj-lt"/>
              <a:buAutoNum type="arabicPeriod"/>
            </a:pPr>
            <a:r>
              <a:rPr lang="ar-SA" sz="2800" b="1" u="sng" dirty="0"/>
              <a:t>حاسبات قياسية ( </a:t>
            </a:r>
            <a:r>
              <a:rPr lang="en-US" sz="2800" b="1" u="sng" dirty="0"/>
              <a:t>(Analogue Computer</a:t>
            </a:r>
            <a:endParaRPr lang="en-US" sz="2800" dirty="0"/>
          </a:p>
          <a:p>
            <a:pPr lvl="1"/>
            <a:r>
              <a:rPr lang="ar-SA" sz="2400" dirty="0"/>
              <a:t>تستخدم بيانات قياسية و هي البيانات التي تأخذ قيماً عديدة مثل (شدة الصوت، درجة الحرارة).</a:t>
            </a:r>
            <a:endParaRPr lang="en-US" sz="2400" dirty="0"/>
          </a:p>
          <a:p>
            <a:pPr lvl="1"/>
            <a:r>
              <a:rPr lang="ar-SA" sz="2400" dirty="0"/>
              <a:t>تستخدم في حساب الخصائص الفيزيائية مثل (الأوزان، الضغوط، الحرارة)</a:t>
            </a:r>
            <a:endParaRPr lang="en-US" sz="2400" dirty="0"/>
          </a:p>
          <a:p>
            <a:pPr lvl="1"/>
            <a:r>
              <a:rPr lang="ar-SA" sz="2400" dirty="0"/>
              <a:t>تستخدم في المراكز العلمية و الطبية و مراكز الأرصاد الجوية</a:t>
            </a:r>
            <a:endParaRPr lang="en-US" sz="2400" dirty="0"/>
          </a:p>
          <a:p>
            <a:pPr lvl="1"/>
            <a:endParaRPr lang="ar-SA" sz="2400" dirty="0"/>
          </a:p>
        </p:txBody>
      </p:sp>
    </p:spTree>
    <p:extLst>
      <p:ext uri="{BB962C8B-B14F-4D97-AF65-F5344CB8AC3E}">
        <p14:creationId xmlns:p14="http://schemas.microsoft.com/office/powerpoint/2010/main" val="713255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a:noFill/>
          <a:ln w="9525">
            <a:noFill/>
            <a:miter lim="800000"/>
            <a:headEnd/>
            <a:tailEnd/>
          </a:ln>
        </p:spPr>
        <p:txBody>
          <a:bodyPr vert="horz" anchor="ctr">
            <a:normAutofit fontScale="90000"/>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الحجم </a:t>
            </a:r>
          </a:p>
        </p:txBody>
      </p:sp>
      <p:sp>
        <p:nvSpPr>
          <p:cNvPr id="3" name="Content Placeholder 2"/>
          <p:cNvSpPr>
            <a:spLocks noGrp="1"/>
          </p:cNvSpPr>
          <p:nvPr>
            <p:ph sz="quarter" idx="1"/>
          </p:nvPr>
        </p:nvSpPr>
        <p:spPr>
          <a:xfrm>
            <a:off x="2771800" y="1772816"/>
            <a:ext cx="5976664" cy="4509120"/>
          </a:xfrm>
        </p:spPr>
        <p:txBody>
          <a:bodyPr>
            <a:noAutofit/>
          </a:bodyPr>
          <a:lstStyle/>
          <a:p>
            <a:pPr marL="457200" lvl="0" indent="-457200">
              <a:buFont typeface="+mj-lt"/>
              <a:buAutoNum type="arabicPeriod"/>
            </a:pPr>
            <a:r>
              <a:rPr lang="ar-SA" sz="2800" b="1" u="sng" dirty="0" smtClean="0"/>
              <a:t>حاسبات </a:t>
            </a:r>
            <a:r>
              <a:rPr lang="ar-SA" sz="2800" b="1" u="sng" dirty="0"/>
              <a:t>عملاقة </a:t>
            </a:r>
            <a:r>
              <a:rPr lang="en-US" sz="2800" b="1" u="sng" dirty="0" err="1"/>
              <a:t>SuperComputer</a:t>
            </a:r>
            <a:r>
              <a:rPr lang="ar-SA" sz="2800" b="1" u="sng" dirty="0"/>
              <a:t> :</a:t>
            </a:r>
            <a:endParaRPr lang="en-US" sz="2800" dirty="0"/>
          </a:p>
          <a:p>
            <a:pPr lvl="1"/>
            <a:r>
              <a:rPr lang="ar-SA" sz="2800" dirty="0"/>
              <a:t>تعتبر من أفضل الحاسبات من حيث القوة والسرعة والكفائة ، لها القدرة على القيام بعمليات حسابية معقدة كالتي يحتاجها العلماء في مراكز الأبحاث، كمراكز الفضاء أو المصانع الحربية لتصنيع أسلحة الكترونية ”الصواريخ الالكترونية“ .</a:t>
            </a:r>
            <a:endParaRPr lang="en-US" sz="2800" dirty="0"/>
          </a:p>
          <a:p>
            <a:pPr lvl="1"/>
            <a:r>
              <a:rPr lang="ar-SA" sz="2800" dirty="0"/>
              <a:t>تستطيع معالجة بيانات 10000 مستخدم في نفس الوقت وتعتبر ذات تكلفه عاليه قد تصل الى مليون دولار أو أكثر للحاسب الواحد </a:t>
            </a:r>
            <a:r>
              <a:rPr lang="ar-SA" sz="2800" dirty="0" smtClean="0"/>
              <a:t>.</a:t>
            </a:r>
            <a:endParaRPr lang="en-US" sz="2000" dirty="0"/>
          </a:p>
        </p:txBody>
      </p:sp>
      <p:sp>
        <p:nvSpPr>
          <p:cNvPr id="4" name="Rectangle 3"/>
          <p:cNvSpPr/>
          <p:nvPr/>
        </p:nvSpPr>
        <p:spPr>
          <a:xfrm>
            <a:off x="395536" y="1052736"/>
            <a:ext cx="8100392" cy="461665"/>
          </a:xfrm>
          <a:prstGeom prst="rect">
            <a:avLst/>
          </a:prstGeom>
        </p:spPr>
        <p:txBody>
          <a:bodyPr wrap="square">
            <a:spAutoFit/>
          </a:bodyPr>
          <a:lstStyle/>
          <a:p>
            <a:pPr algn="ctr"/>
            <a:r>
              <a:rPr lang="ar-SA" sz="2400" b="1" u="sng" dirty="0">
                <a:solidFill>
                  <a:srgbClr val="FF0000"/>
                </a:solidFill>
              </a:rPr>
              <a:t>جميعها تعتبر حاسبات متعددة الأغراض لكنها تختلف من حيث قدرة الجهاز</a:t>
            </a:r>
            <a:endParaRPr lang="en-US" sz="2400" u="sng" dirty="0">
              <a:solidFill>
                <a:srgbClr val="FF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844824"/>
            <a:ext cx="2702766" cy="4392488"/>
          </a:xfrm>
          <a:prstGeom prst="rect">
            <a:avLst/>
          </a:prstGeom>
        </p:spPr>
      </p:pic>
    </p:spTree>
    <p:extLst>
      <p:ext uri="{BB962C8B-B14F-4D97-AF65-F5344CB8AC3E}">
        <p14:creationId xmlns:p14="http://schemas.microsoft.com/office/powerpoint/2010/main" val="1568059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424" y="332656"/>
            <a:ext cx="5080992" cy="6141296"/>
          </a:xfrm>
        </p:spPr>
        <p:txBody>
          <a:bodyPr vert="horz">
            <a:noAutofit/>
          </a:bodyPr>
          <a:lstStyle/>
          <a:p>
            <a:pPr marL="457200" indent="-457200">
              <a:buFont typeface="+mj-lt"/>
              <a:buAutoNum type="arabicPeriod" startAt="2"/>
            </a:pPr>
            <a:r>
              <a:rPr lang="ar-SA" b="1" u="sng" dirty="0"/>
              <a:t>حاسبات كبيرة </a:t>
            </a:r>
            <a:r>
              <a:rPr lang="en-US" b="1" u="sng" dirty="0" err="1"/>
              <a:t>MainFrame</a:t>
            </a:r>
            <a:r>
              <a:rPr lang="ar-SA" b="1" u="sng" dirty="0"/>
              <a:t> :</a:t>
            </a:r>
            <a:endParaRPr lang="en-US" b="1" u="sng" dirty="0"/>
          </a:p>
          <a:p>
            <a:pPr lvl="1"/>
            <a:endParaRPr lang="ar-SA" sz="2000" dirty="0" smtClean="0"/>
          </a:p>
          <a:p>
            <a:pPr lvl="1"/>
            <a:r>
              <a:rPr lang="ar-SA" sz="2000" dirty="0" smtClean="0"/>
              <a:t>من </a:t>
            </a:r>
            <a:r>
              <a:rPr lang="ar-SA" sz="2000" dirty="0"/>
              <a:t>أوائل الكمبيوترات التي استخدمت في المجالات التجارية وقطاع الأعمال وهي </a:t>
            </a:r>
            <a:endParaRPr lang="en-US" sz="2000" dirty="0"/>
          </a:p>
          <a:p>
            <a:pPr lvl="1"/>
            <a:r>
              <a:rPr lang="ar-SA" sz="2000" dirty="0"/>
              <a:t>حاسبات ذات معالجات كبيرة تسمح بتعدد المشاركة في العمل حيث تعتمد على امكانية المشاركة بمعلومات أو قاعدة بيانات موحدة على جهاز واحد يسمى مضيف أو خادم </a:t>
            </a:r>
            <a:r>
              <a:rPr lang="en-US" sz="2000" dirty="0"/>
              <a:t>  Server</a:t>
            </a:r>
            <a:r>
              <a:rPr lang="ar-SA" sz="2000" dirty="0"/>
              <a:t>يعمل عليها عدد كبير من الأشخاص من خلال وحدات طرفية عبارة عن شاشة ولوحة مفاتيح أو حاسبات صغيرة متصلة بها بكابل أو إتصال لاسلكي .</a:t>
            </a:r>
            <a:endParaRPr lang="en-US" sz="2000" dirty="0"/>
          </a:p>
          <a:p>
            <a:pPr lvl="1"/>
            <a:r>
              <a:rPr lang="ar-SA" sz="2000" dirty="0"/>
              <a:t>تستطيع معالجة بيانات المئات من المستخدمين في نفس الوقت و تتأثر في عملها بنوع وجودة وحدات الإدخال والإخراج والتخزين من حيث السعة والسرعة و تستخدم في المؤسسات الكبيرة مثل شركات الطيران، الجامعات ، البنوك  بتكلفه عاليه تصل الى مئة الف دولار </a:t>
            </a:r>
            <a:r>
              <a:rPr lang="ar-SA" sz="2000" dirty="0" smtClean="0"/>
              <a:t>.</a:t>
            </a:r>
            <a:endParaRPr lang="en-US" sz="2000" dirty="0"/>
          </a:p>
          <a:p>
            <a:pPr marL="457200" indent="-457200">
              <a:buFont typeface="+mj-lt"/>
              <a:buAutoNum type="arabicPeriod" startAt="2"/>
            </a:pPr>
            <a:endParaRPr lang="ar-SA" b="1"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855" y="548680"/>
            <a:ext cx="3029845" cy="5760640"/>
          </a:xfrm>
          <a:prstGeom prst="rect">
            <a:avLst/>
          </a:prstGeom>
        </p:spPr>
      </p:pic>
    </p:spTree>
    <p:extLst>
      <p:ext uri="{BB962C8B-B14F-4D97-AF65-F5344CB8AC3E}">
        <p14:creationId xmlns:p14="http://schemas.microsoft.com/office/powerpoint/2010/main" val="25263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07904" y="332656"/>
            <a:ext cx="4216896" cy="6141296"/>
          </a:xfrm>
        </p:spPr>
        <p:txBody>
          <a:bodyPr>
            <a:normAutofit/>
          </a:bodyPr>
          <a:lstStyle/>
          <a:p>
            <a:pPr marL="457200" lvl="0" indent="-457200">
              <a:buFont typeface="+mj-lt"/>
              <a:buAutoNum type="arabicPeriod" startAt="3"/>
            </a:pPr>
            <a:r>
              <a:rPr lang="ar-SA" b="1" u="sng" dirty="0"/>
              <a:t>حاسبات مُتوسطة </a:t>
            </a:r>
            <a:r>
              <a:rPr lang="en-US" b="1" u="sng" dirty="0"/>
              <a:t>minicomputers</a:t>
            </a:r>
            <a:endParaRPr lang="en-US" dirty="0"/>
          </a:p>
          <a:p>
            <a:endParaRPr lang="ar-SA" dirty="0" smtClean="0"/>
          </a:p>
          <a:p>
            <a:r>
              <a:rPr lang="ar-SA" dirty="0" smtClean="0"/>
              <a:t>تقع </a:t>
            </a:r>
            <a:r>
              <a:rPr lang="ar-SA" dirty="0"/>
              <a:t>متوسطة بين الحاسبات الدقيقة والحاسبات الكبيرة فهي تشبه في شكلها الحاسبات الدقيقة ولكنها أكثر كفائة منها لأنها مصممة لخدمة عدد من المستخدمين ( العشرات ) فهي تعمل كخادم أو </a:t>
            </a:r>
            <a:r>
              <a:rPr lang="en-US" dirty="0"/>
              <a:t>Server </a:t>
            </a:r>
            <a:r>
              <a:rPr lang="ar-SA" dirty="0"/>
              <a:t>وتعتبر قليلة التكلفة الى حد ما تتراوح اسعارها من 20000 الى 250000 دولار .</a:t>
            </a: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85774"/>
            <a:ext cx="3033983" cy="5751538"/>
          </a:xfrm>
          <a:prstGeom prst="rect">
            <a:avLst/>
          </a:prstGeom>
        </p:spPr>
      </p:pic>
    </p:spTree>
    <p:extLst>
      <p:ext uri="{BB962C8B-B14F-4D97-AF65-F5344CB8AC3E}">
        <p14:creationId xmlns:p14="http://schemas.microsoft.com/office/powerpoint/2010/main" val="2344246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99992" y="404664"/>
            <a:ext cx="3424808" cy="6069288"/>
          </a:xfrm>
        </p:spPr>
        <p:txBody>
          <a:bodyPr/>
          <a:lstStyle/>
          <a:p>
            <a:pPr marL="457200" lvl="0" indent="-457200">
              <a:buFont typeface="+mj-lt"/>
              <a:buAutoNum type="arabicPeriod" startAt="4"/>
            </a:pPr>
            <a:r>
              <a:rPr lang="ar-SA" b="1" u="sng" dirty="0"/>
              <a:t>حاسبات دقيقة </a:t>
            </a:r>
            <a:r>
              <a:rPr lang="en-US" b="1" u="sng" dirty="0"/>
              <a:t>microcomputers</a:t>
            </a:r>
            <a:endParaRPr lang="en-US" dirty="0"/>
          </a:p>
          <a:p>
            <a:endParaRPr lang="ar-SA" dirty="0" smtClean="0"/>
          </a:p>
          <a:p>
            <a:r>
              <a:rPr lang="ar-SA" dirty="0" smtClean="0"/>
              <a:t>وهي </a:t>
            </a:r>
            <a:r>
              <a:rPr lang="ar-SA" dirty="0"/>
              <a:t>الحاسبات الشخصية مصممة لخدمة مستخدم واحد في نفس الوقت تعتبر الاصغر والأقل قوة وكفائه وتكلفه يدخل من ضمنها الحاسب المكتبي , المحمول ، الحواسب اللوحيه , الحواسب الكفية  تتراوح اسعارها من 100 الى 1000 دولار .</a:t>
            </a:r>
            <a:endParaRPr lang="en-US" dirty="0"/>
          </a:p>
          <a:p>
            <a:pPr marL="0" indent="0">
              <a:buNone/>
            </a:pPr>
            <a:endParaRPr lang="en-US" dirty="0"/>
          </a:p>
          <a:p>
            <a:endParaRPr lang="ar-S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476672"/>
            <a:ext cx="2808312" cy="301537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8309" y="4149080"/>
            <a:ext cx="2982202" cy="2112393"/>
          </a:xfrm>
          <a:prstGeom prst="rect">
            <a:avLst/>
          </a:prstGeom>
        </p:spPr>
      </p:pic>
    </p:spTree>
    <p:extLst>
      <p:ext uri="{BB962C8B-B14F-4D97-AF65-F5344CB8AC3E}">
        <p14:creationId xmlns:p14="http://schemas.microsoft.com/office/powerpoint/2010/main" val="3260564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779912" y="836712"/>
            <a:ext cx="4144888" cy="5637240"/>
          </a:xfrm>
        </p:spPr>
        <p:txBody>
          <a:bodyPr/>
          <a:lstStyle/>
          <a:p>
            <a:pPr marL="457200" lvl="0" indent="-457200">
              <a:buFont typeface="+mj-lt"/>
              <a:buAutoNum type="arabicPeriod" startAt="5"/>
            </a:pPr>
            <a:r>
              <a:rPr lang="ar-SA" b="1" u="sng" dirty="0"/>
              <a:t>محطة العمل </a:t>
            </a:r>
            <a:r>
              <a:rPr lang="en-US" b="1" u="sng" dirty="0"/>
              <a:t>work station</a:t>
            </a:r>
            <a:endParaRPr lang="en-US" dirty="0"/>
          </a:p>
          <a:p>
            <a:endParaRPr lang="ar-SA" dirty="0" smtClean="0"/>
          </a:p>
          <a:p>
            <a:r>
              <a:rPr lang="ar-SA" dirty="0" smtClean="0"/>
              <a:t>تشبه </a:t>
            </a:r>
            <a:r>
              <a:rPr lang="ar-SA" dirty="0"/>
              <a:t>شكل الحاسب الشخصي ولكن يتوفر بها أكثر من معالج ، تحتوي على ملحقات اضافية وهي للمتخصصين مثل المهندسين والعلماء في المختبرات والمصانع .</a:t>
            </a: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644648"/>
            <a:ext cx="3332715" cy="5592664"/>
          </a:xfrm>
          <a:prstGeom prst="rect">
            <a:avLst/>
          </a:prstGeom>
        </p:spPr>
      </p:pic>
    </p:spTree>
    <p:extLst>
      <p:ext uri="{BB962C8B-B14F-4D97-AF65-F5344CB8AC3E}">
        <p14:creationId xmlns:p14="http://schemas.microsoft.com/office/powerpoint/2010/main" val="1801339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03576" y="836712"/>
            <a:ext cx="3928864" cy="5637240"/>
          </a:xfrm>
        </p:spPr>
        <p:txBody>
          <a:bodyPr/>
          <a:lstStyle/>
          <a:p>
            <a:pPr marL="457200" lvl="0" indent="-457200">
              <a:buFont typeface="+mj-lt"/>
              <a:buAutoNum type="arabicPeriod" startAt="6"/>
            </a:pPr>
            <a:r>
              <a:rPr lang="ar-SA" b="1" u="sng" dirty="0"/>
              <a:t>حاسب التحكم</a:t>
            </a:r>
            <a:r>
              <a:rPr lang="ar-SA" u="sng" dirty="0"/>
              <a:t> </a:t>
            </a:r>
            <a:r>
              <a:rPr lang="en-US" b="1" u="sng" dirty="0"/>
              <a:t>control computers</a:t>
            </a:r>
            <a:endParaRPr lang="en-US" dirty="0"/>
          </a:p>
          <a:p>
            <a:endParaRPr lang="ar-SA" dirty="0" smtClean="0"/>
          </a:p>
          <a:p>
            <a:r>
              <a:rPr lang="ar-SA" dirty="0" smtClean="0"/>
              <a:t>یُستخدم </a:t>
            </a:r>
            <a:r>
              <a:rPr lang="ar-SA" dirty="0"/>
              <a:t>في التحكم و المُراقبة للأجھزة </a:t>
            </a:r>
            <a:endParaRPr lang="en-US" dirty="0"/>
          </a:p>
          <a:p>
            <a:r>
              <a:rPr lang="ar-SA" dirty="0"/>
              <a:t>مثل: الأجھزة الصناعیة و الطبیة و وسائل التخزین لإصدار إشارات تنبیھ عند حدوث خلل ما</a:t>
            </a:r>
            <a:r>
              <a:rPr lang="ar-SA"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196752"/>
            <a:ext cx="2114550" cy="2162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590" y="3717032"/>
            <a:ext cx="4201418" cy="2664296"/>
          </a:xfrm>
          <a:prstGeom prst="rect">
            <a:avLst/>
          </a:prstGeom>
        </p:spPr>
      </p:pic>
    </p:spTree>
    <p:extLst>
      <p:ext uri="{BB962C8B-B14F-4D97-AF65-F5344CB8AC3E}">
        <p14:creationId xmlns:p14="http://schemas.microsoft.com/office/powerpoint/2010/main" val="107350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تابع مكونات الحاسب الآلي</a:t>
            </a:r>
            <a:endParaRPr lang="ar-SA" dirty="0"/>
          </a:p>
        </p:txBody>
      </p:sp>
    </p:spTree>
    <p:extLst>
      <p:ext uri="{BB962C8B-B14F-4D97-AF65-F5344CB8AC3E}">
        <p14:creationId xmlns:p14="http://schemas.microsoft.com/office/powerpoint/2010/main" val="2448246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شبكات الحاسب الآلي</a:t>
            </a:r>
          </a:p>
        </p:txBody>
      </p:sp>
      <p:sp>
        <p:nvSpPr>
          <p:cNvPr id="3" name="Content Placeholder 2"/>
          <p:cNvSpPr>
            <a:spLocks noGrp="1"/>
          </p:cNvSpPr>
          <p:nvPr>
            <p:ph sz="quarter" idx="1"/>
          </p:nvPr>
        </p:nvSpPr>
        <p:spPr>
          <a:xfrm>
            <a:off x="4572000" y="1600200"/>
            <a:ext cx="3352800" cy="4873752"/>
          </a:xfrm>
        </p:spPr>
        <p:txBody>
          <a:bodyPr/>
          <a:lstStyle/>
          <a:p>
            <a:pPr lvl="0"/>
            <a:r>
              <a:rPr lang="ar-SA" b="1" u="sng" dirty="0"/>
              <a:t>تعريف الشبكة :</a:t>
            </a:r>
            <a:endParaRPr lang="en-US" dirty="0"/>
          </a:p>
          <a:p>
            <a:endParaRPr lang="ar-SA" dirty="0" smtClean="0"/>
          </a:p>
          <a:p>
            <a:r>
              <a:rPr lang="ar-SA" dirty="0" smtClean="0"/>
              <a:t>" </a:t>
            </a:r>
            <a:r>
              <a:rPr lang="ar-SA" dirty="0"/>
              <a:t>الشبكات هي مجموعة من أجهزة الحاسب وبعض الأجهزة الأخرى مرتبطة مع بعضها البعض للمشاركة في الموارد </a:t>
            </a:r>
            <a:r>
              <a:rPr lang="ar-SA" dirty="0" smtClean="0"/>
              <a:t>".</a:t>
            </a:r>
            <a:endParaRPr lang="en-US" dirty="0"/>
          </a:p>
        </p:txBody>
      </p:sp>
      <p:pic>
        <p:nvPicPr>
          <p:cNvPr id="4" name="Picture 3" descr="network.jpg"/>
          <p:cNvPicPr/>
          <p:nvPr/>
        </p:nvPicPr>
        <p:blipFill>
          <a:blip r:embed="rId2" cstate="print"/>
          <a:stretch>
            <a:fillRect/>
          </a:stretch>
        </p:blipFill>
        <p:spPr>
          <a:xfrm>
            <a:off x="755576" y="1700808"/>
            <a:ext cx="3456384" cy="4104456"/>
          </a:xfrm>
          <a:prstGeom prst="rect">
            <a:avLst/>
          </a:prstGeom>
        </p:spPr>
      </p:pic>
    </p:spTree>
    <p:extLst>
      <p:ext uri="{BB962C8B-B14F-4D97-AF65-F5344CB8AC3E}">
        <p14:creationId xmlns:p14="http://schemas.microsoft.com/office/powerpoint/2010/main" val="4184367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أهم فوائد ومميزات الشبكات </a:t>
            </a:r>
          </a:p>
        </p:txBody>
      </p:sp>
      <p:sp>
        <p:nvSpPr>
          <p:cNvPr id="3" name="Content Placeholder 2"/>
          <p:cNvSpPr>
            <a:spLocks noGrp="1"/>
          </p:cNvSpPr>
          <p:nvPr>
            <p:ph sz="quarter" idx="1"/>
          </p:nvPr>
        </p:nvSpPr>
        <p:spPr>
          <a:xfrm>
            <a:off x="457200" y="1196752"/>
            <a:ext cx="7787208" cy="5277200"/>
          </a:xfrm>
        </p:spPr>
        <p:txBody>
          <a:bodyPr>
            <a:normAutofit fontScale="92500" lnSpcReduction="10000"/>
          </a:bodyPr>
          <a:lstStyle/>
          <a:p>
            <a:pPr lvl="0" algn="just"/>
            <a:r>
              <a:rPr lang="ar-SA" u="sng" dirty="0" smtClean="0"/>
              <a:t>المشاركة </a:t>
            </a:r>
            <a:r>
              <a:rPr lang="ar-SA" u="sng" dirty="0"/>
              <a:t>في المعلومات بين مستخدمي الشبكة </a:t>
            </a:r>
            <a:r>
              <a:rPr lang="ar-SA" dirty="0"/>
              <a:t>: تتيح الشبكات ميزة المشاركة في المعلومات بصورة أسرع وأسهل بين مستخدمي الشبكة.</a:t>
            </a:r>
            <a:endParaRPr lang="en-US" dirty="0"/>
          </a:p>
          <a:p>
            <a:pPr lvl="0" algn="just"/>
            <a:r>
              <a:rPr lang="ar-SA" u="sng" dirty="0"/>
              <a:t>المشاركة في الأجهزة </a:t>
            </a:r>
            <a:r>
              <a:rPr lang="ar-SA" dirty="0"/>
              <a:t>: تسمح الشبكات لأي شخص متصل بها المشاركة في العديد من الأجهزة كأمثلة على ذلك: </a:t>
            </a:r>
            <a:endParaRPr lang="en-US" dirty="0"/>
          </a:p>
          <a:p>
            <a:pPr lvl="2" algn="just"/>
            <a:r>
              <a:rPr lang="ar-SA" dirty="0"/>
              <a:t>المشاركة في عملية التخزين والاسترجاع في أقراص الأطراف المتصلة بالشبكة .</a:t>
            </a:r>
            <a:endParaRPr lang="en-US" dirty="0"/>
          </a:p>
          <a:p>
            <a:pPr lvl="2" algn="just"/>
            <a:r>
              <a:rPr lang="ar-SA" dirty="0"/>
              <a:t>المشاركة في الطابعات.</a:t>
            </a:r>
            <a:endParaRPr lang="en-US" dirty="0"/>
          </a:p>
          <a:p>
            <a:pPr lvl="2" algn="just"/>
            <a:r>
              <a:rPr lang="ar-SA" dirty="0"/>
              <a:t>المشاركة في الماسح الضوئي.</a:t>
            </a:r>
            <a:endParaRPr lang="en-US" dirty="0"/>
          </a:p>
          <a:p>
            <a:pPr lvl="0" algn="just"/>
            <a:r>
              <a:rPr lang="ar-SA" u="sng" dirty="0"/>
              <a:t>المشاركة في البرامج : </a:t>
            </a:r>
            <a:r>
              <a:rPr lang="ar-SA" dirty="0"/>
              <a:t>باستخدام الشبكات يمكن تثبيت البرامج وإدارتها مركزياً في جهاز واحد وهو الخادم ( </a:t>
            </a:r>
            <a:r>
              <a:rPr lang="en-US" dirty="0"/>
              <a:t>Server </a:t>
            </a:r>
            <a:r>
              <a:rPr lang="ar-SA" dirty="0"/>
              <a:t>) ومنع الوصول إليها إلا للمستفيدين فقط ويمكن بواسطة الخادم تحديد كلمات مرور للمستخدمين وتحديد وقت معين لكل مستخدم .</a:t>
            </a:r>
            <a:endParaRPr lang="en-US" dirty="0"/>
          </a:p>
          <a:p>
            <a:pPr lvl="0" algn="just"/>
            <a:r>
              <a:rPr lang="ar-SA" u="sng" dirty="0"/>
              <a:t>حماية المعلومات : </a:t>
            </a:r>
            <a:r>
              <a:rPr lang="ar-SA" dirty="0"/>
              <a:t>توفر الشبكات سرية تامة للمعلومات وذلك بإعطاء كل مستخدم اسم خاص ( </a:t>
            </a:r>
            <a:r>
              <a:rPr lang="en-US" dirty="0"/>
              <a:t>User Name</a:t>
            </a:r>
            <a:r>
              <a:rPr lang="ar-SA" dirty="0"/>
              <a:t>) وكلمة مرور ( </a:t>
            </a:r>
            <a:r>
              <a:rPr lang="en-US" dirty="0"/>
              <a:t>Password</a:t>
            </a:r>
            <a:r>
              <a:rPr lang="ar-SA" dirty="0"/>
              <a:t> ).</a:t>
            </a:r>
            <a:endParaRPr lang="en-US" dirty="0"/>
          </a:p>
          <a:p>
            <a:pPr lvl="0" algn="just"/>
            <a:r>
              <a:rPr lang="ar-SA" u="sng" dirty="0"/>
              <a:t>البريد الإلكتروني : </a:t>
            </a:r>
            <a:r>
              <a:rPr lang="ar-SA" dirty="0"/>
              <a:t>البريد الإلكتروني هو أحد أنواع التواصل بين الناس والتي توفرها الشبكات مثل الشبكة العالمية (</a:t>
            </a:r>
            <a:r>
              <a:rPr lang="en-US" dirty="0"/>
              <a:t> Internet</a:t>
            </a:r>
            <a:r>
              <a:rPr lang="ar-SA" dirty="0"/>
              <a:t>) وهو أحد مسببات سهولة وسرعة الاتصال بين الناس في عصرنا الحاضر.</a:t>
            </a:r>
            <a:endParaRPr lang="en-US" dirty="0"/>
          </a:p>
          <a:p>
            <a:pPr algn="just"/>
            <a:endParaRPr lang="ar-SA" dirty="0"/>
          </a:p>
        </p:txBody>
      </p:sp>
    </p:spTree>
    <p:extLst>
      <p:ext uri="{BB962C8B-B14F-4D97-AF65-F5344CB8AC3E}">
        <p14:creationId xmlns:p14="http://schemas.microsoft.com/office/powerpoint/2010/main" val="109115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محور التعامل مع </a:t>
            </a:r>
            <a:r>
              <a:rPr lang="ar-SA" sz="4100" b="1" dirty="0" smtClean="0">
                <a:solidFill>
                  <a:schemeClr val="accent2"/>
                </a:solidFill>
                <a:effectLst>
                  <a:outerShdw blurRad="38100" dist="38100" dir="2700000" algn="tl">
                    <a:srgbClr val="C0C0C0"/>
                  </a:outerShdw>
                </a:effectLst>
                <a:latin typeface="Lucida Sans Unicode" pitchFamily="34" charset="0"/>
                <a:ea typeface="+mn-ea"/>
                <a:cs typeface="+mn-cs"/>
              </a:rPr>
              <a:t>الشبكة</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p:txBody>
          <a:bodyPr/>
          <a:lstStyle/>
          <a:p>
            <a:pPr marL="457200" lvl="0" indent="-457200" algn="just">
              <a:buFont typeface="+mj-lt"/>
              <a:buAutoNum type="arabicPeriod"/>
            </a:pPr>
            <a:r>
              <a:rPr lang="ar-SA" b="1" u="sng" dirty="0" smtClean="0"/>
              <a:t>الخادم </a:t>
            </a:r>
            <a:r>
              <a:rPr lang="ar-SA" b="1" u="sng" dirty="0"/>
              <a:t>(</a:t>
            </a:r>
            <a:r>
              <a:rPr lang="en-US" b="1" u="sng" dirty="0"/>
              <a:t>Server</a:t>
            </a:r>
            <a:r>
              <a:rPr lang="ar-SA" b="1" u="sng" dirty="0"/>
              <a:t>) : </a:t>
            </a:r>
            <a:r>
              <a:rPr lang="ar-SA" dirty="0"/>
              <a:t>الخادم هو أهم أجهزة الشبكة وهو الذي يوفر مصادر الشبكة ويتحكم بها</a:t>
            </a:r>
            <a:r>
              <a:rPr lang="ar-SA" dirty="0" smtClean="0"/>
              <a:t>.</a:t>
            </a:r>
          </a:p>
          <a:p>
            <a:pPr marL="457200" lvl="0" indent="-457200" algn="just">
              <a:buFont typeface="+mj-lt"/>
              <a:buAutoNum type="arabicPeriod"/>
            </a:pPr>
            <a:endParaRPr lang="en-US" dirty="0"/>
          </a:p>
          <a:p>
            <a:pPr marL="457200" lvl="0" indent="-457200" algn="just">
              <a:buFont typeface="+mj-lt"/>
              <a:buAutoNum type="arabicPeriod"/>
            </a:pPr>
            <a:r>
              <a:rPr lang="ar-SA" b="1" u="sng" dirty="0"/>
              <a:t>العميل (</a:t>
            </a:r>
            <a:r>
              <a:rPr lang="en-US" b="1" u="sng" dirty="0"/>
              <a:t>Client</a:t>
            </a:r>
            <a:r>
              <a:rPr lang="ar-SA" b="1" u="sng" dirty="0"/>
              <a:t>) : </a:t>
            </a:r>
            <a:r>
              <a:rPr lang="ar-SA" dirty="0"/>
              <a:t>العميل هو عبارة عن جهاز حاسب آلي مربوط بالشبكة , وهو عبارة عن جهاز ( وحدة طرفية ) ولكن ليس له أي صلاحيات في التحكم</a:t>
            </a:r>
            <a:r>
              <a:rPr lang="ar-SA" dirty="0" smtClean="0"/>
              <a:t>.</a:t>
            </a:r>
          </a:p>
          <a:p>
            <a:pPr marL="457200" lvl="0" indent="-457200" algn="just">
              <a:buFont typeface="+mj-lt"/>
              <a:buAutoNum type="arabicPeriod"/>
            </a:pPr>
            <a:endParaRPr lang="en-US" dirty="0"/>
          </a:p>
          <a:p>
            <a:pPr marL="457200" lvl="0" indent="-457200" algn="just">
              <a:buFont typeface="+mj-lt"/>
              <a:buAutoNum type="arabicPeriod"/>
            </a:pPr>
            <a:r>
              <a:rPr lang="ar-SA" b="1" u="sng" dirty="0"/>
              <a:t>مصادر الشبكة (</a:t>
            </a:r>
            <a:r>
              <a:rPr lang="en-US" b="1" u="sng" dirty="0"/>
              <a:t>Resource</a:t>
            </a:r>
            <a:r>
              <a:rPr lang="ar-SA" b="1" u="sng" dirty="0"/>
              <a:t>): </a:t>
            </a:r>
            <a:r>
              <a:rPr lang="ar-SA" dirty="0"/>
              <a:t>المصادر هي عبارة عن كل الملفات والطابعات والمكونات المادية أوالبرمجية الأخرى التي يمكن أن يتشارك بها مستخدم شبكة الحاسب.</a:t>
            </a:r>
            <a:endParaRPr lang="en-US" dirty="0"/>
          </a:p>
          <a:p>
            <a:endParaRPr lang="ar-SA" dirty="0"/>
          </a:p>
        </p:txBody>
      </p:sp>
    </p:spTree>
    <p:extLst>
      <p:ext uri="{BB962C8B-B14F-4D97-AF65-F5344CB8AC3E}">
        <p14:creationId xmlns:p14="http://schemas.microsoft.com/office/powerpoint/2010/main" val="1468500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أنواع الشبكات حسب البعد </a:t>
            </a:r>
          </a:p>
        </p:txBody>
      </p:sp>
      <p:sp>
        <p:nvSpPr>
          <p:cNvPr id="3" name="Content Placeholder 2"/>
          <p:cNvSpPr>
            <a:spLocks noGrp="1"/>
          </p:cNvSpPr>
          <p:nvPr>
            <p:ph sz="quarter" idx="1"/>
          </p:nvPr>
        </p:nvSpPr>
        <p:spPr>
          <a:xfrm>
            <a:off x="4283968" y="1600200"/>
            <a:ext cx="3640832" cy="4873752"/>
          </a:xfrm>
        </p:spPr>
        <p:txBody>
          <a:bodyPr>
            <a:noAutofit/>
          </a:bodyPr>
          <a:lstStyle/>
          <a:p>
            <a:pPr lvl="0"/>
            <a:r>
              <a:rPr lang="ar-SA" sz="2800" b="1" dirty="0"/>
              <a:t>شبكات محلية (</a:t>
            </a:r>
            <a:r>
              <a:rPr lang="en-US" sz="2800" b="1" dirty="0"/>
              <a:t>LAN</a:t>
            </a:r>
            <a:r>
              <a:rPr lang="ar-SA" sz="2800" b="1" dirty="0"/>
              <a:t>) : وتعني </a:t>
            </a:r>
            <a:r>
              <a:rPr lang="en-US" sz="2800" b="1" dirty="0"/>
              <a:t>Local Area Network </a:t>
            </a:r>
            <a:endParaRPr lang="en-US" sz="2800" dirty="0"/>
          </a:p>
          <a:p>
            <a:r>
              <a:rPr lang="ar-SA" sz="2800" dirty="0"/>
              <a:t>أي منطقة شبكة محلية وهي عبارة عن مجموعة من أجهزة الحاسب مرتبطة مع بعضها البعض بواسطة كابلات في منطقة واحدة أو مبنى واحد كوسيلة للاتصال بين الأجهزة.</a:t>
            </a:r>
            <a:endParaRPr lang="en-US" sz="2800" dirty="0"/>
          </a:p>
          <a:p>
            <a:endParaRPr lang="ar-SA" sz="2800" dirty="0"/>
          </a:p>
        </p:txBody>
      </p:sp>
      <p:pic>
        <p:nvPicPr>
          <p:cNvPr id="4" name="Picture 3" descr="images.jpg"/>
          <p:cNvPicPr/>
          <p:nvPr/>
        </p:nvPicPr>
        <p:blipFill>
          <a:blip r:embed="rId2" cstate="print"/>
          <a:stretch>
            <a:fillRect/>
          </a:stretch>
        </p:blipFill>
        <p:spPr>
          <a:xfrm>
            <a:off x="539552" y="1484784"/>
            <a:ext cx="3456384" cy="4608512"/>
          </a:xfrm>
          <a:prstGeom prst="rect">
            <a:avLst/>
          </a:prstGeom>
        </p:spPr>
      </p:pic>
    </p:spTree>
    <p:extLst>
      <p:ext uri="{BB962C8B-B14F-4D97-AF65-F5344CB8AC3E}">
        <p14:creationId xmlns:p14="http://schemas.microsoft.com/office/powerpoint/2010/main" val="388378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p:spPr>
        <p:txBody>
          <a:bodyPr>
            <a:normAutofit/>
          </a:bodyPr>
          <a:lstStyle/>
          <a:p>
            <a:pPr lvl="0" algn="ctr"/>
            <a:r>
              <a:rPr lang="ar-SA" sz="2800" b="1" dirty="0"/>
              <a:t>شبكات موسعة (</a:t>
            </a:r>
            <a:r>
              <a:rPr lang="en-US" sz="2800" b="1" dirty="0"/>
              <a:t>WAN</a:t>
            </a:r>
            <a:r>
              <a:rPr lang="ar-SA" sz="2800" b="1" dirty="0"/>
              <a:t>) : وتعني </a:t>
            </a:r>
            <a:r>
              <a:rPr lang="en-US" sz="2800" b="1" dirty="0"/>
              <a:t>Wide Area Network </a:t>
            </a:r>
            <a:endParaRPr lang="ar-SA" sz="2800" dirty="0"/>
          </a:p>
        </p:txBody>
      </p:sp>
      <p:sp>
        <p:nvSpPr>
          <p:cNvPr id="3" name="Content Placeholder 2"/>
          <p:cNvSpPr>
            <a:spLocks noGrp="1"/>
          </p:cNvSpPr>
          <p:nvPr>
            <p:ph sz="quarter" idx="1"/>
          </p:nvPr>
        </p:nvSpPr>
        <p:spPr>
          <a:xfrm>
            <a:off x="4067944" y="1600200"/>
            <a:ext cx="3856856" cy="4873752"/>
          </a:xfrm>
        </p:spPr>
        <p:txBody>
          <a:bodyPr/>
          <a:lstStyle/>
          <a:p>
            <a:pPr marL="0" indent="0">
              <a:buNone/>
            </a:pPr>
            <a:endParaRPr lang="en-US" dirty="0"/>
          </a:p>
          <a:p>
            <a:r>
              <a:rPr lang="ar-SA" dirty="0" smtClean="0"/>
              <a:t>أي </a:t>
            </a:r>
            <a:r>
              <a:rPr lang="ar-SA" dirty="0"/>
              <a:t>منطقة شبكة موسعة, في هذا النوع من الشبكات يتم ربط أجهزة الحاسب في مناطق مختلفة ( مباني متباعدة) وذلك باستخدام وسائط مثل الاتصال الهاتفي (خط الهاتف) أو القمر الصناعي.</a:t>
            </a:r>
            <a:endParaRPr lang="en-US" dirty="0"/>
          </a:p>
          <a:p>
            <a:pPr marL="0" indent="0">
              <a:buNone/>
            </a:pPr>
            <a:endParaRPr lang="en-US" dirty="0"/>
          </a:p>
        </p:txBody>
      </p:sp>
      <p:pic>
        <p:nvPicPr>
          <p:cNvPr id="4" name="Picture 3" descr="wan-world.gif"/>
          <p:cNvPicPr/>
          <p:nvPr/>
        </p:nvPicPr>
        <p:blipFill>
          <a:blip r:embed="rId2" cstate="print"/>
          <a:stretch>
            <a:fillRect/>
          </a:stretch>
        </p:blipFill>
        <p:spPr>
          <a:xfrm>
            <a:off x="755576" y="1909445"/>
            <a:ext cx="2952328" cy="4255859"/>
          </a:xfrm>
          <a:prstGeom prst="rect">
            <a:avLst/>
          </a:prstGeom>
        </p:spPr>
      </p:pic>
    </p:spTree>
    <p:extLst>
      <p:ext uri="{BB962C8B-B14F-4D97-AF65-F5344CB8AC3E}">
        <p14:creationId xmlns:p14="http://schemas.microsoft.com/office/powerpoint/2010/main" val="1105816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340768"/>
            <a:ext cx="7467600" cy="4162474"/>
          </a:xfrm>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أنواع الشبكات حسب المكونات </a:t>
            </a:r>
          </a:p>
        </p:txBody>
      </p:sp>
    </p:spTree>
    <p:extLst>
      <p:ext uri="{BB962C8B-B14F-4D97-AF65-F5344CB8AC3E}">
        <p14:creationId xmlns:p14="http://schemas.microsoft.com/office/powerpoint/2010/main" val="2174202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fontScale="90000"/>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شبكة النظير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Peer To Peer Network</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4" name="Content Placeholder 2"/>
          <p:cNvSpPr>
            <a:spLocks noGrp="1"/>
          </p:cNvSpPr>
          <p:nvPr>
            <p:ph sz="quarter" idx="1"/>
          </p:nvPr>
        </p:nvSpPr>
        <p:spPr>
          <a:xfrm>
            <a:off x="3707904" y="1600200"/>
            <a:ext cx="4216896" cy="4873752"/>
          </a:xfrm>
        </p:spPr>
        <p:txBody>
          <a:bodyPr>
            <a:normAutofit lnSpcReduction="10000"/>
          </a:bodyPr>
          <a:lstStyle/>
          <a:p>
            <a:r>
              <a:rPr lang="ar-SA" dirty="0" smtClean="0"/>
              <a:t>في </a:t>
            </a:r>
            <a:r>
              <a:rPr lang="ar-SA" dirty="0"/>
              <a:t>هذا النوع من الشبكات لا يوجد خادم </a:t>
            </a:r>
            <a:endParaRPr lang="ar-SA" dirty="0" smtClean="0"/>
          </a:p>
          <a:p>
            <a:r>
              <a:rPr lang="ar-SA" dirty="0" smtClean="0"/>
              <a:t>لذلك </a:t>
            </a:r>
            <a:r>
              <a:rPr lang="ar-SA" dirty="0"/>
              <a:t>لا يوجد متحكم بالشبكة </a:t>
            </a:r>
            <a:endParaRPr lang="ar-SA" dirty="0" smtClean="0"/>
          </a:p>
          <a:p>
            <a:r>
              <a:rPr lang="ar-SA" dirty="0" smtClean="0"/>
              <a:t>لكن </a:t>
            </a:r>
            <a:r>
              <a:rPr lang="ar-SA" dirty="0"/>
              <a:t>يستطيع كل جهاز في الشبكة الاستفادة من موارد الجهاز الآخر سواء المكونات المادية أو البرمجية, </a:t>
            </a:r>
            <a:endParaRPr lang="ar-SA" dirty="0" smtClean="0"/>
          </a:p>
          <a:p>
            <a:r>
              <a:rPr lang="ar-SA" dirty="0" smtClean="0"/>
              <a:t>وتستخدم </a:t>
            </a:r>
            <a:r>
              <a:rPr lang="ar-SA" dirty="0"/>
              <a:t>هذه الشبكات في الشركات لنقل الملفات أو المستندات من جهاز إلى آخر, </a:t>
            </a:r>
            <a:endParaRPr lang="ar-SA" dirty="0" smtClean="0"/>
          </a:p>
          <a:p>
            <a:r>
              <a:rPr lang="ar-SA" dirty="0" smtClean="0"/>
              <a:t>كما </a:t>
            </a:r>
            <a:r>
              <a:rPr lang="ar-SA" dirty="0"/>
              <a:t>يستخدم هذا النوع بكثرة في مقاهي الإنترنت وذلك للمشاركة في خط هاتفي واحد, </a:t>
            </a:r>
            <a:endParaRPr lang="ar-SA" dirty="0" smtClean="0"/>
          </a:p>
          <a:p>
            <a:r>
              <a:rPr lang="ar-SA" dirty="0" smtClean="0"/>
              <a:t>يكفي </a:t>
            </a:r>
            <a:r>
              <a:rPr lang="ar-SA" dirty="0"/>
              <a:t>نظام تشغيل بسيط لإدخال الأجهزة على هذا النوع من الشبكات</a:t>
            </a:r>
            <a:r>
              <a:rPr lang="ar-SA" dirty="0" smtClean="0"/>
              <a: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715541"/>
            <a:ext cx="3216254" cy="430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3592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مميزات وعيوب  شبكة النظير</a:t>
            </a:r>
          </a:p>
        </p:txBody>
      </p:sp>
      <p:sp>
        <p:nvSpPr>
          <p:cNvPr id="3" name="Content Placeholder 2"/>
          <p:cNvSpPr>
            <a:spLocks noGrp="1"/>
          </p:cNvSpPr>
          <p:nvPr>
            <p:ph sz="quarter" idx="1"/>
          </p:nvPr>
        </p:nvSpPr>
        <p:spPr>
          <a:xfrm>
            <a:off x="4283968" y="1600200"/>
            <a:ext cx="3640832" cy="4133056"/>
          </a:xfrm>
          <a:ln>
            <a:solidFill>
              <a:schemeClr val="accent1">
                <a:lumMod val="20000"/>
                <a:lumOff val="80000"/>
              </a:schemeClr>
            </a:solidFill>
          </a:ln>
        </p:spPr>
        <p:txBody>
          <a:bodyPr/>
          <a:lstStyle/>
          <a:p>
            <a:pPr lvl="0">
              <a:buFont typeface="Arial" pitchFamily="34" charset="0"/>
              <a:buChar char="•"/>
            </a:pPr>
            <a:r>
              <a:rPr lang="ar-SA" dirty="0"/>
              <a:t>سهلة التثبيت.</a:t>
            </a:r>
            <a:endParaRPr lang="en-US" dirty="0"/>
          </a:p>
          <a:p>
            <a:pPr lvl="0">
              <a:buFont typeface="Arial" pitchFamily="34" charset="0"/>
              <a:buChar char="•"/>
            </a:pPr>
            <a:r>
              <a:rPr lang="ar-SA" dirty="0"/>
              <a:t>توفير وظيفة مراقب شبكة.</a:t>
            </a:r>
            <a:endParaRPr lang="en-US" dirty="0"/>
          </a:p>
          <a:p>
            <a:pPr lvl="0">
              <a:buFont typeface="Arial" pitchFamily="34" charset="0"/>
              <a:buChar char="•"/>
            </a:pPr>
            <a:r>
              <a:rPr lang="ar-SA" dirty="0"/>
              <a:t>مقدرة المستخدمين على السيطرة على مصادر الشبكة عن طريق طلب خصائص الملف ثم طلب الأمر (مشاركة) والعكس صحيح لإزالة المشاركة.</a:t>
            </a:r>
            <a:endParaRPr lang="en-US" dirty="0"/>
          </a:p>
          <a:p>
            <a:pPr lvl="0">
              <a:buFont typeface="Arial" pitchFamily="34" charset="0"/>
              <a:buChar char="•"/>
            </a:pPr>
            <a:r>
              <a:rPr lang="ar-SA" dirty="0"/>
              <a:t>قليلة التكلفة : حيث أن المكونات المادية المطلوبة لهذه الشبكة قليلة ورخيصة الثمن</a:t>
            </a:r>
            <a:r>
              <a:rPr lang="ar-SA" dirty="0" smtClean="0"/>
              <a:t>.</a:t>
            </a:r>
            <a:endParaRPr lang="en-US" dirty="0"/>
          </a:p>
        </p:txBody>
      </p:sp>
      <p:sp>
        <p:nvSpPr>
          <p:cNvPr id="4" name="Rectangle 3"/>
          <p:cNvSpPr/>
          <p:nvPr/>
        </p:nvSpPr>
        <p:spPr>
          <a:xfrm>
            <a:off x="755576" y="1615440"/>
            <a:ext cx="3384376" cy="3046988"/>
          </a:xfrm>
          <a:prstGeom prst="rect">
            <a:avLst/>
          </a:prstGeom>
          <a:ln>
            <a:solidFill>
              <a:schemeClr val="accent1">
                <a:lumMod val="20000"/>
                <a:lumOff val="80000"/>
              </a:schemeClr>
            </a:solidFill>
          </a:ln>
        </p:spPr>
        <p:txBody>
          <a:bodyPr wrap="square">
            <a:spAutoFit/>
          </a:bodyPr>
          <a:lstStyle/>
          <a:p>
            <a:pPr marL="342900" indent="-342900">
              <a:buFont typeface="Arial" pitchFamily="34" charset="0"/>
              <a:buChar char="•"/>
            </a:pPr>
            <a:r>
              <a:rPr lang="ar-SA" sz="2400" dirty="0" smtClean="0"/>
              <a:t>1-عدد المستخدمين محدود فليس لهذا النوع من الشبكات القدرة على ربط عدد كبير من المستخدمين.</a:t>
            </a:r>
          </a:p>
          <a:p>
            <a:pPr marL="342900" indent="-342900">
              <a:buFont typeface="Arial" pitchFamily="34" charset="0"/>
              <a:buChar char="•"/>
            </a:pPr>
            <a:r>
              <a:rPr lang="ar-SA" sz="2400" dirty="0" smtClean="0"/>
              <a:t>2-لا يوجد نظام التخزين المركزي بهذا النوع من الشبكات.</a:t>
            </a:r>
          </a:p>
          <a:p>
            <a:pPr marL="342900" indent="-342900">
              <a:buFont typeface="Arial" pitchFamily="34" charset="0"/>
              <a:buChar char="•"/>
            </a:pPr>
            <a:r>
              <a:rPr lang="ar-SA" sz="2400" dirty="0" smtClean="0"/>
              <a:t>3-الحماية ضعيفة.</a:t>
            </a:r>
            <a:endParaRPr lang="ar-SA" sz="2400" dirty="0"/>
          </a:p>
        </p:txBody>
      </p:sp>
    </p:spTree>
    <p:extLst>
      <p:ext uri="{BB962C8B-B14F-4D97-AF65-F5344CB8AC3E}">
        <p14:creationId xmlns:p14="http://schemas.microsoft.com/office/powerpoint/2010/main" val="650070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fontScale="90000"/>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
            </a:r>
            <a:br>
              <a:rPr lang="en-US" sz="4100" b="1" dirty="0">
                <a:solidFill>
                  <a:schemeClr val="accent2"/>
                </a:solidFill>
                <a:effectLst>
                  <a:outerShdw blurRad="38100" dist="38100" dir="2700000" algn="tl">
                    <a:srgbClr val="C0C0C0"/>
                  </a:outerShdw>
                </a:effectLst>
                <a:latin typeface="Lucida Sans Unicode" pitchFamily="34" charset="0"/>
                <a:ea typeface="+mn-ea"/>
                <a:cs typeface="+mn-cs"/>
              </a:rPr>
            </a:b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شبكة الخادم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Server Based Network</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a:xfrm>
            <a:off x="3923928" y="1600200"/>
            <a:ext cx="4000872" cy="4873752"/>
          </a:xfrm>
        </p:spPr>
        <p:txBody>
          <a:bodyPr>
            <a:normAutofit/>
          </a:bodyPr>
          <a:lstStyle/>
          <a:p>
            <a:pPr algn="just"/>
            <a:r>
              <a:rPr lang="ar-SA" sz="3200" dirty="0"/>
              <a:t>في هذا النوع من الشبكات الخادم هو المسئول عن الحماية والمهام الإدارية للشبكة سواء بمنح خواص المشاركة المادية أو البرمجية للمستخدمين.</a:t>
            </a:r>
            <a:endParaRPr lang="en-US" sz="3200" dirty="0"/>
          </a:p>
          <a:p>
            <a:pPr algn="just"/>
            <a:endParaRPr lang="ar-SA" sz="32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700808"/>
            <a:ext cx="29813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218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15544" y="1600200"/>
            <a:ext cx="3928864" cy="4873752"/>
          </a:xfrm>
          <a:ln>
            <a:solidFill>
              <a:schemeClr val="accent1"/>
            </a:solidFill>
          </a:ln>
        </p:spPr>
        <p:txBody>
          <a:bodyPr>
            <a:normAutofit fontScale="92500" lnSpcReduction="20000"/>
          </a:bodyPr>
          <a:lstStyle/>
          <a:p>
            <a:r>
              <a:rPr lang="ar-SA" dirty="0" smtClean="0"/>
              <a:t>حماية </a:t>
            </a:r>
            <a:r>
              <a:rPr lang="ar-SA" dirty="0"/>
              <a:t>مركزية قوية: حيث أن دخول أي مستخدم لا يتم إلا بعد التحقق من اسم المستخدم وكلمة المرور الخاصة به.</a:t>
            </a:r>
          </a:p>
          <a:p>
            <a:r>
              <a:rPr lang="ar-SA" dirty="0" smtClean="0"/>
              <a:t>التخزين </a:t>
            </a:r>
            <a:r>
              <a:rPr lang="ar-SA" dirty="0"/>
              <a:t>المركزي : يسمح التخزين المركزي باستخدام أو استخراج الملفات أو البيانات من قبل عدة مستخدمين في نفس الوقت.</a:t>
            </a:r>
          </a:p>
          <a:p>
            <a:r>
              <a:rPr lang="ar-SA" dirty="0" smtClean="0"/>
              <a:t>المشاركة </a:t>
            </a:r>
            <a:r>
              <a:rPr lang="ar-SA" dirty="0"/>
              <a:t>في الأجهزة والبرامج .</a:t>
            </a:r>
          </a:p>
          <a:p>
            <a:r>
              <a:rPr lang="ar-SA" dirty="0" smtClean="0"/>
              <a:t>4سهولة </a:t>
            </a:r>
            <a:r>
              <a:rPr lang="ar-SA" dirty="0"/>
              <a:t>إدارة الأعداد الكبيرة من المستخدمين : حيث أن نظام التشغيل المستخدم في جهاز الخادم يحتوي على عدد من البرمجيات المساندة أو المساعدة والتي تتحكم في تنظيم وإدارة المستخدم وهذه البرمجيات المساعدة أو المساندة هي التي تعطي الصلاحيات بالطرد أو القبول من ناحية دخول الشبكة مثلاً.</a:t>
            </a:r>
          </a:p>
          <a:p>
            <a:endParaRPr lang="ar-SA" dirty="0"/>
          </a:p>
        </p:txBody>
      </p:sp>
      <p:sp>
        <p:nvSpPr>
          <p:cNvPr id="4"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مميزات وعيوب  شبكة الخادم</a:t>
            </a:r>
          </a:p>
        </p:txBody>
      </p:sp>
      <p:sp>
        <p:nvSpPr>
          <p:cNvPr id="5" name="Rectangle 4"/>
          <p:cNvSpPr/>
          <p:nvPr/>
        </p:nvSpPr>
        <p:spPr>
          <a:xfrm>
            <a:off x="467544" y="1591632"/>
            <a:ext cx="3528392" cy="1477328"/>
          </a:xfrm>
          <a:prstGeom prst="rect">
            <a:avLst/>
          </a:prstGeom>
          <a:ln>
            <a:solidFill>
              <a:schemeClr val="accent1"/>
            </a:solidFill>
          </a:ln>
        </p:spPr>
        <p:txBody>
          <a:bodyPr wrap="square">
            <a:spAutoFit/>
          </a:bodyPr>
          <a:lstStyle/>
          <a:p>
            <a:pPr marL="285750" indent="-285750" algn="just">
              <a:buFont typeface="Arial" pitchFamily="34" charset="0"/>
              <a:buChar char="•"/>
            </a:pPr>
            <a:r>
              <a:rPr lang="ar-SA" dirty="0" smtClean="0"/>
              <a:t>تكلفة الأجهزة المستخدمة ونظم التشغيل المستخدمة باهظة وغالية الثمن.</a:t>
            </a:r>
          </a:p>
          <a:p>
            <a:pPr marL="285750" indent="-285750" algn="just">
              <a:buFont typeface="Arial" pitchFamily="34" charset="0"/>
              <a:buChar char="•"/>
            </a:pPr>
            <a:r>
              <a:rPr lang="ar-SA" dirty="0" smtClean="0"/>
              <a:t>هذا النوع من الشبكات يحتاج مراقب شبكات للعمل على مراقبة الشبكة ومنح الصلاحيات المطلوبة من قبل مستخدميها .</a:t>
            </a:r>
            <a:endParaRPr lang="ar-SA" dirty="0"/>
          </a:p>
        </p:txBody>
      </p:sp>
    </p:spTree>
    <p:extLst>
      <p:ext uri="{BB962C8B-B14F-4D97-AF65-F5344CB8AC3E}">
        <p14:creationId xmlns:p14="http://schemas.microsoft.com/office/powerpoint/2010/main" val="147011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المنافذ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(ports)</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a:xfrm>
            <a:off x="3707904" y="1600200"/>
            <a:ext cx="4978896" cy="4853136"/>
          </a:xfrm>
        </p:spPr>
        <p:txBody>
          <a:bodyPr>
            <a:normAutofit/>
          </a:bodyPr>
          <a:lstStyle/>
          <a:p>
            <a:r>
              <a:rPr lang="ar-SA" sz="2400" dirty="0" smtClean="0"/>
              <a:t>المنفذ </a:t>
            </a:r>
            <a:r>
              <a:rPr lang="ar-SA" sz="2400" dirty="0"/>
              <a:t>هو مكان توصيل يوجد في اللوحة الخلفية لجهاز الحاسب, وهو يمكنك من توصيل أي جهاز خارجي مع الحاسوب ، ويوجد أما على اللوحة الأم أو على بطاقات التوسعة</a:t>
            </a:r>
            <a:endParaRPr lang="en-US" sz="2400" dirty="0"/>
          </a:p>
          <a:p>
            <a:r>
              <a:rPr lang="ar-SA" sz="2400" dirty="0"/>
              <a:t>أنواعه:</a:t>
            </a:r>
            <a:endParaRPr lang="en-US" sz="2400" dirty="0"/>
          </a:p>
          <a:p>
            <a:pPr lvl="0"/>
            <a:r>
              <a:rPr lang="ar-SA" sz="2400" b="1" dirty="0"/>
              <a:t>منفذ متوازي</a:t>
            </a:r>
            <a:r>
              <a:rPr lang="ar-LB" sz="2400" dirty="0"/>
              <a:t> ( الطابعة-الشاشة) </a:t>
            </a:r>
            <a:endParaRPr lang="en-US" sz="2400" dirty="0"/>
          </a:p>
          <a:p>
            <a:pPr lvl="0"/>
            <a:r>
              <a:rPr lang="ar-SA" sz="2400" b="1" dirty="0"/>
              <a:t>منفذ متسلسل </a:t>
            </a:r>
            <a:r>
              <a:rPr lang="ar-LB" sz="2400" dirty="0"/>
              <a:t>(الفأرة-لوحة المفاتيح) </a:t>
            </a:r>
            <a:endParaRPr lang="en-US" sz="2400" dirty="0"/>
          </a:p>
          <a:p>
            <a:pPr lvl="0"/>
            <a:r>
              <a:rPr lang="ar-LB" sz="2400" b="1" dirty="0"/>
              <a:t>منفذ </a:t>
            </a:r>
            <a:r>
              <a:rPr lang="en-US" sz="2400" b="1" dirty="0"/>
              <a:t>USB  </a:t>
            </a:r>
            <a:r>
              <a:rPr lang="ar-LB" sz="2400" dirty="0"/>
              <a:t>ويعتبر أهم منفذ حالياً</a:t>
            </a:r>
            <a:r>
              <a:rPr lang="ar-LB" sz="2400" b="1" dirty="0"/>
              <a:t> </a:t>
            </a:r>
            <a:r>
              <a:rPr lang="ar-LB" sz="2400" dirty="0"/>
              <a:t>يمكن من توصيل أغلب الأجهزة  الحديثة (الفأرة – لوحة المفاتيح – الطابعات – الكاميرات - الجوالات </a:t>
            </a:r>
            <a:r>
              <a:rPr lang="ar-SA" sz="2400" dirty="0"/>
              <a:t>)</a:t>
            </a:r>
            <a:endParaRPr lang="en-US" sz="2400" dirty="0"/>
          </a:p>
          <a:p>
            <a:pPr marL="0" indent="0">
              <a:buNone/>
            </a:pPr>
            <a:endParaRPr lang="en-US" sz="2400" dirty="0"/>
          </a:p>
          <a:p>
            <a:endParaRPr lang="ar-SA" sz="2400" dirty="0"/>
          </a:p>
        </p:txBody>
      </p:sp>
      <p:pic>
        <p:nvPicPr>
          <p:cNvPr id="4" name="Content Placeholder 3" descr="Motherboard2.jpg"/>
          <p:cNvPicPr>
            <a:picLocks/>
          </p:cNvPicPr>
          <p:nvPr/>
        </p:nvPicPr>
        <p:blipFill>
          <a:blip r:embed="rId2" cstate="print"/>
          <a:stretch>
            <a:fillRect/>
          </a:stretch>
        </p:blipFill>
        <p:spPr>
          <a:xfrm>
            <a:off x="395536" y="1412776"/>
            <a:ext cx="3024336" cy="5040560"/>
          </a:xfrm>
          <a:prstGeom prst="rect">
            <a:avLst/>
          </a:prstGeom>
        </p:spPr>
      </p:pic>
    </p:spTree>
    <p:extLst>
      <p:ext uri="{BB962C8B-B14F-4D97-AF65-F5344CB8AC3E}">
        <p14:creationId xmlns:p14="http://schemas.microsoft.com/office/powerpoint/2010/main" val="2951511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143000"/>
          </a:xfrm>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المكونات المادية للشبكة ( </a:t>
            </a:r>
            <a:r>
              <a:rPr lang="en-US" sz="3200" b="1" dirty="0">
                <a:solidFill>
                  <a:schemeClr val="accent2"/>
                </a:solidFill>
                <a:effectLst>
                  <a:outerShdw blurRad="38100" dist="38100" dir="2700000" algn="tl">
                    <a:srgbClr val="C0C0C0"/>
                  </a:outerShdw>
                </a:effectLst>
                <a:latin typeface="Lucida Sans Unicode" pitchFamily="34" charset="0"/>
                <a:ea typeface="+mn-ea"/>
                <a:cs typeface="+mn-cs"/>
              </a:rPr>
              <a:t>Network Hardware</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3" name="Content Placeholder 2"/>
          <p:cNvSpPr>
            <a:spLocks noGrp="1"/>
          </p:cNvSpPr>
          <p:nvPr>
            <p:ph sz="quarter" idx="1"/>
          </p:nvPr>
        </p:nvSpPr>
        <p:spPr>
          <a:xfrm>
            <a:off x="457200" y="1600200"/>
            <a:ext cx="7859216" cy="4873752"/>
          </a:xfrm>
        </p:spPr>
        <p:txBody>
          <a:bodyPr>
            <a:noAutofit/>
          </a:bodyPr>
          <a:lstStyle/>
          <a:p>
            <a:pPr lvl="0"/>
            <a:r>
              <a:rPr lang="ar-SA" sz="2800" b="1" u="sng" dirty="0"/>
              <a:t>جهاز (</a:t>
            </a:r>
            <a:r>
              <a:rPr lang="en-US" sz="2800" b="1" u="sng" dirty="0"/>
              <a:t>Hub</a:t>
            </a:r>
            <a:r>
              <a:rPr lang="ar-SA" sz="2800" b="1" u="sng" dirty="0"/>
              <a:t>) : </a:t>
            </a:r>
            <a:r>
              <a:rPr lang="ar-SA" sz="2800" dirty="0"/>
              <a:t>هذا الجهاز يعمل بمثابة المستقبل والموزع للشبكة حيث أنه يوفر التداخل والاندماج المطلوب بين أجهزة مستخدمي الشبكة.</a:t>
            </a:r>
            <a:endParaRPr lang="en-US" sz="2800" dirty="0"/>
          </a:p>
          <a:p>
            <a:pPr lvl="0"/>
            <a:r>
              <a:rPr lang="ar-SA" sz="2800" b="1" u="sng" dirty="0"/>
              <a:t>الكابلات (</a:t>
            </a:r>
            <a:r>
              <a:rPr lang="en-US" sz="2800" b="1" u="sng" dirty="0"/>
              <a:t>Cables</a:t>
            </a:r>
            <a:r>
              <a:rPr lang="ar-SA" sz="2800" b="1" u="sng" dirty="0"/>
              <a:t>) : </a:t>
            </a:r>
            <a:r>
              <a:rPr lang="ar-SA" sz="2800" dirty="0"/>
              <a:t>تعتبر الكابلات حلقة الوصل بين الأجهزة وبين جهاز الـ(</a:t>
            </a:r>
            <a:r>
              <a:rPr lang="en-US" sz="2800" dirty="0"/>
              <a:t>Hub</a:t>
            </a:r>
            <a:r>
              <a:rPr lang="ar-SA" sz="2800" dirty="0"/>
              <a:t>) .</a:t>
            </a:r>
            <a:endParaRPr lang="en-US" sz="2800" dirty="0"/>
          </a:p>
          <a:p>
            <a:pPr lvl="0"/>
            <a:r>
              <a:rPr lang="ar-SA" sz="2800" b="1" u="sng" dirty="0"/>
              <a:t>بطاقات الشبكة (</a:t>
            </a:r>
            <a:r>
              <a:rPr lang="en-US" sz="2800" b="1" u="sng" dirty="0"/>
              <a:t>Network Cards</a:t>
            </a:r>
            <a:r>
              <a:rPr lang="ar-SA" sz="2800" b="1" u="sng" dirty="0"/>
              <a:t>): </a:t>
            </a:r>
            <a:r>
              <a:rPr lang="ar-SA" sz="2800" dirty="0"/>
              <a:t>عبارة عن البطاقات التي تركب على الأجهزة الخاصة بمستخدمي الشبكة وهي البطاقة التي يتم تركيب كيل الشبكة عليها ثم الربط مع الـ </a:t>
            </a:r>
            <a:r>
              <a:rPr lang="en-US" sz="2800" dirty="0"/>
              <a:t>Hub</a:t>
            </a:r>
            <a:r>
              <a:rPr lang="ar-SA" sz="2800" dirty="0"/>
              <a:t>.</a:t>
            </a:r>
            <a:endParaRPr lang="en-US" sz="2800" dirty="0"/>
          </a:p>
          <a:p>
            <a:pPr lvl="0"/>
            <a:r>
              <a:rPr lang="ar-SA" sz="2800" b="1" u="sng" dirty="0"/>
              <a:t>بطاقات الاتصال الهاتفي (</a:t>
            </a:r>
            <a:r>
              <a:rPr lang="en-US" sz="2800" b="1" u="sng" dirty="0"/>
              <a:t>Modem</a:t>
            </a:r>
            <a:r>
              <a:rPr lang="ar-SA" sz="2800" b="1" u="sng" dirty="0"/>
              <a:t>) : </a:t>
            </a:r>
            <a:r>
              <a:rPr lang="ar-SA" sz="2800" dirty="0"/>
              <a:t>تستخدم في حال الرغبة في وصل الشبكة بشبكة الإنترنت.</a:t>
            </a:r>
            <a:endParaRPr lang="en-US" sz="2800" dirty="0"/>
          </a:p>
          <a:p>
            <a:pPr marL="0" indent="0">
              <a:buNone/>
            </a:pPr>
            <a:r>
              <a:rPr lang="ar-SA" sz="2800" dirty="0" smtClean="0"/>
              <a:t>	</a:t>
            </a:r>
            <a:endParaRPr lang="ar-SA" sz="2800" dirty="0"/>
          </a:p>
        </p:txBody>
      </p:sp>
    </p:spTree>
    <p:extLst>
      <p:ext uri="{BB962C8B-B14F-4D97-AF65-F5344CB8AC3E}">
        <p14:creationId xmlns:p14="http://schemas.microsoft.com/office/powerpoint/2010/main" val="1066703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العوامل المؤثرة سلباً على  الشبكات </a:t>
            </a:r>
          </a:p>
        </p:txBody>
      </p:sp>
      <p:sp>
        <p:nvSpPr>
          <p:cNvPr id="3" name="Content Placeholder 2"/>
          <p:cNvSpPr>
            <a:spLocks noGrp="1"/>
          </p:cNvSpPr>
          <p:nvPr>
            <p:ph sz="quarter" idx="1"/>
          </p:nvPr>
        </p:nvSpPr>
        <p:spPr/>
        <p:txBody>
          <a:bodyPr>
            <a:normAutofit/>
          </a:bodyPr>
          <a:lstStyle/>
          <a:p>
            <a:pPr lvl="0"/>
            <a:r>
              <a:rPr lang="ar-SA" sz="3200" dirty="0"/>
              <a:t>كثرة العملاء ( المستخدمين ) الداخلين على شبكة الحاسب يؤدي إلى بطء الشبكة.</a:t>
            </a:r>
            <a:endParaRPr lang="en-US" sz="3200" dirty="0"/>
          </a:p>
          <a:p>
            <a:pPr lvl="0"/>
            <a:r>
              <a:rPr lang="ar-SA" sz="3200" dirty="0"/>
              <a:t>صعوبة اكتشاف الأخطاء أو الأعطال في الشبكات خاصة إذا لم يكن العطل في أحد مكونات الشبكة المادية.</a:t>
            </a:r>
            <a:endParaRPr lang="en-US" sz="3200" dirty="0"/>
          </a:p>
          <a:p>
            <a:pPr lvl="0"/>
            <a:r>
              <a:rPr lang="ar-SA" sz="3200" dirty="0"/>
              <a:t>قطع أو ثني الأسلاك ( الكابلات) يؤدي إلى تعطيل الشبكة.</a:t>
            </a:r>
            <a:endParaRPr lang="en-US" sz="3200" dirty="0"/>
          </a:p>
          <a:p>
            <a:endParaRPr lang="ar-SA" sz="3200" dirty="0"/>
          </a:p>
        </p:txBody>
      </p:sp>
    </p:spTree>
    <p:extLst>
      <p:ext uri="{BB962C8B-B14F-4D97-AF65-F5344CB8AC3E}">
        <p14:creationId xmlns:p14="http://schemas.microsoft.com/office/powerpoint/2010/main" val="37158967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w="9525">
            <a:noFill/>
            <a:miter lim="800000"/>
            <a:headEnd/>
            <a:tailEnd/>
          </a:ln>
        </p:spPr>
        <p:txBody>
          <a:bodyPr vert="horz" anchor="ctr">
            <a:noAutofit/>
          </a:bodyPr>
          <a:lstStyle/>
          <a:p>
            <a:pPr algn="ctr" eaLnBrk="0" hangingPunct="0"/>
            <a:r>
              <a:rPr lang="ar-SA" sz="7200" dirty="0" smtClean="0">
                <a:solidFill>
                  <a:schemeClr val="accent2"/>
                </a:solidFill>
                <a:effectLst>
                  <a:outerShdw blurRad="38100" dist="38100" dir="2700000" algn="tl">
                    <a:srgbClr val="C0C0C0"/>
                  </a:outerShdw>
                </a:effectLst>
                <a:latin typeface="Lucida Sans Unicode" pitchFamily="34" charset="0"/>
                <a:ea typeface="+mn-ea"/>
                <a:cs typeface="+mn-cs"/>
              </a:rPr>
              <a:t>الفيروسات</a:t>
            </a:r>
            <a:endParaRPr lang="ar-SA" sz="7200" dirty="0">
              <a:solidFill>
                <a:schemeClr val="accent2"/>
              </a:solidFill>
              <a:effectLst>
                <a:outerShdw blurRad="38100" dist="38100" dir="2700000" algn="tl">
                  <a:srgbClr val="C0C0C0"/>
                </a:outerShdw>
              </a:effectLst>
              <a:latin typeface="Lucida Sans Unicode" pitchFamily="34" charset="0"/>
              <a:ea typeface="+mn-ea"/>
              <a:cs typeface="+mn-cs"/>
            </a:endParaRPr>
          </a:p>
        </p:txBody>
      </p:sp>
    </p:spTree>
    <p:extLst>
      <p:ext uri="{BB962C8B-B14F-4D97-AF65-F5344CB8AC3E}">
        <p14:creationId xmlns:p14="http://schemas.microsoft.com/office/powerpoint/2010/main" val="2028046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تعريف الفيروس </a:t>
            </a:r>
          </a:p>
        </p:txBody>
      </p:sp>
      <p:sp>
        <p:nvSpPr>
          <p:cNvPr id="3" name="Content Placeholder 2"/>
          <p:cNvSpPr>
            <a:spLocks noGrp="1"/>
          </p:cNvSpPr>
          <p:nvPr>
            <p:ph sz="quarter" idx="1"/>
          </p:nvPr>
        </p:nvSpPr>
        <p:spPr/>
        <p:txBody>
          <a:bodyPr>
            <a:normAutofit/>
          </a:bodyPr>
          <a:lstStyle/>
          <a:p>
            <a:pPr algn="just">
              <a:buFont typeface="Arial" pitchFamily="34" charset="0"/>
              <a:buChar char="•"/>
            </a:pPr>
            <a:r>
              <a:rPr lang="ar-SA" sz="3600" dirty="0"/>
              <a:t>هو عبارة عن برنامج ولكن تم تصميمه بهدف إلحاق الضرر بنظام الحاسب </a:t>
            </a:r>
          </a:p>
          <a:p>
            <a:pPr algn="just">
              <a:buFont typeface="Arial" pitchFamily="34" charset="0"/>
              <a:buChar char="•"/>
            </a:pPr>
            <a:r>
              <a:rPr lang="ar-SA" sz="3600" dirty="0" smtClean="0"/>
              <a:t>وحتى </a:t>
            </a:r>
            <a:r>
              <a:rPr lang="ar-SA" sz="3600" dirty="0"/>
              <a:t>يتحقق ذلك يلزم أن تكون لهذا البرنامج القدرة على ربط نفسه بالبرامج الأخرى </a:t>
            </a:r>
            <a:endParaRPr lang="ar-SA" sz="3600" dirty="0" smtClean="0"/>
          </a:p>
          <a:p>
            <a:pPr algn="just">
              <a:buFont typeface="Arial" pitchFamily="34" charset="0"/>
              <a:buChar char="•"/>
            </a:pPr>
            <a:r>
              <a:rPr lang="ar-SA" sz="3600" dirty="0" smtClean="0"/>
              <a:t>كذلك </a:t>
            </a:r>
            <a:r>
              <a:rPr lang="ar-SA" sz="3600" dirty="0"/>
              <a:t>القدرة على إعادة تكرار نفسه بحيث يتوالد ويتكاثر مما يتيح له فرصة الانتشار .</a:t>
            </a:r>
            <a:endParaRPr lang="en-US" sz="3600" dirty="0"/>
          </a:p>
          <a:p>
            <a:pPr marL="0" indent="0" algn="just">
              <a:buNone/>
            </a:pPr>
            <a:endParaRPr lang="ar-SA" sz="3600" dirty="0"/>
          </a:p>
        </p:txBody>
      </p:sp>
    </p:spTree>
    <p:extLst>
      <p:ext uri="{BB962C8B-B14F-4D97-AF65-F5344CB8AC3E}">
        <p14:creationId xmlns:p14="http://schemas.microsoft.com/office/powerpoint/2010/main" val="2504162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أنواع الفيروسات </a:t>
            </a:r>
          </a:p>
        </p:txBody>
      </p:sp>
      <p:sp>
        <p:nvSpPr>
          <p:cNvPr id="3" name="Content Placeholder 2"/>
          <p:cNvSpPr>
            <a:spLocks noGrp="1"/>
          </p:cNvSpPr>
          <p:nvPr>
            <p:ph sz="quarter" idx="1"/>
          </p:nvPr>
        </p:nvSpPr>
        <p:spPr/>
        <p:txBody>
          <a:bodyPr/>
          <a:lstStyle/>
          <a:p>
            <a:pPr lvl="0"/>
            <a:r>
              <a:rPr lang="ar-SA" b="1" dirty="0"/>
              <a:t>حصان طراودة</a:t>
            </a:r>
            <a:r>
              <a:rPr lang="ar-SA" dirty="0"/>
              <a:t> : هو جزء صغير من الكود يضاف إلى البرمجيات ويؤدي عملاً تخريبياً للنظام, والنظام لا يشعر بوجوده حتى تحين اللحظة المحددة لعمله.</a:t>
            </a:r>
            <a:endParaRPr lang="en-US" dirty="0"/>
          </a:p>
          <a:p>
            <a:pPr lvl="0"/>
            <a:r>
              <a:rPr lang="ar-SA" b="1" dirty="0"/>
              <a:t>القنابل المنطقية</a:t>
            </a:r>
            <a:r>
              <a:rPr lang="ar-SA" dirty="0"/>
              <a:t> : حيث تعمل عند حدوث ظروف معينة أو لدى تنفيذ أمر معين , وتؤدي القنبلة في هذه الحالة إلى تخريب بعض النظم أو إلى مسح بعض البيانات أو تعطيل النظام عن العمل.</a:t>
            </a:r>
            <a:endParaRPr lang="en-US" dirty="0"/>
          </a:p>
          <a:p>
            <a:pPr lvl="0"/>
            <a:r>
              <a:rPr lang="ar-SA" b="1" dirty="0"/>
              <a:t>القنابل الموقوتة</a:t>
            </a:r>
            <a:r>
              <a:rPr lang="ar-SA" dirty="0"/>
              <a:t> : تعمل في ساعة محددة أو في يوم معين.</a:t>
            </a:r>
            <a:endParaRPr lang="en-US" dirty="0"/>
          </a:p>
          <a:p>
            <a:pPr lvl="0"/>
            <a:r>
              <a:rPr lang="ar-SA" b="1" dirty="0"/>
              <a:t>الديدان </a:t>
            </a:r>
            <a:r>
              <a:rPr lang="ar-SA" dirty="0"/>
              <a:t>: عبارة عن كود يسبب أذى للنظام حين استدعائه, وتتميز الدودة بقدرتها على توليد نفسها . بمعنى أن أي ملف أو جهاز متصل بالشبكة تصل إليه الدودة يتلوث, وتنتقل هذه الدودة إلى ملف آخر أو جهاز آخر في الشبكة وهكذا تنتشر الدودة وتتوالد.</a:t>
            </a:r>
            <a:endParaRPr lang="en-US" dirty="0"/>
          </a:p>
          <a:p>
            <a:endParaRPr lang="ar-SA" dirty="0"/>
          </a:p>
        </p:txBody>
      </p:sp>
    </p:spTree>
    <p:extLst>
      <p:ext uri="{BB962C8B-B14F-4D97-AF65-F5344CB8AC3E}">
        <p14:creationId xmlns:p14="http://schemas.microsoft.com/office/powerpoint/2010/main" val="2840724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أهم طرق الحماية من الفيروسات </a:t>
            </a:r>
          </a:p>
        </p:txBody>
      </p:sp>
      <p:sp>
        <p:nvSpPr>
          <p:cNvPr id="3" name="Content Placeholder 2"/>
          <p:cNvSpPr>
            <a:spLocks noGrp="1"/>
          </p:cNvSpPr>
          <p:nvPr>
            <p:ph sz="quarter" idx="1"/>
          </p:nvPr>
        </p:nvSpPr>
        <p:spPr/>
        <p:txBody>
          <a:bodyPr>
            <a:noAutofit/>
          </a:bodyPr>
          <a:lstStyle/>
          <a:p>
            <a:pPr marL="457200" lvl="0" indent="-457200" algn="just">
              <a:buFont typeface="+mj-lt"/>
              <a:buAutoNum type="arabicPeriod"/>
            </a:pPr>
            <a:r>
              <a:rPr lang="ar-SA" sz="2800" dirty="0"/>
              <a:t>تجهيز عدة نسخ من البرمجيات ( نسخ احتياطية ) وحفظها بحيث يمكن استرجاع نسخة نظيفة غير ملوثة بالفيروس من البرنامج عند الحاجة.</a:t>
            </a:r>
            <a:endParaRPr lang="en-US" sz="2800" dirty="0"/>
          </a:p>
          <a:p>
            <a:pPr marL="457200" lvl="0" indent="-457200" algn="just">
              <a:buFont typeface="+mj-lt"/>
              <a:buAutoNum type="arabicPeriod"/>
            </a:pPr>
            <a:r>
              <a:rPr lang="ar-SA" sz="2800" dirty="0"/>
              <a:t>تحميل البرامج المضادة للفيروسات ( النسخة الأصلية) : وذلك لأن هذه البرامج تقوم بالتأكد من عدم وجود الفيروسات المعروفة , وتكون عديمة الفائدة في مواجهة الفيروسات الجديدة إلا إذا تم تحديث البرنامج من موقع الشركة المنتجة أو المصنعة له على شبكة الانترنت.</a:t>
            </a:r>
            <a:endParaRPr lang="en-US" sz="2800" dirty="0"/>
          </a:p>
          <a:p>
            <a:pPr marL="457200" lvl="0" indent="-457200" algn="just">
              <a:buFont typeface="+mj-lt"/>
              <a:buAutoNum type="arabicPeriod"/>
            </a:pPr>
            <a:r>
              <a:rPr lang="ar-SA" sz="2800" dirty="0"/>
              <a:t>كلمة المرور.</a:t>
            </a:r>
            <a:endParaRPr lang="en-US" sz="2800" dirty="0"/>
          </a:p>
          <a:p>
            <a:pPr marL="457200" lvl="0" indent="-457200" algn="just">
              <a:buFont typeface="+mj-lt"/>
              <a:buAutoNum type="arabicPeriod"/>
            </a:pPr>
            <a:r>
              <a:rPr lang="ar-SA" sz="2800" dirty="0"/>
              <a:t>جدار الحماية</a:t>
            </a:r>
            <a:r>
              <a:rPr lang="ar-SA" sz="2800" dirty="0" smtClean="0"/>
              <a:t>.</a:t>
            </a:r>
            <a:endParaRPr lang="en-US" sz="2800" dirty="0"/>
          </a:p>
        </p:txBody>
      </p:sp>
    </p:spTree>
    <p:extLst>
      <p:ext uri="{BB962C8B-B14F-4D97-AF65-F5344CB8AC3E}">
        <p14:creationId xmlns:p14="http://schemas.microsoft.com/office/powerpoint/2010/main" val="1801946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3232" cy="1143000"/>
          </a:xfrm>
          <a:noFill/>
          <a:ln w="9525">
            <a:noFill/>
            <a:miter lim="800000"/>
            <a:headEnd/>
            <a:tailEnd/>
          </a:ln>
        </p:spPr>
        <p:txBody>
          <a:bodyPr anchor="ctr">
            <a:normAutofit fontScale="90000"/>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10) بطاقات التوسعة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expansion card) </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3" name="Content Placeholder 2"/>
          <p:cNvSpPr>
            <a:spLocks noGrp="1"/>
          </p:cNvSpPr>
          <p:nvPr>
            <p:ph sz="quarter" idx="1"/>
          </p:nvPr>
        </p:nvSpPr>
        <p:spPr>
          <a:xfrm>
            <a:off x="3923928" y="1600200"/>
            <a:ext cx="4762872" cy="4525963"/>
          </a:xfrm>
        </p:spPr>
        <p:txBody>
          <a:bodyPr>
            <a:normAutofit/>
          </a:bodyPr>
          <a:lstStyle/>
          <a:p>
            <a:r>
              <a:rPr lang="ar-SA" sz="2800" dirty="0" smtClean="0"/>
              <a:t>بطاقة تتصل اتصال مباشر باللوحة الأم وتمكن المستخدم من إضافة بعض المزايا والخصائص الجديدة إلى جهاز الحاسب</a:t>
            </a:r>
          </a:p>
          <a:p>
            <a:r>
              <a:rPr lang="ar-SA" sz="2800" dirty="0" smtClean="0"/>
              <a:t>مثل : الفيديو(يمكن من توصيل الكامير أو جهاز الفديو ) , الصوت ( يمكن من توصيل المايكروفون او السماعات ) , المودم (يمكن من توصيل خط الهاتف لتوصيل الانتر نت).</a:t>
            </a:r>
          </a:p>
          <a:p>
            <a:endParaRPr lang="ar-SA" sz="2800" dirty="0"/>
          </a:p>
        </p:txBody>
      </p:sp>
      <p:pic>
        <p:nvPicPr>
          <p:cNvPr id="4" name="Picture 3" descr="sblive.jpg"/>
          <p:cNvPicPr/>
          <p:nvPr/>
        </p:nvPicPr>
        <p:blipFill>
          <a:blip r:embed="rId2" cstate="print"/>
          <a:stretch>
            <a:fillRect/>
          </a:stretch>
        </p:blipFill>
        <p:spPr>
          <a:xfrm>
            <a:off x="539552" y="1916832"/>
            <a:ext cx="3384376" cy="4464496"/>
          </a:xfrm>
          <a:prstGeom prst="rect">
            <a:avLst/>
          </a:prstGeom>
        </p:spPr>
      </p:pic>
    </p:spTree>
    <p:extLst>
      <p:ext uri="{BB962C8B-B14F-4D97-AF65-F5344CB8AC3E}">
        <p14:creationId xmlns:p14="http://schemas.microsoft.com/office/powerpoint/2010/main" val="4266600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7467600" cy="724942"/>
          </a:xfrm>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وحدة تزويد الطاقة(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power supply</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3" name="Content Placeholder 2"/>
          <p:cNvSpPr>
            <a:spLocks noGrp="1"/>
          </p:cNvSpPr>
          <p:nvPr>
            <p:ph sz="quarter" idx="1"/>
          </p:nvPr>
        </p:nvSpPr>
        <p:spPr>
          <a:xfrm>
            <a:off x="4139952" y="1600200"/>
            <a:ext cx="3784848" cy="4873752"/>
          </a:xfrm>
        </p:spPr>
        <p:txBody>
          <a:bodyPr>
            <a:normAutofit/>
          </a:bodyPr>
          <a:lstStyle/>
          <a:p>
            <a:pPr algn="just"/>
            <a:r>
              <a:rPr lang="ar-SA" sz="3200" dirty="0" smtClean="0"/>
              <a:t>وهي </a:t>
            </a:r>
            <a:r>
              <a:rPr lang="ar-SA" sz="3200" dirty="0"/>
              <a:t>الوحدة التي تزود كامل الجهاز بالطاقة الكهربائية  فتقوم بتحويل الكهرباء من 110 فولت 220 فولت إلى 12 فولت </a:t>
            </a:r>
            <a:endParaRPr lang="en-US" sz="3200" dirty="0"/>
          </a:p>
          <a:p>
            <a:pPr algn="just"/>
            <a:endParaRPr lang="en-US"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3" y="1886743"/>
            <a:ext cx="3024337" cy="4422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588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البرامج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Software  :</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graphicFrame>
        <p:nvGraphicFramePr>
          <p:cNvPr id="4" name="Organization Chart 17"/>
          <p:cNvGraphicFramePr>
            <a:graphicFrameLocks noGrp="1"/>
          </p:cNvGraphicFramePr>
          <p:nvPr>
            <p:ph sz="quarter" idx="1"/>
            <p:extLst>
              <p:ext uri="{D42A27DB-BD31-4B8C-83A1-F6EECF244321}">
                <p14:modId xmlns:p14="http://schemas.microsoft.com/office/powerpoint/2010/main" val="1582298029"/>
              </p:ext>
            </p:extLst>
          </p:nvPr>
        </p:nvGraphicFramePr>
        <p:xfrm>
          <a:off x="457200" y="1600200"/>
          <a:ext cx="8147248"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05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467600" cy="796950"/>
          </a:xfrm>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أنظمة التشغيل </a:t>
            </a:r>
          </a:p>
        </p:txBody>
      </p:sp>
      <p:sp>
        <p:nvSpPr>
          <p:cNvPr id="3" name="Content Placeholder 2"/>
          <p:cNvSpPr>
            <a:spLocks noGrp="1"/>
          </p:cNvSpPr>
          <p:nvPr>
            <p:ph sz="quarter" idx="1"/>
          </p:nvPr>
        </p:nvSpPr>
        <p:spPr/>
        <p:txBody>
          <a:bodyPr/>
          <a:lstStyle/>
          <a:p>
            <a:r>
              <a:rPr lang="ar-SA" dirty="0" smtClean="0"/>
              <a:t>هي </a:t>
            </a:r>
            <a:r>
              <a:rPr lang="ar-SA" dirty="0"/>
              <a:t>البرامج التي تتحكم في سير العمل على الحاسب وفي تنفيذ البرامج الأخرى وتعتبر هي حلقة الوصل بين المستخدم وجهاز الحاسب </a:t>
            </a:r>
            <a:endParaRPr lang="en-US" dirty="0"/>
          </a:p>
          <a:p>
            <a:r>
              <a:rPr lang="ar-SA" dirty="0"/>
              <a:t>وتكون مخزنة  </a:t>
            </a:r>
            <a:r>
              <a:rPr lang="ar-SA" b="1" dirty="0"/>
              <a:t>اما</a:t>
            </a:r>
            <a:r>
              <a:rPr lang="ar-SA" dirty="0"/>
              <a:t> على </a:t>
            </a:r>
            <a:r>
              <a:rPr lang="en-US" dirty="0"/>
              <a:t>ROM </a:t>
            </a:r>
            <a:r>
              <a:rPr lang="ar-SA" dirty="0"/>
              <a:t>فقط وبهذا تكون غير قابله للإزالة وهذا ماتفعله بعض الشركات ليكون موجودا بصفة دائمة على بعض الحاسبات الصغرى </a:t>
            </a:r>
            <a:r>
              <a:rPr lang="ar-SA" b="1" dirty="0"/>
              <a:t>أو</a:t>
            </a:r>
            <a:r>
              <a:rPr lang="ar-SA" dirty="0"/>
              <a:t> يكون مخزنا على القرص الصلب حيث يمكن حذفه واستبداله بنظام آخر .وعند بدء تشغيل الجهاز فإن نظام التشغيل يأخذ مكانه على الذاكرة </a:t>
            </a:r>
            <a:r>
              <a:rPr lang="en-US" dirty="0"/>
              <a:t>RAM </a:t>
            </a:r>
            <a:r>
              <a:rPr lang="ar-SA" dirty="0"/>
              <a:t> ليبدأ العمل .</a:t>
            </a:r>
            <a:endParaRPr lang="en-US" dirty="0"/>
          </a:p>
          <a:p>
            <a:r>
              <a:rPr lang="ar-SA" b="1" dirty="0"/>
              <a:t>من الأمثلة على نظم التشغيل :</a:t>
            </a:r>
            <a:endParaRPr lang="en-US" dirty="0"/>
          </a:p>
          <a:p>
            <a:r>
              <a:rPr lang="en-US" b="1" dirty="0"/>
              <a:t>Windows XP , DOS , UNIX, MAC OS</a:t>
            </a:r>
            <a:endParaRPr lang="en-US" dirty="0"/>
          </a:p>
          <a:p>
            <a:endParaRPr lang="ar-SA" dirty="0"/>
          </a:p>
        </p:txBody>
      </p:sp>
    </p:spTree>
    <p:extLst>
      <p:ext uri="{BB962C8B-B14F-4D97-AF65-F5344CB8AC3E}">
        <p14:creationId xmlns:p14="http://schemas.microsoft.com/office/powerpoint/2010/main" val="168415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البرامج </a:t>
            </a:r>
            <a:r>
              <a:rPr lang="ar-SA" sz="4100" b="1" dirty="0" smtClean="0">
                <a:solidFill>
                  <a:schemeClr val="accent2"/>
                </a:solidFill>
                <a:effectLst>
                  <a:outerShdw blurRad="38100" dist="38100" dir="2700000" algn="tl">
                    <a:srgbClr val="C0C0C0"/>
                  </a:outerShdw>
                </a:effectLst>
                <a:latin typeface="Lucida Sans Unicode" pitchFamily="34" charset="0"/>
                <a:ea typeface="+mn-ea"/>
                <a:cs typeface="+mn-cs"/>
              </a:rPr>
              <a:t>التطبيقية</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a:xfrm>
            <a:off x="3059832" y="1600200"/>
            <a:ext cx="4864968" cy="4873752"/>
          </a:xfrm>
        </p:spPr>
        <p:txBody>
          <a:bodyPr>
            <a:normAutofit lnSpcReduction="10000"/>
          </a:bodyPr>
          <a:lstStyle/>
          <a:p>
            <a:r>
              <a:rPr lang="ar-SA" sz="3200" dirty="0" smtClean="0"/>
              <a:t>هي </a:t>
            </a:r>
            <a:r>
              <a:rPr lang="ar-SA" sz="3200" dirty="0"/>
              <a:t>البرامج متخصصه التي تخدم الهدف الذي كتبت من أجله وتخزن على القرص الصلب. من أمثلتها: </a:t>
            </a:r>
            <a:r>
              <a:rPr lang="en-US" sz="3200" dirty="0"/>
              <a:t>Word</a:t>
            </a:r>
            <a:r>
              <a:rPr lang="ar-SA" sz="3200" dirty="0"/>
              <a:t>, </a:t>
            </a:r>
            <a:r>
              <a:rPr lang="en-US" sz="3200" dirty="0"/>
              <a:t>Excel </a:t>
            </a:r>
            <a:r>
              <a:rPr lang="ar-SA" sz="3200" dirty="0"/>
              <a:t>,</a:t>
            </a:r>
            <a:r>
              <a:rPr lang="en-US" sz="3200" dirty="0"/>
              <a:t>Access </a:t>
            </a:r>
            <a:r>
              <a:rPr lang="ar-SA" sz="3200" dirty="0"/>
              <a:t>, </a:t>
            </a:r>
            <a:r>
              <a:rPr lang="en-US" sz="3200" dirty="0"/>
              <a:t>Power Point </a:t>
            </a:r>
            <a:r>
              <a:rPr lang="ar-SA" sz="3200" dirty="0"/>
              <a:t>, </a:t>
            </a:r>
            <a:r>
              <a:rPr lang="en-US" sz="3200" dirty="0"/>
              <a:t>Adobe Photoshop</a:t>
            </a:r>
          </a:p>
          <a:p>
            <a:r>
              <a:rPr lang="ar-SA" sz="3200" dirty="0"/>
              <a:t>عندما يقوم المستخدم بطلب أحد البرامج التطبيقية تنتقل من القرص الصلب إلى الذاكرة العشوائية لتبدأ عملها. </a:t>
            </a:r>
            <a:endParaRPr lang="en-US" sz="3200" dirty="0"/>
          </a:p>
          <a:p>
            <a:pPr rtl="0"/>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485900"/>
            <a:ext cx="1224136" cy="122413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114" y="2996952"/>
            <a:ext cx="1151012" cy="1151012"/>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1640" y="4581128"/>
            <a:ext cx="1296144" cy="1508014"/>
          </a:xfrm>
          <a:prstGeom prst="rect">
            <a:avLst/>
          </a:prstGeom>
        </p:spPr>
      </p:pic>
    </p:spTree>
    <p:extLst>
      <p:ext uri="{BB962C8B-B14F-4D97-AF65-F5344CB8AC3E}">
        <p14:creationId xmlns:p14="http://schemas.microsoft.com/office/powerpoint/2010/main" val="281516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لغات </a:t>
            </a:r>
            <a:r>
              <a:rPr lang="ar-SA" sz="4100" b="1" dirty="0" smtClean="0">
                <a:solidFill>
                  <a:schemeClr val="accent2"/>
                </a:solidFill>
                <a:effectLst>
                  <a:outerShdw blurRad="38100" dist="38100" dir="2700000" algn="tl">
                    <a:srgbClr val="C0C0C0"/>
                  </a:outerShdw>
                </a:effectLst>
                <a:latin typeface="Lucida Sans Unicode" pitchFamily="34" charset="0"/>
                <a:ea typeface="+mn-ea"/>
                <a:cs typeface="+mn-cs"/>
              </a:rPr>
              <a:t>البرمجة</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p:txBody>
          <a:bodyPr>
            <a:normAutofit/>
          </a:bodyPr>
          <a:lstStyle/>
          <a:p>
            <a:r>
              <a:rPr lang="ar-SA" sz="2800" b="1" dirty="0" smtClean="0"/>
              <a:t>هي </a:t>
            </a:r>
            <a:r>
              <a:rPr lang="ar-SA" sz="2800" b="1" dirty="0"/>
              <a:t>اللغة التي تكتب بها الأوامر لجهاز الحاسب الآلي ويفهمها جهاز الحاسب وينفذها.</a:t>
            </a:r>
            <a:endParaRPr lang="en-US" sz="2800" b="1" dirty="0"/>
          </a:p>
          <a:p>
            <a:r>
              <a:rPr lang="ar-SA" sz="2800" b="1" dirty="0"/>
              <a:t>الحاسب لا يستطيع فهم لغة البشر وتعليماتهم.</a:t>
            </a:r>
            <a:endParaRPr lang="en-US" sz="2800" b="1" dirty="0"/>
          </a:p>
          <a:p>
            <a:r>
              <a:rPr lang="ar-SA" sz="2800" b="1" dirty="0"/>
              <a:t>لغة البرمجة تُترجم أوامر البشر إلى لغة مفهومة للحاسب(لغة الآلة).</a:t>
            </a:r>
            <a:endParaRPr lang="en-US" sz="2800" b="1" dirty="0"/>
          </a:p>
          <a:p>
            <a:r>
              <a:rPr lang="ar-SA" sz="2800" b="1" dirty="0"/>
              <a:t>لا يمكن للحاسب حل مشكلة إلا عندما يتم تزويده بطريقة الحل على شكل تعليمات.</a:t>
            </a:r>
            <a:endParaRPr lang="en-US" sz="2800" b="1" dirty="0"/>
          </a:p>
          <a:p>
            <a:r>
              <a:rPr lang="ar-SA" sz="2800" b="1" dirty="0"/>
              <a:t>تُعرف عملية كتابة البرامج بالبرمجة.</a:t>
            </a:r>
            <a:endParaRPr lang="en-US" sz="2800" b="1" dirty="0"/>
          </a:p>
          <a:p>
            <a:r>
              <a:rPr lang="ar-SA" sz="2800" b="1" dirty="0"/>
              <a:t>أمثلة: لغة الفجوال بيسك, لغة الجافا.</a:t>
            </a:r>
            <a:endParaRPr lang="en-US" sz="2800" b="1" dirty="0"/>
          </a:p>
          <a:p>
            <a:endParaRPr lang="ar-SA" sz="2800" b="1" dirty="0"/>
          </a:p>
        </p:txBody>
      </p:sp>
    </p:spTree>
    <p:extLst>
      <p:ext uri="{BB962C8B-B14F-4D97-AF65-F5344CB8AC3E}">
        <p14:creationId xmlns:p14="http://schemas.microsoft.com/office/powerpoint/2010/main" val="2899098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DA05AD79450340B57F5F54783C91B8" ma:contentTypeVersion="0" ma:contentTypeDescription="Create a new document." ma:contentTypeScope="" ma:versionID="6e555df91d303b68220cf5587511e2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EFDCC-BE3C-465A-9749-3657A5436AD5}">
  <ds:schemaRefs>
    <ds:schemaRef ds:uri="http://schemas.microsoft.com/sharepoint/v3/contenttype/forms"/>
  </ds:schemaRefs>
</ds:datastoreItem>
</file>

<file path=customXml/itemProps2.xml><?xml version="1.0" encoding="utf-8"?>
<ds:datastoreItem xmlns:ds="http://schemas.openxmlformats.org/officeDocument/2006/customXml" ds:itemID="{78E62220-9EC5-4825-B8EC-2EBFCDEFC780}">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purl.org/dc/dcmitype/"/>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BCB53B1-4CE5-4D0E-AF66-84864D6164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284</TotalTime>
  <Words>1954</Words>
  <Application>Microsoft Office PowerPoint</Application>
  <PresentationFormat>On-screen Show (4:3)</PresentationFormat>
  <Paragraphs>159</Paragraphs>
  <Slides>35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Calibri</vt:lpstr>
      <vt:lpstr>Led Italic Font</vt:lpstr>
      <vt:lpstr>Lucida Sans Unicode</vt:lpstr>
      <vt:lpstr>Palatino Linotype</vt:lpstr>
      <vt:lpstr>Times New Roman</vt:lpstr>
      <vt:lpstr>Wingdings</vt:lpstr>
      <vt:lpstr>Wingdings 2</vt:lpstr>
      <vt:lpstr>Oriel</vt:lpstr>
      <vt:lpstr>تطبيقات على الحاسب الشخصي</vt:lpstr>
      <vt:lpstr>تابع مكونات الحاسب الآلي</vt:lpstr>
      <vt:lpstr>المنافذ (ports)</vt:lpstr>
      <vt:lpstr>10) بطاقات التوسعة expansion card)  )</vt:lpstr>
      <vt:lpstr>وحدة تزويد الطاقة( power supply )</vt:lpstr>
      <vt:lpstr>البرامج Software  :</vt:lpstr>
      <vt:lpstr>أنظمة التشغيل </vt:lpstr>
      <vt:lpstr> البرامج التطبيقية</vt:lpstr>
      <vt:lpstr> لغات البرمجة</vt:lpstr>
      <vt:lpstr>برامج التشغيل المساعدة</vt:lpstr>
      <vt:lpstr>يمكن تقسيم الحاسبات من وجهات نظر مختلفه كما يلي &gt;&gt; </vt:lpstr>
      <vt:lpstr>نوعية العمل </vt:lpstr>
      <vt:lpstr>تقنية عملها </vt:lpstr>
      <vt:lpstr> الحجم </vt:lpstr>
      <vt:lpstr>PowerPoint Presentation</vt:lpstr>
      <vt:lpstr>PowerPoint Presentation</vt:lpstr>
      <vt:lpstr>PowerPoint Presentation</vt:lpstr>
      <vt:lpstr>PowerPoint Presentation</vt:lpstr>
      <vt:lpstr>PowerPoint Presentation</vt:lpstr>
      <vt:lpstr>شبكات الحاسب الآلي</vt:lpstr>
      <vt:lpstr>أهم فوائد ومميزات الشبكات </vt:lpstr>
      <vt:lpstr>محور التعامل مع الشبكة</vt:lpstr>
      <vt:lpstr>أنواع الشبكات حسب البعد </vt:lpstr>
      <vt:lpstr>شبكات موسعة (WAN) : وتعني Wide Area Network </vt:lpstr>
      <vt:lpstr>أنواع الشبكات حسب المكونات </vt:lpstr>
      <vt:lpstr>شبكة النظير Peer To Peer Network </vt:lpstr>
      <vt:lpstr>مميزات وعيوب  شبكة النظير</vt:lpstr>
      <vt:lpstr>  شبكة الخادم Server Based Network</vt:lpstr>
      <vt:lpstr>مميزات وعيوب  شبكة الخادم</vt:lpstr>
      <vt:lpstr>المكونات المادية للشبكة ( Network Hardware) </vt:lpstr>
      <vt:lpstr>العوامل المؤثرة سلباً على  الشبكات </vt:lpstr>
      <vt:lpstr>الفيروسات</vt:lpstr>
      <vt:lpstr>تعريف الفيروس </vt:lpstr>
      <vt:lpstr>أنواع الفيروسات </vt:lpstr>
      <vt:lpstr>أهم طرق الحماية من الفيروسات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asoma</dc:creator>
  <cp:lastModifiedBy>Toshiba</cp:lastModifiedBy>
  <cp:revision>20</cp:revision>
  <dcterms:created xsi:type="dcterms:W3CDTF">2011-10-02T13:55:47Z</dcterms:created>
  <dcterms:modified xsi:type="dcterms:W3CDTF">2016-10-08T13:48:19Z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0x010100FCDA05AD79450340B57F5F54783C91B8</vt:lpwstr>
  </property>
</Properties>
</file>