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4"/>
  </p:sldMasterIdLst>
  <p:notesMasterIdLst>
    <p:notesMasterId r:id="rId62"/>
  </p:notes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4" r:id="rId60"/>
    <p:sldId id="313" r:id="rId6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slide" Target="slides/slide57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viewProps" Target="view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A6FD4D-056B-4A79-855C-56E43A2B3DB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5C93AA31-E6E0-4257-91C4-997DA8EA702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JOIN</a:t>
          </a:r>
        </a:p>
      </dgm:t>
    </dgm:pt>
    <dgm:pt modelId="{8E02B998-93E5-4F0E-90B0-E63032DB7AAA}" type="parTrans" cxnId="{5BE70889-FBA1-4460-B924-08B823A35ACF}">
      <dgm:prSet/>
      <dgm:spPr/>
    </dgm:pt>
    <dgm:pt modelId="{6CBAA10F-B2BB-4689-826B-186A784B68D8}" type="sibTrans" cxnId="{5BE70889-FBA1-4460-B924-08B823A35ACF}">
      <dgm:prSet/>
      <dgm:spPr/>
    </dgm:pt>
    <dgm:pt modelId="{2A00F07C-5AAD-42B9-9BD3-6FB3DAEE8A38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THETA JOIN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ar-S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A6C2797A-0098-4E9D-9A6A-B3BDD782EB27}" type="parTrans" cxnId="{0FC74CB5-160F-400A-9170-BD599D446FF9}">
      <dgm:prSet/>
      <dgm:spPr/>
    </dgm:pt>
    <dgm:pt modelId="{821A84D8-DE91-4B7E-8F85-66252FACE845}" type="sibTrans" cxnId="{0FC74CB5-160F-400A-9170-BD599D446FF9}">
      <dgm:prSet/>
      <dgm:spPr/>
    </dgm:pt>
    <dgm:pt modelId="{FE698FBE-918B-4498-BB1C-A35662556F6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EQUIJOIN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(INNER JOIN)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ar-S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18055340-EB9B-4447-AC75-0C88FAEECD08}" type="parTrans" cxnId="{3486AB21-3691-4E9C-8232-9212D0CE7039}">
      <dgm:prSet/>
      <dgm:spPr/>
    </dgm:pt>
    <dgm:pt modelId="{AE62412B-FAC1-4FEE-9A64-AD09CEF0D009}" type="sibTrans" cxnId="{3486AB21-3691-4E9C-8232-9212D0CE7039}">
      <dgm:prSet/>
      <dgm:spPr/>
    </dgm:pt>
    <dgm:pt modelId="{5912B9A7-FE78-4179-8937-0B82125EA720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NATURAL JOIN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ar-S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79ABBD67-2273-4D25-9A46-221FCFCD5DF7}" type="parTrans" cxnId="{C46BE6B0-D308-4024-A836-9BAE3E143044}">
      <dgm:prSet/>
      <dgm:spPr/>
    </dgm:pt>
    <dgm:pt modelId="{CB7F11D0-443D-43F6-9EE1-83ED2E6B4793}" type="sibTrans" cxnId="{C46BE6B0-D308-4024-A836-9BAE3E143044}">
      <dgm:prSet/>
      <dgm:spPr/>
    </dgm:pt>
    <dgm:pt modelId="{6529F73A-9920-41E0-BEAF-476AE24B158E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OUTER JOIN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ar-S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64F72177-BB65-467C-BF71-17B54FF7AD69}" type="parTrans" cxnId="{5DDBD649-F802-4BD0-95E9-76F6878430CF}">
      <dgm:prSet/>
      <dgm:spPr/>
    </dgm:pt>
    <dgm:pt modelId="{361CDC44-A076-41E0-95A6-8F68F67FDD3C}" type="sibTrans" cxnId="{5DDBD649-F802-4BD0-95E9-76F6878430CF}">
      <dgm:prSet/>
      <dgm:spPr/>
    </dgm:pt>
    <dgm:pt modelId="{8481EF2A-16B7-442E-9D9B-62A6279E5D4C}" type="pres">
      <dgm:prSet presAssocID="{84A6FD4D-056B-4A79-855C-56E43A2B3DB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6592948-E65A-4814-9899-B65CFE772088}" type="pres">
      <dgm:prSet presAssocID="{5C93AA31-E6E0-4257-91C4-997DA8EA702B}" presName="hierRoot1" presStyleCnt="0">
        <dgm:presLayoutVars>
          <dgm:hierBranch/>
        </dgm:presLayoutVars>
      </dgm:prSet>
      <dgm:spPr/>
    </dgm:pt>
    <dgm:pt modelId="{18A2AFCB-FF5B-405F-915D-34EB79C3C921}" type="pres">
      <dgm:prSet presAssocID="{5C93AA31-E6E0-4257-91C4-997DA8EA702B}" presName="rootComposite1" presStyleCnt="0"/>
      <dgm:spPr/>
    </dgm:pt>
    <dgm:pt modelId="{6876A070-3C43-431B-89BC-CCBBCDBB96D1}" type="pres">
      <dgm:prSet presAssocID="{5C93AA31-E6E0-4257-91C4-997DA8EA702B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0B03DCFB-2212-45C8-B1AB-4D67F99E8EAC}" type="pres">
      <dgm:prSet presAssocID="{5C93AA31-E6E0-4257-91C4-997DA8EA702B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DC650B10-7A77-4C7D-BB2F-36B94C235033}" type="pres">
      <dgm:prSet presAssocID="{5C93AA31-E6E0-4257-91C4-997DA8EA702B}" presName="hierChild2" presStyleCnt="0"/>
      <dgm:spPr/>
    </dgm:pt>
    <dgm:pt modelId="{8B5A24E8-0D4B-445C-AD14-0E2F8FBB64A1}" type="pres">
      <dgm:prSet presAssocID="{A6C2797A-0098-4E9D-9A6A-B3BDD782EB27}" presName="Name35" presStyleLbl="parChTrans1D2" presStyleIdx="0" presStyleCnt="4"/>
      <dgm:spPr/>
    </dgm:pt>
    <dgm:pt modelId="{62C7AD1F-0444-4B91-9CE1-86DC9C3CFA43}" type="pres">
      <dgm:prSet presAssocID="{2A00F07C-5AAD-42B9-9BD3-6FB3DAEE8A38}" presName="hierRoot2" presStyleCnt="0">
        <dgm:presLayoutVars>
          <dgm:hierBranch/>
        </dgm:presLayoutVars>
      </dgm:prSet>
      <dgm:spPr/>
    </dgm:pt>
    <dgm:pt modelId="{2F66AACB-4375-4D0F-8454-19E82816640E}" type="pres">
      <dgm:prSet presAssocID="{2A00F07C-5AAD-42B9-9BD3-6FB3DAEE8A38}" presName="rootComposite" presStyleCnt="0"/>
      <dgm:spPr/>
    </dgm:pt>
    <dgm:pt modelId="{022CE380-0AC0-4E97-9C66-FC2E6D1B78E0}" type="pres">
      <dgm:prSet presAssocID="{2A00F07C-5AAD-42B9-9BD3-6FB3DAEE8A38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8053EC51-97BC-4AC4-9D12-8C7DA6341E2D}" type="pres">
      <dgm:prSet presAssocID="{2A00F07C-5AAD-42B9-9BD3-6FB3DAEE8A38}" presName="rootConnector" presStyleLbl="node2" presStyleIdx="0" presStyleCnt="4"/>
      <dgm:spPr/>
      <dgm:t>
        <a:bodyPr/>
        <a:lstStyle/>
        <a:p>
          <a:pPr rtl="1"/>
          <a:endParaRPr lang="ar-SA"/>
        </a:p>
      </dgm:t>
    </dgm:pt>
    <dgm:pt modelId="{331E1B61-0613-4378-88B1-C433836A3FA6}" type="pres">
      <dgm:prSet presAssocID="{2A00F07C-5AAD-42B9-9BD3-6FB3DAEE8A38}" presName="hierChild4" presStyleCnt="0"/>
      <dgm:spPr/>
    </dgm:pt>
    <dgm:pt modelId="{181FC4AD-79DB-4EBB-999B-9101E7F06192}" type="pres">
      <dgm:prSet presAssocID="{2A00F07C-5AAD-42B9-9BD3-6FB3DAEE8A38}" presName="hierChild5" presStyleCnt="0"/>
      <dgm:spPr/>
    </dgm:pt>
    <dgm:pt modelId="{5037E236-0FB8-4679-AC3C-36CCE141C4AA}" type="pres">
      <dgm:prSet presAssocID="{18055340-EB9B-4447-AC75-0C88FAEECD08}" presName="Name35" presStyleLbl="parChTrans1D2" presStyleIdx="1" presStyleCnt="4"/>
      <dgm:spPr/>
    </dgm:pt>
    <dgm:pt modelId="{0AF81581-48EC-49E9-A875-261B75BE38FC}" type="pres">
      <dgm:prSet presAssocID="{FE698FBE-918B-4498-BB1C-A35662556F6A}" presName="hierRoot2" presStyleCnt="0">
        <dgm:presLayoutVars>
          <dgm:hierBranch/>
        </dgm:presLayoutVars>
      </dgm:prSet>
      <dgm:spPr/>
    </dgm:pt>
    <dgm:pt modelId="{DE8EAAD4-F867-42AA-BB99-D1B4642C8519}" type="pres">
      <dgm:prSet presAssocID="{FE698FBE-918B-4498-BB1C-A35662556F6A}" presName="rootComposite" presStyleCnt="0"/>
      <dgm:spPr/>
    </dgm:pt>
    <dgm:pt modelId="{5A31D4C7-E586-4202-970C-B70BF6841701}" type="pres">
      <dgm:prSet presAssocID="{FE698FBE-918B-4498-BB1C-A35662556F6A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F09E7C79-81B3-495E-A588-A5C10E06CD9E}" type="pres">
      <dgm:prSet presAssocID="{FE698FBE-918B-4498-BB1C-A35662556F6A}" presName="rootConnector" presStyleLbl="node2" presStyleIdx="1" presStyleCnt="4"/>
      <dgm:spPr/>
      <dgm:t>
        <a:bodyPr/>
        <a:lstStyle/>
        <a:p>
          <a:pPr rtl="1"/>
          <a:endParaRPr lang="ar-SA"/>
        </a:p>
      </dgm:t>
    </dgm:pt>
    <dgm:pt modelId="{0B567D87-DFDA-4C49-8336-A85A41F9E317}" type="pres">
      <dgm:prSet presAssocID="{FE698FBE-918B-4498-BB1C-A35662556F6A}" presName="hierChild4" presStyleCnt="0"/>
      <dgm:spPr/>
    </dgm:pt>
    <dgm:pt modelId="{68480990-ABE9-4F89-9DB3-5371FB4DCE1B}" type="pres">
      <dgm:prSet presAssocID="{FE698FBE-918B-4498-BB1C-A35662556F6A}" presName="hierChild5" presStyleCnt="0"/>
      <dgm:spPr/>
    </dgm:pt>
    <dgm:pt modelId="{8CABF043-3282-40D6-8058-8954056AC201}" type="pres">
      <dgm:prSet presAssocID="{79ABBD67-2273-4D25-9A46-221FCFCD5DF7}" presName="Name35" presStyleLbl="parChTrans1D2" presStyleIdx="2" presStyleCnt="4"/>
      <dgm:spPr/>
    </dgm:pt>
    <dgm:pt modelId="{65F7FD42-4E42-458E-B3D8-512104CECB2A}" type="pres">
      <dgm:prSet presAssocID="{5912B9A7-FE78-4179-8937-0B82125EA720}" presName="hierRoot2" presStyleCnt="0">
        <dgm:presLayoutVars>
          <dgm:hierBranch/>
        </dgm:presLayoutVars>
      </dgm:prSet>
      <dgm:spPr/>
    </dgm:pt>
    <dgm:pt modelId="{5629376D-1F0F-4451-B226-9C898F48A335}" type="pres">
      <dgm:prSet presAssocID="{5912B9A7-FE78-4179-8937-0B82125EA720}" presName="rootComposite" presStyleCnt="0"/>
      <dgm:spPr/>
    </dgm:pt>
    <dgm:pt modelId="{941D1CD1-F0CA-4166-8812-5265C56D98C1}" type="pres">
      <dgm:prSet presAssocID="{5912B9A7-FE78-4179-8937-0B82125EA720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D99F49D7-1278-4C57-A533-41D491A86199}" type="pres">
      <dgm:prSet presAssocID="{5912B9A7-FE78-4179-8937-0B82125EA720}" presName="rootConnector" presStyleLbl="node2" presStyleIdx="2" presStyleCnt="4"/>
      <dgm:spPr/>
      <dgm:t>
        <a:bodyPr/>
        <a:lstStyle/>
        <a:p>
          <a:pPr rtl="1"/>
          <a:endParaRPr lang="ar-SA"/>
        </a:p>
      </dgm:t>
    </dgm:pt>
    <dgm:pt modelId="{9326147D-5DBC-40DF-B8EA-0A562DFC3854}" type="pres">
      <dgm:prSet presAssocID="{5912B9A7-FE78-4179-8937-0B82125EA720}" presName="hierChild4" presStyleCnt="0"/>
      <dgm:spPr/>
    </dgm:pt>
    <dgm:pt modelId="{21819285-B7C0-4375-A682-DA17FBC6F3E1}" type="pres">
      <dgm:prSet presAssocID="{5912B9A7-FE78-4179-8937-0B82125EA720}" presName="hierChild5" presStyleCnt="0"/>
      <dgm:spPr/>
    </dgm:pt>
    <dgm:pt modelId="{B4FE3D48-C250-41D9-BFA4-580E5DF0B8F2}" type="pres">
      <dgm:prSet presAssocID="{64F72177-BB65-467C-BF71-17B54FF7AD69}" presName="Name35" presStyleLbl="parChTrans1D2" presStyleIdx="3" presStyleCnt="4"/>
      <dgm:spPr/>
    </dgm:pt>
    <dgm:pt modelId="{9E98D44D-DCC6-481A-8EFF-9DB410A09654}" type="pres">
      <dgm:prSet presAssocID="{6529F73A-9920-41E0-BEAF-476AE24B158E}" presName="hierRoot2" presStyleCnt="0">
        <dgm:presLayoutVars>
          <dgm:hierBranch/>
        </dgm:presLayoutVars>
      </dgm:prSet>
      <dgm:spPr/>
    </dgm:pt>
    <dgm:pt modelId="{8934F816-B3FB-4222-8D17-AF0BF34D6388}" type="pres">
      <dgm:prSet presAssocID="{6529F73A-9920-41E0-BEAF-476AE24B158E}" presName="rootComposite" presStyleCnt="0"/>
      <dgm:spPr/>
    </dgm:pt>
    <dgm:pt modelId="{648BA892-FE14-4246-B3A1-25DB8D947409}" type="pres">
      <dgm:prSet presAssocID="{6529F73A-9920-41E0-BEAF-476AE24B158E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D92E22A9-F638-4DB8-BCA6-0544E027F507}" type="pres">
      <dgm:prSet presAssocID="{6529F73A-9920-41E0-BEAF-476AE24B158E}" presName="rootConnector" presStyleLbl="node2" presStyleIdx="3" presStyleCnt="4"/>
      <dgm:spPr/>
      <dgm:t>
        <a:bodyPr/>
        <a:lstStyle/>
        <a:p>
          <a:pPr rtl="1"/>
          <a:endParaRPr lang="ar-SA"/>
        </a:p>
      </dgm:t>
    </dgm:pt>
    <dgm:pt modelId="{0DFBA77A-FD9B-4074-9719-89813DA5B502}" type="pres">
      <dgm:prSet presAssocID="{6529F73A-9920-41E0-BEAF-476AE24B158E}" presName="hierChild4" presStyleCnt="0"/>
      <dgm:spPr/>
    </dgm:pt>
    <dgm:pt modelId="{9516AB27-565A-4E59-9A13-90197C01B73A}" type="pres">
      <dgm:prSet presAssocID="{6529F73A-9920-41E0-BEAF-476AE24B158E}" presName="hierChild5" presStyleCnt="0"/>
      <dgm:spPr/>
    </dgm:pt>
    <dgm:pt modelId="{68263CAB-82A5-48DC-8F74-07D6D8E1EDC0}" type="pres">
      <dgm:prSet presAssocID="{5C93AA31-E6E0-4257-91C4-997DA8EA702B}" presName="hierChild3" presStyleCnt="0"/>
      <dgm:spPr/>
    </dgm:pt>
  </dgm:ptLst>
  <dgm:cxnLst>
    <dgm:cxn modelId="{1C655755-EFC8-4DCB-B6DC-39914329DFC8}" type="presOf" srcId="{FE698FBE-918B-4498-BB1C-A35662556F6A}" destId="{5A31D4C7-E586-4202-970C-B70BF6841701}" srcOrd="0" destOrd="0" presId="urn:microsoft.com/office/officeart/2005/8/layout/orgChart1"/>
    <dgm:cxn modelId="{A46C1D8D-476C-4DE2-B7C1-19E404247FD5}" type="presOf" srcId="{5912B9A7-FE78-4179-8937-0B82125EA720}" destId="{941D1CD1-F0CA-4166-8812-5265C56D98C1}" srcOrd="0" destOrd="0" presId="urn:microsoft.com/office/officeart/2005/8/layout/orgChart1"/>
    <dgm:cxn modelId="{0EDBC287-14F2-43A4-B249-DA979D925A98}" type="presOf" srcId="{A6C2797A-0098-4E9D-9A6A-B3BDD782EB27}" destId="{8B5A24E8-0D4B-445C-AD14-0E2F8FBB64A1}" srcOrd="0" destOrd="0" presId="urn:microsoft.com/office/officeart/2005/8/layout/orgChart1"/>
    <dgm:cxn modelId="{EDB5586E-2444-41AB-8B14-DABCE314CC11}" type="presOf" srcId="{6529F73A-9920-41E0-BEAF-476AE24B158E}" destId="{648BA892-FE14-4246-B3A1-25DB8D947409}" srcOrd="0" destOrd="0" presId="urn:microsoft.com/office/officeart/2005/8/layout/orgChart1"/>
    <dgm:cxn modelId="{3486AB21-3691-4E9C-8232-9212D0CE7039}" srcId="{5C93AA31-E6E0-4257-91C4-997DA8EA702B}" destId="{FE698FBE-918B-4498-BB1C-A35662556F6A}" srcOrd="1" destOrd="0" parTransId="{18055340-EB9B-4447-AC75-0C88FAEECD08}" sibTransId="{AE62412B-FAC1-4FEE-9A64-AD09CEF0D009}"/>
    <dgm:cxn modelId="{0E17D10E-D146-4892-868E-CC44490D0846}" type="presOf" srcId="{64F72177-BB65-467C-BF71-17B54FF7AD69}" destId="{B4FE3D48-C250-41D9-BFA4-580E5DF0B8F2}" srcOrd="0" destOrd="0" presId="urn:microsoft.com/office/officeart/2005/8/layout/orgChart1"/>
    <dgm:cxn modelId="{1CC6CD38-2759-4E12-9D34-96E2C93CEA67}" type="presOf" srcId="{84A6FD4D-056B-4A79-855C-56E43A2B3DB0}" destId="{8481EF2A-16B7-442E-9D9B-62A6279E5D4C}" srcOrd="0" destOrd="0" presId="urn:microsoft.com/office/officeart/2005/8/layout/orgChart1"/>
    <dgm:cxn modelId="{0DBEE585-12CA-4784-97F4-922B6385A8CE}" type="presOf" srcId="{2A00F07C-5AAD-42B9-9BD3-6FB3DAEE8A38}" destId="{022CE380-0AC0-4E97-9C66-FC2E6D1B78E0}" srcOrd="0" destOrd="0" presId="urn:microsoft.com/office/officeart/2005/8/layout/orgChart1"/>
    <dgm:cxn modelId="{0FC74CB5-160F-400A-9170-BD599D446FF9}" srcId="{5C93AA31-E6E0-4257-91C4-997DA8EA702B}" destId="{2A00F07C-5AAD-42B9-9BD3-6FB3DAEE8A38}" srcOrd="0" destOrd="0" parTransId="{A6C2797A-0098-4E9D-9A6A-B3BDD782EB27}" sibTransId="{821A84D8-DE91-4B7E-8F85-66252FACE845}"/>
    <dgm:cxn modelId="{4FE71796-8715-4740-8DC8-7C275B3CD7BC}" type="presOf" srcId="{FE698FBE-918B-4498-BB1C-A35662556F6A}" destId="{F09E7C79-81B3-495E-A588-A5C10E06CD9E}" srcOrd="1" destOrd="0" presId="urn:microsoft.com/office/officeart/2005/8/layout/orgChart1"/>
    <dgm:cxn modelId="{10469315-8CBB-42D1-82CA-69FF380F1820}" type="presOf" srcId="{5C93AA31-E6E0-4257-91C4-997DA8EA702B}" destId="{6876A070-3C43-431B-89BC-CCBBCDBB96D1}" srcOrd="0" destOrd="0" presId="urn:microsoft.com/office/officeart/2005/8/layout/orgChart1"/>
    <dgm:cxn modelId="{C46BE6B0-D308-4024-A836-9BAE3E143044}" srcId="{5C93AA31-E6E0-4257-91C4-997DA8EA702B}" destId="{5912B9A7-FE78-4179-8937-0B82125EA720}" srcOrd="2" destOrd="0" parTransId="{79ABBD67-2273-4D25-9A46-221FCFCD5DF7}" sibTransId="{CB7F11D0-443D-43F6-9EE1-83ED2E6B4793}"/>
    <dgm:cxn modelId="{2912DCDC-F6D8-4AC6-9E44-1EDF4559B9DC}" type="presOf" srcId="{79ABBD67-2273-4D25-9A46-221FCFCD5DF7}" destId="{8CABF043-3282-40D6-8058-8954056AC201}" srcOrd="0" destOrd="0" presId="urn:microsoft.com/office/officeart/2005/8/layout/orgChart1"/>
    <dgm:cxn modelId="{033DFDFA-8830-4B58-8841-3BDE9AE98BAB}" type="presOf" srcId="{5C93AA31-E6E0-4257-91C4-997DA8EA702B}" destId="{0B03DCFB-2212-45C8-B1AB-4D67F99E8EAC}" srcOrd="1" destOrd="0" presId="urn:microsoft.com/office/officeart/2005/8/layout/orgChart1"/>
    <dgm:cxn modelId="{D378E26C-ACBB-43AC-BEBB-4028FBBA8FA8}" type="presOf" srcId="{5912B9A7-FE78-4179-8937-0B82125EA720}" destId="{D99F49D7-1278-4C57-A533-41D491A86199}" srcOrd="1" destOrd="0" presId="urn:microsoft.com/office/officeart/2005/8/layout/orgChart1"/>
    <dgm:cxn modelId="{3540DEAB-6843-4512-B17C-0E9C6EF40F46}" type="presOf" srcId="{2A00F07C-5AAD-42B9-9BD3-6FB3DAEE8A38}" destId="{8053EC51-97BC-4AC4-9D12-8C7DA6341E2D}" srcOrd="1" destOrd="0" presId="urn:microsoft.com/office/officeart/2005/8/layout/orgChart1"/>
    <dgm:cxn modelId="{5DDBD649-F802-4BD0-95E9-76F6878430CF}" srcId="{5C93AA31-E6E0-4257-91C4-997DA8EA702B}" destId="{6529F73A-9920-41E0-BEAF-476AE24B158E}" srcOrd="3" destOrd="0" parTransId="{64F72177-BB65-467C-BF71-17B54FF7AD69}" sibTransId="{361CDC44-A076-41E0-95A6-8F68F67FDD3C}"/>
    <dgm:cxn modelId="{5BE70889-FBA1-4460-B924-08B823A35ACF}" srcId="{84A6FD4D-056B-4A79-855C-56E43A2B3DB0}" destId="{5C93AA31-E6E0-4257-91C4-997DA8EA702B}" srcOrd="0" destOrd="0" parTransId="{8E02B998-93E5-4F0E-90B0-E63032DB7AAA}" sibTransId="{6CBAA10F-B2BB-4689-826B-186A784B68D8}"/>
    <dgm:cxn modelId="{44F21374-F08F-40B8-961C-F48937354B7B}" type="presOf" srcId="{6529F73A-9920-41E0-BEAF-476AE24B158E}" destId="{D92E22A9-F638-4DB8-BCA6-0544E027F507}" srcOrd="1" destOrd="0" presId="urn:microsoft.com/office/officeart/2005/8/layout/orgChart1"/>
    <dgm:cxn modelId="{B2D173DB-6B51-4EE3-8568-798AB3AC0F39}" type="presOf" srcId="{18055340-EB9B-4447-AC75-0C88FAEECD08}" destId="{5037E236-0FB8-4679-AC3C-36CCE141C4AA}" srcOrd="0" destOrd="0" presId="urn:microsoft.com/office/officeart/2005/8/layout/orgChart1"/>
    <dgm:cxn modelId="{CF6AA0A8-7E21-4B2C-A6A6-13913A3DD486}" type="presParOf" srcId="{8481EF2A-16B7-442E-9D9B-62A6279E5D4C}" destId="{06592948-E65A-4814-9899-B65CFE772088}" srcOrd="0" destOrd="0" presId="urn:microsoft.com/office/officeart/2005/8/layout/orgChart1"/>
    <dgm:cxn modelId="{60C4960E-ED0A-49A7-8A32-EE562450212D}" type="presParOf" srcId="{06592948-E65A-4814-9899-B65CFE772088}" destId="{18A2AFCB-FF5B-405F-915D-34EB79C3C921}" srcOrd="0" destOrd="0" presId="urn:microsoft.com/office/officeart/2005/8/layout/orgChart1"/>
    <dgm:cxn modelId="{47CE838F-E864-4FB8-BD4E-66806F8F8A86}" type="presParOf" srcId="{18A2AFCB-FF5B-405F-915D-34EB79C3C921}" destId="{6876A070-3C43-431B-89BC-CCBBCDBB96D1}" srcOrd="0" destOrd="0" presId="urn:microsoft.com/office/officeart/2005/8/layout/orgChart1"/>
    <dgm:cxn modelId="{355EDF8D-22A5-4FEE-842F-D528E66C1C6D}" type="presParOf" srcId="{18A2AFCB-FF5B-405F-915D-34EB79C3C921}" destId="{0B03DCFB-2212-45C8-B1AB-4D67F99E8EAC}" srcOrd="1" destOrd="0" presId="urn:microsoft.com/office/officeart/2005/8/layout/orgChart1"/>
    <dgm:cxn modelId="{2E37A70F-EB7E-4132-B70E-60120FE03E6F}" type="presParOf" srcId="{06592948-E65A-4814-9899-B65CFE772088}" destId="{DC650B10-7A77-4C7D-BB2F-36B94C235033}" srcOrd="1" destOrd="0" presId="urn:microsoft.com/office/officeart/2005/8/layout/orgChart1"/>
    <dgm:cxn modelId="{0B7837F3-F943-4790-AC8B-02B6904ADCF9}" type="presParOf" srcId="{DC650B10-7A77-4C7D-BB2F-36B94C235033}" destId="{8B5A24E8-0D4B-445C-AD14-0E2F8FBB64A1}" srcOrd="0" destOrd="0" presId="urn:microsoft.com/office/officeart/2005/8/layout/orgChart1"/>
    <dgm:cxn modelId="{4FC59F58-411B-40C3-8A91-32AE38D048C8}" type="presParOf" srcId="{DC650B10-7A77-4C7D-BB2F-36B94C235033}" destId="{62C7AD1F-0444-4B91-9CE1-86DC9C3CFA43}" srcOrd="1" destOrd="0" presId="urn:microsoft.com/office/officeart/2005/8/layout/orgChart1"/>
    <dgm:cxn modelId="{59238101-19D6-4711-A645-DE08671B81F8}" type="presParOf" srcId="{62C7AD1F-0444-4B91-9CE1-86DC9C3CFA43}" destId="{2F66AACB-4375-4D0F-8454-19E82816640E}" srcOrd="0" destOrd="0" presId="urn:microsoft.com/office/officeart/2005/8/layout/orgChart1"/>
    <dgm:cxn modelId="{C778B2B8-98D4-496E-80AA-5F04F8B508CE}" type="presParOf" srcId="{2F66AACB-4375-4D0F-8454-19E82816640E}" destId="{022CE380-0AC0-4E97-9C66-FC2E6D1B78E0}" srcOrd="0" destOrd="0" presId="urn:microsoft.com/office/officeart/2005/8/layout/orgChart1"/>
    <dgm:cxn modelId="{3A7E59B8-B53E-4116-99EE-084B6BEA3A1F}" type="presParOf" srcId="{2F66AACB-4375-4D0F-8454-19E82816640E}" destId="{8053EC51-97BC-4AC4-9D12-8C7DA6341E2D}" srcOrd="1" destOrd="0" presId="urn:microsoft.com/office/officeart/2005/8/layout/orgChart1"/>
    <dgm:cxn modelId="{5EB14AFF-BE62-4C27-AABC-4B2DDA09AA72}" type="presParOf" srcId="{62C7AD1F-0444-4B91-9CE1-86DC9C3CFA43}" destId="{331E1B61-0613-4378-88B1-C433836A3FA6}" srcOrd="1" destOrd="0" presId="urn:microsoft.com/office/officeart/2005/8/layout/orgChart1"/>
    <dgm:cxn modelId="{F102E77D-2B22-4AF8-8A79-1431C50C6137}" type="presParOf" srcId="{62C7AD1F-0444-4B91-9CE1-86DC9C3CFA43}" destId="{181FC4AD-79DB-4EBB-999B-9101E7F06192}" srcOrd="2" destOrd="0" presId="urn:microsoft.com/office/officeart/2005/8/layout/orgChart1"/>
    <dgm:cxn modelId="{148B47A1-A1B6-4FA2-B5D3-3FD118641DAC}" type="presParOf" srcId="{DC650B10-7A77-4C7D-BB2F-36B94C235033}" destId="{5037E236-0FB8-4679-AC3C-36CCE141C4AA}" srcOrd="2" destOrd="0" presId="urn:microsoft.com/office/officeart/2005/8/layout/orgChart1"/>
    <dgm:cxn modelId="{D14BF579-FA09-4477-A561-35CA9ED2A545}" type="presParOf" srcId="{DC650B10-7A77-4C7D-BB2F-36B94C235033}" destId="{0AF81581-48EC-49E9-A875-261B75BE38FC}" srcOrd="3" destOrd="0" presId="urn:microsoft.com/office/officeart/2005/8/layout/orgChart1"/>
    <dgm:cxn modelId="{C2D41887-346B-4F89-B056-EC613DD2E9D4}" type="presParOf" srcId="{0AF81581-48EC-49E9-A875-261B75BE38FC}" destId="{DE8EAAD4-F867-42AA-BB99-D1B4642C8519}" srcOrd="0" destOrd="0" presId="urn:microsoft.com/office/officeart/2005/8/layout/orgChart1"/>
    <dgm:cxn modelId="{67DBBFF2-90C4-46B5-9774-4581336023BE}" type="presParOf" srcId="{DE8EAAD4-F867-42AA-BB99-D1B4642C8519}" destId="{5A31D4C7-E586-4202-970C-B70BF6841701}" srcOrd="0" destOrd="0" presId="urn:microsoft.com/office/officeart/2005/8/layout/orgChart1"/>
    <dgm:cxn modelId="{14C1FE44-2690-4D57-92D1-512247830C04}" type="presParOf" srcId="{DE8EAAD4-F867-42AA-BB99-D1B4642C8519}" destId="{F09E7C79-81B3-495E-A588-A5C10E06CD9E}" srcOrd="1" destOrd="0" presId="urn:microsoft.com/office/officeart/2005/8/layout/orgChart1"/>
    <dgm:cxn modelId="{E8ED34C8-CE17-4500-8DD8-433B62C813A4}" type="presParOf" srcId="{0AF81581-48EC-49E9-A875-261B75BE38FC}" destId="{0B567D87-DFDA-4C49-8336-A85A41F9E317}" srcOrd="1" destOrd="0" presId="urn:microsoft.com/office/officeart/2005/8/layout/orgChart1"/>
    <dgm:cxn modelId="{2ED9F0EC-D374-4A3D-A1A5-25DCDBA7BFA4}" type="presParOf" srcId="{0AF81581-48EC-49E9-A875-261B75BE38FC}" destId="{68480990-ABE9-4F89-9DB3-5371FB4DCE1B}" srcOrd="2" destOrd="0" presId="urn:microsoft.com/office/officeart/2005/8/layout/orgChart1"/>
    <dgm:cxn modelId="{55ACE9BD-19FD-468F-83F3-D6FEA14BC93B}" type="presParOf" srcId="{DC650B10-7A77-4C7D-BB2F-36B94C235033}" destId="{8CABF043-3282-40D6-8058-8954056AC201}" srcOrd="4" destOrd="0" presId="urn:microsoft.com/office/officeart/2005/8/layout/orgChart1"/>
    <dgm:cxn modelId="{502ACB08-9DBC-4AD6-886C-69632BEA9842}" type="presParOf" srcId="{DC650B10-7A77-4C7D-BB2F-36B94C235033}" destId="{65F7FD42-4E42-458E-B3D8-512104CECB2A}" srcOrd="5" destOrd="0" presId="urn:microsoft.com/office/officeart/2005/8/layout/orgChart1"/>
    <dgm:cxn modelId="{EBFC57AC-AAA8-4907-8ED7-51B5A300B4B1}" type="presParOf" srcId="{65F7FD42-4E42-458E-B3D8-512104CECB2A}" destId="{5629376D-1F0F-4451-B226-9C898F48A335}" srcOrd="0" destOrd="0" presId="urn:microsoft.com/office/officeart/2005/8/layout/orgChart1"/>
    <dgm:cxn modelId="{4D20E73C-4D96-41AA-BE69-7443187F479E}" type="presParOf" srcId="{5629376D-1F0F-4451-B226-9C898F48A335}" destId="{941D1CD1-F0CA-4166-8812-5265C56D98C1}" srcOrd="0" destOrd="0" presId="urn:microsoft.com/office/officeart/2005/8/layout/orgChart1"/>
    <dgm:cxn modelId="{F45E8C72-8AD4-46F2-B862-EA5856D0C982}" type="presParOf" srcId="{5629376D-1F0F-4451-B226-9C898F48A335}" destId="{D99F49D7-1278-4C57-A533-41D491A86199}" srcOrd="1" destOrd="0" presId="urn:microsoft.com/office/officeart/2005/8/layout/orgChart1"/>
    <dgm:cxn modelId="{F8663FE4-DCEF-422D-87AB-4DE4E1AA6F45}" type="presParOf" srcId="{65F7FD42-4E42-458E-B3D8-512104CECB2A}" destId="{9326147D-5DBC-40DF-B8EA-0A562DFC3854}" srcOrd="1" destOrd="0" presId="urn:microsoft.com/office/officeart/2005/8/layout/orgChart1"/>
    <dgm:cxn modelId="{0E3FD6E3-7598-4766-A2DD-8981F0D32610}" type="presParOf" srcId="{65F7FD42-4E42-458E-B3D8-512104CECB2A}" destId="{21819285-B7C0-4375-A682-DA17FBC6F3E1}" srcOrd="2" destOrd="0" presId="urn:microsoft.com/office/officeart/2005/8/layout/orgChart1"/>
    <dgm:cxn modelId="{5DC4A5D6-226D-47BD-A7A9-CD9628D3ADBE}" type="presParOf" srcId="{DC650B10-7A77-4C7D-BB2F-36B94C235033}" destId="{B4FE3D48-C250-41D9-BFA4-580E5DF0B8F2}" srcOrd="6" destOrd="0" presId="urn:microsoft.com/office/officeart/2005/8/layout/orgChart1"/>
    <dgm:cxn modelId="{474CB9F2-0C28-445E-9F99-9F375F6E118F}" type="presParOf" srcId="{DC650B10-7A77-4C7D-BB2F-36B94C235033}" destId="{9E98D44D-DCC6-481A-8EFF-9DB410A09654}" srcOrd="7" destOrd="0" presId="urn:microsoft.com/office/officeart/2005/8/layout/orgChart1"/>
    <dgm:cxn modelId="{2DDE4EC8-4B89-4311-9999-9A4155073F2E}" type="presParOf" srcId="{9E98D44D-DCC6-481A-8EFF-9DB410A09654}" destId="{8934F816-B3FB-4222-8D17-AF0BF34D6388}" srcOrd="0" destOrd="0" presId="urn:microsoft.com/office/officeart/2005/8/layout/orgChart1"/>
    <dgm:cxn modelId="{BA00A1AD-BEFD-455D-A34B-E33F6C7165EE}" type="presParOf" srcId="{8934F816-B3FB-4222-8D17-AF0BF34D6388}" destId="{648BA892-FE14-4246-B3A1-25DB8D947409}" srcOrd="0" destOrd="0" presId="urn:microsoft.com/office/officeart/2005/8/layout/orgChart1"/>
    <dgm:cxn modelId="{556CA6E0-28F3-40CD-99B3-D94527D12784}" type="presParOf" srcId="{8934F816-B3FB-4222-8D17-AF0BF34D6388}" destId="{D92E22A9-F638-4DB8-BCA6-0544E027F507}" srcOrd="1" destOrd="0" presId="urn:microsoft.com/office/officeart/2005/8/layout/orgChart1"/>
    <dgm:cxn modelId="{4306719A-9AD0-4477-9CEC-B87423109CB2}" type="presParOf" srcId="{9E98D44D-DCC6-481A-8EFF-9DB410A09654}" destId="{0DFBA77A-FD9B-4074-9719-89813DA5B502}" srcOrd="1" destOrd="0" presId="urn:microsoft.com/office/officeart/2005/8/layout/orgChart1"/>
    <dgm:cxn modelId="{EA7CB5D7-7561-47EB-A670-771B5BB2AE53}" type="presParOf" srcId="{9E98D44D-DCC6-481A-8EFF-9DB410A09654}" destId="{9516AB27-565A-4E59-9A13-90197C01B73A}" srcOrd="2" destOrd="0" presId="urn:microsoft.com/office/officeart/2005/8/layout/orgChart1"/>
    <dgm:cxn modelId="{D6AC2BBC-9059-47D9-8B36-C389625EB6A0}" type="presParOf" srcId="{06592948-E65A-4814-9899-B65CFE772088}" destId="{68263CAB-82A5-48DC-8F74-07D6D8E1EDC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D0FC79-7B2E-4899-8707-10CD235CABF3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</dgm:pt>
    <dgm:pt modelId="{3D753C2D-22ED-4E73-B3AF-AAE0E2D0DFBC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1" i="0" u="none" strike="noStrike" cap="none" normalizeH="0" baseline="0" smtClean="0">
              <a:ln>
                <a:noFill/>
              </a:ln>
              <a:solidFill>
                <a:srgbClr val="0066FF"/>
              </a:solidFill>
              <a:effectLst/>
              <a:latin typeface="Arial" pitchFamily="34" charset="0"/>
              <a:cs typeface="Arial" pitchFamily="34" charset="0"/>
            </a:rPr>
            <a:t>OUTER JOIN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R</a:t>
          </a:r>
          <a:r>
            <a:rPr kumimoji="0" lang="en-US" altLang="ar-SA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1 , </a:t>
          </a: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R</a:t>
          </a:r>
          <a:r>
            <a:rPr kumimoji="0" lang="en-US" altLang="ar-SA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2</a:t>
          </a:r>
        </a:p>
      </dgm:t>
    </dgm:pt>
    <dgm:pt modelId="{9F3D0F82-D5E6-4D5C-852C-356E517D8EAA}" type="parTrans" cxnId="{E59F1932-6B44-4888-8BD9-B04F9C0CDF87}">
      <dgm:prSet/>
      <dgm:spPr/>
    </dgm:pt>
    <dgm:pt modelId="{C4731890-420C-4519-9141-EB6B867BE819}" type="sibTrans" cxnId="{E59F1932-6B44-4888-8BD9-B04F9C0CDF87}">
      <dgm:prSet/>
      <dgm:spPr/>
    </dgm:pt>
    <dgm:pt modelId="{32BB2FDB-B420-45CC-B81A-06DE9C50299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1" i="0" u="none" strike="noStrike" cap="none" normalizeH="0" baseline="0" smtClean="0">
              <a:ln>
                <a:noFill/>
              </a:ln>
              <a:solidFill>
                <a:srgbClr val="0066FF"/>
              </a:solidFill>
              <a:effectLst/>
              <a:latin typeface="Arial" pitchFamily="34" charset="0"/>
              <a:cs typeface="Arial" pitchFamily="34" charset="0"/>
            </a:rPr>
            <a:t>LEFT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1" i="0" u="none" strike="noStrike" cap="none" normalizeH="0" baseline="0" smtClean="0">
              <a:ln>
                <a:noFill/>
              </a:ln>
              <a:solidFill>
                <a:srgbClr val="0066FF"/>
              </a:solidFill>
              <a:effectLst/>
              <a:latin typeface="Arial" pitchFamily="34" charset="0"/>
              <a:cs typeface="Arial" pitchFamily="34" charset="0"/>
            </a:rPr>
            <a:t>OUTER JOIN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Shows all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R1 tuples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ar-S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33462277-3582-4DAA-B24E-8F75D7E51CAD}" type="parTrans" cxnId="{89D6E021-ED52-4B01-959F-B6AAFD8DB6C8}">
      <dgm:prSet/>
      <dgm:spPr/>
    </dgm:pt>
    <dgm:pt modelId="{4553D950-8BCE-499C-AF48-ACFA6AA7987E}" type="sibTrans" cxnId="{89D6E021-ED52-4B01-959F-B6AAFD8DB6C8}">
      <dgm:prSet/>
      <dgm:spPr/>
    </dgm:pt>
    <dgm:pt modelId="{F8A8FB50-C0E5-4072-BDF2-7710DA46E21A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1" i="0" u="none" strike="noStrike" cap="none" normalizeH="0" baseline="0" smtClean="0">
              <a:ln>
                <a:noFill/>
              </a:ln>
              <a:solidFill>
                <a:srgbClr val="0066FF"/>
              </a:solidFill>
              <a:effectLst/>
              <a:latin typeface="Arial" pitchFamily="34" charset="0"/>
              <a:cs typeface="Arial" pitchFamily="34" charset="0"/>
            </a:rPr>
            <a:t>RIGHT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1" i="0" u="none" strike="noStrike" cap="none" normalizeH="0" baseline="0" smtClean="0">
              <a:ln>
                <a:noFill/>
              </a:ln>
              <a:solidFill>
                <a:srgbClr val="0066FF"/>
              </a:solidFill>
              <a:effectLst/>
              <a:latin typeface="Arial" pitchFamily="34" charset="0"/>
              <a:cs typeface="Arial" pitchFamily="34" charset="0"/>
            </a:rPr>
            <a:t>OUTER JOIN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Shows all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R2 tuples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ar-S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604BBDE8-BDBA-4DDC-AAC5-AA8ADC2EB8D1}" type="parTrans" cxnId="{EA1ECDB4-D726-4837-912D-EBD0BC569774}">
      <dgm:prSet/>
      <dgm:spPr/>
    </dgm:pt>
    <dgm:pt modelId="{F32050C2-6964-4B8E-867F-89AA9BA46D90}" type="sibTrans" cxnId="{EA1ECDB4-D726-4837-912D-EBD0BC569774}">
      <dgm:prSet/>
      <dgm:spPr/>
    </dgm:pt>
    <dgm:pt modelId="{7DB8F619-2DDA-4803-A2D8-8244BD039C5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1" i="0" u="none" strike="noStrike" cap="none" normalizeH="0" baseline="0" smtClean="0">
              <a:ln>
                <a:noFill/>
              </a:ln>
              <a:solidFill>
                <a:srgbClr val="0066FF"/>
              </a:solidFill>
              <a:effectLst/>
              <a:latin typeface="Arial" pitchFamily="34" charset="0"/>
              <a:cs typeface="Arial" pitchFamily="34" charset="0"/>
            </a:rPr>
            <a:t>FULL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1" i="0" u="none" strike="noStrike" cap="none" normalizeH="0" baseline="0" smtClean="0">
              <a:ln>
                <a:noFill/>
              </a:ln>
              <a:solidFill>
                <a:srgbClr val="0066FF"/>
              </a:solidFill>
              <a:effectLst/>
              <a:latin typeface="Arial" pitchFamily="34" charset="0"/>
              <a:cs typeface="Arial" pitchFamily="34" charset="0"/>
            </a:rPr>
            <a:t>OUTER JOIN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Shows all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R1,R2 tuples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ar-SA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231A5B81-D816-4A52-A30A-01D997B34AAC}" type="parTrans" cxnId="{0ECD0286-5EAA-417F-9CAA-1213270F7268}">
      <dgm:prSet/>
      <dgm:spPr/>
    </dgm:pt>
    <dgm:pt modelId="{D87651B2-3ED3-4058-8400-578B9E9B661A}" type="sibTrans" cxnId="{0ECD0286-5EAA-417F-9CAA-1213270F7268}">
      <dgm:prSet/>
      <dgm:spPr/>
    </dgm:pt>
    <dgm:pt modelId="{F75DC52B-30DC-4317-AF66-2F794CC3BF68}" type="pres">
      <dgm:prSet presAssocID="{5CD0FC79-7B2E-4899-8707-10CD235CABF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C39994A3-6BA3-46BE-876B-4CC6194E6993}" type="pres">
      <dgm:prSet presAssocID="{3D753C2D-22ED-4E73-B3AF-AAE0E2D0DFBC}" presName="hierRoot1" presStyleCnt="0">
        <dgm:presLayoutVars>
          <dgm:hierBranch/>
        </dgm:presLayoutVars>
      </dgm:prSet>
      <dgm:spPr/>
    </dgm:pt>
    <dgm:pt modelId="{4B79237D-5719-48CA-88B9-E7B5CF71CFD9}" type="pres">
      <dgm:prSet presAssocID="{3D753C2D-22ED-4E73-B3AF-AAE0E2D0DFBC}" presName="rootComposite1" presStyleCnt="0"/>
      <dgm:spPr/>
    </dgm:pt>
    <dgm:pt modelId="{B5052E77-CCC0-4418-8AE8-50A837C3911A}" type="pres">
      <dgm:prSet presAssocID="{3D753C2D-22ED-4E73-B3AF-AAE0E2D0DFBC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F1929FB3-1A0D-458B-861D-BA59AFE857D7}" type="pres">
      <dgm:prSet presAssocID="{3D753C2D-22ED-4E73-B3AF-AAE0E2D0DFBC}" presName="rootConnector1" presStyleLbl="node1" presStyleIdx="0" presStyleCnt="0"/>
      <dgm:spPr/>
      <dgm:t>
        <a:bodyPr/>
        <a:lstStyle/>
        <a:p>
          <a:pPr rtl="1"/>
          <a:endParaRPr lang="ar-SA"/>
        </a:p>
      </dgm:t>
    </dgm:pt>
    <dgm:pt modelId="{10134C3F-0F91-450C-ADA0-0F097E4B5D01}" type="pres">
      <dgm:prSet presAssocID="{3D753C2D-22ED-4E73-B3AF-AAE0E2D0DFBC}" presName="hierChild2" presStyleCnt="0"/>
      <dgm:spPr/>
    </dgm:pt>
    <dgm:pt modelId="{45F1870D-1C82-443F-B326-B5916A40ECEB}" type="pres">
      <dgm:prSet presAssocID="{33462277-3582-4DAA-B24E-8F75D7E51CAD}" presName="Name35" presStyleLbl="parChTrans1D2" presStyleIdx="0" presStyleCnt="3"/>
      <dgm:spPr/>
    </dgm:pt>
    <dgm:pt modelId="{F5D5F920-46C2-4994-B91A-636151D9CF32}" type="pres">
      <dgm:prSet presAssocID="{32BB2FDB-B420-45CC-B81A-06DE9C50299A}" presName="hierRoot2" presStyleCnt="0">
        <dgm:presLayoutVars>
          <dgm:hierBranch/>
        </dgm:presLayoutVars>
      </dgm:prSet>
      <dgm:spPr/>
    </dgm:pt>
    <dgm:pt modelId="{6C13ED78-DD52-40E6-83C7-7201F5030E4F}" type="pres">
      <dgm:prSet presAssocID="{32BB2FDB-B420-45CC-B81A-06DE9C50299A}" presName="rootComposite" presStyleCnt="0"/>
      <dgm:spPr/>
    </dgm:pt>
    <dgm:pt modelId="{7889BC3A-9801-4DF3-B8C6-A62B8674F388}" type="pres">
      <dgm:prSet presAssocID="{32BB2FDB-B420-45CC-B81A-06DE9C50299A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E044339C-2F4B-4702-8242-2A0AAAE79450}" type="pres">
      <dgm:prSet presAssocID="{32BB2FDB-B420-45CC-B81A-06DE9C50299A}" presName="rootConnector" presStyleLbl="node2" presStyleIdx="0" presStyleCnt="3"/>
      <dgm:spPr/>
      <dgm:t>
        <a:bodyPr/>
        <a:lstStyle/>
        <a:p>
          <a:pPr rtl="1"/>
          <a:endParaRPr lang="ar-SA"/>
        </a:p>
      </dgm:t>
    </dgm:pt>
    <dgm:pt modelId="{09D03797-8799-4062-9E39-1858612F1929}" type="pres">
      <dgm:prSet presAssocID="{32BB2FDB-B420-45CC-B81A-06DE9C50299A}" presName="hierChild4" presStyleCnt="0"/>
      <dgm:spPr/>
    </dgm:pt>
    <dgm:pt modelId="{6F4710F6-058C-480B-B216-5B8752954719}" type="pres">
      <dgm:prSet presAssocID="{32BB2FDB-B420-45CC-B81A-06DE9C50299A}" presName="hierChild5" presStyleCnt="0"/>
      <dgm:spPr/>
    </dgm:pt>
    <dgm:pt modelId="{91E58DEF-EFB0-4780-A3A9-0B58D03B7243}" type="pres">
      <dgm:prSet presAssocID="{604BBDE8-BDBA-4DDC-AAC5-AA8ADC2EB8D1}" presName="Name35" presStyleLbl="parChTrans1D2" presStyleIdx="1" presStyleCnt="3"/>
      <dgm:spPr/>
    </dgm:pt>
    <dgm:pt modelId="{25DCB2AE-B95A-41AF-A86E-38727266879C}" type="pres">
      <dgm:prSet presAssocID="{F8A8FB50-C0E5-4072-BDF2-7710DA46E21A}" presName="hierRoot2" presStyleCnt="0">
        <dgm:presLayoutVars>
          <dgm:hierBranch/>
        </dgm:presLayoutVars>
      </dgm:prSet>
      <dgm:spPr/>
    </dgm:pt>
    <dgm:pt modelId="{E2B19370-5FED-4D65-9FA9-1CA5D02F1BD2}" type="pres">
      <dgm:prSet presAssocID="{F8A8FB50-C0E5-4072-BDF2-7710DA46E21A}" presName="rootComposite" presStyleCnt="0"/>
      <dgm:spPr/>
    </dgm:pt>
    <dgm:pt modelId="{A6658FB4-6913-4A7C-827C-DF8EE3E0ADAC}" type="pres">
      <dgm:prSet presAssocID="{F8A8FB50-C0E5-4072-BDF2-7710DA46E21A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BB8EBBB2-D334-4090-AAB7-E14FA80A3C34}" type="pres">
      <dgm:prSet presAssocID="{F8A8FB50-C0E5-4072-BDF2-7710DA46E21A}" presName="rootConnector" presStyleLbl="node2" presStyleIdx="1" presStyleCnt="3"/>
      <dgm:spPr/>
      <dgm:t>
        <a:bodyPr/>
        <a:lstStyle/>
        <a:p>
          <a:pPr rtl="1"/>
          <a:endParaRPr lang="ar-SA"/>
        </a:p>
      </dgm:t>
    </dgm:pt>
    <dgm:pt modelId="{E30E7264-78E3-4FB0-BF8E-C6AF8A4A5A8C}" type="pres">
      <dgm:prSet presAssocID="{F8A8FB50-C0E5-4072-BDF2-7710DA46E21A}" presName="hierChild4" presStyleCnt="0"/>
      <dgm:spPr/>
    </dgm:pt>
    <dgm:pt modelId="{AF34A8A0-6E95-428B-B9D0-FF5BFFAE39F3}" type="pres">
      <dgm:prSet presAssocID="{F8A8FB50-C0E5-4072-BDF2-7710DA46E21A}" presName="hierChild5" presStyleCnt="0"/>
      <dgm:spPr/>
    </dgm:pt>
    <dgm:pt modelId="{893D6C4C-0170-403B-9B49-9803C501F08A}" type="pres">
      <dgm:prSet presAssocID="{231A5B81-D816-4A52-A30A-01D997B34AAC}" presName="Name35" presStyleLbl="parChTrans1D2" presStyleIdx="2" presStyleCnt="3"/>
      <dgm:spPr/>
    </dgm:pt>
    <dgm:pt modelId="{0F4C4F57-68C8-4FCF-89A4-4771ABE40F62}" type="pres">
      <dgm:prSet presAssocID="{7DB8F619-2DDA-4803-A2D8-8244BD039C5D}" presName="hierRoot2" presStyleCnt="0">
        <dgm:presLayoutVars>
          <dgm:hierBranch/>
        </dgm:presLayoutVars>
      </dgm:prSet>
      <dgm:spPr/>
    </dgm:pt>
    <dgm:pt modelId="{2D2D1E2C-402C-48D3-B860-7CD2E3B3324A}" type="pres">
      <dgm:prSet presAssocID="{7DB8F619-2DDA-4803-A2D8-8244BD039C5D}" presName="rootComposite" presStyleCnt="0"/>
      <dgm:spPr/>
    </dgm:pt>
    <dgm:pt modelId="{A0E98B33-9071-45D8-AE31-AE1308520AE1}" type="pres">
      <dgm:prSet presAssocID="{7DB8F619-2DDA-4803-A2D8-8244BD039C5D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pPr rtl="1"/>
          <a:endParaRPr lang="ar-SA"/>
        </a:p>
      </dgm:t>
    </dgm:pt>
    <dgm:pt modelId="{C590CA7B-C6D3-4664-BACE-1D0FFD08D155}" type="pres">
      <dgm:prSet presAssocID="{7DB8F619-2DDA-4803-A2D8-8244BD039C5D}" presName="rootConnector" presStyleLbl="node2" presStyleIdx="2" presStyleCnt="3"/>
      <dgm:spPr/>
      <dgm:t>
        <a:bodyPr/>
        <a:lstStyle/>
        <a:p>
          <a:pPr rtl="1"/>
          <a:endParaRPr lang="ar-SA"/>
        </a:p>
      </dgm:t>
    </dgm:pt>
    <dgm:pt modelId="{543CB403-C20A-4875-B89A-B1D6DE125987}" type="pres">
      <dgm:prSet presAssocID="{7DB8F619-2DDA-4803-A2D8-8244BD039C5D}" presName="hierChild4" presStyleCnt="0"/>
      <dgm:spPr/>
    </dgm:pt>
    <dgm:pt modelId="{877178F0-88CC-442E-98EB-89B7A93333EB}" type="pres">
      <dgm:prSet presAssocID="{7DB8F619-2DDA-4803-A2D8-8244BD039C5D}" presName="hierChild5" presStyleCnt="0"/>
      <dgm:spPr/>
    </dgm:pt>
    <dgm:pt modelId="{C6753327-C74B-4804-A919-0D8E07DC6F14}" type="pres">
      <dgm:prSet presAssocID="{3D753C2D-22ED-4E73-B3AF-AAE0E2D0DFBC}" presName="hierChild3" presStyleCnt="0"/>
      <dgm:spPr/>
    </dgm:pt>
  </dgm:ptLst>
  <dgm:cxnLst>
    <dgm:cxn modelId="{89D6E021-ED52-4B01-959F-B6AAFD8DB6C8}" srcId="{3D753C2D-22ED-4E73-B3AF-AAE0E2D0DFBC}" destId="{32BB2FDB-B420-45CC-B81A-06DE9C50299A}" srcOrd="0" destOrd="0" parTransId="{33462277-3582-4DAA-B24E-8F75D7E51CAD}" sibTransId="{4553D950-8BCE-499C-AF48-ACFA6AA7987E}"/>
    <dgm:cxn modelId="{EA1ECDB4-D726-4837-912D-EBD0BC569774}" srcId="{3D753C2D-22ED-4E73-B3AF-AAE0E2D0DFBC}" destId="{F8A8FB50-C0E5-4072-BDF2-7710DA46E21A}" srcOrd="1" destOrd="0" parTransId="{604BBDE8-BDBA-4DDC-AAC5-AA8ADC2EB8D1}" sibTransId="{F32050C2-6964-4B8E-867F-89AA9BA46D90}"/>
    <dgm:cxn modelId="{8419BB49-B3DF-49C0-8689-DC98B5A7FF08}" type="presOf" srcId="{231A5B81-D816-4A52-A30A-01D997B34AAC}" destId="{893D6C4C-0170-403B-9B49-9803C501F08A}" srcOrd="0" destOrd="0" presId="urn:microsoft.com/office/officeart/2005/8/layout/orgChart1"/>
    <dgm:cxn modelId="{93DF6189-4E26-479F-879E-1D287EBD3853}" type="presOf" srcId="{F8A8FB50-C0E5-4072-BDF2-7710DA46E21A}" destId="{A6658FB4-6913-4A7C-827C-DF8EE3E0ADAC}" srcOrd="0" destOrd="0" presId="urn:microsoft.com/office/officeart/2005/8/layout/orgChart1"/>
    <dgm:cxn modelId="{0ECD0286-5EAA-417F-9CAA-1213270F7268}" srcId="{3D753C2D-22ED-4E73-B3AF-AAE0E2D0DFBC}" destId="{7DB8F619-2DDA-4803-A2D8-8244BD039C5D}" srcOrd="2" destOrd="0" parTransId="{231A5B81-D816-4A52-A30A-01D997B34AAC}" sibTransId="{D87651B2-3ED3-4058-8400-578B9E9B661A}"/>
    <dgm:cxn modelId="{BD765AAA-B3E7-419A-B04C-117D5D4A11B7}" type="presOf" srcId="{32BB2FDB-B420-45CC-B81A-06DE9C50299A}" destId="{7889BC3A-9801-4DF3-B8C6-A62B8674F388}" srcOrd="0" destOrd="0" presId="urn:microsoft.com/office/officeart/2005/8/layout/orgChart1"/>
    <dgm:cxn modelId="{6A7CA2EF-10FC-4BD5-BC0B-2E85496F9105}" type="presOf" srcId="{32BB2FDB-B420-45CC-B81A-06DE9C50299A}" destId="{E044339C-2F4B-4702-8242-2A0AAAE79450}" srcOrd="1" destOrd="0" presId="urn:microsoft.com/office/officeart/2005/8/layout/orgChart1"/>
    <dgm:cxn modelId="{2777DAAC-1665-4824-95EC-E18759965770}" type="presOf" srcId="{3D753C2D-22ED-4E73-B3AF-AAE0E2D0DFBC}" destId="{B5052E77-CCC0-4418-8AE8-50A837C3911A}" srcOrd="0" destOrd="0" presId="urn:microsoft.com/office/officeart/2005/8/layout/orgChart1"/>
    <dgm:cxn modelId="{BA651021-F1B7-4769-B5BE-F37150C296EA}" type="presOf" srcId="{604BBDE8-BDBA-4DDC-AAC5-AA8ADC2EB8D1}" destId="{91E58DEF-EFB0-4780-A3A9-0B58D03B7243}" srcOrd="0" destOrd="0" presId="urn:microsoft.com/office/officeart/2005/8/layout/orgChart1"/>
    <dgm:cxn modelId="{0FFF5CBF-B55E-46DD-A5B5-B953406456E8}" type="presOf" srcId="{33462277-3582-4DAA-B24E-8F75D7E51CAD}" destId="{45F1870D-1C82-443F-B326-B5916A40ECEB}" srcOrd="0" destOrd="0" presId="urn:microsoft.com/office/officeart/2005/8/layout/orgChart1"/>
    <dgm:cxn modelId="{E59F1932-6B44-4888-8BD9-B04F9C0CDF87}" srcId="{5CD0FC79-7B2E-4899-8707-10CD235CABF3}" destId="{3D753C2D-22ED-4E73-B3AF-AAE0E2D0DFBC}" srcOrd="0" destOrd="0" parTransId="{9F3D0F82-D5E6-4D5C-852C-356E517D8EAA}" sibTransId="{C4731890-420C-4519-9141-EB6B867BE819}"/>
    <dgm:cxn modelId="{A03F5962-91F4-4761-ACD8-28DFC4348073}" type="presOf" srcId="{3D753C2D-22ED-4E73-B3AF-AAE0E2D0DFBC}" destId="{F1929FB3-1A0D-458B-861D-BA59AFE857D7}" srcOrd="1" destOrd="0" presId="urn:microsoft.com/office/officeart/2005/8/layout/orgChart1"/>
    <dgm:cxn modelId="{FDC471AB-B8A5-4D7E-809F-9CA0C6E7628D}" type="presOf" srcId="{5CD0FC79-7B2E-4899-8707-10CD235CABF3}" destId="{F75DC52B-30DC-4317-AF66-2F794CC3BF68}" srcOrd="0" destOrd="0" presId="urn:microsoft.com/office/officeart/2005/8/layout/orgChart1"/>
    <dgm:cxn modelId="{FDCE8C2F-E370-4949-92F5-568ED7F445DB}" type="presOf" srcId="{F8A8FB50-C0E5-4072-BDF2-7710DA46E21A}" destId="{BB8EBBB2-D334-4090-AAB7-E14FA80A3C34}" srcOrd="1" destOrd="0" presId="urn:microsoft.com/office/officeart/2005/8/layout/orgChart1"/>
    <dgm:cxn modelId="{340E8321-CA13-4FEE-A5D1-708CB69DB39A}" type="presOf" srcId="{7DB8F619-2DDA-4803-A2D8-8244BD039C5D}" destId="{C590CA7B-C6D3-4664-BACE-1D0FFD08D155}" srcOrd="1" destOrd="0" presId="urn:microsoft.com/office/officeart/2005/8/layout/orgChart1"/>
    <dgm:cxn modelId="{B9AB460A-70AB-4E48-BD8F-911DC2D6BD3D}" type="presOf" srcId="{7DB8F619-2DDA-4803-A2D8-8244BD039C5D}" destId="{A0E98B33-9071-45D8-AE31-AE1308520AE1}" srcOrd="0" destOrd="0" presId="urn:microsoft.com/office/officeart/2005/8/layout/orgChart1"/>
    <dgm:cxn modelId="{211345DE-89AC-4F67-A0EA-C58900417BBF}" type="presParOf" srcId="{F75DC52B-30DC-4317-AF66-2F794CC3BF68}" destId="{C39994A3-6BA3-46BE-876B-4CC6194E6993}" srcOrd="0" destOrd="0" presId="urn:microsoft.com/office/officeart/2005/8/layout/orgChart1"/>
    <dgm:cxn modelId="{274FC2D5-3B84-4013-BCFF-C27AF9FFA157}" type="presParOf" srcId="{C39994A3-6BA3-46BE-876B-4CC6194E6993}" destId="{4B79237D-5719-48CA-88B9-E7B5CF71CFD9}" srcOrd="0" destOrd="0" presId="urn:microsoft.com/office/officeart/2005/8/layout/orgChart1"/>
    <dgm:cxn modelId="{ABC64CC4-478C-4513-955C-CF227946D25E}" type="presParOf" srcId="{4B79237D-5719-48CA-88B9-E7B5CF71CFD9}" destId="{B5052E77-CCC0-4418-8AE8-50A837C3911A}" srcOrd="0" destOrd="0" presId="urn:microsoft.com/office/officeart/2005/8/layout/orgChart1"/>
    <dgm:cxn modelId="{A11C7266-BD9A-41EE-93DA-3F291E2C70BD}" type="presParOf" srcId="{4B79237D-5719-48CA-88B9-E7B5CF71CFD9}" destId="{F1929FB3-1A0D-458B-861D-BA59AFE857D7}" srcOrd="1" destOrd="0" presId="urn:microsoft.com/office/officeart/2005/8/layout/orgChart1"/>
    <dgm:cxn modelId="{57CC7C06-6C9D-49EC-A062-940C28CB883B}" type="presParOf" srcId="{C39994A3-6BA3-46BE-876B-4CC6194E6993}" destId="{10134C3F-0F91-450C-ADA0-0F097E4B5D01}" srcOrd="1" destOrd="0" presId="urn:microsoft.com/office/officeart/2005/8/layout/orgChart1"/>
    <dgm:cxn modelId="{3E65B71B-F311-45FD-A672-6722A5B2AE7C}" type="presParOf" srcId="{10134C3F-0F91-450C-ADA0-0F097E4B5D01}" destId="{45F1870D-1C82-443F-B326-B5916A40ECEB}" srcOrd="0" destOrd="0" presId="urn:microsoft.com/office/officeart/2005/8/layout/orgChart1"/>
    <dgm:cxn modelId="{E7DF8610-0A37-4E39-863A-C1A0BA25264D}" type="presParOf" srcId="{10134C3F-0F91-450C-ADA0-0F097E4B5D01}" destId="{F5D5F920-46C2-4994-B91A-636151D9CF32}" srcOrd="1" destOrd="0" presId="urn:microsoft.com/office/officeart/2005/8/layout/orgChart1"/>
    <dgm:cxn modelId="{7D850D58-1EBC-4799-B914-082B6D46C7DC}" type="presParOf" srcId="{F5D5F920-46C2-4994-B91A-636151D9CF32}" destId="{6C13ED78-DD52-40E6-83C7-7201F5030E4F}" srcOrd="0" destOrd="0" presId="urn:microsoft.com/office/officeart/2005/8/layout/orgChart1"/>
    <dgm:cxn modelId="{491957C1-3F57-4046-9325-D9FE184C1379}" type="presParOf" srcId="{6C13ED78-DD52-40E6-83C7-7201F5030E4F}" destId="{7889BC3A-9801-4DF3-B8C6-A62B8674F388}" srcOrd="0" destOrd="0" presId="urn:microsoft.com/office/officeart/2005/8/layout/orgChart1"/>
    <dgm:cxn modelId="{504AB84C-E21B-4316-B353-7AD4CD6468C3}" type="presParOf" srcId="{6C13ED78-DD52-40E6-83C7-7201F5030E4F}" destId="{E044339C-2F4B-4702-8242-2A0AAAE79450}" srcOrd="1" destOrd="0" presId="urn:microsoft.com/office/officeart/2005/8/layout/orgChart1"/>
    <dgm:cxn modelId="{244EF0DA-7F36-4CA0-93A1-D99A3CB6043E}" type="presParOf" srcId="{F5D5F920-46C2-4994-B91A-636151D9CF32}" destId="{09D03797-8799-4062-9E39-1858612F1929}" srcOrd="1" destOrd="0" presId="urn:microsoft.com/office/officeart/2005/8/layout/orgChart1"/>
    <dgm:cxn modelId="{DC9A193F-8001-49F0-AE08-F754AD40CF91}" type="presParOf" srcId="{F5D5F920-46C2-4994-B91A-636151D9CF32}" destId="{6F4710F6-058C-480B-B216-5B8752954719}" srcOrd="2" destOrd="0" presId="urn:microsoft.com/office/officeart/2005/8/layout/orgChart1"/>
    <dgm:cxn modelId="{546A2359-44DF-473D-92BD-53C70DBACC28}" type="presParOf" srcId="{10134C3F-0F91-450C-ADA0-0F097E4B5D01}" destId="{91E58DEF-EFB0-4780-A3A9-0B58D03B7243}" srcOrd="2" destOrd="0" presId="urn:microsoft.com/office/officeart/2005/8/layout/orgChart1"/>
    <dgm:cxn modelId="{8FE6C173-CBDC-4219-A314-877CE66248B3}" type="presParOf" srcId="{10134C3F-0F91-450C-ADA0-0F097E4B5D01}" destId="{25DCB2AE-B95A-41AF-A86E-38727266879C}" srcOrd="3" destOrd="0" presId="urn:microsoft.com/office/officeart/2005/8/layout/orgChart1"/>
    <dgm:cxn modelId="{E4016336-F4A4-40EC-8781-C66B01A2FD62}" type="presParOf" srcId="{25DCB2AE-B95A-41AF-A86E-38727266879C}" destId="{E2B19370-5FED-4D65-9FA9-1CA5D02F1BD2}" srcOrd="0" destOrd="0" presId="urn:microsoft.com/office/officeart/2005/8/layout/orgChart1"/>
    <dgm:cxn modelId="{896C7FCF-8A74-42C9-B438-748EA281DC93}" type="presParOf" srcId="{E2B19370-5FED-4D65-9FA9-1CA5D02F1BD2}" destId="{A6658FB4-6913-4A7C-827C-DF8EE3E0ADAC}" srcOrd="0" destOrd="0" presId="urn:microsoft.com/office/officeart/2005/8/layout/orgChart1"/>
    <dgm:cxn modelId="{0E426F69-97C0-445D-A14F-A632E08EDD85}" type="presParOf" srcId="{E2B19370-5FED-4D65-9FA9-1CA5D02F1BD2}" destId="{BB8EBBB2-D334-4090-AAB7-E14FA80A3C34}" srcOrd="1" destOrd="0" presId="urn:microsoft.com/office/officeart/2005/8/layout/orgChart1"/>
    <dgm:cxn modelId="{3F378D37-40E3-44A1-B942-3D9D62E7E8B2}" type="presParOf" srcId="{25DCB2AE-B95A-41AF-A86E-38727266879C}" destId="{E30E7264-78E3-4FB0-BF8E-C6AF8A4A5A8C}" srcOrd="1" destOrd="0" presId="urn:microsoft.com/office/officeart/2005/8/layout/orgChart1"/>
    <dgm:cxn modelId="{09CB8B59-A7A6-44C3-88DB-00E5621E782E}" type="presParOf" srcId="{25DCB2AE-B95A-41AF-A86E-38727266879C}" destId="{AF34A8A0-6E95-428B-B9D0-FF5BFFAE39F3}" srcOrd="2" destOrd="0" presId="urn:microsoft.com/office/officeart/2005/8/layout/orgChart1"/>
    <dgm:cxn modelId="{65F1ABCF-9BCB-4EA5-8170-B51570239913}" type="presParOf" srcId="{10134C3F-0F91-450C-ADA0-0F097E4B5D01}" destId="{893D6C4C-0170-403B-9B49-9803C501F08A}" srcOrd="4" destOrd="0" presId="urn:microsoft.com/office/officeart/2005/8/layout/orgChart1"/>
    <dgm:cxn modelId="{F180907F-52A4-457F-96FD-EB04E2A59D4F}" type="presParOf" srcId="{10134C3F-0F91-450C-ADA0-0F097E4B5D01}" destId="{0F4C4F57-68C8-4FCF-89A4-4771ABE40F62}" srcOrd="5" destOrd="0" presId="urn:microsoft.com/office/officeart/2005/8/layout/orgChart1"/>
    <dgm:cxn modelId="{5DE8E65C-8D6B-4913-9AAA-33948951F578}" type="presParOf" srcId="{0F4C4F57-68C8-4FCF-89A4-4771ABE40F62}" destId="{2D2D1E2C-402C-48D3-B860-7CD2E3B3324A}" srcOrd="0" destOrd="0" presId="urn:microsoft.com/office/officeart/2005/8/layout/orgChart1"/>
    <dgm:cxn modelId="{E9A3404B-A17A-4538-905D-4CD7CBB47CA2}" type="presParOf" srcId="{2D2D1E2C-402C-48D3-B860-7CD2E3B3324A}" destId="{A0E98B33-9071-45D8-AE31-AE1308520AE1}" srcOrd="0" destOrd="0" presId="urn:microsoft.com/office/officeart/2005/8/layout/orgChart1"/>
    <dgm:cxn modelId="{DD4A9D03-A943-4809-BA55-A2426AC3EE57}" type="presParOf" srcId="{2D2D1E2C-402C-48D3-B860-7CD2E3B3324A}" destId="{C590CA7B-C6D3-4664-BACE-1D0FFD08D155}" srcOrd="1" destOrd="0" presId="urn:microsoft.com/office/officeart/2005/8/layout/orgChart1"/>
    <dgm:cxn modelId="{C26BFA39-2CFE-46AD-A9D4-F8C5F4320D53}" type="presParOf" srcId="{0F4C4F57-68C8-4FCF-89A4-4771ABE40F62}" destId="{543CB403-C20A-4875-B89A-B1D6DE125987}" srcOrd="1" destOrd="0" presId="urn:microsoft.com/office/officeart/2005/8/layout/orgChart1"/>
    <dgm:cxn modelId="{DA9C051F-866D-4222-8D7C-EB22AA805260}" type="presParOf" srcId="{0F4C4F57-68C8-4FCF-89A4-4771ABE40F62}" destId="{877178F0-88CC-442E-98EB-89B7A93333EB}" srcOrd="2" destOrd="0" presId="urn:microsoft.com/office/officeart/2005/8/layout/orgChart1"/>
    <dgm:cxn modelId="{2927AB1C-4AFA-469A-A92A-C204A98A4E94}" type="presParOf" srcId="{C39994A3-6BA3-46BE-876B-4CC6194E6993}" destId="{C6753327-C74B-4804-A919-0D8E07DC6F1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FE3D48-C250-41D9-BFA4-580E5DF0B8F2}">
      <dsp:nvSpPr>
        <dsp:cNvPr id="0" name=""/>
        <dsp:cNvSpPr/>
      </dsp:nvSpPr>
      <dsp:spPr>
        <a:xfrm>
          <a:off x="4305300" y="1701198"/>
          <a:ext cx="3371937" cy="390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070"/>
              </a:lnTo>
              <a:lnTo>
                <a:pt x="3371937" y="195070"/>
              </a:lnTo>
              <a:lnTo>
                <a:pt x="3371937" y="390141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ABF043-3282-40D6-8058-8954056AC201}">
      <dsp:nvSpPr>
        <dsp:cNvPr id="0" name=""/>
        <dsp:cNvSpPr/>
      </dsp:nvSpPr>
      <dsp:spPr>
        <a:xfrm>
          <a:off x="4305300" y="1701198"/>
          <a:ext cx="1123979" cy="3901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070"/>
              </a:lnTo>
              <a:lnTo>
                <a:pt x="1123979" y="195070"/>
              </a:lnTo>
              <a:lnTo>
                <a:pt x="1123979" y="390141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37E236-0FB8-4679-AC3C-36CCE141C4AA}">
      <dsp:nvSpPr>
        <dsp:cNvPr id="0" name=""/>
        <dsp:cNvSpPr/>
      </dsp:nvSpPr>
      <dsp:spPr>
        <a:xfrm>
          <a:off x="3181320" y="1701198"/>
          <a:ext cx="1123979" cy="390141"/>
        </a:xfrm>
        <a:custGeom>
          <a:avLst/>
          <a:gdLst/>
          <a:ahLst/>
          <a:cxnLst/>
          <a:rect l="0" t="0" r="0" b="0"/>
          <a:pathLst>
            <a:path>
              <a:moveTo>
                <a:pt x="1123979" y="0"/>
              </a:moveTo>
              <a:lnTo>
                <a:pt x="1123979" y="195070"/>
              </a:lnTo>
              <a:lnTo>
                <a:pt x="0" y="195070"/>
              </a:lnTo>
              <a:lnTo>
                <a:pt x="0" y="390141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5A24E8-0D4B-445C-AD14-0E2F8FBB64A1}">
      <dsp:nvSpPr>
        <dsp:cNvPr id="0" name=""/>
        <dsp:cNvSpPr/>
      </dsp:nvSpPr>
      <dsp:spPr>
        <a:xfrm>
          <a:off x="933362" y="1701198"/>
          <a:ext cx="3371937" cy="390141"/>
        </a:xfrm>
        <a:custGeom>
          <a:avLst/>
          <a:gdLst/>
          <a:ahLst/>
          <a:cxnLst/>
          <a:rect l="0" t="0" r="0" b="0"/>
          <a:pathLst>
            <a:path>
              <a:moveTo>
                <a:pt x="3371937" y="0"/>
              </a:moveTo>
              <a:lnTo>
                <a:pt x="3371937" y="195070"/>
              </a:lnTo>
              <a:lnTo>
                <a:pt x="0" y="195070"/>
              </a:lnTo>
              <a:lnTo>
                <a:pt x="0" y="390141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76A070-3C43-431B-89BC-CCBBCDBB96D1}">
      <dsp:nvSpPr>
        <dsp:cNvPr id="0" name=""/>
        <dsp:cNvSpPr/>
      </dsp:nvSpPr>
      <dsp:spPr>
        <a:xfrm>
          <a:off x="3376391" y="772289"/>
          <a:ext cx="1857816" cy="9289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JOIN</a:t>
          </a:r>
        </a:p>
      </dsp:txBody>
      <dsp:txXfrm>
        <a:off x="3376391" y="772289"/>
        <a:ext cx="1857816" cy="928908"/>
      </dsp:txXfrm>
    </dsp:sp>
    <dsp:sp modelId="{022CE380-0AC0-4E97-9C66-FC2E6D1B78E0}">
      <dsp:nvSpPr>
        <dsp:cNvPr id="0" name=""/>
        <dsp:cNvSpPr/>
      </dsp:nvSpPr>
      <dsp:spPr>
        <a:xfrm>
          <a:off x="4454" y="2091339"/>
          <a:ext cx="1857816" cy="9289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THETA JOIN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ar-SA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4454" y="2091339"/>
        <a:ext cx="1857816" cy="928908"/>
      </dsp:txXfrm>
    </dsp:sp>
    <dsp:sp modelId="{5A31D4C7-E586-4202-970C-B70BF6841701}">
      <dsp:nvSpPr>
        <dsp:cNvPr id="0" name=""/>
        <dsp:cNvSpPr/>
      </dsp:nvSpPr>
      <dsp:spPr>
        <a:xfrm>
          <a:off x="2252412" y="2091339"/>
          <a:ext cx="1857816" cy="9289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EQUIJOIN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(INNER JOIN)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ar-SA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2252412" y="2091339"/>
        <a:ext cx="1857816" cy="928908"/>
      </dsp:txXfrm>
    </dsp:sp>
    <dsp:sp modelId="{941D1CD1-F0CA-4166-8812-5265C56D98C1}">
      <dsp:nvSpPr>
        <dsp:cNvPr id="0" name=""/>
        <dsp:cNvSpPr/>
      </dsp:nvSpPr>
      <dsp:spPr>
        <a:xfrm>
          <a:off x="4500370" y="2091339"/>
          <a:ext cx="1857816" cy="9289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NATURAL JOIN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ar-SA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4500370" y="2091339"/>
        <a:ext cx="1857816" cy="928908"/>
      </dsp:txXfrm>
    </dsp:sp>
    <dsp:sp modelId="{648BA892-FE14-4246-B3A1-25DB8D947409}">
      <dsp:nvSpPr>
        <dsp:cNvPr id="0" name=""/>
        <dsp:cNvSpPr/>
      </dsp:nvSpPr>
      <dsp:spPr>
        <a:xfrm>
          <a:off x="6748329" y="2091339"/>
          <a:ext cx="1857816" cy="9289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20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OUTER JOIN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ar-SA" sz="20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6748329" y="2091339"/>
        <a:ext cx="1857816" cy="9289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3D6C4C-0170-403B-9B49-9803C501F08A}">
      <dsp:nvSpPr>
        <dsp:cNvPr id="0" name=""/>
        <dsp:cNvSpPr/>
      </dsp:nvSpPr>
      <dsp:spPr>
        <a:xfrm>
          <a:off x="3809999" y="2227502"/>
          <a:ext cx="2695602" cy="4678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915"/>
              </a:lnTo>
              <a:lnTo>
                <a:pt x="2695602" y="233915"/>
              </a:lnTo>
              <a:lnTo>
                <a:pt x="2695602" y="467831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E58DEF-EFB0-4780-A3A9-0B58D03B7243}">
      <dsp:nvSpPr>
        <dsp:cNvPr id="0" name=""/>
        <dsp:cNvSpPr/>
      </dsp:nvSpPr>
      <dsp:spPr>
        <a:xfrm>
          <a:off x="3764279" y="2227502"/>
          <a:ext cx="91440" cy="4678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7831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F1870D-1C82-443F-B326-B5916A40ECEB}">
      <dsp:nvSpPr>
        <dsp:cNvPr id="0" name=""/>
        <dsp:cNvSpPr/>
      </dsp:nvSpPr>
      <dsp:spPr>
        <a:xfrm>
          <a:off x="1114397" y="2227502"/>
          <a:ext cx="2695602" cy="467831"/>
        </a:xfrm>
        <a:custGeom>
          <a:avLst/>
          <a:gdLst/>
          <a:ahLst/>
          <a:cxnLst/>
          <a:rect l="0" t="0" r="0" b="0"/>
          <a:pathLst>
            <a:path>
              <a:moveTo>
                <a:pt x="2695602" y="0"/>
              </a:moveTo>
              <a:lnTo>
                <a:pt x="2695602" y="233915"/>
              </a:lnTo>
              <a:lnTo>
                <a:pt x="0" y="233915"/>
              </a:lnTo>
              <a:lnTo>
                <a:pt x="0" y="467831"/>
              </a:lnTo>
            </a:path>
          </a:pathLst>
        </a:custGeom>
        <a:noFill/>
        <a:ln w="264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052E77-CCC0-4418-8AE8-50A837C3911A}">
      <dsp:nvSpPr>
        <dsp:cNvPr id="0" name=""/>
        <dsp:cNvSpPr/>
      </dsp:nvSpPr>
      <dsp:spPr>
        <a:xfrm>
          <a:off x="2696114" y="1113617"/>
          <a:ext cx="2227770" cy="1113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1400" b="1" i="0" u="none" strike="noStrike" kern="1200" cap="none" normalizeH="0" baseline="0" smtClean="0">
              <a:ln>
                <a:noFill/>
              </a:ln>
              <a:solidFill>
                <a:srgbClr val="0066FF"/>
              </a:solidFill>
              <a:effectLst/>
              <a:latin typeface="Arial" pitchFamily="34" charset="0"/>
              <a:cs typeface="Arial" pitchFamily="34" charset="0"/>
            </a:rPr>
            <a:t>OUTER JOIN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14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R</a:t>
          </a:r>
          <a:r>
            <a:rPr kumimoji="0" lang="en-US" altLang="ar-SA" sz="1400" b="0" i="0" u="none" strike="noStrike" kern="1200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1 , </a:t>
          </a:r>
          <a:r>
            <a:rPr kumimoji="0" lang="en-US" altLang="ar-SA" sz="14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R</a:t>
          </a:r>
          <a:r>
            <a:rPr kumimoji="0" lang="en-US" altLang="ar-SA" sz="1400" b="0" i="0" u="none" strike="noStrike" kern="1200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2</a:t>
          </a:r>
        </a:p>
      </dsp:txBody>
      <dsp:txXfrm>
        <a:off x="2696114" y="1113617"/>
        <a:ext cx="2227770" cy="1113885"/>
      </dsp:txXfrm>
    </dsp:sp>
    <dsp:sp modelId="{7889BC3A-9801-4DF3-B8C6-A62B8674F388}">
      <dsp:nvSpPr>
        <dsp:cNvPr id="0" name=""/>
        <dsp:cNvSpPr/>
      </dsp:nvSpPr>
      <dsp:spPr>
        <a:xfrm>
          <a:off x="511" y="2695334"/>
          <a:ext cx="2227770" cy="1113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1400" b="1" i="0" u="none" strike="noStrike" kern="1200" cap="none" normalizeH="0" baseline="0" smtClean="0">
              <a:ln>
                <a:noFill/>
              </a:ln>
              <a:solidFill>
                <a:srgbClr val="0066FF"/>
              </a:solidFill>
              <a:effectLst/>
              <a:latin typeface="Arial" pitchFamily="34" charset="0"/>
              <a:cs typeface="Arial" pitchFamily="34" charset="0"/>
            </a:rPr>
            <a:t>LEFT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1400" b="1" i="0" u="none" strike="noStrike" kern="1200" cap="none" normalizeH="0" baseline="0" smtClean="0">
              <a:ln>
                <a:noFill/>
              </a:ln>
              <a:solidFill>
                <a:srgbClr val="0066FF"/>
              </a:solidFill>
              <a:effectLst/>
              <a:latin typeface="Arial" pitchFamily="34" charset="0"/>
              <a:cs typeface="Arial" pitchFamily="34" charset="0"/>
            </a:rPr>
            <a:t>OUTER JOIN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14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Shows all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14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R1 tuples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ar-SA" sz="14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511" y="2695334"/>
        <a:ext cx="2227770" cy="1113885"/>
      </dsp:txXfrm>
    </dsp:sp>
    <dsp:sp modelId="{A6658FB4-6913-4A7C-827C-DF8EE3E0ADAC}">
      <dsp:nvSpPr>
        <dsp:cNvPr id="0" name=""/>
        <dsp:cNvSpPr/>
      </dsp:nvSpPr>
      <dsp:spPr>
        <a:xfrm>
          <a:off x="2696114" y="2695334"/>
          <a:ext cx="2227770" cy="1113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1400" b="1" i="0" u="none" strike="noStrike" kern="1200" cap="none" normalizeH="0" baseline="0" smtClean="0">
              <a:ln>
                <a:noFill/>
              </a:ln>
              <a:solidFill>
                <a:srgbClr val="0066FF"/>
              </a:solidFill>
              <a:effectLst/>
              <a:latin typeface="Arial" pitchFamily="34" charset="0"/>
              <a:cs typeface="Arial" pitchFamily="34" charset="0"/>
            </a:rPr>
            <a:t>RIGHT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1400" b="1" i="0" u="none" strike="noStrike" kern="1200" cap="none" normalizeH="0" baseline="0" smtClean="0">
              <a:ln>
                <a:noFill/>
              </a:ln>
              <a:solidFill>
                <a:srgbClr val="0066FF"/>
              </a:solidFill>
              <a:effectLst/>
              <a:latin typeface="Arial" pitchFamily="34" charset="0"/>
              <a:cs typeface="Arial" pitchFamily="34" charset="0"/>
            </a:rPr>
            <a:t>OUTER JOIN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14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Shows all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14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R2 tuples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ar-SA" sz="14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2696114" y="2695334"/>
        <a:ext cx="2227770" cy="1113885"/>
      </dsp:txXfrm>
    </dsp:sp>
    <dsp:sp modelId="{A0E98B33-9071-45D8-AE31-AE1308520AE1}">
      <dsp:nvSpPr>
        <dsp:cNvPr id="0" name=""/>
        <dsp:cNvSpPr/>
      </dsp:nvSpPr>
      <dsp:spPr>
        <a:xfrm>
          <a:off x="5391717" y="2695334"/>
          <a:ext cx="2227770" cy="11138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64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1400" b="1" i="0" u="none" strike="noStrike" kern="1200" cap="none" normalizeH="0" baseline="0" smtClean="0">
              <a:ln>
                <a:noFill/>
              </a:ln>
              <a:solidFill>
                <a:srgbClr val="0066FF"/>
              </a:solidFill>
              <a:effectLst/>
              <a:latin typeface="Arial" pitchFamily="34" charset="0"/>
              <a:cs typeface="Arial" pitchFamily="34" charset="0"/>
            </a:rPr>
            <a:t>FULL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1400" b="1" i="0" u="none" strike="noStrike" kern="1200" cap="none" normalizeH="0" baseline="0" smtClean="0">
              <a:ln>
                <a:noFill/>
              </a:ln>
              <a:solidFill>
                <a:srgbClr val="0066FF"/>
              </a:solidFill>
              <a:effectLst/>
              <a:latin typeface="Arial" pitchFamily="34" charset="0"/>
              <a:cs typeface="Arial" pitchFamily="34" charset="0"/>
            </a:rPr>
            <a:t>OUTER JOIN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14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Shows all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en-US" altLang="ar-SA" sz="1400" b="0" i="0" u="none" strike="noStrike" kern="1200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R1,R2 tuples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endParaRPr kumimoji="0" lang="en-US" altLang="ar-SA" sz="1400" b="0" i="0" u="none" strike="noStrike" kern="1200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endParaRPr>
        </a:p>
      </dsp:txBody>
      <dsp:txXfrm>
        <a:off x="5391717" y="2695334"/>
        <a:ext cx="2227770" cy="11138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A9D857C5-360E-4ADE-8414-C002DDE796B8}" type="datetimeFigureOut">
              <a:rPr lang="ar-SA" smtClean="0"/>
              <a:pPr/>
              <a:t>21/01/1439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B432D357-A025-4471-AC79-F9FC36409EC0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0970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pPr/>
              <a:t>‹#›</a:t>
            </a:fld>
            <a:endParaRPr lang="ar-SA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pPr/>
              <a:t>‹#›</a:t>
            </a:fld>
            <a:endParaRPr lang="ar-SA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pPr/>
              <a:t>‹#›</a:t>
            </a:fld>
            <a:endParaRPr lang="ar-SA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pPr/>
              <a:t>‹#›</a:t>
            </a:fld>
            <a:endParaRPr lang="ar-SA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F027748B-ECCB-4108-91BE-B4504A0C3F0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1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r" defTabSz="914400" rtl="1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r" defTabSz="914400" rtl="1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Relational Algebra  </a:t>
            </a:r>
            <a:endParaRPr lang="ar-S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Lecture </a:t>
            </a:r>
            <a:r>
              <a:rPr lang="en-US" dirty="0" smtClean="0"/>
              <a:t>2</a:t>
            </a:r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7748B-ECCB-4108-91BE-B4504A0C3F00}" type="slidenum">
              <a:rPr lang="ar-SA" smtClean="0"/>
              <a:pPr/>
              <a:t>1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9097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C223329-D8E0-4AAC-9753-2338E1F42D99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000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dirty="0" smtClean="0">
                <a:solidFill>
                  <a:srgbClr val="C00000"/>
                </a:solidFill>
              </a:rPr>
              <a:t>Set Operations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125000"/>
              </a:lnSpc>
            </a:pPr>
            <a:r>
              <a:rPr lang="en-US" altLang="ar-SA" sz="2400" dirty="0" smtClean="0"/>
              <a:t>Binary operations</a:t>
            </a:r>
          </a:p>
          <a:p>
            <a:pPr marL="457200" lvl="1" indent="-112713" algn="l" rtl="0" eaLnBrk="1" hangingPunct="1">
              <a:lnSpc>
                <a:spcPct val="125000"/>
              </a:lnSpc>
            </a:pPr>
            <a:r>
              <a:rPr lang="en-US" altLang="ar-SA" sz="2000" dirty="0" smtClean="0"/>
              <a:t>Union  R </a:t>
            </a:r>
            <a:r>
              <a:rPr lang="en-US" altLang="ar-SA" sz="2000" dirty="0" smtClean="0">
                <a:sym typeface="Symbol" pitchFamily="18" charset="2"/>
              </a:rPr>
              <a:t>  S</a:t>
            </a:r>
            <a:endParaRPr lang="en-US" altLang="ar-SA" sz="2000" dirty="0" smtClean="0"/>
          </a:p>
          <a:p>
            <a:pPr marL="457200" lvl="1" indent="-112713" algn="l" rtl="0" eaLnBrk="1" hangingPunct="1">
              <a:lnSpc>
                <a:spcPct val="125000"/>
              </a:lnSpc>
            </a:pPr>
            <a:r>
              <a:rPr lang="en-US" altLang="ar-SA" sz="2000" dirty="0" smtClean="0"/>
              <a:t>Intersection </a:t>
            </a:r>
            <a:r>
              <a:rPr lang="en-US" altLang="ar-SA" sz="2000" dirty="0" smtClean="0">
                <a:sym typeface="Symbol" pitchFamily="18" charset="2"/>
              </a:rPr>
              <a:t>R  S</a:t>
            </a:r>
          </a:p>
          <a:p>
            <a:pPr marL="457200" lvl="1" indent="-112713" algn="l" rtl="0" eaLnBrk="1" hangingPunct="1">
              <a:lnSpc>
                <a:spcPct val="125000"/>
              </a:lnSpc>
            </a:pPr>
            <a:r>
              <a:rPr lang="en-US" altLang="ar-SA" sz="2000" dirty="0" smtClean="0">
                <a:sym typeface="Symbol" pitchFamily="18" charset="2"/>
              </a:rPr>
              <a:t>Difference R-S</a:t>
            </a:r>
          </a:p>
          <a:p>
            <a:pPr marL="457200" lvl="1" indent="-112713" algn="l" rtl="0" eaLnBrk="1" hangingPunct="1">
              <a:lnSpc>
                <a:spcPct val="125000"/>
              </a:lnSpc>
            </a:pPr>
            <a:r>
              <a:rPr lang="en-US" altLang="ar-SA" sz="2000" dirty="0" smtClean="0">
                <a:sym typeface="Symbol" pitchFamily="18" charset="2"/>
              </a:rPr>
              <a:t>Cartesian Product  R x S</a:t>
            </a:r>
          </a:p>
          <a:p>
            <a:pPr marL="457200" lvl="1" indent="-112713" algn="l" rtl="0" eaLnBrk="1" hangingPunct="1">
              <a:lnSpc>
                <a:spcPct val="125000"/>
              </a:lnSpc>
              <a:buFont typeface="Wingdings" pitchFamily="2" charset="2"/>
              <a:buNone/>
            </a:pPr>
            <a:r>
              <a:rPr lang="en-US" altLang="ar-SA" sz="2000" b="1" u="sng" dirty="0" smtClean="0">
                <a:solidFill>
                  <a:srgbClr val="33CC33"/>
                </a:solidFill>
              </a:rPr>
              <a:t>Note:</a:t>
            </a:r>
            <a:r>
              <a:rPr lang="en-US" altLang="ar-SA" sz="2000" dirty="0" smtClean="0"/>
              <a:t> </a:t>
            </a:r>
            <a:r>
              <a:rPr lang="en-US" altLang="ar-SA" sz="2000" b="1" dirty="0" smtClean="0">
                <a:solidFill>
                  <a:srgbClr val="0066FF"/>
                </a:solidFill>
              </a:rPr>
              <a:t>(union compatible): </a:t>
            </a:r>
            <a:r>
              <a:rPr lang="en-US" altLang="ar-SA" sz="2000" dirty="0" smtClean="0"/>
              <a:t>Dom ( Ai </a:t>
            </a:r>
            <a:r>
              <a:rPr lang="el-GR" altLang="ar-SA" sz="2000" dirty="0" smtClean="0"/>
              <a:t>ε</a:t>
            </a:r>
            <a:r>
              <a:rPr lang="en-US" altLang="ar-SA" sz="2000" dirty="0" smtClean="0"/>
              <a:t> R )= Dom (Bi </a:t>
            </a:r>
            <a:r>
              <a:rPr lang="el-GR" altLang="ar-SA" sz="2000" dirty="0" smtClean="0"/>
              <a:t>ε</a:t>
            </a:r>
            <a:r>
              <a:rPr lang="en-US" altLang="ar-SA" sz="2000" dirty="0" smtClean="0"/>
              <a:t> S) </a:t>
            </a:r>
          </a:p>
          <a:p>
            <a:pPr marL="457200" lvl="1" indent="-112713" algn="l" rtl="0" eaLnBrk="1" hangingPunct="1">
              <a:lnSpc>
                <a:spcPct val="125000"/>
              </a:lnSpc>
              <a:buFont typeface="Wingdings" pitchFamily="2" charset="2"/>
              <a:buNone/>
            </a:pPr>
            <a:r>
              <a:rPr lang="en-US" altLang="ar-SA" sz="2000" dirty="0" smtClean="0"/>
              <a:t>R,S must have the same number of attributes and  same domain.</a:t>
            </a:r>
          </a:p>
          <a:p>
            <a:pPr marL="457200" lvl="1" indent="-112713" algn="l" rtl="0" eaLnBrk="1" hangingPunct="1">
              <a:lnSpc>
                <a:spcPct val="125000"/>
              </a:lnSpc>
              <a:buFont typeface="Wingdings" pitchFamily="2" charset="2"/>
              <a:buNone/>
            </a:pPr>
            <a:r>
              <a:rPr lang="en-US" altLang="ar-SA" sz="2000" dirty="0" smtClean="0"/>
              <a:t>The resulting relation has the same names as the first operand (R)</a:t>
            </a:r>
          </a:p>
          <a:p>
            <a:pPr marL="457200" lvl="1" indent="-112713" algn="l" rtl="0" eaLnBrk="1" hangingPunct="1">
              <a:lnSpc>
                <a:spcPct val="125000"/>
              </a:lnSpc>
            </a:pPr>
            <a:endParaRPr lang="en-US" altLang="ar-SA" sz="2000" dirty="0" smtClean="0"/>
          </a:p>
        </p:txBody>
      </p:sp>
    </p:spTree>
    <p:extLst>
      <p:ext uri="{BB962C8B-B14F-4D97-AF65-F5344CB8AC3E}">
        <p14:creationId xmlns:p14="http://schemas.microsoft.com/office/powerpoint/2010/main" val="2041980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3B28B6C-2CF8-46E0-90C8-CE0359918BE4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000" smtClean="0"/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C00000"/>
                </a:solidFill>
              </a:rPr>
              <a:t>Union Operation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2438400"/>
          </a:xfrm>
        </p:spPr>
        <p:txBody>
          <a:bodyPr>
            <a:normAutofit fontScale="92500" lnSpcReduction="20000"/>
          </a:bodyPr>
          <a:lstStyle/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Return a relation that includes all tuples that are either in R or in S, or in both R and S. Eliminate duplicate tuples.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R &amp; S must be </a:t>
            </a:r>
            <a:r>
              <a:rPr lang="en-US" altLang="ar-SA" sz="2600" b="1" dirty="0" smtClean="0"/>
              <a:t>union-compatible.</a:t>
            </a:r>
            <a:endParaRPr lang="en-US" altLang="ar-SA" sz="2600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Denoted by  </a:t>
            </a:r>
            <a:r>
              <a:rPr lang="en-US" altLang="ar-SA" sz="2100" dirty="0" smtClean="0">
                <a:sym typeface="Symbol" pitchFamily="18" charset="2"/>
              </a:rPr>
              <a:t>R </a:t>
            </a:r>
            <a:r>
              <a:rPr lang="en-US" altLang="ar-SA" dirty="0" smtClean="0">
                <a:sym typeface="Symbol" pitchFamily="18" charset="2"/>
              </a:rPr>
              <a:t></a:t>
            </a:r>
            <a:r>
              <a:rPr lang="en-US" altLang="ar-SA" sz="2100" dirty="0" smtClean="0">
                <a:sym typeface="Symbol" pitchFamily="18" charset="2"/>
              </a:rPr>
              <a:t> S</a:t>
            </a: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100" dirty="0" smtClean="0">
                <a:sym typeface="Symbol" pitchFamily="18" charset="2"/>
              </a:rPr>
              <a:t>                                            R       S           R </a:t>
            </a:r>
            <a:r>
              <a:rPr lang="en-US" altLang="ar-SA" dirty="0" smtClean="0">
                <a:sym typeface="Symbol" pitchFamily="18" charset="2"/>
              </a:rPr>
              <a:t></a:t>
            </a:r>
            <a:r>
              <a:rPr lang="en-US" altLang="ar-SA" sz="2100" dirty="0" smtClean="0">
                <a:sym typeface="Symbol" pitchFamily="18" charset="2"/>
              </a:rPr>
              <a:t> S</a:t>
            </a:r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3581400" y="4800600"/>
            <a:ext cx="3048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4343400" y="4800600"/>
            <a:ext cx="3048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3559" name="Rectangle 6"/>
          <p:cNvSpPr>
            <a:spLocks noChangeArrowheads="1"/>
          </p:cNvSpPr>
          <p:nvPr/>
        </p:nvSpPr>
        <p:spPr bwMode="auto">
          <a:xfrm>
            <a:off x="5638800" y="4800600"/>
            <a:ext cx="304800" cy="1447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3560" name="Text Box 7"/>
          <p:cNvSpPr txBox="1">
            <a:spLocks noChangeArrowheads="1"/>
          </p:cNvSpPr>
          <p:nvPr/>
        </p:nvSpPr>
        <p:spPr bwMode="auto">
          <a:xfrm>
            <a:off x="3575050" y="4724400"/>
            <a:ext cx="3111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</a:t>
            </a:r>
          </a:p>
        </p:txBody>
      </p:sp>
      <p:sp>
        <p:nvSpPr>
          <p:cNvPr id="23561" name="Text Box 8"/>
          <p:cNvSpPr txBox="1">
            <a:spLocks noChangeArrowheads="1"/>
          </p:cNvSpPr>
          <p:nvPr/>
        </p:nvSpPr>
        <p:spPr bwMode="auto">
          <a:xfrm>
            <a:off x="4337050" y="4724400"/>
            <a:ext cx="3111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d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f</a:t>
            </a:r>
          </a:p>
        </p:txBody>
      </p:sp>
      <p:sp>
        <p:nvSpPr>
          <p:cNvPr id="23562" name="Text Box 9"/>
          <p:cNvSpPr txBox="1">
            <a:spLocks noChangeArrowheads="1"/>
          </p:cNvSpPr>
          <p:nvPr/>
        </p:nvSpPr>
        <p:spPr bwMode="auto">
          <a:xfrm>
            <a:off x="5632450" y="4783138"/>
            <a:ext cx="311150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d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5175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13BB9F5-D252-44C7-9A14-A808576E2AFE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000" smtClean="0"/>
          </a:p>
        </p:txBody>
      </p:sp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C00000"/>
                </a:solidFill>
              </a:rPr>
              <a:t>Union Operation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2438400"/>
          </a:xfrm>
        </p:spPr>
        <p:txBody>
          <a:bodyPr/>
          <a:lstStyle/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b="1" dirty="0" smtClean="0"/>
              <a:t>Example:</a:t>
            </a: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List all cities where there is either a branch office or a property for rent.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100" dirty="0" smtClean="0">
                <a:sym typeface="Symbol" pitchFamily="18" charset="2"/>
              </a:rPr>
              <a:t></a:t>
            </a:r>
            <a:r>
              <a:rPr lang="en-US" altLang="ar-SA" sz="2100" baseline="-25000" dirty="0" smtClean="0">
                <a:sym typeface="Symbol" pitchFamily="18" charset="2"/>
              </a:rPr>
              <a:t>city</a:t>
            </a:r>
            <a:r>
              <a:rPr lang="en-US" altLang="ar-SA" sz="2100" dirty="0" smtClean="0">
                <a:sym typeface="Symbol" pitchFamily="18" charset="2"/>
              </a:rPr>
              <a:t>(BRANCH) </a:t>
            </a:r>
            <a:r>
              <a:rPr lang="en-US" altLang="ar-SA" dirty="0" smtClean="0">
                <a:sym typeface="Symbol" pitchFamily="18" charset="2"/>
              </a:rPr>
              <a:t></a:t>
            </a:r>
            <a:r>
              <a:rPr lang="en-US" altLang="ar-SA" sz="2100" dirty="0" smtClean="0">
                <a:sym typeface="Symbol" pitchFamily="18" charset="2"/>
              </a:rPr>
              <a:t>  </a:t>
            </a:r>
            <a:r>
              <a:rPr lang="en-US" altLang="ar-SA" sz="2100" baseline="-25000" dirty="0" smtClean="0">
                <a:sym typeface="Symbol" pitchFamily="18" charset="2"/>
              </a:rPr>
              <a:t>city</a:t>
            </a:r>
            <a:r>
              <a:rPr lang="en-US" altLang="ar-SA" sz="2100" dirty="0" smtClean="0">
                <a:sym typeface="Symbol" pitchFamily="18" charset="2"/>
              </a:rPr>
              <a:t>(PROPERTY)</a:t>
            </a:r>
            <a:endParaRPr lang="en-US" altLang="ar-SA" sz="2600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</p:txBody>
      </p:sp>
    </p:spTree>
    <p:extLst>
      <p:ext uri="{BB962C8B-B14F-4D97-AF65-F5344CB8AC3E}">
        <p14:creationId xmlns:p14="http://schemas.microsoft.com/office/powerpoint/2010/main" val="133174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B61BCBE-CDF8-4B42-9C68-E04CDFA877D7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000" smtClean="0"/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390525" y="1662113"/>
            <a:ext cx="6238875" cy="207168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5604" name="Line 3"/>
          <p:cNvSpPr>
            <a:spLocks noChangeShapeType="1"/>
          </p:cNvSpPr>
          <p:nvPr/>
        </p:nvSpPr>
        <p:spPr bwMode="auto">
          <a:xfrm>
            <a:off x="1457325" y="1662113"/>
            <a:ext cx="1588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5605" name="Rectangle 4"/>
          <p:cNvSpPr>
            <a:spLocks noChangeArrowheads="1"/>
          </p:cNvSpPr>
          <p:nvPr/>
        </p:nvSpPr>
        <p:spPr bwMode="auto">
          <a:xfrm>
            <a:off x="390525" y="1281113"/>
            <a:ext cx="6238875" cy="3810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5606" name="Line 5"/>
          <p:cNvSpPr>
            <a:spLocks noChangeShapeType="1"/>
          </p:cNvSpPr>
          <p:nvPr/>
        </p:nvSpPr>
        <p:spPr bwMode="auto">
          <a:xfrm>
            <a:off x="2436813" y="1662113"/>
            <a:ext cx="1587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5607" name="Line 6"/>
          <p:cNvSpPr>
            <a:spLocks noChangeShapeType="1"/>
          </p:cNvSpPr>
          <p:nvPr/>
        </p:nvSpPr>
        <p:spPr bwMode="auto">
          <a:xfrm flipH="1">
            <a:off x="3276600" y="1662113"/>
            <a:ext cx="9525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5608" name="Line 7"/>
          <p:cNvSpPr>
            <a:spLocks noChangeShapeType="1"/>
          </p:cNvSpPr>
          <p:nvPr/>
        </p:nvSpPr>
        <p:spPr bwMode="auto">
          <a:xfrm>
            <a:off x="4886325" y="1662113"/>
            <a:ext cx="1588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5609" name="Line 8"/>
          <p:cNvSpPr>
            <a:spLocks noChangeShapeType="1"/>
          </p:cNvSpPr>
          <p:nvPr/>
        </p:nvSpPr>
        <p:spPr bwMode="auto">
          <a:xfrm>
            <a:off x="4189413" y="1662113"/>
            <a:ext cx="1587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5610" name="Text Box 9"/>
          <p:cNvSpPr txBox="1">
            <a:spLocks noChangeArrowheads="1"/>
          </p:cNvSpPr>
          <p:nvPr/>
        </p:nvSpPr>
        <p:spPr bwMode="auto">
          <a:xfrm>
            <a:off x="390525" y="1860550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25611" name="Text Box 10"/>
          <p:cNvSpPr txBox="1">
            <a:spLocks noChangeArrowheads="1"/>
          </p:cNvSpPr>
          <p:nvPr/>
        </p:nvSpPr>
        <p:spPr bwMode="auto">
          <a:xfrm>
            <a:off x="384175" y="2233613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PL94</a:t>
            </a:r>
          </a:p>
        </p:txBody>
      </p:sp>
      <p:sp>
        <p:nvSpPr>
          <p:cNvPr id="25612" name="Text Box 11"/>
          <p:cNvSpPr txBox="1">
            <a:spLocks noChangeArrowheads="1"/>
          </p:cNvSpPr>
          <p:nvPr/>
        </p:nvSpPr>
        <p:spPr bwMode="auto">
          <a:xfrm>
            <a:off x="384175" y="2614613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25613" name="Text Box 12"/>
          <p:cNvSpPr txBox="1">
            <a:spLocks noChangeArrowheads="1"/>
          </p:cNvSpPr>
          <p:nvPr/>
        </p:nvSpPr>
        <p:spPr bwMode="auto">
          <a:xfrm>
            <a:off x="396875" y="3003550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PG36</a:t>
            </a:r>
          </a:p>
        </p:txBody>
      </p:sp>
      <p:sp>
        <p:nvSpPr>
          <p:cNvPr id="25614" name="Text Box 13"/>
          <p:cNvSpPr txBox="1">
            <a:spLocks noChangeArrowheads="1"/>
          </p:cNvSpPr>
          <p:nvPr/>
        </p:nvSpPr>
        <p:spPr bwMode="auto">
          <a:xfrm>
            <a:off x="390525" y="3376613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PG21</a:t>
            </a:r>
          </a:p>
        </p:txBody>
      </p:sp>
      <p:sp>
        <p:nvSpPr>
          <p:cNvPr id="25615" name="Line 14"/>
          <p:cNvSpPr>
            <a:spLocks noChangeShapeType="1"/>
          </p:cNvSpPr>
          <p:nvPr/>
        </p:nvSpPr>
        <p:spPr bwMode="auto">
          <a:xfrm flipV="1">
            <a:off x="1457325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5616" name="Text Box 15"/>
          <p:cNvSpPr txBox="1">
            <a:spLocks noChangeArrowheads="1"/>
          </p:cNvSpPr>
          <p:nvPr/>
        </p:nvSpPr>
        <p:spPr bwMode="auto">
          <a:xfrm>
            <a:off x="304800" y="1295400"/>
            <a:ext cx="1211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PropertyNo</a:t>
            </a:r>
          </a:p>
        </p:txBody>
      </p:sp>
      <p:sp>
        <p:nvSpPr>
          <p:cNvPr id="25617" name="Text Box 16"/>
          <p:cNvSpPr txBox="1">
            <a:spLocks noChangeArrowheads="1"/>
          </p:cNvSpPr>
          <p:nvPr/>
        </p:nvSpPr>
        <p:spPr bwMode="auto">
          <a:xfrm>
            <a:off x="1457325" y="1890713"/>
            <a:ext cx="869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Holheld</a:t>
            </a:r>
          </a:p>
        </p:txBody>
      </p:sp>
      <p:sp>
        <p:nvSpPr>
          <p:cNvPr id="25618" name="Text Box 17"/>
          <p:cNvSpPr txBox="1">
            <a:spLocks noChangeArrowheads="1"/>
          </p:cNvSpPr>
          <p:nvPr/>
        </p:nvSpPr>
        <p:spPr bwMode="auto">
          <a:xfrm>
            <a:off x="1457325" y="2239963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Argyll St</a:t>
            </a:r>
          </a:p>
        </p:txBody>
      </p:sp>
      <p:sp>
        <p:nvSpPr>
          <p:cNvPr id="25619" name="Text Box 18"/>
          <p:cNvSpPr txBox="1">
            <a:spLocks noChangeArrowheads="1"/>
          </p:cNvSpPr>
          <p:nvPr/>
        </p:nvSpPr>
        <p:spPr bwMode="auto">
          <a:xfrm>
            <a:off x="1457325" y="2620963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Lawrence</a:t>
            </a:r>
          </a:p>
        </p:txBody>
      </p:sp>
      <p:sp>
        <p:nvSpPr>
          <p:cNvPr id="25620" name="Text Box 19"/>
          <p:cNvSpPr txBox="1">
            <a:spLocks noChangeArrowheads="1"/>
          </p:cNvSpPr>
          <p:nvPr/>
        </p:nvSpPr>
        <p:spPr bwMode="auto">
          <a:xfrm>
            <a:off x="1457325" y="3001963"/>
            <a:ext cx="760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Monar</a:t>
            </a:r>
          </a:p>
        </p:txBody>
      </p:sp>
      <p:sp>
        <p:nvSpPr>
          <p:cNvPr id="25621" name="Text Box 20"/>
          <p:cNvSpPr txBox="1">
            <a:spLocks noChangeArrowheads="1"/>
          </p:cNvSpPr>
          <p:nvPr/>
        </p:nvSpPr>
        <p:spPr bwMode="auto">
          <a:xfrm>
            <a:off x="1457325" y="3382963"/>
            <a:ext cx="7254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Novar</a:t>
            </a:r>
          </a:p>
        </p:txBody>
      </p:sp>
      <p:sp>
        <p:nvSpPr>
          <p:cNvPr id="25622" name="Line 21"/>
          <p:cNvSpPr>
            <a:spLocks noChangeShapeType="1"/>
          </p:cNvSpPr>
          <p:nvPr/>
        </p:nvSpPr>
        <p:spPr bwMode="auto">
          <a:xfrm flipV="1">
            <a:off x="2436813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5623" name="Text Box 22"/>
          <p:cNvSpPr txBox="1">
            <a:spLocks noChangeArrowheads="1"/>
          </p:cNvSpPr>
          <p:nvPr/>
        </p:nvSpPr>
        <p:spPr bwMode="auto">
          <a:xfrm>
            <a:off x="1533525" y="1304925"/>
            <a:ext cx="704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Street</a:t>
            </a:r>
          </a:p>
        </p:txBody>
      </p:sp>
      <p:sp>
        <p:nvSpPr>
          <p:cNvPr id="25624" name="Text Box 23"/>
          <p:cNvSpPr txBox="1">
            <a:spLocks noChangeArrowheads="1"/>
          </p:cNvSpPr>
          <p:nvPr/>
        </p:nvSpPr>
        <p:spPr bwMode="auto">
          <a:xfrm>
            <a:off x="2362200" y="1890713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Aberdeen</a:t>
            </a:r>
          </a:p>
        </p:txBody>
      </p:sp>
      <p:sp>
        <p:nvSpPr>
          <p:cNvPr id="25625" name="Text Box 24"/>
          <p:cNvSpPr txBox="1">
            <a:spLocks noChangeArrowheads="1"/>
          </p:cNvSpPr>
          <p:nvPr/>
        </p:nvSpPr>
        <p:spPr bwMode="auto">
          <a:xfrm>
            <a:off x="2362200" y="2239963"/>
            <a:ext cx="860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London</a:t>
            </a:r>
          </a:p>
        </p:txBody>
      </p:sp>
      <p:sp>
        <p:nvSpPr>
          <p:cNvPr id="25626" name="Text Box 25"/>
          <p:cNvSpPr txBox="1">
            <a:spLocks noChangeArrowheads="1"/>
          </p:cNvSpPr>
          <p:nvPr/>
        </p:nvSpPr>
        <p:spPr bwMode="auto">
          <a:xfrm>
            <a:off x="2362200" y="2652713"/>
            <a:ext cx="973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Glasgow</a:t>
            </a:r>
          </a:p>
        </p:txBody>
      </p:sp>
      <p:sp>
        <p:nvSpPr>
          <p:cNvPr id="25627" name="Text Box 26"/>
          <p:cNvSpPr txBox="1">
            <a:spLocks noChangeArrowheads="1"/>
          </p:cNvSpPr>
          <p:nvPr/>
        </p:nvSpPr>
        <p:spPr bwMode="auto">
          <a:xfrm>
            <a:off x="2362200" y="3033713"/>
            <a:ext cx="973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Glasgow</a:t>
            </a:r>
          </a:p>
        </p:txBody>
      </p:sp>
      <p:sp>
        <p:nvSpPr>
          <p:cNvPr id="25628" name="Text Box 27"/>
          <p:cNvSpPr txBox="1">
            <a:spLocks noChangeArrowheads="1"/>
          </p:cNvSpPr>
          <p:nvPr/>
        </p:nvSpPr>
        <p:spPr bwMode="auto">
          <a:xfrm>
            <a:off x="2362200" y="3382963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Bristol</a:t>
            </a:r>
          </a:p>
        </p:txBody>
      </p:sp>
      <p:sp>
        <p:nvSpPr>
          <p:cNvPr id="25629" name="Line 28"/>
          <p:cNvSpPr>
            <a:spLocks noChangeShapeType="1"/>
          </p:cNvSpPr>
          <p:nvPr/>
        </p:nvSpPr>
        <p:spPr bwMode="auto">
          <a:xfrm flipV="1">
            <a:off x="3286125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5630" name="Text Box 29"/>
          <p:cNvSpPr txBox="1">
            <a:spLocks noChangeArrowheads="1"/>
          </p:cNvSpPr>
          <p:nvPr/>
        </p:nvSpPr>
        <p:spPr bwMode="auto">
          <a:xfrm>
            <a:off x="2590800" y="1295400"/>
            <a:ext cx="5572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City</a:t>
            </a:r>
          </a:p>
        </p:txBody>
      </p:sp>
      <p:sp>
        <p:nvSpPr>
          <p:cNvPr id="25631" name="Line 30"/>
          <p:cNvSpPr>
            <a:spLocks noChangeShapeType="1"/>
          </p:cNvSpPr>
          <p:nvPr/>
        </p:nvSpPr>
        <p:spPr bwMode="auto">
          <a:xfrm flipV="1">
            <a:off x="4183063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5632" name="Text Box 31"/>
          <p:cNvSpPr txBox="1">
            <a:spLocks noChangeArrowheads="1"/>
          </p:cNvSpPr>
          <p:nvPr/>
        </p:nvSpPr>
        <p:spPr bwMode="auto">
          <a:xfrm>
            <a:off x="3209925" y="1304925"/>
            <a:ext cx="10080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PostCode</a:t>
            </a:r>
          </a:p>
        </p:txBody>
      </p:sp>
      <p:sp>
        <p:nvSpPr>
          <p:cNvPr id="25633" name="Text Box 32"/>
          <p:cNvSpPr txBox="1">
            <a:spLocks noChangeArrowheads="1"/>
          </p:cNvSpPr>
          <p:nvPr/>
        </p:nvSpPr>
        <p:spPr bwMode="auto">
          <a:xfrm>
            <a:off x="3200400" y="1890713"/>
            <a:ext cx="1017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AB7 5SU</a:t>
            </a:r>
          </a:p>
        </p:txBody>
      </p:sp>
      <p:sp>
        <p:nvSpPr>
          <p:cNvPr id="25634" name="Text Box 33"/>
          <p:cNvSpPr txBox="1">
            <a:spLocks noChangeArrowheads="1"/>
          </p:cNvSpPr>
          <p:nvPr/>
        </p:nvSpPr>
        <p:spPr bwMode="auto">
          <a:xfrm>
            <a:off x="3200400" y="2239963"/>
            <a:ext cx="635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NW2</a:t>
            </a:r>
          </a:p>
        </p:txBody>
      </p:sp>
      <p:sp>
        <p:nvSpPr>
          <p:cNvPr id="25635" name="Text Box 34"/>
          <p:cNvSpPr txBox="1">
            <a:spLocks noChangeArrowheads="1"/>
          </p:cNvSpPr>
          <p:nvPr/>
        </p:nvSpPr>
        <p:spPr bwMode="auto">
          <a:xfrm>
            <a:off x="3200400" y="265271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G11 9QX</a:t>
            </a:r>
          </a:p>
        </p:txBody>
      </p:sp>
      <p:sp>
        <p:nvSpPr>
          <p:cNvPr id="25636" name="Text Box 35"/>
          <p:cNvSpPr txBox="1">
            <a:spLocks noChangeArrowheads="1"/>
          </p:cNvSpPr>
          <p:nvPr/>
        </p:nvSpPr>
        <p:spPr bwMode="auto">
          <a:xfrm>
            <a:off x="3200400" y="303371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G32 4QX</a:t>
            </a:r>
          </a:p>
        </p:txBody>
      </p:sp>
      <p:sp>
        <p:nvSpPr>
          <p:cNvPr id="25637" name="Text Box 36"/>
          <p:cNvSpPr txBox="1">
            <a:spLocks noChangeArrowheads="1"/>
          </p:cNvSpPr>
          <p:nvPr/>
        </p:nvSpPr>
        <p:spPr bwMode="auto">
          <a:xfrm>
            <a:off x="3200400" y="3382963"/>
            <a:ext cx="568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G12</a:t>
            </a:r>
          </a:p>
        </p:txBody>
      </p:sp>
      <p:sp>
        <p:nvSpPr>
          <p:cNvPr id="25638" name="Line 37"/>
          <p:cNvSpPr>
            <a:spLocks noChangeShapeType="1"/>
          </p:cNvSpPr>
          <p:nvPr/>
        </p:nvSpPr>
        <p:spPr bwMode="auto">
          <a:xfrm flipV="1">
            <a:off x="4886325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5639" name="Text Box 38"/>
          <p:cNvSpPr txBox="1">
            <a:spLocks noChangeArrowheads="1"/>
          </p:cNvSpPr>
          <p:nvPr/>
        </p:nvSpPr>
        <p:spPr bwMode="auto">
          <a:xfrm>
            <a:off x="4191000" y="1295400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Type</a:t>
            </a:r>
          </a:p>
        </p:txBody>
      </p:sp>
      <p:sp>
        <p:nvSpPr>
          <p:cNvPr id="25640" name="Text Box 39"/>
          <p:cNvSpPr txBox="1">
            <a:spLocks noChangeArrowheads="1"/>
          </p:cNvSpPr>
          <p:nvPr/>
        </p:nvSpPr>
        <p:spPr bwMode="auto">
          <a:xfrm>
            <a:off x="4183063" y="1890713"/>
            <a:ext cx="7699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House</a:t>
            </a:r>
          </a:p>
        </p:txBody>
      </p:sp>
      <p:sp>
        <p:nvSpPr>
          <p:cNvPr id="25641" name="Text Box 40"/>
          <p:cNvSpPr txBox="1">
            <a:spLocks noChangeArrowheads="1"/>
          </p:cNvSpPr>
          <p:nvPr/>
        </p:nvSpPr>
        <p:spPr bwMode="auto">
          <a:xfrm>
            <a:off x="4176713" y="2263775"/>
            <a:ext cx="522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Flat</a:t>
            </a:r>
          </a:p>
        </p:txBody>
      </p:sp>
      <p:sp>
        <p:nvSpPr>
          <p:cNvPr id="25642" name="Text Box 41"/>
          <p:cNvSpPr txBox="1">
            <a:spLocks noChangeArrowheads="1"/>
          </p:cNvSpPr>
          <p:nvPr/>
        </p:nvSpPr>
        <p:spPr bwMode="auto">
          <a:xfrm>
            <a:off x="4176713" y="2644775"/>
            <a:ext cx="522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Flat</a:t>
            </a:r>
          </a:p>
        </p:txBody>
      </p:sp>
      <p:sp>
        <p:nvSpPr>
          <p:cNvPr id="25643" name="Text Box 42"/>
          <p:cNvSpPr txBox="1">
            <a:spLocks noChangeArrowheads="1"/>
          </p:cNvSpPr>
          <p:nvPr/>
        </p:nvSpPr>
        <p:spPr bwMode="auto">
          <a:xfrm>
            <a:off x="4189413" y="3033713"/>
            <a:ext cx="522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Flat</a:t>
            </a:r>
          </a:p>
        </p:txBody>
      </p:sp>
      <p:sp>
        <p:nvSpPr>
          <p:cNvPr id="25644" name="Text Box 43"/>
          <p:cNvSpPr txBox="1">
            <a:spLocks noChangeArrowheads="1"/>
          </p:cNvSpPr>
          <p:nvPr/>
        </p:nvSpPr>
        <p:spPr bwMode="auto">
          <a:xfrm>
            <a:off x="4183063" y="3406775"/>
            <a:ext cx="7699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House</a:t>
            </a:r>
          </a:p>
        </p:txBody>
      </p:sp>
      <p:sp>
        <p:nvSpPr>
          <p:cNvPr id="25645" name="Text Box 44"/>
          <p:cNvSpPr txBox="1">
            <a:spLocks noChangeArrowheads="1"/>
          </p:cNvSpPr>
          <p:nvPr/>
        </p:nvSpPr>
        <p:spPr bwMode="auto">
          <a:xfrm>
            <a:off x="4810125" y="1295400"/>
            <a:ext cx="10302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OwnerNo</a:t>
            </a:r>
          </a:p>
        </p:txBody>
      </p:sp>
      <p:sp>
        <p:nvSpPr>
          <p:cNvPr id="25646" name="Text Box 45"/>
          <p:cNvSpPr txBox="1">
            <a:spLocks noChangeArrowheads="1"/>
          </p:cNvSpPr>
          <p:nvPr/>
        </p:nvSpPr>
        <p:spPr bwMode="auto">
          <a:xfrm>
            <a:off x="292100" y="914400"/>
            <a:ext cx="1485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PROPERTY</a:t>
            </a:r>
          </a:p>
        </p:txBody>
      </p:sp>
      <p:sp>
        <p:nvSpPr>
          <p:cNvPr id="25647" name="Rectangle 46"/>
          <p:cNvSpPr>
            <a:spLocks noChangeArrowheads="1"/>
          </p:cNvSpPr>
          <p:nvPr/>
        </p:nvSpPr>
        <p:spPr bwMode="auto">
          <a:xfrm>
            <a:off x="381000" y="4929188"/>
            <a:ext cx="3733800" cy="1319212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5648" name="Line 47"/>
          <p:cNvSpPr>
            <a:spLocks noChangeShapeType="1"/>
          </p:cNvSpPr>
          <p:nvPr/>
        </p:nvSpPr>
        <p:spPr bwMode="auto">
          <a:xfrm>
            <a:off x="1054100" y="4929188"/>
            <a:ext cx="1588" cy="1319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5649" name="Rectangle 48"/>
          <p:cNvSpPr>
            <a:spLocks noChangeArrowheads="1"/>
          </p:cNvSpPr>
          <p:nvPr/>
        </p:nvSpPr>
        <p:spPr bwMode="auto">
          <a:xfrm>
            <a:off x="381000" y="4572000"/>
            <a:ext cx="3733800" cy="3810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5650" name="Line 49"/>
          <p:cNvSpPr>
            <a:spLocks noChangeShapeType="1"/>
          </p:cNvSpPr>
          <p:nvPr/>
        </p:nvSpPr>
        <p:spPr bwMode="auto">
          <a:xfrm>
            <a:off x="1981200" y="4876800"/>
            <a:ext cx="1588" cy="1319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5651" name="Text Box 50"/>
          <p:cNvSpPr txBox="1">
            <a:spLocks noChangeArrowheads="1"/>
          </p:cNvSpPr>
          <p:nvPr/>
        </p:nvSpPr>
        <p:spPr bwMode="auto">
          <a:xfrm>
            <a:off x="390525" y="5127625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B001</a:t>
            </a:r>
          </a:p>
        </p:txBody>
      </p:sp>
      <p:sp>
        <p:nvSpPr>
          <p:cNvPr id="25652" name="Text Box 51"/>
          <p:cNvSpPr txBox="1">
            <a:spLocks noChangeArrowheads="1"/>
          </p:cNvSpPr>
          <p:nvPr/>
        </p:nvSpPr>
        <p:spPr bwMode="auto">
          <a:xfrm>
            <a:off x="384175" y="5500688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B002</a:t>
            </a:r>
          </a:p>
        </p:txBody>
      </p:sp>
      <p:sp>
        <p:nvSpPr>
          <p:cNvPr id="25653" name="Text Box 52"/>
          <p:cNvSpPr txBox="1">
            <a:spLocks noChangeArrowheads="1"/>
          </p:cNvSpPr>
          <p:nvPr/>
        </p:nvSpPr>
        <p:spPr bwMode="auto">
          <a:xfrm>
            <a:off x="384175" y="5881688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B003</a:t>
            </a:r>
          </a:p>
        </p:txBody>
      </p:sp>
      <p:sp>
        <p:nvSpPr>
          <p:cNvPr id="25654" name="Line 53"/>
          <p:cNvSpPr>
            <a:spLocks noChangeShapeType="1"/>
          </p:cNvSpPr>
          <p:nvPr/>
        </p:nvSpPr>
        <p:spPr bwMode="auto">
          <a:xfrm flipV="1">
            <a:off x="1054100" y="4572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5655" name="Text Box 54"/>
          <p:cNvSpPr txBox="1">
            <a:spLocks noChangeArrowheads="1"/>
          </p:cNvSpPr>
          <p:nvPr/>
        </p:nvSpPr>
        <p:spPr bwMode="auto">
          <a:xfrm>
            <a:off x="304800" y="4572000"/>
            <a:ext cx="7699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BrnNo</a:t>
            </a:r>
          </a:p>
        </p:txBody>
      </p:sp>
      <p:sp>
        <p:nvSpPr>
          <p:cNvPr id="25656" name="Text Box 55"/>
          <p:cNvSpPr txBox="1">
            <a:spLocks noChangeArrowheads="1"/>
          </p:cNvSpPr>
          <p:nvPr/>
        </p:nvSpPr>
        <p:spPr bwMode="auto">
          <a:xfrm>
            <a:off x="977900" y="5105400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Deer Rd</a:t>
            </a:r>
          </a:p>
        </p:txBody>
      </p:sp>
      <p:sp>
        <p:nvSpPr>
          <p:cNvPr id="25657" name="Text Box 56"/>
          <p:cNvSpPr txBox="1">
            <a:spLocks noChangeArrowheads="1"/>
          </p:cNvSpPr>
          <p:nvPr/>
        </p:nvSpPr>
        <p:spPr bwMode="auto">
          <a:xfrm>
            <a:off x="977900" y="5454650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Argyll St</a:t>
            </a:r>
          </a:p>
        </p:txBody>
      </p:sp>
      <p:sp>
        <p:nvSpPr>
          <p:cNvPr id="25658" name="Text Box 57"/>
          <p:cNvSpPr txBox="1">
            <a:spLocks noChangeArrowheads="1"/>
          </p:cNvSpPr>
          <p:nvPr/>
        </p:nvSpPr>
        <p:spPr bwMode="auto">
          <a:xfrm>
            <a:off x="977900" y="5835650"/>
            <a:ext cx="873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Main St</a:t>
            </a:r>
          </a:p>
        </p:txBody>
      </p:sp>
      <p:sp>
        <p:nvSpPr>
          <p:cNvPr id="25659" name="Text Box 58"/>
          <p:cNvSpPr txBox="1">
            <a:spLocks noChangeArrowheads="1"/>
          </p:cNvSpPr>
          <p:nvPr/>
        </p:nvSpPr>
        <p:spPr bwMode="auto">
          <a:xfrm>
            <a:off x="1206500" y="4572000"/>
            <a:ext cx="704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Street</a:t>
            </a:r>
          </a:p>
        </p:txBody>
      </p:sp>
      <p:sp>
        <p:nvSpPr>
          <p:cNvPr id="25660" name="Line 59"/>
          <p:cNvSpPr>
            <a:spLocks noChangeShapeType="1"/>
          </p:cNvSpPr>
          <p:nvPr/>
        </p:nvSpPr>
        <p:spPr bwMode="auto">
          <a:xfrm flipV="1">
            <a:off x="1981200" y="4572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5661" name="Text Box 60"/>
          <p:cNvSpPr txBox="1">
            <a:spLocks noChangeArrowheads="1"/>
          </p:cNvSpPr>
          <p:nvPr/>
        </p:nvSpPr>
        <p:spPr bwMode="auto">
          <a:xfrm>
            <a:off x="3048000" y="5105400"/>
            <a:ext cx="10747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SW1 4EH</a:t>
            </a:r>
          </a:p>
        </p:txBody>
      </p:sp>
      <p:sp>
        <p:nvSpPr>
          <p:cNvPr id="25662" name="Text Box 61"/>
          <p:cNvSpPr txBox="1">
            <a:spLocks noChangeArrowheads="1"/>
          </p:cNvSpPr>
          <p:nvPr/>
        </p:nvSpPr>
        <p:spPr bwMode="auto">
          <a:xfrm>
            <a:off x="4953000" y="190500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CO46</a:t>
            </a:r>
          </a:p>
        </p:txBody>
      </p:sp>
      <p:sp>
        <p:nvSpPr>
          <p:cNvPr id="25663" name="Text Box 62"/>
          <p:cNvSpPr txBox="1">
            <a:spLocks noChangeArrowheads="1"/>
          </p:cNvSpPr>
          <p:nvPr/>
        </p:nvSpPr>
        <p:spPr bwMode="auto">
          <a:xfrm>
            <a:off x="4953000" y="225425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CO87</a:t>
            </a:r>
          </a:p>
        </p:txBody>
      </p:sp>
      <p:sp>
        <p:nvSpPr>
          <p:cNvPr id="25664" name="Text Box 63"/>
          <p:cNvSpPr txBox="1">
            <a:spLocks noChangeArrowheads="1"/>
          </p:cNvSpPr>
          <p:nvPr/>
        </p:nvSpPr>
        <p:spPr bwMode="auto">
          <a:xfrm>
            <a:off x="4953000" y="266700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CO40</a:t>
            </a:r>
          </a:p>
        </p:txBody>
      </p:sp>
      <p:sp>
        <p:nvSpPr>
          <p:cNvPr id="25665" name="Text Box 64"/>
          <p:cNvSpPr txBox="1">
            <a:spLocks noChangeArrowheads="1"/>
          </p:cNvSpPr>
          <p:nvPr/>
        </p:nvSpPr>
        <p:spPr bwMode="auto">
          <a:xfrm>
            <a:off x="4953000" y="304800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CO93</a:t>
            </a:r>
          </a:p>
        </p:txBody>
      </p:sp>
      <p:sp>
        <p:nvSpPr>
          <p:cNvPr id="25666" name="Text Box 65"/>
          <p:cNvSpPr txBox="1">
            <a:spLocks noChangeArrowheads="1"/>
          </p:cNvSpPr>
          <p:nvPr/>
        </p:nvSpPr>
        <p:spPr bwMode="auto">
          <a:xfrm>
            <a:off x="4953000" y="339725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CO87</a:t>
            </a:r>
          </a:p>
        </p:txBody>
      </p:sp>
      <p:sp>
        <p:nvSpPr>
          <p:cNvPr id="25667" name="Text Box 66"/>
          <p:cNvSpPr txBox="1">
            <a:spLocks noChangeArrowheads="1"/>
          </p:cNvSpPr>
          <p:nvPr/>
        </p:nvSpPr>
        <p:spPr bwMode="auto">
          <a:xfrm>
            <a:off x="3124200" y="4616450"/>
            <a:ext cx="10080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PostCode</a:t>
            </a:r>
          </a:p>
        </p:txBody>
      </p:sp>
      <p:sp>
        <p:nvSpPr>
          <p:cNvPr id="25668" name="Text Box 67"/>
          <p:cNvSpPr txBox="1">
            <a:spLocks noChangeArrowheads="1"/>
          </p:cNvSpPr>
          <p:nvPr/>
        </p:nvSpPr>
        <p:spPr bwMode="auto">
          <a:xfrm>
            <a:off x="3048000" y="5486400"/>
            <a:ext cx="1017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AB2 3SU</a:t>
            </a:r>
          </a:p>
        </p:txBody>
      </p:sp>
      <p:sp>
        <p:nvSpPr>
          <p:cNvPr id="25669" name="Text Box 68"/>
          <p:cNvSpPr txBox="1">
            <a:spLocks noChangeArrowheads="1"/>
          </p:cNvSpPr>
          <p:nvPr/>
        </p:nvSpPr>
        <p:spPr bwMode="auto">
          <a:xfrm>
            <a:off x="3048000" y="5835650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G11 9QX</a:t>
            </a:r>
          </a:p>
        </p:txBody>
      </p:sp>
      <p:sp>
        <p:nvSpPr>
          <p:cNvPr id="25670" name="Text Box 69"/>
          <p:cNvSpPr txBox="1">
            <a:spLocks noChangeArrowheads="1"/>
          </p:cNvSpPr>
          <p:nvPr/>
        </p:nvSpPr>
        <p:spPr bwMode="auto">
          <a:xfrm>
            <a:off x="292100" y="4181475"/>
            <a:ext cx="12461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BRANCH</a:t>
            </a:r>
          </a:p>
        </p:txBody>
      </p:sp>
      <p:sp>
        <p:nvSpPr>
          <p:cNvPr id="130118" name="Rectangle 70"/>
          <p:cNvSpPr>
            <a:spLocks noChangeArrowheads="1"/>
          </p:cNvSpPr>
          <p:nvPr/>
        </p:nvSpPr>
        <p:spPr bwMode="auto">
          <a:xfrm>
            <a:off x="9906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rtl="0">
              <a:defRPr/>
            </a:pPr>
            <a:r>
              <a:rPr lang="en-US" sz="3900" dirty="0">
                <a:solidFill>
                  <a:srgbClr val="C00000"/>
                </a:solidFill>
                <a:latin typeface="Arial" charset="0"/>
                <a:cs typeface="Arial" charset="0"/>
              </a:rPr>
              <a:t>Union Operation</a:t>
            </a:r>
          </a:p>
        </p:txBody>
      </p:sp>
      <p:sp>
        <p:nvSpPr>
          <p:cNvPr id="25672" name="Line 71"/>
          <p:cNvSpPr>
            <a:spLocks noChangeShapeType="1"/>
          </p:cNvSpPr>
          <p:nvPr/>
        </p:nvSpPr>
        <p:spPr bwMode="auto">
          <a:xfrm>
            <a:off x="3048000" y="45720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5673" name="Text Box 72"/>
          <p:cNvSpPr txBox="1">
            <a:spLocks noChangeArrowheads="1"/>
          </p:cNvSpPr>
          <p:nvPr/>
        </p:nvSpPr>
        <p:spPr bwMode="auto">
          <a:xfrm>
            <a:off x="2262188" y="4616450"/>
            <a:ext cx="5572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City</a:t>
            </a:r>
          </a:p>
        </p:txBody>
      </p:sp>
      <p:sp>
        <p:nvSpPr>
          <p:cNvPr id="25674" name="Text Box 73"/>
          <p:cNvSpPr txBox="1">
            <a:spLocks noChangeArrowheads="1"/>
          </p:cNvSpPr>
          <p:nvPr/>
        </p:nvSpPr>
        <p:spPr bwMode="auto">
          <a:xfrm>
            <a:off x="2035175" y="5105400"/>
            <a:ext cx="860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London</a:t>
            </a:r>
          </a:p>
        </p:txBody>
      </p:sp>
      <p:sp>
        <p:nvSpPr>
          <p:cNvPr id="25675" name="Text Box 74"/>
          <p:cNvSpPr txBox="1">
            <a:spLocks noChangeArrowheads="1"/>
          </p:cNvSpPr>
          <p:nvPr/>
        </p:nvSpPr>
        <p:spPr bwMode="auto">
          <a:xfrm>
            <a:off x="1998663" y="5867400"/>
            <a:ext cx="973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Glasgow</a:t>
            </a:r>
          </a:p>
        </p:txBody>
      </p:sp>
      <p:sp>
        <p:nvSpPr>
          <p:cNvPr id="25676" name="Text Box 75"/>
          <p:cNvSpPr txBox="1">
            <a:spLocks noChangeArrowheads="1"/>
          </p:cNvSpPr>
          <p:nvPr/>
        </p:nvSpPr>
        <p:spPr bwMode="auto">
          <a:xfrm>
            <a:off x="1981200" y="5454650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Aberdeen</a:t>
            </a:r>
          </a:p>
        </p:txBody>
      </p:sp>
      <p:sp>
        <p:nvSpPr>
          <p:cNvPr id="25677" name="Rectangle 76"/>
          <p:cNvSpPr>
            <a:spLocks noChangeArrowheads="1"/>
          </p:cNvSpPr>
          <p:nvPr/>
        </p:nvSpPr>
        <p:spPr bwMode="auto">
          <a:xfrm>
            <a:off x="6705600" y="3709988"/>
            <a:ext cx="1066800" cy="1624012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5678" name="Rectangle 77"/>
          <p:cNvSpPr>
            <a:spLocks noChangeArrowheads="1"/>
          </p:cNvSpPr>
          <p:nvPr/>
        </p:nvSpPr>
        <p:spPr bwMode="auto">
          <a:xfrm>
            <a:off x="6705600" y="3352800"/>
            <a:ext cx="1066800" cy="3810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5679" name="Text Box 78"/>
          <p:cNvSpPr txBox="1">
            <a:spLocks noChangeArrowheads="1"/>
          </p:cNvSpPr>
          <p:nvPr/>
        </p:nvSpPr>
        <p:spPr bwMode="auto">
          <a:xfrm>
            <a:off x="6934200" y="3352800"/>
            <a:ext cx="5572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City</a:t>
            </a:r>
          </a:p>
        </p:txBody>
      </p:sp>
      <p:sp>
        <p:nvSpPr>
          <p:cNvPr id="25680" name="Text Box 79"/>
          <p:cNvSpPr txBox="1">
            <a:spLocks noChangeArrowheads="1"/>
          </p:cNvSpPr>
          <p:nvPr/>
        </p:nvSpPr>
        <p:spPr bwMode="auto">
          <a:xfrm>
            <a:off x="6818313" y="3810000"/>
            <a:ext cx="860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London</a:t>
            </a:r>
          </a:p>
        </p:txBody>
      </p:sp>
      <p:sp>
        <p:nvSpPr>
          <p:cNvPr id="25681" name="Text Box 80"/>
          <p:cNvSpPr txBox="1">
            <a:spLocks noChangeArrowheads="1"/>
          </p:cNvSpPr>
          <p:nvPr/>
        </p:nvSpPr>
        <p:spPr bwMode="auto">
          <a:xfrm>
            <a:off x="6781800" y="4572000"/>
            <a:ext cx="973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Glasgow</a:t>
            </a:r>
          </a:p>
        </p:txBody>
      </p:sp>
      <p:sp>
        <p:nvSpPr>
          <p:cNvPr id="25682" name="Text Box 81"/>
          <p:cNvSpPr txBox="1">
            <a:spLocks noChangeArrowheads="1"/>
          </p:cNvSpPr>
          <p:nvPr/>
        </p:nvSpPr>
        <p:spPr bwMode="auto">
          <a:xfrm>
            <a:off x="6764338" y="4159250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Aberdeen</a:t>
            </a:r>
          </a:p>
        </p:txBody>
      </p:sp>
      <p:sp>
        <p:nvSpPr>
          <p:cNvPr id="25683" name="Text Box 82"/>
          <p:cNvSpPr txBox="1">
            <a:spLocks noChangeArrowheads="1"/>
          </p:cNvSpPr>
          <p:nvPr/>
        </p:nvSpPr>
        <p:spPr bwMode="auto">
          <a:xfrm>
            <a:off x="6858000" y="4997450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Bristol</a:t>
            </a:r>
          </a:p>
        </p:txBody>
      </p:sp>
      <p:sp>
        <p:nvSpPr>
          <p:cNvPr id="25684" name="Rectangle 83"/>
          <p:cNvSpPr>
            <a:spLocks noChangeArrowheads="1"/>
          </p:cNvSpPr>
          <p:nvPr/>
        </p:nvSpPr>
        <p:spPr bwMode="auto">
          <a:xfrm>
            <a:off x="4800600" y="5538788"/>
            <a:ext cx="366871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800">
                <a:latin typeface="Times New Roman" pitchFamily="18" charset="0"/>
                <a:sym typeface="Symbol" pitchFamily="18" charset="2"/>
              </a:rPr>
              <a:t></a:t>
            </a:r>
            <a:r>
              <a:rPr lang="en-US" altLang="ar-SA" sz="1800" baseline="-25000">
                <a:latin typeface="Times New Roman" pitchFamily="18" charset="0"/>
                <a:sym typeface="Symbol" pitchFamily="18" charset="2"/>
              </a:rPr>
              <a:t>city</a:t>
            </a:r>
            <a:r>
              <a:rPr lang="en-US" altLang="ar-SA" sz="1800">
                <a:latin typeface="Times New Roman" pitchFamily="18" charset="0"/>
                <a:sym typeface="Symbol" pitchFamily="18" charset="2"/>
              </a:rPr>
              <a:t>(BRANCH) </a:t>
            </a:r>
            <a:r>
              <a:rPr lang="en-US" altLang="ar-SA" sz="1800">
                <a:sym typeface="Symbol" pitchFamily="18" charset="2"/>
              </a:rPr>
              <a:t></a:t>
            </a:r>
            <a:r>
              <a:rPr lang="en-US" altLang="ar-SA" sz="1800">
                <a:latin typeface="Times New Roman" pitchFamily="18" charset="0"/>
                <a:sym typeface="Symbol" pitchFamily="18" charset="2"/>
              </a:rPr>
              <a:t>  </a:t>
            </a:r>
            <a:r>
              <a:rPr lang="en-US" altLang="ar-SA" sz="1800" baseline="-25000">
                <a:latin typeface="Times New Roman" pitchFamily="18" charset="0"/>
                <a:sym typeface="Symbol" pitchFamily="18" charset="2"/>
              </a:rPr>
              <a:t>city</a:t>
            </a:r>
            <a:r>
              <a:rPr lang="en-US" altLang="ar-SA" sz="1800">
                <a:latin typeface="Times New Roman" pitchFamily="18" charset="0"/>
                <a:sym typeface="Symbol" pitchFamily="18" charset="2"/>
              </a:rPr>
              <a:t>(PROPERTY)</a:t>
            </a:r>
          </a:p>
        </p:txBody>
      </p:sp>
      <p:sp>
        <p:nvSpPr>
          <p:cNvPr id="25685" name="Text Box 84"/>
          <p:cNvSpPr txBox="1">
            <a:spLocks noChangeArrowheads="1"/>
          </p:cNvSpPr>
          <p:nvPr/>
        </p:nvSpPr>
        <p:spPr bwMode="auto">
          <a:xfrm>
            <a:off x="5859463" y="1295400"/>
            <a:ext cx="7699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BrnNo</a:t>
            </a:r>
          </a:p>
        </p:txBody>
      </p:sp>
      <p:sp>
        <p:nvSpPr>
          <p:cNvPr id="25686" name="Text Box 85"/>
          <p:cNvSpPr txBox="1">
            <a:spLocks noChangeArrowheads="1"/>
          </p:cNvSpPr>
          <p:nvPr/>
        </p:nvSpPr>
        <p:spPr bwMode="auto">
          <a:xfrm>
            <a:off x="5888038" y="1905000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B001</a:t>
            </a:r>
          </a:p>
        </p:txBody>
      </p:sp>
      <p:sp>
        <p:nvSpPr>
          <p:cNvPr id="25687" name="Text Box 86"/>
          <p:cNvSpPr txBox="1">
            <a:spLocks noChangeArrowheads="1"/>
          </p:cNvSpPr>
          <p:nvPr/>
        </p:nvSpPr>
        <p:spPr bwMode="auto">
          <a:xfrm>
            <a:off x="5881688" y="2278063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B001</a:t>
            </a:r>
          </a:p>
        </p:txBody>
      </p:sp>
      <p:sp>
        <p:nvSpPr>
          <p:cNvPr id="25688" name="Text Box 87"/>
          <p:cNvSpPr txBox="1">
            <a:spLocks noChangeArrowheads="1"/>
          </p:cNvSpPr>
          <p:nvPr/>
        </p:nvSpPr>
        <p:spPr bwMode="auto">
          <a:xfrm>
            <a:off x="5881688" y="2659063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B003</a:t>
            </a:r>
          </a:p>
        </p:txBody>
      </p:sp>
      <p:sp>
        <p:nvSpPr>
          <p:cNvPr id="25689" name="Text Box 88"/>
          <p:cNvSpPr txBox="1">
            <a:spLocks noChangeArrowheads="1"/>
          </p:cNvSpPr>
          <p:nvPr/>
        </p:nvSpPr>
        <p:spPr bwMode="auto">
          <a:xfrm>
            <a:off x="5865813" y="3024188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B003</a:t>
            </a:r>
          </a:p>
        </p:txBody>
      </p:sp>
      <p:sp>
        <p:nvSpPr>
          <p:cNvPr id="25690" name="Text Box 89"/>
          <p:cNvSpPr txBox="1">
            <a:spLocks noChangeArrowheads="1"/>
          </p:cNvSpPr>
          <p:nvPr/>
        </p:nvSpPr>
        <p:spPr bwMode="auto">
          <a:xfrm>
            <a:off x="5859463" y="3397250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B003</a:t>
            </a:r>
          </a:p>
        </p:txBody>
      </p:sp>
      <p:sp>
        <p:nvSpPr>
          <p:cNvPr id="25691" name="Line 90"/>
          <p:cNvSpPr>
            <a:spLocks noChangeShapeType="1"/>
          </p:cNvSpPr>
          <p:nvPr/>
        </p:nvSpPr>
        <p:spPr bwMode="auto">
          <a:xfrm>
            <a:off x="5791200" y="12954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789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450DCF4-9135-4FAD-9D21-AF5CAD941E1A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000" smtClean="0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rtl="0" eaLnBrk="1" hangingPunct="1">
              <a:defRPr/>
            </a:pPr>
            <a:r>
              <a:rPr lang="en-US" dirty="0" smtClean="0">
                <a:solidFill>
                  <a:srgbClr val="C00000"/>
                </a:solidFill>
              </a:rPr>
              <a:t>Intersection Operation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2438400"/>
          </a:xfrm>
        </p:spPr>
        <p:txBody>
          <a:bodyPr>
            <a:normAutofit fontScale="92500" lnSpcReduction="10000"/>
          </a:bodyPr>
          <a:lstStyle/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Return a relation that includes all tuples that are in both R and S. 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R &amp; S must be </a:t>
            </a:r>
            <a:r>
              <a:rPr lang="en-US" altLang="ar-SA" sz="2600" b="1" dirty="0" smtClean="0"/>
              <a:t>union-compatible.</a:t>
            </a: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Denoted by  </a:t>
            </a:r>
            <a:r>
              <a:rPr lang="en-US" altLang="ar-SA" sz="2100" dirty="0" smtClean="0">
                <a:sym typeface="Symbol" pitchFamily="18" charset="2"/>
              </a:rPr>
              <a:t>R </a:t>
            </a:r>
            <a:r>
              <a:rPr lang="en-US" altLang="ar-SA" dirty="0" smtClean="0">
                <a:sym typeface="Symbol" pitchFamily="18" charset="2"/>
              </a:rPr>
              <a:t></a:t>
            </a:r>
            <a:r>
              <a:rPr lang="en-US" altLang="ar-SA" sz="2100" dirty="0" smtClean="0">
                <a:sym typeface="Symbol" pitchFamily="18" charset="2"/>
              </a:rPr>
              <a:t> S</a:t>
            </a:r>
            <a:endParaRPr lang="en-US" altLang="ar-SA" sz="21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1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100" dirty="0" smtClean="0">
                <a:sym typeface="Symbol" pitchFamily="18" charset="2"/>
              </a:rPr>
              <a:t>			      R       S              R </a:t>
            </a:r>
            <a:r>
              <a:rPr lang="en-US" altLang="ar-SA" dirty="0" smtClean="0">
                <a:sym typeface="Symbol" pitchFamily="18" charset="2"/>
              </a:rPr>
              <a:t> </a:t>
            </a:r>
            <a:r>
              <a:rPr lang="en-US" altLang="ar-SA" sz="2100" dirty="0" smtClean="0">
                <a:sym typeface="Symbol" pitchFamily="18" charset="2"/>
              </a:rPr>
              <a:t>S</a:t>
            </a:r>
            <a:endParaRPr lang="en-US" altLang="ar-SA" sz="2600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</p:txBody>
      </p:sp>
      <p:sp>
        <p:nvSpPr>
          <p:cNvPr id="26629" name="Rectangle 4"/>
          <p:cNvSpPr>
            <a:spLocks noChangeArrowheads="1"/>
          </p:cNvSpPr>
          <p:nvPr/>
        </p:nvSpPr>
        <p:spPr bwMode="auto">
          <a:xfrm>
            <a:off x="3581400" y="4724400"/>
            <a:ext cx="3048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6630" name="Rectangle 5"/>
          <p:cNvSpPr>
            <a:spLocks noChangeArrowheads="1"/>
          </p:cNvSpPr>
          <p:nvPr/>
        </p:nvSpPr>
        <p:spPr bwMode="auto">
          <a:xfrm>
            <a:off x="4343400" y="4724400"/>
            <a:ext cx="3048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6631" name="Rectangle 6"/>
          <p:cNvSpPr>
            <a:spLocks noChangeArrowheads="1"/>
          </p:cNvSpPr>
          <p:nvPr/>
        </p:nvSpPr>
        <p:spPr bwMode="auto">
          <a:xfrm>
            <a:off x="5791200" y="47244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6632" name="Text Box 7"/>
          <p:cNvSpPr txBox="1">
            <a:spLocks noChangeArrowheads="1"/>
          </p:cNvSpPr>
          <p:nvPr/>
        </p:nvSpPr>
        <p:spPr bwMode="auto">
          <a:xfrm>
            <a:off x="3581400" y="4648200"/>
            <a:ext cx="3111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</a:t>
            </a:r>
          </a:p>
        </p:txBody>
      </p:sp>
      <p:sp>
        <p:nvSpPr>
          <p:cNvPr id="26633" name="Text Box 8"/>
          <p:cNvSpPr txBox="1">
            <a:spLocks noChangeArrowheads="1"/>
          </p:cNvSpPr>
          <p:nvPr/>
        </p:nvSpPr>
        <p:spPr bwMode="auto">
          <a:xfrm>
            <a:off x="4337050" y="4648200"/>
            <a:ext cx="3111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d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f</a:t>
            </a:r>
          </a:p>
        </p:txBody>
      </p:sp>
      <p:sp>
        <p:nvSpPr>
          <p:cNvPr id="26634" name="Text Box 9"/>
          <p:cNvSpPr txBox="1">
            <a:spLocks noChangeArrowheads="1"/>
          </p:cNvSpPr>
          <p:nvPr/>
        </p:nvSpPr>
        <p:spPr bwMode="auto">
          <a:xfrm>
            <a:off x="5791200" y="4648200"/>
            <a:ext cx="2968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154504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5F01F70-0F84-4477-8B98-F69D7C1FC3B0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000" smtClean="0"/>
          </a:p>
        </p:txBody>
      </p:sp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rtl="0" eaLnBrk="1" hangingPunct="1">
              <a:defRPr/>
            </a:pPr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Intersection Operation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2438400"/>
          </a:xfrm>
        </p:spPr>
        <p:txBody>
          <a:bodyPr/>
          <a:lstStyle/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b="1" dirty="0" smtClean="0"/>
              <a:t>Example:</a:t>
            </a: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List all cities where there is a branch office and at least one property for rent.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100" dirty="0" smtClean="0">
              <a:sym typeface="Symbol" pitchFamily="18" charset="2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100" dirty="0" smtClean="0">
                <a:sym typeface="Symbol" pitchFamily="18" charset="2"/>
              </a:rPr>
              <a:t></a:t>
            </a:r>
            <a:r>
              <a:rPr lang="en-US" altLang="ar-SA" sz="2100" baseline="-25000" dirty="0" smtClean="0">
                <a:sym typeface="Symbol" pitchFamily="18" charset="2"/>
              </a:rPr>
              <a:t>city</a:t>
            </a:r>
            <a:r>
              <a:rPr lang="en-US" altLang="ar-SA" sz="2100" dirty="0" smtClean="0">
                <a:sym typeface="Symbol" pitchFamily="18" charset="2"/>
              </a:rPr>
              <a:t>(BRANCH) </a:t>
            </a:r>
            <a:r>
              <a:rPr lang="en-US" altLang="ar-SA" dirty="0" smtClean="0">
                <a:sym typeface="Symbol" pitchFamily="18" charset="2"/>
              </a:rPr>
              <a:t></a:t>
            </a:r>
            <a:r>
              <a:rPr lang="en-US" altLang="ar-SA" sz="2100" dirty="0" smtClean="0">
                <a:sym typeface="Symbol" pitchFamily="18" charset="2"/>
              </a:rPr>
              <a:t>  </a:t>
            </a:r>
            <a:r>
              <a:rPr lang="en-US" altLang="ar-SA" sz="2100" baseline="-25000" dirty="0" smtClean="0">
                <a:sym typeface="Symbol" pitchFamily="18" charset="2"/>
              </a:rPr>
              <a:t>city</a:t>
            </a:r>
            <a:r>
              <a:rPr lang="en-US" altLang="ar-SA" sz="2100" dirty="0" smtClean="0">
                <a:sym typeface="Symbol" pitchFamily="18" charset="2"/>
              </a:rPr>
              <a:t>(PROPERTY)</a:t>
            </a:r>
            <a:endParaRPr lang="en-US" altLang="ar-SA" sz="2600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</p:txBody>
      </p:sp>
    </p:spTree>
    <p:extLst>
      <p:ext uri="{BB962C8B-B14F-4D97-AF65-F5344CB8AC3E}">
        <p14:creationId xmlns:p14="http://schemas.microsoft.com/office/powerpoint/2010/main" val="4358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4188DB9-098C-431A-8D5D-BA6DF9ABF56A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000" smtClean="0"/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390525" y="1662113"/>
            <a:ext cx="6238875" cy="207168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8676" name="Line 3"/>
          <p:cNvSpPr>
            <a:spLocks noChangeShapeType="1"/>
          </p:cNvSpPr>
          <p:nvPr/>
        </p:nvSpPr>
        <p:spPr bwMode="auto">
          <a:xfrm>
            <a:off x="1457325" y="1662113"/>
            <a:ext cx="1588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8677" name="Rectangle 4"/>
          <p:cNvSpPr>
            <a:spLocks noChangeArrowheads="1"/>
          </p:cNvSpPr>
          <p:nvPr/>
        </p:nvSpPr>
        <p:spPr bwMode="auto">
          <a:xfrm>
            <a:off x="390525" y="1281113"/>
            <a:ext cx="6238875" cy="3810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8678" name="Line 5"/>
          <p:cNvSpPr>
            <a:spLocks noChangeShapeType="1"/>
          </p:cNvSpPr>
          <p:nvPr/>
        </p:nvSpPr>
        <p:spPr bwMode="auto">
          <a:xfrm>
            <a:off x="2436813" y="1662113"/>
            <a:ext cx="1587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8679" name="Line 6"/>
          <p:cNvSpPr>
            <a:spLocks noChangeShapeType="1"/>
          </p:cNvSpPr>
          <p:nvPr/>
        </p:nvSpPr>
        <p:spPr bwMode="auto">
          <a:xfrm flipH="1">
            <a:off x="3276600" y="1662113"/>
            <a:ext cx="9525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8680" name="Line 7"/>
          <p:cNvSpPr>
            <a:spLocks noChangeShapeType="1"/>
          </p:cNvSpPr>
          <p:nvPr/>
        </p:nvSpPr>
        <p:spPr bwMode="auto">
          <a:xfrm>
            <a:off x="4886325" y="1662113"/>
            <a:ext cx="1588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8681" name="Line 8"/>
          <p:cNvSpPr>
            <a:spLocks noChangeShapeType="1"/>
          </p:cNvSpPr>
          <p:nvPr/>
        </p:nvSpPr>
        <p:spPr bwMode="auto">
          <a:xfrm>
            <a:off x="4189413" y="1662113"/>
            <a:ext cx="1587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8682" name="Text Box 9"/>
          <p:cNvSpPr txBox="1">
            <a:spLocks noChangeArrowheads="1"/>
          </p:cNvSpPr>
          <p:nvPr/>
        </p:nvSpPr>
        <p:spPr bwMode="auto">
          <a:xfrm>
            <a:off x="390525" y="1860550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28683" name="Text Box 10"/>
          <p:cNvSpPr txBox="1">
            <a:spLocks noChangeArrowheads="1"/>
          </p:cNvSpPr>
          <p:nvPr/>
        </p:nvSpPr>
        <p:spPr bwMode="auto">
          <a:xfrm>
            <a:off x="384175" y="2233613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PL94</a:t>
            </a:r>
          </a:p>
        </p:txBody>
      </p:sp>
      <p:sp>
        <p:nvSpPr>
          <p:cNvPr id="28684" name="Text Box 11"/>
          <p:cNvSpPr txBox="1">
            <a:spLocks noChangeArrowheads="1"/>
          </p:cNvSpPr>
          <p:nvPr/>
        </p:nvSpPr>
        <p:spPr bwMode="auto">
          <a:xfrm>
            <a:off x="384175" y="2614613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28685" name="Text Box 12"/>
          <p:cNvSpPr txBox="1">
            <a:spLocks noChangeArrowheads="1"/>
          </p:cNvSpPr>
          <p:nvPr/>
        </p:nvSpPr>
        <p:spPr bwMode="auto">
          <a:xfrm>
            <a:off x="396875" y="3003550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PG36</a:t>
            </a:r>
          </a:p>
        </p:txBody>
      </p:sp>
      <p:sp>
        <p:nvSpPr>
          <p:cNvPr id="28686" name="Text Box 13"/>
          <p:cNvSpPr txBox="1">
            <a:spLocks noChangeArrowheads="1"/>
          </p:cNvSpPr>
          <p:nvPr/>
        </p:nvSpPr>
        <p:spPr bwMode="auto">
          <a:xfrm>
            <a:off x="390525" y="3376613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PG21</a:t>
            </a:r>
          </a:p>
        </p:txBody>
      </p:sp>
      <p:sp>
        <p:nvSpPr>
          <p:cNvPr id="28687" name="Line 14"/>
          <p:cNvSpPr>
            <a:spLocks noChangeShapeType="1"/>
          </p:cNvSpPr>
          <p:nvPr/>
        </p:nvSpPr>
        <p:spPr bwMode="auto">
          <a:xfrm flipV="1">
            <a:off x="1457325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8688" name="Text Box 15"/>
          <p:cNvSpPr txBox="1">
            <a:spLocks noChangeArrowheads="1"/>
          </p:cNvSpPr>
          <p:nvPr/>
        </p:nvSpPr>
        <p:spPr bwMode="auto">
          <a:xfrm>
            <a:off x="304800" y="1295400"/>
            <a:ext cx="1211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PropertyNo</a:t>
            </a:r>
          </a:p>
        </p:txBody>
      </p:sp>
      <p:sp>
        <p:nvSpPr>
          <p:cNvPr id="28689" name="Text Box 16"/>
          <p:cNvSpPr txBox="1">
            <a:spLocks noChangeArrowheads="1"/>
          </p:cNvSpPr>
          <p:nvPr/>
        </p:nvSpPr>
        <p:spPr bwMode="auto">
          <a:xfrm>
            <a:off x="1457325" y="1890713"/>
            <a:ext cx="869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Holheld</a:t>
            </a:r>
          </a:p>
        </p:txBody>
      </p:sp>
      <p:sp>
        <p:nvSpPr>
          <p:cNvPr id="28690" name="Text Box 17"/>
          <p:cNvSpPr txBox="1">
            <a:spLocks noChangeArrowheads="1"/>
          </p:cNvSpPr>
          <p:nvPr/>
        </p:nvSpPr>
        <p:spPr bwMode="auto">
          <a:xfrm>
            <a:off x="1457325" y="2239963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Argyll St</a:t>
            </a:r>
          </a:p>
        </p:txBody>
      </p:sp>
      <p:sp>
        <p:nvSpPr>
          <p:cNvPr id="28691" name="Text Box 18"/>
          <p:cNvSpPr txBox="1">
            <a:spLocks noChangeArrowheads="1"/>
          </p:cNvSpPr>
          <p:nvPr/>
        </p:nvSpPr>
        <p:spPr bwMode="auto">
          <a:xfrm>
            <a:off x="1457325" y="2620963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Lawrence</a:t>
            </a:r>
          </a:p>
        </p:txBody>
      </p:sp>
      <p:sp>
        <p:nvSpPr>
          <p:cNvPr id="28692" name="Text Box 19"/>
          <p:cNvSpPr txBox="1">
            <a:spLocks noChangeArrowheads="1"/>
          </p:cNvSpPr>
          <p:nvPr/>
        </p:nvSpPr>
        <p:spPr bwMode="auto">
          <a:xfrm>
            <a:off x="1457325" y="3001963"/>
            <a:ext cx="760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Monar</a:t>
            </a:r>
          </a:p>
        </p:txBody>
      </p:sp>
      <p:sp>
        <p:nvSpPr>
          <p:cNvPr id="28693" name="Text Box 20"/>
          <p:cNvSpPr txBox="1">
            <a:spLocks noChangeArrowheads="1"/>
          </p:cNvSpPr>
          <p:nvPr/>
        </p:nvSpPr>
        <p:spPr bwMode="auto">
          <a:xfrm>
            <a:off x="1457325" y="3382963"/>
            <a:ext cx="7254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Novar</a:t>
            </a:r>
          </a:p>
        </p:txBody>
      </p:sp>
      <p:sp>
        <p:nvSpPr>
          <p:cNvPr id="28694" name="Line 21"/>
          <p:cNvSpPr>
            <a:spLocks noChangeShapeType="1"/>
          </p:cNvSpPr>
          <p:nvPr/>
        </p:nvSpPr>
        <p:spPr bwMode="auto">
          <a:xfrm flipV="1">
            <a:off x="2436813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8695" name="Text Box 22"/>
          <p:cNvSpPr txBox="1">
            <a:spLocks noChangeArrowheads="1"/>
          </p:cNvSpPr>
          <p:nvPr/>
        </p:nvSpPr>
        <p:spPr bwMode="auto">
          <a:xfrm>
            <a:off x="1533525" y="1304925"/>
            <a:ext cx="704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Street</a:t>
            </a:r>
          </a:p>
        </p:txBody>
      </p:sp>
      <p:sp>
        <p:nvSpPr>
          <p:cNvPr id="28696" name="Text Box 23"/>
          <p:cNvSpPr txBox="1">
            <a:spLocks noChangeArrowheads="1"/>
          </p:cNvSpPr>
          <p:nvPr/>
        </p:nvSpPr>
        <p:spPr bwMode="auto">
          <a:xfrm>
            <a:off x="2362200" y="1890713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Aberdeen</a:t>
            </a:r>
          </a:p>
        </p:txBody>
      </p:sp>
      <p:sp>
        <p:nvSpPr>
          <p:cNvPr id="28697" name="Text Box 24"/>
          <p:cNvSpPr txBox="1">
            <a:spLocks noChangeArrowheads="1"/>
          </p:cNvSpPr>
          <p:nvPr/>
        </p:nvSpPr>
        <p:spPr bwMode="auto">
          <a:xfrm>
            <a:off x="2362200" y="2239963"/>
            <a:ext cx="860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London</a:t>
            </a:r>
          </a:p>
        </p:txBody>
      </p:sp>
      <p:sp>
        <p:nvSpPr>
          <p:cNvPr id="28698" name="Text Box 25"/>
          <p:cNvSpPr txBox="1">
            <a:spLocks noChangeArrowheads="1"/>
          </p:cNvSpPr>
          <p:nvPr/>
        </p:nvSpPr>
        <p:spPr bwMode="auto">
          <a:xfrm>
            <a:off x="2362200" y="2652713"/>
            <a:ext cx="973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Glasgow</a:t>
            </a:r>
          </a:p>
        </p:txBody>
      </p:sp>
      <p:sp>
        <p:nvSpPr>
          <p:cNvPr id="28699" name="Text Box 26"/>
          <p:cNvSpPr txBox="1">
            <a:spLocks noChangeArrowheads="1"/>
          </p:cNvSpPr>
          <p:nvPr/>
        </p:nvSpPr>
        <p:spPr bwMode="auto">
          <a:xfrm>
            <a:off x="2362200" y="3033713"/>
            <a:ext cx="973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Glasgow</a:t>
            </a:r>
          </a:p>
        </p:txBody>
      </p:sp>
      <p:sp>
        <p:nvSpPr>
          <p:cNvPr id="28700" name="Text Box 27"/>
          <p:cNvSpPr txBox="1">
            <a:spLocks noChangeArrowheads="1"/>
          </p:cNvSpPr>
          <p:nvPr/>
        </p:nvSpPr>
        <p:spPr bwMode="auto">
          <a:xfrm>
            <a:off x="2362200" y="3382963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Bristol</a:t>
            </a:r>
          </a:p>
        </p:txBody>
      </p:sp>
      <p:sp>
        <p:nvSpPr>
          <p:cNvPr id="28701" name="Line 28"/>
          <p:cNvSpPr>
            <a:spLocks noChangeShapeType="1"/>
          </p:cNvSpPr>
          <p:nvPr/>
        </p:nvSpPr>
        <p:spPr bwMode="auto">
          <a:xfrm flipV="1">
            <a:off x="3286125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8702" name="Text Box 29"/>
          <p:cNvSpPr txBox="1">
            <a:spLocks noChangeArrowheads="1"/>
          </p:cNvSpPr>
          <p:nvPr/>
        </p:nvSpPr>
        <p:spPr bwMode="auto">
          <a:xfrm>
            <a:off x="2590800" y="1295400"/>
            <a:ext cx="5572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City</a:t>
            </a:r>
          </a:p>
        </p:txBody>
      </p:sp>
      <p:sp>
        <p:nvSpPr>
          <p:cNvPr id="28703" name="Line 30"/>
          <p:cNvSpPr>
            <a:spLocks noChangeShapeType="1"/>
          </p:cNvSpPr>
          <p:nvPr/>
        </p:nvSpPr>
        <p:spPr bwMode="auto">
          <a:xfrm flipV="1">
            <a:off x="4183063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8704" name="Text Box 31"/>
          <p:cNvSpPr txBox="1">
            <a:spLocks noChangeArrowheads="1"/>
          </p:cNvSpPr>
          <p:nvPr/>
        </p:nvSpPr>
        <p:spPr bwMode="auto">
          <a:xfrm>
            <a:off x="3209925" y="1304925"/>
            <a:ext cx="10080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PostCode</a:t>
            </a:r>
          </a:p>
        </p:txBody>
      </p:sp>
      <p:sp>
        <p:nvSpPr>
          <p:cNvPr id="28705" name="Text Box 32"/>
          <p:cNvSpPr txBox="1">
            <a:spLocks noChangeArrowheads="1"/>
          </p:cNvSpPr>
          <p:nvPr/>
        </p:nvSpPr>
        <p:spPr bwMode="auto">
          <a:xfrm>
            <a:off x="3200400" y="1890713"/>
            <a:ext cx="1017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AB7 5SU</a:t>
            </a:r>
          </a:p>
        </p:txBody>
      </p:sp>
      <p:sp>
        <p:nvSpPr>
          <p:cNvPr id="28706" name="Text Box 33"/>
          <p:cNvSpPr txBox="1">
            <a:spLocks noChangeArrowheads="1"/>
          </p:cNvSpPr>
          <p:nvPr/>
        </p:nvSpPr>
        <p:spPr bwMode="auto">
          <a:xfrm>
            <a:off x="3200400" y="2239963"/>
            <a:ext cx="635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NW2</a:t>
            </a:r>
          </a:p>
        </p:txBody>
      </p:sp>
      <p:sp>
        <p:nvSpPr>
          <p:cNvPr id="28707" name="Text Box 34"/>
          <p:cNvSpPr txBox="1">
            <a:spLocks noChangeArrowheads="1"/>
          </p:cNvSpPr>
          <p:nvPr/>
        </p:nvSpPr>
        <p:spPr bwMode="auto">
          <a:xfrm>
            <a:off x="3200400" y="265271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G11 9QX</a:t>
            </a:r>
          </a:p>
        </p:txBody>
      </p:sp>
      <p:sp>
        <p:nvSpPr>
          <p:cNvPr id="28708" name="Text Box 35"/>
          <p:cNvSpPr txBox="1">
            <a:spLocks noChangeArrowheads="1"/>
          </p:cNvSpPr>
          <p:nvPr/>
        </p:nvSpPr>
        <p:spPr bwMode="auto">
          <a:xfrm>
            <a:off x="3200400" y="303371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G32 4QX</a:t>
            </a:r>
          </a:p>
        </p:txBody>
      </p:sp>
      <p:sp>
        <p:nvSpPr>
          <p:cNvPr id="28709" name="Text Box 36"/>
          <p:cNvSpPr txBox="1">
            <a:spLocks noChangeArrowheads="1"/>
          </p:cNvSpPr>
          <p:nvPr/>
        </p:nvSpPr>
        <p:spPr bwMode="auto">
          <a:xfrm>
            <a:off x="3200400" y="3382963"/>
            <a:ext cx="568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G12</a:t>
            </a:r>
          </a:p>
        </p:txBody>
      </p:sp>
      <p:sp>
        <p:nvSpPr>
          <p:cNvPr id="28710" name="Line 37"/>
          <p:cNvSpPr>
            <a:spLocks noChangeShapeType="1"/>
          </p:cNvSpPr>
          <p:nvPr/>
        </p:nvSpPr>
        <p:spPr bwMode="auto">
          <a:xfrm flipV="1">
            <a:off x="4886325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8711" name="Text Box 38"/>
          <p:cNvSpPr txBox="1">
            <a:spLocks noChangeArrowheads="1"/>
          </p:cNvSpPr>
          <p:nvPr/>
        </p:nvSpPr>
        <p:spPr bwMode="auto">
          <a:xfrm>
            <a:off x="4191000" y="1295400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Type</a:t>
            </a:r>
          </a:p>
        </p:txBody>
      </p:sp>
      <p:sp>
        <p:nvSpPr>
          <p:cNvPr id="28712" name="Text Box 39"/>
          <p:cNvSpPr txBox="1">
            <a:spLocks noChangeArrowheads="1"/>
          </p:cNvSpPr>
          <p:nvPr/>
        </p:nvSpPr>
        <p:spPr bwMode="auto">
          <a:xfrm>
            <a:off x="4183063" y="1890713"/>
            <a:ext cx="7699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House</a:t>
            </a:r>
          </a:p>
        </p:txBody>
      </p:sp>
      <p:sp>
        <p:nvSpPr>
          <p:cNvPr id="28713" name="Text Box 40"/>
          <p:cNvSpPr txBox="1">
            <a:spLocks noChangeArrowheads="1"/>
          </p:cNvSpPr>
          <p:nvPr/>
        </p:nvSpPr>
        <p:spPr bwMode="auto">
          <a:xfrm>
            <a:off x="4176713" y="2263775"/>
            <a:ext cx="522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Flat</a:t>
            </a:r>
          </a:p>
        </p:txBody>
      </p:sp>
      <p:sp>
        <p:nvSpPr>
          <p:cNvPr id="28714" name="Text Box 41"/>
          <p:cNvSpPr txBox="1">
            <a:spLocks noChangeArrowheads="1"/>
          </p:cNvSpPr>
          <p:nvPr/>
        </p:nvSpPr>
        <p:spPr bwMode="auto">
          <a:xfrm>
            <a:off x="4176713" y="2644775"/>
            <a:ext cx="522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Flat</a:t>
            </a:r>
          </a:p>
        </p:txBody>
      </p:sp>
      <p:sp>
        <p:nvSpPr>
          <p:cNvPr id="28715" name="Text Box 42"/>
          <p:cNvSpPr txBox="1">
            <a:spLocks noChangeArrowheads="1"/>
          </p:cNvSpPr>
          <p:nvPr/>
        </p:nvSpPr>
        <p:spPr bwMode="auto">
          <a:xfrm>
            <a:off x="4189413" y="3033713"/>
            <a:ext cx="522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Flat</a:t>
            </a:r>
          </a:p>
        </p:txBody>
      </p:sp>
      <p:sp>
        <p:nvSpPr>
          <p:cNvPr id="28716" name="Text Box 43"/>
          <p:cNvSpPr txBox="1">
            <a:spLocks noChangeArrowheads="1"/>
          </p:cNvSpPr>
          <p:nvPr/>
        </p:nvSpPr>
        <p:spPr bwMode="auto">
          <a:xfrm>
            <a:off x="4183063" y="3406775"/>
            <a:ext cx="7699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House</a:t>
            </a:r>
          </a:p>
        </p:txBody>
      </p:sp>
      <p:sp>
        <p:nvSpPr>
          <p:cNvPr id="28717" name="Text Box 44"/>
          <p:cNvSpPr txBox="1">
            <a:spLocks noChangeArrowheads="1"/>
          </p:cNvSpPr>
          <p:nvPr/>
        </p:nvSpPr>
        <p:spPr bwMode="auto">
          <a:xfrm>
            <a:off x="4810125" y="1295400"/>
            <a:ext cx="10302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OwnerNo</a:t>
            </a:r>
          </a:p>
        </p:txBody>
      </p:sp>
      <p:sp>
        <p:nvSpPr>
          <p:cNvPr id="28718" name="Text Box 45"/>
          <p:cNvSpPr txBox="1">
            <a:spLocks noChangeArrowheads="1"/>
          </p:cNvSpPr>
          <p:nvPr/>
        </p:nvSpPr>
        <p:spPr bwMode="auto">
          <a:xfrm>
            <a:off x="292100" y="914400"/>
            <a:ext cx="1485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PROPERTY</a:t>
            </a:r>
          </a:p>
        </p:txBody>
      </p:sp>
      <p:sp>
        <p:nvSpPr>
          <p:cNvPr id="28719" name="Rectangle 46"/>
          <p:cNvSpPr>
            <a:spLocks noChangeArrowheads="1"/>
          </p:cNvSpPr>
          <p:nvPr/>
        </p:nvSpPr>
        <p:spPr bwMode="auto">
          <a:xfrm>
            <a:off x="381000" y="4929188"/>
            <a:ext cx="3733800" cy="1319212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8720" name="Line 47"/>
          <p:cNvSpPr>
            <a:spLocks noChangeShapeType="1"/>
          </p:cNvSpPr>
          <p:nvPr/>
        </p:nvSpPr>
        <p:spPr bwMode="auto">
          <a:xfrm>
            <a:off x="1054100" y="4929188"/>
            <a:ext cx="1588" cy="1319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8721" name="Rectangle 48"/>
          <p:cNvSpPr>
            <a:spLocks noChangeArrowheads="1"/>
          </p:cNvSpPr>
          <p:nvPr/>
        </p:nvSpPr>
        <p:spPr bwMode="auto">
          <a:xfrm>
            <a:off x="381000" y="4572000"/>
            <a:ext cx="3733800" cy="3810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8722" name="Line 49"/>
          <p:cNvSpPr>
            <a:spLocks noChangeShapeType="1"/>
          </p:cNvSpPr>
          <p:nvPr/>
        </p:nvSpPr>
        <p:spPr bwMode="auto">
          <a:xfrm>
            <a:off x="1981200" y="4876800"/>
            <a:ext cx="1588" cy="1319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8723" name="Text Box 50"/>
          <p:cNvSpPr txBox="1">
            <a:spLocks noChangeArrowheads="1"/>
          </p:cNvSpPr>
          <p:nvPr/>
        </p:nvSpPr>
        <p:spPr bwMode="auto">
          <a:xfrm>
            <a:off x="390525" y="5127625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B001</a:t>
            </a:r>
          </a:p>
        </p:txBody>
      </p:sp>
      <p:sp>
        <p:nvSpPr>
          <p:cNvPr id="28724" name="Text Box 51"/>
          <p:cNvSpPr txBox="1">
            <a:spLocks noChangeArrowheads="1"/>
          </p:cNvSpPr>
          <p:nvPr/>
        </p:nvSpPr>
        <p:spPr bwMode="auto">
          <a:xfrm>
            <a:off x="384175" y="5500688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B002</a:t>
            </a:r>
          </a:p>
        </p:txBody>
      </p:sp>
      <p:sp>
        <p:nvSpPr>
          <p:cNvPr id="28725" name="Text Box 52"/>
          <p:cNvSpPr txBox="1">
            <a:spLocks noChangeArrowheads="1"/>
          </p:cNvSpPr>
          <p:nvPr/>
        </p:nvSpPr>
        <p:spPr bwMode="auto">
          <a:xfrm>
            <a:off x="384175" y="5881688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B003</a:t>
            </a:r>
          </a:p>
        </p:txBody>
      </p:sp>
      <p:sp>
        <p:nvSpPr>
          <p:cNvPr id="28726" name="Line 53"/>
          <p:cNvSpPr>
            <a:spLocks noChangeShapeType="1"/>
          </p:cNvSpPr>
          <p:nvPr/>
        </p:nvSpPr>
        <p:spPr bwMode="auto">
          <a:xfrm flipV="1">
            <a:off x="1054100" y="4572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8727" name="Text Box 54"/>
          <p:cNvSpPr txBox="1">
            <a:spLocks noChangeArrowheads="1"/>
          </p:cNvSpPr>
          <p:nvPr/>
        </p:nvSpPr>
        <p:spPr bwMode="auto">
          <a:xfrm>
            <a:off x="304800" y="4572000"/>
            <a:ext cx="7699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BrnNo</a:t>
            </a:r>
          </a:p>
        </p:txBody>
      </p:sp>
      <p:sp>
        <p:nvSpPr>
          <p:cNvPr id="28728" name="Text Box 55"/>
          <p:cNvSpPr txBox="1">
            <a:spLocks noChangeArrowheads="1"/>
          </p:cNvSpPr>
          <p:nvPr/>
        </p:nvSpPr>
        <p:spPr bwMode="auto">
          <a:xfrm>
            <a:off x="977900" y="5105400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Deer Rd</a:t>
            </a:r>
          </a:p>
        </p:txBody>
      </p:sp>
      <p:sp>
        <p:nvSpPr>
          <p:cNvPr id="28729" name="Text Box 56"/>
          <p:cNvSpPr txBox="1">
            <a:spLocks noChangeArrowheads="1"/>
          </p:cNvSpPr>
          <p:nvPr/>
        </p:nvSpPr>
        <p:spPr bwMode="auto">
          <a:xfrm>
            <a:off x="977900" y="5454650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Argyll St</a:t>
            </a:r>
          </a:p>
        </p:txBody>
      </p:sp>
      <p:sp>
        <p:nvSpPr>
          <p:cNvPr id="28730" name="Text Box 57"/>
          <p:cNvSpPr txBox="1">
            <a:spLocks noChangeArrowheads="1"/>
          </p:cNvSpPr>
          <p:nvPr/>
        </p:nvSpPr>
        <p:spPr bwMode="auto">
          <a:xfrm>
            <a:off x="977900" y="5835650"/>
            <a:ext cx="873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Main St</a:t>
            </a:r>
          </a:p>
        </p:txBody>
      </p:sp>
      <p:sp>
        <p:nvSpPr>
          <p:cNvPr id="28731" name="Text Box 58"/>
          <p:cNvSpPr txBox="1">
            <a:spLocks noChangeArrowheads="1"/>
          </p:cNvSpPr>
          <p:nvPr/>
        </p:nvSpPr>
        <p:spPr bwMode="auto">
          <a:xfrm>
            <a:off x="1206500" y="4572000"/>
            <a:ext cx="704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Street</a:t>
            </a:r>
          </a:p>
        </p:txBody>
      </p:sp>
      <p:sp>
        <p:nvSpPr>
          <p:cNvPr id="28732" name="Line 59"/>
          <p:cNvSpPr>
            <a:spLocks noChangeShapeType="1"/>
          </p:cNvSpPr>
          <p:nvPr/>
        </p:nvSpPr>
        <p:spPr bwMode="auto">
          <a:xfrm flipV="1">
            <a:off x="1981200" y="4572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8733" name="Text Box 60"/>
          <p:cNvSpPr txBox="1">
            <a:spLocks noChangeArrowheads="1"/>
          </p:cNvSpPr>
          <p:nvPr/>
        </p:nvSpPr>
        <p:spPr bwMode="auto">
          <a:xfrm>
            <a:off x="3048000" y="5105400"/>
            <a:ext cx="10747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SW1 4EH</a:t>
            </a:r>
          </a:p>
        </p:txBody>
      </p:sp>
      <p:sp>
        <p:nvSpPr>
          <p:cNvPr id="28734" name="Text Box 61"/>
          <p:cNvSpPr txBox="1">
            <a:spLocks noChangeArrowheads="1"/>
          </p:cNvSpPr>
          <p:nvPr/>
        </p:nvSpPr>
        <p:spPr bwMode="auto">
          <a:xfrm>
            <a:off x="4953000" y="190500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CO46</a:t>
            </a:r>
          </a:p>
        </p:txBody>
      </p:sp>
      <p:sp>
        <p:nvSpPr>
          <p:cNvPr id="28735" name="Text Box 62"/>
          <p:cNvSpPr txBox="1">
            <a:spLocks noChangeArrowheads="1"/>
          </p:cNvSpPr>
          <p:nvPr/>
        </p:nvSpPr>
        <p:spPr bwMode="auto">
          <a:xfrm>
            <a:off x="4953000" y="225425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CO87</a:t>
            </a:r>
          </a:p>
        </p:txBody>
      </p:sp>
      <p:sp>
        <p:nvSpPr>
          <p:cNvPr id="28736" name="Text Box 63"/>
          <p:cNvSpPr txBox="1">
            <a:spLocks noChangeArrowheads="1"/>
          </p:cNvSpPr>
          <p:nvPr/>
        </p:nvSpPr>
        <p:spPr bwMode="auto">
          <a:xfrm>
            <a:off x="4953000" y="266700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CO40</a:t>
            </a:r>
          </a:p>
        </p:txBody>
      </p:sp>
      <p:sp>
        <p:nvSpPr>
          <p:cNvPr id="28737" name="Text Box 64"/>
          <p:cNvSpPr txBox="1">
            <a:spLocks noChangeArrowheads="1"/>
          </p:cNvSpPr>
          <p:nvPr/>
        </p:nvSpPr>
        <p:spPr bwMode="auto">
          <a:xfrm>
            <a:off x="4953000" y="304800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CO93</a:t>
            </a:r>
          </a:p>
        </p:txBody>
      </p:sp>
      <p:sp>
        <p:nvSpPr>
          <p:cNvPr id="28738" name="Text Box 65"/>
          <p:cNvSpPr txBox="1">
            <a:spLocks noChangeArrowheads="1"/>
          </p:cNvSpPr>
          <p:nvPr/>
        </p:nvSpPr>
        <p:spPr bwMode="auto">
          <a:xfrm>
            <a:off x="4953000" y="339725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CO87</a:t>
            </a:r>
          </a:p>
        </p:txBody>
      </p:sp>
      <p:sp>
        <p:nvSpPr>
          <p:cNvPr id="28739" name="Text Box 66"/>
          <p:cNvSpPr txBox="1">
            <a:spLocks noChangeArrowheads="1"/>
          </p:cNvSpPr>
          <p:nvPr/>
        </p:nvSpPr>
        <p:spPr bwMode="auto">
          <a:xfrm>
            <a:off x="3124200" y="4616450"/>
            <a:ext cx="10080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PostCode</a:t>
            </a:r>
          </a:p>
        </p:txBody>
      </p:sp>
      <p:sp>
        <p:nvSpPr>
          <p:cNvPr id="28740" name="Text Box 67"/>
          <p:cNvSpPr txBox="1">
            <a:spLocks noChangeArrowheads="1"/>
          </p:cNvSpPr>
          <p:nvPr/>
        </p:nvSpPr>
        <p:spPr bwMode="auto">
          <a:xfrm>
            <a:off x="3048000" y="5486400"/>
            <a:ext cx="1017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AB2 3SU</a:t>
            </a:r>
          </a:p>
        </p:txBody>
      </p:sp>
      <p:sp>
        <p:nvSpPr>
          <p:cNvPr id="28741" name="Text Box 68"/>
          <p:cNvSpPr txBox="1">
            <a:spLocks noChangeArrowheads="1"/>
          </p:cNvSpPr>
          <p:nvPr/>
        </p:nvSpPr>
        <p:spPr bwMode="auto">
          <a:xfrm>
            <a:off x="3048000" y="5835650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G11 9QX</a:t>
            </a:r>
          </a:p>
        </p:txBody>
      </p:sp>
      <p:sp>
        <p:nvSpPr>
          <p:cNvPr id="28742" name="Text Box 69"/>
          <p:cNvSpPr txBox="1">
            <a:spLocks noChangeArrowheads="1"/>
          </p:cNvSpPr>
          <p:nvPr/>
        </p:nvSpPr>
        <p:spPr bwMode="auto">
          <a:xfrm>
            <a:off x="292100" y="4181475"/>
            <a:ext cx="12461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BRANCH</a:t>
            </a:r>
          </a:p>
        </p:txBody>
      </p:sp>
      <p:sp>
        <p:nvSpPr>
          <p:cNvPr id="153670" name="Rectangle 70"/>
          <p:cNvSpPr>
            <a:spLocks noChangeArrowheads="1"/>
          </p:cNvSpPr>
          <p:nvPr/>
        </p:nvSpPr>
        <p:spPr bwMode="auto">
          <a:xfrm>
            <a:off x="9906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rtl="0">
              <a:defRPr/>
            </a:pPr>
            <a:r>
              <a:rPr lang="en-US" sz="3900" dirty="0">
                <a:solidFill>
                  <a:srgbClr val="C00000"/>
                </a:solidFill>
                <a:latin typeface="Arial" charset="0"/>
                <a:cs typeface="Arial" charset="0"/>
              </a:rPr>
              <a:t>Intersection Operation</a:t>
            </a:r>
          </a:p>
        </p:txBody>
      </p:sp>
      <p:sp>
        <p:nvSpPr>
          <p:cNvPr id="28744" name="Line 71"/>
          <p:cNvSpPr>
            <a:spLocks noChangeShapeType="1"/>
          </p:cNvSpPr>
          <p:nvPr/>
        </p:nvSpPr>
        <p:spPr bwMode="auto">
          <a:xfrm>
            <a:off x="3048000" y="45720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8745" name="Text Box 72"/>
          <p:cNvSpPr txBox="1">
            <a:spLocks noChangeArrowheads="1"/>
          </p:cNvSpPr>
          <p:nvPr/>
        </p:nvSpPr>
        <p:spPr bwMode="auto">
          <a:xfrm>
            <a:off x="2262188" y="4616450"/>
            <a:ext cx="5572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City</a:t>
            </a:r>
          </a:p>
        </p:txBody>
      </p:sp>
      <p:sp>
        <p:nvSpPr>
          <p:cNvPr id="28746" name="Text Box 73"/>
          <p:cNvSpPr txBox="1">
            <a:spLocks noChangeArrowheads="1"/>
          </p:cNvSpPr>
          <p:nvPr/>
        </p:nvSpPr>
        <p:spPr bwMode="auto">
          <a:xfrm>
            <a:off x="2035175" y="5105400"/>
            <a:ext cx="860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London</a:t>
            </a:r>
          </a:p>
        </p:txBody>
      </p:sp>
      <p:sp>
        <p:nvSpPr>
          <p:cNvPr id="28747" name="Text Box 74"/>
          <p:cNvSpPr txBox="1">
            <a:spLocks noChangeArrowheads="1"/>
          </p:cNvSpPr>
          <p:nvPr/>
        </p:nvSpPr>
        <p:spPr bwMode="auto">
          <a:xfrm>
            <a:off x="1998663" y="5867400"/>
            <a:ext cx="973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Glasgow</a:t>
            </a:r>
          </a:p>
        </p:txBody>
      </p:sp>
      <p:sp>
        <p:nvSpPr>
          <p:cNvPr id="28748" name="Text Box 75"/>
          <p:cNvSpPr txBox="1">
            <a:spLocks noChangeArrowheads="1"/>
          </p:cNvSpPr>
          <p:nvPr/>
        </p:nvSpPr>
        <p:spPr bwMode="auto">
          <a:xfrm>
            <a:off x="1981200" y="5454650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Aberdeen</a:t>
            </a:r>
          </a:p>
        </p:txBody>
      </p:sp>
      <p:sp>
        <p:nvSpPr>
          <p:cNvPr id="28749" name="Rectangle 76"/>
          <p:cNvSpPr>
            <a:spLocks noChangeArrowheads="1"/>
          </p:cNvSpPr>
          <p:nvPr/>
        </p:nvSpPr>
        <p:spPr bwMode="auto">
          <a:xfrm>
            <a:off x="6705600" y="3709988"/>
            <a:ext cx="1066800" cy="1395412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8750" name="Rectangle 77"/>
          <p:cNvSpPr>
            <a:spLocks noChangeArrowheads="1"/>
          </p:cNvSpPr>
          <p:nvPr/>
        </p:nvSpPr>
        <p:spPr bwMode="auto">
          <a:xfrm>
            <a:off x="6705600" y="3352800"/>
            <a:ext cx="1066800" cy="3810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8751" name="Text Box 78"/>
          <p:cNvSpPr txBox="1">
            <a:spLocks noChangeArrowheads="1"/>
          </p:cNvSpPr>
          <p:nvPr/>
        </p:nvSpPr>
        <p:spPr bwMode="auto">
          <a:xfrm>
            <a:off x="6934200" y="3352800"/>
            <a:ext cx="5572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City</a:t>
            </a:r>
          </a:p>
        </p:txBody>
      </p:sp>
      <p:sp>
        <p:nvSpPr>
          <p:cNvPr id="28752" name="Rectangle 79"/>
          <p:cNvSpPr>
            <a:spLocks noChangeArrowheads="1"/>
          </p:cNvSpPr>
          <p:nvPr/>
        </p:nvSpPr>
        <p:spPr bwMode="auto">
          <a:xfrm>
            <a:off x="5475288" y="5181600"/>
            <a:ext cx="366871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800">
                <a:latin typeface="Times New Roman" pitchFamily="18" charset="0"/>
                <a:sym typeface="Symbol" pitchFamily="18" charset="2"/>
              </a:rPr>
              <a:t></a:t>
            </a:r>
            <a:r>
              <a:rPr lang="en-US" altLang="ar-SA" sz="1800" baseline="-25000">
                <a:latin typeface="Times New Roman" pitchFamily="18" charset="0"/>
                <a:sym typeface="Symbol" pitchFamily="18" charset="2"/>
              </a:rPr>
              <a:t>city</a:t>
            </a:r>
            <a:r>
              <a:rPr lang="en-US" altLang="ar-SA" sz="1800">
                <a:latin typeface="Times New Roman" pitchFamily="18" charset="0"/>
                <a:sym typeface="Symbol" pitchFamily="18" charset="2"/>
              </a:rPr>
              <a:t>(BRANCH) </a:t>
            </a:r>
            <a:r>
              <a:rPr lang="en-US" altLang="ar-SA" sz="1800">
                <a:sym typeface="Symbol" pitchFamily="18" charset="2"/>
              </a:rPr>
              <a:t></a:t>
            </a:r>
            <a:r>
              <a:rPr lang="en-US" altLang="ar-SA" sz="1800">
                <a:latin typeface="Times New Roman" pitchFamily="18" charset="0"/>
                <a:sym typeface="Symbol" pitchFamily="18" charset="2"/>
              </a:rPr>
              <a:t>  </a:t>
            </a:r>
            <a:r>
              <a:rPr lang="en-US" altLang="ar-SA" sz="1800" baseline="-25000">
                <a:latin typeface="Times New Roman" pitchFamily="18" charset="0"/>
                <a:sym typeface="Symbol" pitchFamily="18" charset="2"/>
              </a:rPr>
              <a:t>city</a:t>
            </a:r>
            <a:r>
              <a:rPr lang="en-US" altLang="ar-SA" sz="1800">
                <a:latin typeface="Times New Roman" pitchFamily="18" charset="0"/>
                <a:sym typeface="Symbol" pitchFamily="18" charset="2"/>
              </a:rPr>
              <a:t>(PROPERTY)</a:t>
            </a:r>
          </a:p>
        </p:txBody>
      </p:sp>
      <p:sp>
        <p:nvSpPr>
          <p:cNvPr id="28753" name="Text Box 80"/>
          <p:cNvSpPr txBox="1">
            <a:spLocks noChangeArrowheads="1"/>
          </p:cNvSpPr>
          <p:nvPr/>
        </p:nvSpPr>
        <p:spPr bwMode="auto">
          <a:xfrm>
            <a:off x="6781800" y="3886200"/>
            <a:ext cx="860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London</a:t>
            </a:r>
          </a:p>
        </p:txBody>
      </p:sp>
      <p:sp>
        <p:nvSpPr>
          <p:cNvPr id="28754" name="Text Box 81"/>
          <p:cNvSpPr txBox="1">
            <a:spLocks noChangeArrowheads="1"/>
          </p:cNvSpPr>
          <p:nvPr/>
        </p:nvSpPr>
        <p:spPr bwMode="auto">
          <a:xfrm>
            <a:off x="6745288" y="4648200"/>
            <a:ext cx="973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Glasgow</a:t>
            </a:r>
          </a:p>
        </p:txBody>
      </p:sp>
      <p:sp>
        <p:nvSpPr>
          <p:cNvPr id="28755" name="Text Box 82"/>
          <p:cNvSpPr txBox="1">
            <a:spLocks noChangeArrowheads="1"/>
          </p:cNvSpPr>
          <p:nvPr/>
        </p:nvSpPr>
        <p:spPr bwMode="auto">
          <a:xfrm>
            <a:off x="6727825" y="4235450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Aberdeen</a:t>
            </a:r>
          </a:p>
        </p:txBody>
      </p:sp>
      <p:sp>
        <p:nvSpPr>
          <p:cNvPr id="28756" name="Text Box 83"/>
          <p:cNvSpPr txBox="1">
            <a:spLocks noChangeArrowheads="1"/>
          </p:cNvSpPr>
          <p:nvPr/>
        </p:nvSpPr>
        <p:spPr bwMode="auto">
          <a:xfrm>
            <a:off x="5791200" y="1295400"/>
            <a:ext cx="7699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BrnNo</a:t>
            </a:r>
          </a:p>
        </p:txBody>
      </p:sp>
      <p:sp>
        <p:nvSpPr>
          <p:cNvPr id="28757" name="Text Box 84"/>
          <p:cNvSpPr txBox="1">
            <a:spLocks noChangeArrowheads="1"/>
          </p:cNvSpPr>
          <p:nvPr/>
        </p:nvSpPr>
        <p:spPr bwMode="auto">
          <a:xfrm>
            <a:off x="5819775" y="1905000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B001</a:t>
            </a:r>
          </a:p>
        </p:txBody>
      </p:sp>
      <p:sp>
        <p:nvSpPr>
          <p:cNvPr id="28758" name="Text Box 85"/>
          <p:cNvSpPr txBox="1">
            <a:spLocks noChangeArrowheads="1"/>
          </p:cNvSpPr>
          <p:nvPr/>
        </p:nvSpPr>
        <p:spPr bwMode="auto">
          <a:xfrm>
            <a:off x="5813425" y="2278063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B001</a:t>
            </a:r>
          </a:p>
        </p:txBody>
      </p:sp>
      <p:sp>
        <p:nvSpPr>
          <p:cNvPr id="28759" name="Text Box 86"/>
          <p:cNvSpPr txBox="1">
            <a:spLocks noChangeArrowheads="1"/>
          </p:cNvSpPr>
          <p:nvPr/>
        </p:nvSpPr>
        <p:spPr bwMode="auto">
          <a:xfrm>
            <a:off x="5813425" y="2659063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B003</a:t>
            </a:r>
          </a:p>
        </p:txBody>
      </p:sp>
      <p:sp>
        <p:nvSpPr>
          <p:cNvPr id="28760" name="Text Box 87"/>
          <p:cNvSpPr txBox="1">
            <a:spLocks noChangeArrowheads="1"/>
          </p:cNvSpPr>
          <p:nvPr/>
        </p:nvSpPr>
        <p:spPr bwMode="auto">
          <a:xfrm>
            <a:off x="5797550" y="3024188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B003</a:t>
            </a:r>
          </a:p>
        </p:txBody>
      </p:sp>
      <p:sp>
        <p:nvSpPr>
          <p:cNvPr id="28761" name="Text Box 88"/>
          <p:cNvSpPr txBox="1">
            <a:spLocks noChangeArrowheads="1"/>
          </p:cNvSpPr>
          <p:nvPr/>
        </p:nvSpPr>
        <p:spPr bwMode="auto">
          <a:xfrm>
            <a:off x="5791200" y="3397250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B003</a:t>
            </a:r>
          </a:p>
        </p:txBody>
      </p:sp>
      <p:sp>
        <p:nvSpPr>
          <p:cNvPr id="28762" name="Line 89"/>
          <p:cNvSpPr>
            <a:spLocks noChangeShapeType="1"/>
          </p:cNvSpPr>
          <p:nvPr/>
        </p:nvSpPr>
        <p:spPr bwMode="auto">
          <a:xfrm>
            <a:off x="5791200" y="12954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669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1B8F109-8A4F-4093-87F3-77BEAD3F9622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000" smtClean="0"/>
          </a:p>
        </p:txBody>
      </p:sp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rtl="0" eaLnBrk="1" hangingPunct="1">
              <a:defRPr/>
            </a:pPr>
            <a:r>
              <a:rPr lang="en-US" dirty="0" smtClean="0">
                <a:solidFill>
                  <a:srgbClr val="C00000"/>
                </a:solidFill>
              </a:rPr>
              <a:t>Difference Operation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2438400"/>
          </a:xfrm>
        </p:spPr>
        <p:txBody>
          <a:bodyPr>
            <a:normAutofit fontScale="92500" lnSpcReduction="10000"/>
          </a:bodyPr>
          <a:lstStyle/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Return a relation that includes all tuples that are in R but NOT in S. 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R &amp; S must be </a:t>
            </a:r>
            <a:r>
              <a:rPr lang="en-US" altLang="ar-SA" sz="2600" b="1" dirty="0" smtClean="0"/>
              <a:t>union-compatible.</a:t>
            </a:r>
            <a:endParaRPr lang="en-US" altLang="ar-SA" sz="2600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Denoted by  </a:t>
            </a:r>
            <a:r>
              <a:rPr lang="en-US" altLang="ar-SA" sz="2100" dirty="0" smtClean="0">
                <a:sym typeface="Symbol" pitchFamily="18" charset="2"/>
              </a:rPr>
              <a:t>R </a:t>
            </a:r>
            <a:r>
              <a:rPr lang="en-US" altLang="ar-SA" dirty="0" smtClean="0">
                <a:sym typeface="Symbol" pitchFamily="18" charset="2"/>
              </a:rPr>
              <a:t>-</a:t>
            </a:r>
            <a:r>
              <a:rPr lang="en-US" altLang="ar-SA" sz="2100" dirty="0" smtClean="0">
                <a:sym typeface="Symbol" pitchFamily="18" charset="2"/>
              </a:rPr>
              <a:t> S</a:t>
            </a:r>
            <a:endParaRPr lang="en-US" altLang="ar-SA" sz="2100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1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100" dirty="0" smtClean="0">
                <a:sym typeface="Symbol" pitchFamily="18" charset="2"/>
              </a:rPr>
              <a:t>                                           R       S            R </a:t>
            </a:r>
            <a:r>
              <a:rPr lang="en-US" altLang="ar-SA" dirty="0" smtClean="0">
                <a:sym typeface="Symbol" pitchFamily="18" charset="2"/>
              </a:rPr>
              <a:t>-</a:t>
            </a:r>
            <a:r>
              <a:rPr lang="en-US" altLang="ar-SA" sz="2100" dirty="0" smtClean="0">
                <a:sym typeface="Symbol" pitchFamily="18" charset="2"/>
              </a:rPr>
              <a:t> S</a:t>
            </a:r>
            <a:endParaRPr lang="en-US" altLang="ar-SA" sz="2600" dirty="0" smtClean="0"/>
          </a:p>
        </p:txBody>
      </p:sp>
      <p:sp>
        <p:nvSpPr>
          <p:cNvPr id="29701" name="Rectangle 4"/>
          <p:cNvSpPr>
            <a:spLocks noChangeArrowheads="1"/>
          </p:cNvSpPr>
          <p:nvPr/>
        </p:nvSpPr>
        <p:spPr bwMode="auto">
          <a:xfrm>
            <a:off x="3581400" y="4724400"/>
            <a:ext cx="3048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9702" name="Rectangle 5"/>
          <p:cNvSpPr>
            <a:spLocks noChangeArrowheads="1"/>
          </p:cNvSpPr>
          <p:nvPr/>
        </p:nvSpPr>
        <p:spPr bwMode="auto">
          <a:xfrm>
            <a:off x="4343400" y="4724400"/>
            <a:ext cx="3048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9703" name="Rectangle 6"/>
          <p:cNvSpPr>
            <a:spLocks noChangeArrowheads="1"/>
          </p:cNvSpPr>
          <p:nvPr/>
        </p:nvSpPr>
        <p:spPr bwMode="auto">
          <a:xfrm>
            <a:off x="5791200" y="4724400"/>
            <a:ext cx="3048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9704" name="Text Box 7"/>
          <p:cNvSpPr txBox="1">
            <a:spLocks noChangeArrowheads="1"/>
          </p:cNvSpPr>
          <p:nvPr/>
        </p:nvSpPr>
        <p:spPr bwMode="auto">
          <a:xfrm>
            <a:off x="3581400" y="4648200"/>
            <a:ext cx="3111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</a:t>
            </a:r>
          </a:p>
        </p:txBody>
      </p:sp>
      <p:sp>
        <p:nvSpPr>
          <p:cNvPr id="29705" name="Text Box 8"/>
          <p:cNvSpPr txBox="1">
            <a:spLocks noChangeArrowheads="1"/>
          </p:cNvSpPr>
          <p:nvPr/>
        </p:nvSpPr>
        <p:spPr bwMode="auto">
          <a:xfrm>
            <a:off x="4337050" y="4648200"/>
            <a:ext cx="3111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d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f</a:t>
            </a:r>
          </a:p>
        </p:txBody>
      </p:sp>
      <p:sp>
        <p:nvSpPr>
          <p:cNvPr id="29706" name="Text Box 9"/>
          <p:cNvSpPr txBox="1">
            <a:spLocks noChangeArrowheads="1"/>
          </p:cNvSpPr>
          <p:nvPr/>
        </p:nvSpPr>
        <p:spPr bwMode="auto">
          <a:xfrm>
            <a:off x="5791200" y="4648200"/>
            <a:ext cx="311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713279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14123C2-C31E-4BCC-9A51-69B981198424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000" smtClean="0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rtl="0" eaLnBrk="1" hangingPunct="1">
              <a:defRPr/>
            </a:pPr>
            <a:r>
              <a:rPr lang="en-US" dirty="0" smtClean="0">
                <a:solidFill>
                  <a:srgbClr val="C00000"/>
                </a:solidFill>
              </a:rPr>
              <a:t>Difference Operation</a:t>
            </a:r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2438400"/>
          </a:xfrm>
        </p:spPr>
        <p:txBody>
          <a:bodyPr>
            <a:normAutofit lnSpcReduction="10000"/>
          </a:bodyPr>
          <a:lstStyle/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b="1" dirty="0" smtClean="0"/>
              <a:t>Example:</a:t>
            </a: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List all cities where there is a  property for rent but no branch office.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100" dirty="0" smtClean="0">
                <a:sym typeface="Symbol" pitchFamily="18" charset="2"/>
              </a:rPr>
              <a:t></a:t>
            </a:r>
            <a:r>
              <a:rPr lang="en-US" altLang="ar-SA" sz="2100" baseline="-25000" dirty="0" smtClean="0">
                <a:sym typeface="Symbol" pitchFamily="18" charset="2"/>
              </a:rPr>
              <a:t>city</a:t>
            </a:r>
            <a:r>
              <a:rPr lang="en-US" altLang="ar-SA" sz="2100" dirty="0" smtClean="0">
                <a:sym typeface="Symbol" pitchFamily="18" charset="2"/>
              </a:rPr>
              <a:t>(PROPERTY) </a:t>
            </a:r>
            <a:r>
              <a:rPr lang="en-US" altLang="ar-SA" dirty="0" smtClean="0">
                <a:sym typeface="Symbol" pitchFamily="18" charset="2"/>
              </a:rPr>
              <a:t>-</a:t>
            </a:r>
            <a:r>
              <a:rPr lang="en-US" altLang="ar-SA" sz="2100" dirty="0" smtClean="0">
                <a:sym typeface="Symbol" pitchFamily="18" charset="2"/>
              </a:rPr>
              <a:t>  </a:t>
            </a:r>
            <a:r>
              <a:rPr lang="en-US" altLang="ar-SA" sz="2100" baseline="-25000" dirty="0" smtClean="0">
                <a:sym typeface="Symbol" pitchFamily="18" charset="2"/>
              </a:rPr>
              <a:t>city</a:t>
            </a:r>
            <a:r>
              <a:rPr lang="en-US" altLang="ar-SA" sz="2100" dirty="0" smtClean="0">
                <a:sym typeface="Symbol" pitchFamily="18" charset="2"/>
              </a:rPr>
              <a:t>(BRANCH)</a:t>
            </a:r>
            <a:endParaRPr lang="en-US" altLang="ar-SA" sz="2600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eaLnBrk="1" hangingPunct="1">
              <a:spcBef>
                <a:spcPct val="0"/>
              </a:spcBef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</p:txBody>
      </p:sp>
    </p:spTree>
    <p:extLst>
      <p:ext uri="{BB962C8B-B14F-4D97-AF65-F5344CB8AC3E}">
        <p14:creationId xmlns:p14="http://schemas.microsoft.com/office/powerpoint/2010/main" val="177765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C1F91C3-C001-41B1-A389-CA83223C863B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000" smtClean="0"/>
          </a:p>
        </p:txBody>
      </p:sp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390525" y="1662113"/>
            <a:ext cx="6162675" cy="207168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31748" name="Line 3"/>
          <p:cNvSpPr>
            <a:spLocks noChangeShapeType="1"/>
          </p:cNvSpPr>
          <p:nvPr/>
        </p:nvSpPr>
        <p:spPr bwMode="auto">
          <a:xfrm>
            <a:off x="1457325" y="1662113"/>
            <a:ext cx="1588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749" name="Rectangle 4"/>
          <p:cNvSpPr>
            <a:spLocks noChangeArrowheads="1"/>
          </p:cNvSpPr>
          <p:nvPr/>
        </p:nvSpPr>
        <p:spPr bwMode="auto">
          <a:xfrm>
            <a:off x="390525" y="1281113"/>
            <a:ext cx="6162675" cy="3810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31750" name="Line 5"/>
          <p:cNvSpPr>
            <a:spLocks noChangeShapeType="1"/>
          </p:cNvSpPr>
          <p:nvPr/>
        </p:nvSpPr>
        <p:spPr bwMode="auto">
          <a:xfrm>
            <a:off x="2436813" y="1662113"/>
            <a:ext cx="1587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751" name="Line 6"/>
          <p:cNvSpPr>
            <a:spLocks noChangeShapeType="1"/>
          </p:cNvSpPr>
          <p:nvPr/>
        </p:nvSpPr>
        <p:spPr bwMode="auto">
          <a:xfrm flipH="1">
            <a:off x="3276600" y="1662113"/>
            <a:ext cx="9525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752" name="Line 7"/>
          <p:cNvSpPr>
            <a:spLocks noChangeShapeType="1"/>
          </p:cNvSpPr>
          <p:nvPr/>
        </p:nvSpPr>
        <p:spPr bwMode="auto">
          <a:xfrm>
            <a:off x="4886325" y="1662113"/>
            <a:ext cx="1588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753" name="Line 8"/>
          <p:cNvSpPr>
            <a:spLocks noChangeShapeType="1"/>
          </p:cNvSpPr>
          <p:nvPr/>
        </p:nvSpPr>
        <p:spPr bwMode="auto">
          <a:xfrm>
            <a:off x="4189413" y="1662113"/>
            <a:ext cx="1587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754" name="Text Box 9"/>
          <p:cNvSpPr txBox="1">
            <a:spLocks noChangeArrowheads="1"/>
          </p:cNvSpPr>
          <p:nvPr/>
        </p:nvSpPr>
        <p:spPr bwMode="auto">
          <a:xfrm>
            <a:off x="390525" y="1860550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31755" name="Text Box 10"/>
          <p:cNvSpPr txBox="1">
            <a:spLocks noChangeArrowheads="1"/>
          </p:cNvSpPr>
          <p:nvPr/>
        </p:nvSpPr>
        <p:spPr bwMode="auto">
          <a:xfrm>
            <a:off x="384175" y="2233613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PL94</a:t>
            </a:r>
          </a:p>
        </p:txBody>
      </p:sp>
      <p:sp>
        <p:nvSpPr>
          <p:cNvPr id="31756" name="Text Box 11"/>
          <p:cNvSpPr txBox="1">
            <a:spLocks noChangeArrowheads="1"/>
          </p:cNvSpPr>
          <p:nvPr/>
        </p:nvSpPr>
        <p:spPr bwMode="auto">
          <a:xfrm>
            <a:off x="384175" y="2614613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31757" name="Text Box 12"/>
          <p:cNvSpPr txBox="1">
            <a:spLocks noChangeArrowheads="1"/>
          </p:cNvSpPr>
          <p:nvPr/>
        </p:nvSpPr>
        <p:spPr bwMode="auto">
          <a:xfrm>
            <a:off x="396875" y="3003550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PG36</a:t>
            </a:r>
          </a:p>
        </p:txBody>
      </p:sp>
      <p:sp>
        <p:nvSpPr>
          <p:cNvPr id="31758" name="Text Box 13"/>
          <p:cNvSpPr txBox="1">
            <a:spLocks noChangeArrowheads="1"/>
          </p:cNvSpPr>
          <p:nvPr/>
        </p:nvSpPr>
        <p:spPr bwMode="auto">
          <a:xfrm>
            <a:off x="390525" y="3376613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PG21</a:t>
            </a:r>
          </a:p>
        </p:txBody>
      </p:sp>
      <p:sp>
        <p:nvSpPr>
          <p:cNvPr id="31759" name="Line 14"/>
          <p:cNvSpPr>
            <a:spLocks noChangeShapeType="1"/>
          </p:cNvSpPr>
          <p:nvPr/>
        </p:nvSpPr>
        <p:spPr bwMode="auto">
          <a:xfrm flipV="1">
            <a:off x="1457325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760" name="Text Box 15"/>
          <p:cNvSpPr txBox="1">
            <a:spLocks noChangeArrowheads="1"/>
          </p:cNvSpPr>
          <p:nvPr/>
        </p:nvSpPr>
        <p:spPr bwMode="auto">
          <a:xfrm>
            <a:off x="304800" y="1295400"/>
            <a:ext cx="1211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PropertyNo</a:t>
            </a:r>
          </a:p>
        </p:txBody>
      </p:sp>
      <p:sp>
        <p:nvSpPr>
          <p:cNvPr id="31761" name="Text Box 16"/>
          <p:cNvSpPr txBox="1">
            <a:spLocks noChangeArrowheads="1"/>
          </p:cNvSpPr>
          <p:nvPr/>
        </p:nvSpPr>
        <p:spPr bwMode="auto">
          <a:xfrm>
            <a:off x="1457325" y="1890713"/>
            <a:ext cx="869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Holheld</a:t>
            </a:r>
          </a:p>
        </p:txBody>
      </p:sp>
      <p:sp>
        <p:nvSpPr>
          <p:cNvPr id="31762" name="Text Box 17"/>
          <p:cNvSpPr txBox="1">
            <a:spLocks noChangeArrowheads="1"/>
          </p:cNvSpPr>
          <p:nvPr/>
        </p:nvSpPr>
        <p:spPr bwMode="auto">
          <a:xfrm>
            <a:off x="1457325" y="2239963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Argyll St</a:t>
            </a:r>
          </a:p>
        </p:txBody>
      </p:sp>
      <p:sp>
        <p:nvSpPr>
          <p:cNvPr id="31763" name="Text Box 18"/>
          <p:cNvSpPr txBox="1">
            <a:spLocks noChangeArrowheads="1"/>
          </p:cNvSpPr>
          <p:nvPr/>
        </p:nvSpPr>
        <p:spPr bwMode="auto">
          <a:xfrm>
            <a:off x="1457325" y="2620963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Lawrence</a:t>
            </a:r>
          </a:p>
        </p:txBody>
      </p:sp>
      <p:sp>
        <p:nvSpPr>
          <p:cNvPr id="31764" name="Text Box 19"/>
          <p:cNvSpPr txBox="1">
            <a:spLocks noChangeArrowheads="1"/>
          </p:cNvSpPr>
          <p:nvPr/>
        </p:nvSpPr>
        <p:spPr bwMode="auto">
          <a:xfrm>
            <a:off x="1457325" y="3001963"/>
            <a:ext cx="760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Monar</a:t>
            </a:r>
          </a:p>
        </p:txBody>
      </p:sp>
      <p:sp>
        <p:nvSpPr>
          <p:cNvPr id="31765" name="Text Box 20"/>
          <p:cNvSpPr txBox="1">
            <a:spLocks noChangeArrowheads="1"/>
          </p:cNvSpPr>
          <p:nvPr/>
        </p:nvSpPr>
        <p:spPr bwMode="auto">
          <a:xfrm>
            <a:off x="1457325" y="3382963"/>
            <a:ext cx="7254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Novar</a:t>
            </a:r>
          </a:p>
        </p:txBody>
      </p:sp>
      <p:sp>
        <p:nvSpPr>
          <p:cNvPr id="31766" name="Line 21"/>
          <p:cNvSpPr>
            <a:spLocks noChangeShapeType="1"/>
          </p:cNvSpPr>
          <p:nvPr/>
        </p:nvSpPr>
        <p:spPr bwMode="auto">
          <a:xfrm flipV="1">
            <a:off x="2436813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767" name="Text Box 22"/>
          <p:cNvSpPr txBox="1">
            <a:spLocks noChangeArrowheads="1"/>
          </p:cNvSpPr>
          <p:nvPr/>
        </p:nvSpPr>
        <p:spPr bwMode="auto">
          <a:xfrm>
            <a:off x="1533525" y="1304925"/>
            <a:ext cx="704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Street</a:t>
            </a:r>
          </a:p>
        </p:txBody>
      </p:sp>
      <p:sp>
        <p:nvSpPr>
          <p:cNvPr id="31768" name="Text Box 23"/>
          <p:cNvSpPr txBox="1">
            <a:spLocks noChangeArrowheads="1"/>
          </p:cNvSpPr>
          <p:nvPr/>
        </p:nvSpPr>
        <p:spPr bwMode="auto">
          <a:xfrm>
            <a:off x="2362200" y="1890713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Aberdeen</a:t>
            </a:r>
          </a:p>
        </p:txBody>
      </p:sp>
      <p:sp>
        <p:nvSpPr>
          <p:cNvPr id="31769" name="Text Box 24"/>
          <p:cNvSpPr txBox="1">
            <a:spLocks noChangeArrowheads="1"/>
          </p:cNvSpPr>
          <p:nvPr/>
        </p:nvSpPr>
        <p:spPr bwMode="auto">
          <a:xfrm>
            <a:off x="2362200" y="2239963"/>
            <a:ext cx="860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London</a:t>
            </a:r>
          </a:p>
        </p:txBody>
      </p:sp>
      <p:sp>
        <p:nvSpPr>
          <p:cNvPr id="31770" name="Text Box 25"/>
          <p:cNvSpPr txBox="1">
            <a:spLocks noChangeArrowheads="1"/>
          </p:cNvSpPr>
          <p:nvPr/>
        </p:nvSpPr>
        <p:spPr bwMode="auto">
          <a:xfrm>
            <a:off x="2362200" y="2652713"/>
            <a:ext cx="973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Glasgow</a:t>
            </a:r>
          </a:p>
        </p:txBody>
      </p:sp>
      <p:sp>
        <p:nvSpPr>
          <p:cNvPr id="31771" name="Text Box 26"/>
          <p:cNvSpPr txBox="1">
            <a:spLocks noChangeArrowheads="1"/>
          </p:cNvSpPr>
          <p:nvPr/>
        </p:nvSpPr>
        <p:spPr bwMode="auto">
          <a:xfrm>
            <a:off x="2362200" y="3033713"/>
            <a:ext cx="973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Glasgow</a:t>
            </a:r>
          </a:p>
        </p:txBody>
      </p:sp>
      <p:sp>
        <p:nvSpPr>
          <p:cNvPr id="31772" name="Text Box 27"/>
          <p:cNvSpPr txBox="1">
            <a:spLocks noChangeArrowheads="1"/>
          </p:cNvSpPr>
          <p:nvPr/>
        </p:nvSpPr>
        <p:spPr bwMode="auto">
          <a:xfrm>
            <a:off x="2362200" y="3382963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Bristol</a:t>
            </a:r>
          </a:p>
        </p:txBody>
      </p:sp>
      <p:sp>
        <p:nvSpPr>
          <p:cNvPr id="31773" name="Line 28"/>
          <p:cNvSpPr>
            <a:spLocks noChangeShapeType="1"/>
          </p:cNvSpPr>
          <p:nvPr/>
        </p:nvSpPr>
        <p:spPr bwMode="auto">
          <a:xfrm flipV="1">
            <a:off x="3286125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774" name="Text Box 29"/>
          <p:cNvSpPr txBox="1">
            <a:spLocks noChangeArrowheads="1"/>
          </p:cNvSpPr>
          <p:nvPr/>
        </p:nvSpPr>
        <p:spPr bwMode="auto">
          <a:xfrm>
            <a:off x="2590800" y="1295400"/>
            <a:ext cx="5572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City</a:t>
            </a:r>
          </a:p>
        </p:txBody>
      </p:sp>
      <p:sp>
        <p:nvSpPr>
          <p:cNvPr id="31775" name="Line 30"/>
          <p:cNvSpPr>
            <a:spLocks noChangeShapeType="1"/>
          </p:cNvSpPr>
          <p:nvPr/>
        </p:nvSpPr>
        <p:spPr bwMode="auto">
          <a:xfrm flipV="1">
            <a:off x="4183063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776" name="Text Box 31"/>
          <p:cNvSpPr txBox="1">
            <a:spLocks noChangeArrowheads="1"/>
          </p:cNvSpPr>
          <p:nvPr/>
        </p:nvSpPr>
        <p:spPr bwMode="auto">
          <a:xfrm>
            <a:off x="3209925" y="1304925"/>
            <a:ext cx="10080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PostCode</a:t>
            </a:r>
          </a:p>
        </p:txBody>
      </p:sp>
      <p:sp>
        <p:nvSpPr>
          <p:cNvPr id="31777" name="Text Box 32"/>
          <p:cNvSpPr txBox="1">
            <a:spLocks noChangeArrowheads="1"/>
          </p:cNvSpPr>
          <p:nvPr/>
        </p:nvSpPr>
        <p:spPr bwMode="auto">
          <a:xfrm>
            <a:off x="3200400" y="1890713"/>
            <a:ext cx="1017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AB7 5SU</a:t>
            </a:r>
          </a:p>
        </p:txBody>
      </p:sp>
      <p:sp>
        <p:nvSpPr>
          <p:cNvPr id="31778" name="Text Box 33"/>
          <p:cNvSpPr txBox="1">
            <a:spLocks noChangeArrowheads="1"/>
          </p:cNvSpPr>
          <p:nvPr/>
        </p:nvSpPr>
        <p:spPr bwMode="auto">
          <a:xfrm>
            <a:off x="3200400" y="2239963"/>
            <a:ext cx="635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NW2</a:t>
            </a:r>
          </a:p>
        </p:txBody>
      </p:sp>
      <p:sp>
        <p:nvSpPr>
          <p:cNvPr id="31779" name="Text Box 34"/>
          <p:cNvSpPr txBox="1">
            <a:spLocks noChangeArrowheads="1"/>
          </p:cNvSpPr>
          <p:nvPr/>
        </p:nvSpPr>
        <p:spPr bwMode="auto">
          <a:xfrm>
            <a:off x="3200400" y="265271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G11 9QX</a:t>
            </a:r>
          </a:p>
        </p:txBody>
      </p:sp>
      <p:sp>
        <p:nvSpPr>
          <p:cNvPr id="31780" name="Text Box 35"/>
          <p:cNvSpPr txBox="1">
            <a:spLocks noChangeArrowheads="1"/>
          </p:cNvSpPr>
          <p:nvPr/>
        </p:nvSpPr>
        <p:spPr bwMode="auto">
          <a:xfrm>
            <a:off x="3200400" y="303371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G32 4QX</a:t>
            </a:r>
          </a:p>
        </p:txBody>
      </p:sp>
      <p:sp>
        <p:nvSpPr>
          <p:cNvPr id="31781" name="Text Box 36"/>
          <p:cNvSpPr txBox="1">
            <a:spLocks noChangeArrowheads="1"/>
          </p:cNvSpPr>
          <p:nvPr/>
        </p:nvSpPr>
        <p:spPr bwMode="auto">
          <a:xfrm>
            <a:off x="3200400" y="3382963"/>
            <a:ext cx="568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G12</a:t>
            </a:r>
          </a:p>
        </p:txBody>
      </p:sp>
      <p:sp>
        <p:nvSpPr>
          <p:cNvPr id="31782" name="Line 37"/>
          <p:cNvSpPr>
            <a:spLocks noChangeShapeType="1"/>
          </p:cNvSpPr>
          <p:nvPr/>
        </p:nvSpPr>
        <p:spPr bwMode="auto">
          <a:xfrm flipV="1">
            <a:off x="4886325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783" name="Text Box 38"/>
          <p:cNvSpPr txBox="1">
            <a:spLocks noChangeArrowheads="1"/>
          </p:cNvSpPr>
          <p:nvPr/>
        </p:nvSpPr>
        <p:spPr bwMode="auto">
          <a:xfrm>
            <a:off x="4191000" y="1295400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Type</a:t>
            </a:r>
          </a:p>
        </p:txBody>
      </p:sp>
      <p:sp>
        <p:nvSpPr>
          <p:cNvPr id="31784" name="Text Box 39"/>
          <p:cNvSpPr txBox="1">
            <a:spLocks noChangeArrowheads="1"/>
          </p:cNvSpPr>
          <p:nvPr/>
        </p:nvSpPr>
        <p:spPr bwMode="auto">
          <a:xfrm>
            <a:off x="4183063" y="1890713"/>
            <a:ext cx="7699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House</a:t>
            </a:r>
          </a:p>
        </p:txBody>
      </p:sp>
      <p:sp>
        <p:nvSpPr>
          <p:cNvPr id="31785" name="Text Box 40"/>
          <p:cNvSpPr txBox="1">
            <a:spLocks noChangeArrowheads="1"/>
          </p:cNvSpPr>
          <p:nvPr/>
        </p:nvSpPr>
        <p:spPr bwMode="auto">
          <a:xfrm>
            <a:off x="4176713" y="2263775"/>
            <a:ext cx="522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Flat</a:t>
            </a:r>
          </a:p>
        </p:txBody>
      </p:sp>
      <p:sp>
        <p:nvSpPr>
          <p:cNvPr id="31786" name="Text Box 41"/>
          <p:cNvSpPr txBox="1">
            <a:spLocks noChangeArrowheads="1"/>
          </p:cNvSpPr>
          <p:nvPr/>
        </p:nvSpPr>
        <p:spPr bwMode="auto">
          <a:xfrm>
            <a:off x="4176713" y="2644775"/>
            <a:ext cx="522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Flat</a:t>
            </a:r>
          </a:p>
        </p:txBody>
      </p:sp>
      <p:sp>
        <p:nvSpPr>
          <p:cNvPr id="31787" name="Text Box 42"/>
          <p:cNvSpPr txBox="1">
            <a:spLocks noChangeArrowheads="1"/>
          </p:cNvSpPr>
          <p:nvPr/>
        </p:nvSpPr>
        <p:spPr bwMode="auto">
          <a:xfrm>
            <a:off x="4189413" y="3033713"/>
            <a:ext cx="522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Flat</a:t>
            </a:r>
          </a:p>
        </p:txBody>
      </p:sp>
      <p:sp>
        <p:nvSpPr>
          <p:cNvPr id="31788" name="Text Box 43"/>
          <p:cNvSpPr txBox="1">
            <a:spLocks noChangeArrowheads="1"/>
          </p:cNvSpPr>
          <p:nvPr/>
        </p:nvSpPr>
        <p:spPr bwMode="auto">
          <a:xfrm>
            <a:off x="4183063" y="3406775"/>
            <a:ext cx="7699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House</a:t>
            </a:r>
          </a:p>
        </p:txBody>
      </p:sp>
      <p:sp>
        <p:nvSpPr>
          <p:cNvPr id="31789" name="Text Box 44"/>
          <p:cNvSpPr txBox="1">
            <a:spLocks noChangeArrowheads="1"/>
          </p:cNvSpPr>
          <p:nvPr/>
        </p:nvSpPr>
        <p:spPr bwMode="auto">
          <a:xfrm>
            <a:off x="4810125" y="1295400"/>
            <a:ext cx="10302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OwnerNo</a:t>
            </a:r>
          </a:p>
        </p:txBody>
      </p:sp>
      <p:sp>
        <p:nvSpPr>
          <p:cNvPr id="31790" name="Text Box 45"/>
          <p:cNvSpPr txBox="1">
            <a:spLocks noChangeArrowheads="1"/>
          </p:cNvSpPr>
          <p:nvPr/>
        </p:nvSpPr>
        <p:spPr bwMode="auto">
          <a:xfrm>
            <a:off x="292100" y="914400"/>
            <a:ext cx="1485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PROPERTY</a:t>
            </a:r>
          </a:p>
        </p:txBody>
      </p:sp>
      <p:sp>
        <p:nvSpPr>
          <p:cNvPr id="31791" name="Rectangle 46"/>
          <p:cNvSpPr>
            <a:spLocks noChangeArrowheads="1"/>
          </p:cNvSpPr>
          <p:nvPr/>
        </p:nvSpPr>
        <p:spPr bwMode="auto">
          <a:xfrm>
            <a:off x="381000" y="4929188"/>
            <a:ext cx="3733800" cy="1319212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31792" name="Line 47"/>
          <p:cNvSpPr>
            <a:spLocks noChangeShapeType="1"/>
          </p:cNvSpPr>
          <p:nvPr/>
        </p:nvSpPr>
        <p:spPr bwMode="auto">
          <a:xfrm>
            <a:off x="1054100" y="4929188"/>
            <a:ext cx="1588" cy="1319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793" name="Rectangle 48"/>
          <p:cNvSpPr>
            <a:spLocks noChangeArrowheads="1"/>
          </p:cNvSpPr>
          <p:nvPr/>
        </p:nvSpPr>
        <p:spPr bwMode="auto">
          <a:xfrm>
            <a:off x="381000" y="4572000"/>
            <a:ext cx="3733800" cy="3810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31794" name="Line 49"/>
          <p:cNvSpPr>
            <a:spLocks noChangeShapeType="1"/>
          </p:cNvSpPr>
          <p:nvPr/>
        </p:nvSpPr>
        <p:spPr bwMode="auto">
          <a:xfrm>
            <a:off x="1981200" y="4876800"/>
            <a:ext cx="1588" cy="1319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795" name="Text Box 50"/>
          <p:cNvSpPr txBox="1">
            <a:spLocks noChangeArrowheads="1"/>
          </p:cNvSpPr>
          <p:nvPr/>
        </p:nvSpPr>
        <p:spPr bwMode="auto">
          <a:xfrm>
            <a:off x="390525" y="5127625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B001</a:t>
            </a:r>
          </a:p>
        </p:txBody>
      </p:sp>
      <p:sp>
        <p:nvSpPr>
          <p:cNvPr id="31796" name="Text Box 51"/>
          <p:cNvSpPr txBox="1">
            <a:spLocks noChangeArrowheads="1"/>
          </p:cNvSpPr>
          <p:nvPr/>
        </p:nvSpPr>
        <p:spPr bwMode="auto">
          <a:xfrm>
            <a:off x="384175" y="5500688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B002</a:t>
            </a:r>
          </a:p>
        </p:txBody>
      </p:sp>
      <p:sp>
        <p:nvSpPr>
          <p:cNvPr id="31797" name="Text Box 52"/>
          <p:cNvSpPr txBox="1">
            <a:spLocks noChangeArrowheads="1"/>
          </p:cNvSpPr>
          <p:nvPr/>
        </p:nvSpPr>
        <p:spPr bwMode="auto">
          <a:xfrm>
            <a:off x="384175" y="5881688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B003</a:t>
            </a:r>
          </a:p>
        </p:txBody>
      </p:sp>
      <p:sp>
        <p:nvSpPr>
          <p:cNvPr id="31798" name="Line 53"/>
          <p:cNvSpPr>
            <a:spLocks noChangeShapeType="1"/>
          </p:cNvSpPr>
          <p:nvPr/>
        </p:nvSpPr>
        <p:spPr bwMode="auto">
          <a:xfrm flipV="1">
            <a:off x="1054100" y="4572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799" name="Text Box 54"/>
          <p:cNvSpPr txBox="1">
            <a:spLocks noChangeArrowheads="1"/>
          </p:cNvSpPr>
          <p:nvPr/>
        </p:nvSpPr>
        <p:spPr bwMode="auto">
          <a:xfrm>
            <a:off x="304800" y="4572000"/>
            <a:ext cx="7699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BrnNo</a:t>
            </a:r>
          </a:p>
        </p:txBody>
      </p:sp>
      <p:sp>
        <p:nvSpPr>
          <p:cNvPr id="31800" name="Text Box 55"/>
          <p:cNvSpPr txBox="1">
            <a:spLocks noChangeArrowheads="1"/>
          </p:cNvSpPr>
          <p:nvPr/>
        </p:nvSpPr>
        <p:spPr bwMode="auto">
          <a:xfrm>
            <a:off x="977900" y="5105400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Deer Rd</a:t>
            </a:r>
          </a:p>
        </p:txBody>
      </p:sp>
      <p:sp>
        <p:nvSpPr>
          <p:cNvPr id="31801" name="Text Box 56"/>
          <p:cNvSpPr txBox="1">
            <a:spLocks noChangeArrowheads="1"/>
          </p:cNvSpPr>
          <p:nvPr/>
        </p:nvSpPr>
        <p:spPr bwMode="auto">
          <a:xfrm>
            <a:off x="977900" y="5454650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Argyll St</a:t>
            </a:r>
          </a:p>
        </p:txBody>
      </p:sp>
      <p:sp>
        <p:nvSpPr>
          <p:cNvPr id="31802" name="Text Box 57"/>
          <p:cNvSpPr txBox="1">
            <a:spLocks noChangeArrowheads="1"/>
          </p:cNvSpPr>
          <p:nvPr/>
        </p:nvSpPr>
        <p:spPr bwMode="auto">
          <a:xfrm>
            <a:off x="977900" y="5835650"/>
            <a:ext cx="873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Main St</a:t>
            </a:r>
          </a:p>
        </p:txBody>
      </p:sp>
      <p:sp>
        <p:nvSpPr>
          <p:cNvPr id="31803" name="Text Box 58"/>
          <p:cNvSpPr txBox="1">
            <a:spLocks noChangeArrowheads="1"/>
          </p:cNvSpPr>
          <p:nvPr/>
        </p:nvSpPr>
        <p:spPr bwMode="auto">
          <a:xfrm>
            <a:off x="1206500" y="4572000"/>
            <a:ext cx="704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Street</a:t>
            </a:r>
          </a:p>
        </p:txBody>
      </p:sp>
      <p:sp>
        <p:nvSpPr>
          <p:cNvPr id="31804" name="Line 59"/>
          <p:cNvSpPr>
            <a:spLocks noChangeShapeType="1"/>
          </p:cNvSpPr>
          <p:nvPr/>
        </p:nvSpPr>
        <p:spPr bwMode="auto">
          <a:xfrm flipV="1">
            <a:off x="1981200" y="4572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805" name="Text Box 60"/>
          <p:cNvSpPr txBox="1">
            <a:spLocks noChangeArrowheads="1"/>
          </p:cNvSpPr>
          <p:nvPr/>
        </p:nvSpPr>
        <p:spPr bwMode="auto">
          <a:xfrm>
            <a:off x="3048000" y="5105400"/>
            <a:ext cx="10747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SW1 4EH</a:t>
            </a:r>
          </a:p>
        </p:txBody>
      </p:sp>
      <p:sp>
        <p:nvSpPr>
          <p:cNvPr id="31806" name="Text Box 61"/>
          <p:cNvSpPr txBox="1">
            <a:spLocks noChangeArrowheads="1"/>
          </p:cNvSpPr>
          <p:nvPr/>
        </p:nvSpPr>
        <p:spPr bwMode="auto">
          <a:xfrm>
            <a:off x="4953000" y="190500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CO46</a:t>
            </a:r>
          </a:p>
        </p:txBody>
      </p:sp>
      <p:sp>
        <p:nvSpPr>
          <p:cNvPr id="31807" name="Text Box 62"/>
          <p:cNvSpPr txBox="1">
            <a:spLocks noChangeArrowheads="1"/>
          </p:cNvSpPr>
          <p:nvPr/>
        </p:nvSpPr>
        <p:spPr bwMode="auto">
          <a:xfrm>
            <a:off x="4953000" y="225425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CO87</a:t>
            </a:r>
          </a:p>
        </p:txBody>
      </p:sp>
      <p:sp>
        <p:nvSpPr>
          <p:cNvPr id="31808" name="Text Box 63"/>
          <p:cNvSpPr txBox="1">
            <a:spLocks noChangeArrowheads="1"/>
          </p:cNvSpPr>
          <p:nvPr/>
        </p:nvSpPr>
        <p:spPr bwMode="auto">
          <a:xfrm>
            <a:off x="4953000" y="266700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CO40</a:t>
            </a:r>
          </a:p>
        </p:txBody>
      </p:sp>
      <p:sp>
        <p:nvSpPr>
          <p:cNvPr id="31809" name="Text Box 64"/>
          <p:cNvSpPr txBox="1">
            <a:spLocks noChangeArrowheads="1"/>
          </p:cNvSpPr>
          <p:nvPr/>
        </p:nvSpPr>
        <p:spPr bwMode="auto">
          <a:xfrm>
            <a:off x="4953000" y="304800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CO93</a:t>
            </a:r>
          </a:p>
        </p:txBody>
      </p:sp>
      <p:sp>
        <p:nvSpPr>
          <p:cNvPr id="31810" name="Text Box 65"/>
          <p:cNvSpPr txBox="1">
            <a:spLocks noChangeArrowheads="1"/>
          </p:cNvSpPr>
          <p:nvPr/>
        </p:nvSpPr>
        <p:spPr bwMode="auto">
          <a:xfrm>
            <a:off x="4953000" y="339725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CO87</a:t>
            </a:r>
          </a:p>
        </p:txBody>
      </p:sp>
      <p:sp>
        <p:nvSpPr>
          <p:cNvPr id="31811" name="Text Box 66"/>
          <p:cNvSpPr txBox="1">
            <a:spLocks noChangeArrowheads="1"/>
          </p:cNvSpPr>
          <p:nvPr/>
        </p:nvSpPr>
        <p:spPr bwMode="auto">
          <a:xfrm>
            <a:off x="3124200" y="4616450"/>
            <a:ext cx="10080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PostCode</a:t>
            </a:r>
          </a:p>
        </p:txBody>
      </p:sp>
      <p:sp>
        <p:nvSpPr>
          <p:cNvPr id="31812" name="Text Box 67"/>
          <p:cNvSpPr txBox="1">
            <a:spLocks noChangeArrowheads="1"/>
          </p:cNvSpPr>
          <p:nvPr/>
        </p:nvSpPr>
        <p:spPr bwMode="auto">
          <a:xfrm>
            <a:off x="3048000" y="5486400"/>
            <a:ext cx="1017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AB2 3SU</a:t>
            </a:r>
          </a:p>
        </p:txBody>
      </p:sp>
      <p:sp>
        <p:nvSpPr>
          <p:cNvPr id="31813" name="Text Box 68"/>
          <p:cNvSpPr txBox="1">
            <a:spLocks noChangeArrowheads="1"/>
          </p:cNvSpPr>
          <p:nvPr/>
        </p:nvSpPr>
        <p:spPr bwMode="auto">
          <a:xfrm>
            <a:off x="3048000" y="5835650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G11 9QX</a:t>
            </a:r>
          </a:p>
        </p:txBody>
      </p:sp>
      <p:sp>
        <p:nvSpPr>
          <p:cNvPr id="31814" name="Text Box 69"/>
          <p:cNvSpPr txBox="1">
            <a:spLocks noChangeArrowheads="1"/>
          </p:cNvSpPr>
          <p:nvPr/>
        </p:nvSpPr>
        <p:spPr bwMode="auto">
          <a:xfrm>
            <a:off x="292100" y="4181475"/>
            <a:ext cx="124618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BRANCH</a:t>
            </a:r>
          </a:p>
        </p:txBody>
      </p:sp>
      <p:sp>
        <p:nvSpPr>
          <p:cNvPr id="134214" name="Rectangle 70"/>
          <p:cNvSpPr>
            <a:spLocks noChangeArrowheads="1"/>
          </p:cNvSpPr>
          <p:nvPr/>
        </p:nvSpPr>
        <p:spPr bwMode="auto">
          <a:xfrm>
            <a:off x="9906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rtl="0">
              <a:defRPr/>
            </a:pPr>
            <a:r>
              <a:rPr lang="en-US" sz="3900" dirty="0">
                <a:solidFill>
                  <a:srgbClr val="C00000"/>
                </a:solidFill>
                <a:latin typeface="Arial" charset="0"/>
                <a:cs typeface="Arial" charset="0"/>
              </a:rPr>
              <a:t>Difference Operation</a:t>
            </a:r>
          </a:p>
        </p:txBody>
      </p:sp>
      <p:sp>
        <p:nvSpPr>
          <p:cNvPr id="31816" name="Line 71"/>
          <p:cNvSpPr>
            <a:spLocks noChangeShapeType="1"/>
          </p:cNvSpPr>
          <p:nvPr/>
        </p:nvSpPr>
        <p:spPr bwMode="auto">
          <a:xfrm>
            <a:off x="3048000" y="4572000"/>
            <a:ext cx="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1817" name="Text Box 72"/>
          <p:cNvSpPr txBox="1">
            <a:spLocks noChangeArrowheads="1"/>
          </p:cNvSpPr>
          <p:nvPr/>
        </p:nvSpPr>
        <p:spPr bwMode="auto">
          <a:xfrm>
            <a:off x="2262188" y="4616450"/>
            <a:ext cx="5572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City</a:t>
            </a:r>
          </a:p>
        </p:txBody>
      </p:sp>
      <p:sp>
        <p:nvSpPr>
          <p:cNvPr id="31818" name="Text Box 73"/>
          <p:cNvSpPr txBox="1">
            <a:spLocks noChangeArrowheads="1"/>
          </p:cNvSpPr>
          <p:nvPr/>
        </p:nvSpPr>
        <p:spPr bwMode="auto">
          <a:xfrm>
            <a:off x="2035175" y="5105400"/>
            <a:ext cx="860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London</a:t>
            </a:r>
          </a:p>
        </p:txBody>
      </p:sp>
      <p:sp>
        <p:nvSpPr>
          <p:cNvPr id="31819" name="Text Box 74"/>
          <p:cNvSpPr txBox="1">
            <a:spLocks noChangeArrowheads="1"/>
          </p:cNvSpPr>
          <p:nvPr/>
        </p:nvSpPr>
        <p:spPr bwMode="auto">
          <a:xfrm>
            <a:off x="1998663" y="5867400"/>
            <a:ext cx="973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Glasgow</a:t>
            </a:r>
          </a:p>
        </p:txBody>
      </p:sp>
      <p:sp>
        <p:nvSpPr>
          <p:cNvPr id="31820" name="Text Box 75"/>
          <p:cNvSpPr txBox="1">
            <a:spLocks noChangeArrowheads="1"/>
          </p:cNvSpPr>
          <p:nvPr/>
        </p:nvSpPr>
        <p:spPr bwMode="auto">
          <a:xfrm>
            <a:off x="1981200" y="5454650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Aberdeen</a:t>
            </a:r>
          </a:p>
        </p:txBody>
      </p:sp>
      <p:sp>
        <p:nvSpPr>
          <p:cNvPr id="31821" name="Rectangle 76"/>
          <p:cNvSpPr>
            <a:spLocks noChangeArrowheads="1"/>
          </p:cNvSpPr>
          <p:nvPr/>
        </p:nvSpPr>
        <p:spPr bwMode="auto">
          <a:xfrm>
            <a:off x="6705600" y="3709988"/>
            <a:ext cx="1066800" cy="709612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31822" name="Rectangle 77"/>
          <p:cNvSpPr>
            <a:spLocks noChangeArrowheads="1"/>
          </p:cNvSpPr>
          <p:nvPr/>
        </p:nvSpPr>
        <p:spPr bwMode="auto">
          <a:xfrm>
            <a:off x="6705600" y="3352800"/>
            <a:ext cx="1066800" cy="3810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31823" name="Text Box 78"/>
          <p:cNvSpPr txBox="1">
            <a:spLocks noChangeArrowheads="1"/>
          </p:cNvSpPr>
          <p:nvPr/>
        </p:nvSpPr>
        <p:spPr bwMode="auto">
          <a:xfrm>
            <a:off x="6934200" y="3352800"/>
            <a:ext cx="5572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City</a:t>
            </a:r>
          </a:p>
        </p:txBody>
      </p:sp>
      <p:sp>
        <p:nvSpPr>
          <p:cNvPr id="31824" name="Text Box 79"/>
          <p:cNvSpPr txBox="1">
            <a:spLocks noChangeArrowheads="1"/>
          </p:cNvSpPr>
          <p:nvPr/>
        </p:nvSpPr>
        <p:spPr bwMode="auto">
          <a:xfrm>
            <a:off x="6858000" y="3886200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Bristol</a:t>
            </a:r>
          </a:p>
        </p:txBody>
      </p:sp>
      <p:sp>
        <p:nvSpPr>
          <p:cNvPr id="31825" name="Rectangle 80"/>
          <p:cNvSpPr>
            <a:spLocks noChangeArrowheads="1"/>
          </p:cNvSpPr>
          <p:nvPr/>
        </p:nvSpPr>
        <p:spPr bwMode="auto">
          <a:xfrm>
            <a:off x="5475288" y="4572000"/>
            <a:ext cx="35687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800">
                <a:latin typeface="Times New Roman" pitchFamily="18" charset="0"/>
                <a:sym typeface="Symbol" pitchFamily="18" charset="2"/>
              </a:rPr>
              <a:t></a:t>
            </a:r>
            <a:r>
              <a:rPr lang="en-US" altLang="ar-SA" sz="1800" baseline="-25000">
                <a:latin typeface="Times New Roman" pitchFamily="18" charset="0"/>
                <a:sym typeface="Symbol" pitchFamily="18" charset="2"/>
              </a:rPr>
              <a:t>city</a:t>
            </a:r>
            <a:r>
              <a:rPr lang="en-US" altLang="ar-SA" sz="1800">
                <a:latin typeface="Times New Roman" pitchFamily="18" charset="0"/>
                <a:sym typeface="Symbol" pitchFamily="18" charset="2"/>
              </a:rPr>
              <a:t>(PROPERTY) </a:t>
            </a:r>
            <a:r>
              <a:rPr lang="en-US" altLang="ar-SA" sz="1800">
                <a:sym typeface="Symbol" pitchFamily="18" charset="2"/>
              </a:rPr>
              <a:t>-</a:t>
            </a:r>
            <a:r>
              <a:rPr lang="en-US" altLang="ar-SA" sz="1800">
                <a:latin typeface="Times New Roman" pitchFamily="18" charset="0"/>
                <a:sym typeface="Symbol" pitchFamily="18" charset="2"/>
              </a:rPr>
              <a:t>  </a:t>
            </a:r>
            <a:r>
              <a:rPr lang="en-US" altLang="ar-SA" sz="1800" baseline="-25000">
                <a:latin typeface="Times New Roman" pitchFamily="18" charset="0"/>
                <a:sym typeface="Symbol" pitchFamily="18" charset="2"/>
              </a:rPr>
              <a:t>city</a:t>
            </a:r>
            <a:r>
              <a:rPr lang="en-US" altLang="ar-SA" sz="1800">
                <a:latin typeface="Times New Roman" pitchFamily="18" charset="0"/>
                <a:sym typeface="Symbol" pitchFamily="18" charset="2"/>
              </a:rPr>
              <a:t>(BRANCH)</a:t>
            </a:r>
          </a:p>
        </p:txBody>
      </p:sp>
      <p:sp>
        <p:nvSpPr>
          <p:cNvPr id="31826" name="Text Box 81"/>
          <p:cNvSpPr txBox="1">
            <a:spLocks noChangeArrowheads="1"/>
          </p:cNvSpPr>
          <p:nvPr/>
        </p:nvSpPr>
        <p:spPr bwMode="auto">
          <a:xfrm>
            <a:off x="5791200" y="1295400"/>
            <a:ext cx="7699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BrnNo</a:t>
            </a:r>
          </a:p>
        </p:txBody>
      </p:sp>
      <p:sp>
        <p:nvSpPr>
          <p:cNvPr id="31827" name="Text Box 82"/>
          <p:cNvSpPr txBox="1">
            <a:spLocks noChangeArrowheads="1"/>
          </p:cNvSpPr>
          <p:nvPr/>
        </p:nvSpPr>
        <p:spPr bwMode="auto">
          <a:xfrm>
            <a:off x="5819775" y="1905000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B001</a:t>
            </a:r>
          </a:p>
        </p:txBody>
      </p:sp>
      <p:sp>
        <p:nvSpPr>
          <p:cNvPr id="31828" name="Text Box 83"/>
          <p:cNvSpPr txBox="1">
            <a:spLocks noChangeArrowheads="1"/>
          </p:cNvSpPr>
          <p:nvPr/>
        </p:nvSpPr>
        <p:spPr bwMode="auto">
          <a:xfrm>
            <a:off x="5813425" y="2278063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B001</a:t>
            </a:r>
          </a:p>
        </p:txBody>
      </p:sp>
      <p:sp>
        <p:nvSpPr>
          <p:cNvPr id="31829" name="Text Box 84"/>
          <p:cNvSpPr txBox="1">
            <a:spLocks noChangeArrowheads="1"/>
          </p:cNvSpPr>
          <p:nvPr/>
        </p:nvSpPr>
        <p:spPr bwMode="auto">
          <a:xfrm>
            <a:off x="5813425" y="2659063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B003</a:t>
            </a:r>
          </a:p>
        </p:txBody>
      </p:sp>
      <p:sp>
        <p:nvSpPr>
          <p:cNvPr id="31830" name="Text Box 85"/>
          <p:cNvSpPr txBox="1">
            <a:spLocks noChangeArrowheads="1"/>
          </p:cNvSpPr>
          <p:nvPr/>
        </p:nvSpPr>
        <p:spPr bwMode="auto">
          <a:xfrm>
            <a:off x="5797550" y="3024188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B003</a:t>
            </a:r>
          </a:p>
        </p:txBody>
      </p:sp>
      <p:sp>
        <p:nvSpPr>
          <p:cNvPr id="31831" name="Text Box 86"/>
          <p:cNvSpPr txBox="1">
            <a:spLocks noChangeArrowheads="1"/>
          </p:cNvSpPr>
          <p:nvPr/>
        </p:nvSpPr>
        <p:spPr bwMode="auto">
          <a:xfrm>
            <a:off x="5791200" y="3397250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B003</a:t>
            </a:r>
          </a:p>
        </p:txBody>
      </p:sp>
      <p:sp>
        <p:nvSpPr>
          <p:cNvPr id="31832" name="Line 87"/>
          <p:cNvSpPr>
            <a:spLocks noChangeShapeType="1"/>
          </p:cNvSpPr>
          <p:nvPr/>
        </p:nvSpPr>
        <p:spPr bwMode="auto">
          <a:xfrm>
            <a:off x="5791200" y="12954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656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7AB5C16-EF67-46A5-90FE-ABA197F5F190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000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dirty="0" smtClean="0"/>
              <a:t>Relational Algebra		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/>
            <a:r>
              <a:rPr lang="en-US" altLang="ar-SA" dirty="0" smtClean="0"/>
              <a:t>Operations to manipulate relations.</a:t>
            </a:r>
          </a:p>
          <a:p>
            <a:pPr algn="l" rtl="0" eaLnBrk="1" hangingPunct="1"/>
            <a:r>
              <a:rPr lang="en-US" altLang="ar-SA" dirty="0" smtClean="0"/>
              <a:t>Used to specify retrieval requests (queries).</a:t>
            </a:r>
          </a:p>
          <a:p>
            <a:pPr algn="l" rtl="0" eaLnBrk="1" hangingPunct="1"/>
            <a:r>
              <a:rPr lang="en-US" altLang="ar-SA" dirty="0" smtClean="0"/>
              <a:t>Query results in the form of a relation -&gt; this relation may be used </a:t>
            </a:r>
          </a:p>
          <a:p>
            <a:pPr eaLnBrk="1" hangingPunct="1"/>
            <a:endParaRPr lang="en-US" altLang="ar-SA" dirty="0" smtClean="0"/>
          </a:p>
        </p:txBody>
      </p:sp>
    </p:spTree>
    <p:extLst>
      <p:ext uri="{BB962C8B-B14F-4D97-AF65-F5344CB8AC3E}">
        <p14:creationId xmlns:p14="http://schemas.microsoft.com/office/powerpoint/2010/main" val="2277456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CB2BD15-A21D-44F9-9C60-679C29F0DA59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000" smtClean="0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rtl="0" eaLnBrk="1" hangingPunct="1">
              <a:defRPr/>
            </a:pPr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Cartesian Product Operation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4495800"/>
          </a:xfrm>
        </p:spPr>
        <p:txBody>
          <a:bodyPr/>
          <a:lstStyle/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Return a relation that is the concatenation of tuples from two relations R &amp; S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Denoted by    </a:t>
            </a:r>
            <a:r>
              <a:rPr lang="en-US" altLang="ar-SA" sz="2100" dirty="0" smtClean="0">
                <a:sym typeface="Symbol" pitchFamily="18" charset="2"/>
              </a:rPr>
              <a:t>R X S</a:t>
            </a: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{</a:t>
            </a:r>
            <a:r>
              <a:rPr lang="en-US" altLang="ar-SA" sz="2600" dirty="0" err="1" smtClean="0"/>
              <a:t>a,b</a:t>
            </a:r>
            <a:r>
              <a:rPr lang="en-US" altLang="ar-SA" sz="2600" dirty="0" smtClean="0"/>
              <a:t>} X {1,2,3} = {(a,1), (a,2), (a,3), (b,1), (b,2), (b,3)}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200" dirty="0" smtClean="0">
                <a:solidFill>
                  <a:srgbClr val="33CC33"/>
                </a:solidFill>
              </a:rPr>
              <a:t>Cartesian Product</a:t>
            </a:r>
            <a:r>
              <a:rPr lang="en-US" altLang="ar-SA" sz="2200" dirty="0" smtClean="0">
                <a:solidFill>
                  <a:srgbClr val="0066FF"/>
                </a:solidFill>
              </a:rPr>
              <a:t> is meaningless on its own , it can combine related tuples from two relations if followed by the appropriate SELECT operation.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200" dirty="0" smtClean="0">
              <a:solidFill>
                <a:srgbClr val="0066FF"/>
              </a:solidFill>
            </a:endParaRP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</p:txBody>
      </p:sp>
    </p:spTree>
    <p:extLst>
      <p:ext uri="{BB962C8B-B14F-4D97-AF65-F5344CB8AC3E}">
        <p14:creationId xmlns:p14="http://schemas.microsoft.com/office/powerpoint/2010/main" val="3570057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B47EA4ED-160A-4140-A69A-C3E456FDDD17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000" smtClean="0"/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Cartesian Product Operation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534400" cy="5562600"/>
          </a:xfrm>
        </p:spPr>
        <p:txBody>
          <a:bodyPr/>
          <a:lstStyle/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b="1" dirty="0" smtClean="0"/>
              <a:t>Example:</a:t>
            </a: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List the names and comments of all clients who  viewed a property.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Step 1</a:t>
            </a:r>
            <a:r>
              <a:rPr lang="en-US" altLang="ar-SA" sz="2600" i="1" dirty="0" smtClean="0"/>
              <a:t>: Cartesian product</a:t>
            </a: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100" dirty="0" smtClean="0">
                <a:sym typeface="Symbol" pitchFamily="18" charset="2"/>
              </a:rPr>
              <a:t></a:t>
            </a:r>
            <a:r>
              <a:rPr lang="en-US" altLang="ar-SA" sz="2100" baseline="-25000" dirty="0" err="1" smtClean="0">
                <a:sym typeface="Symbol" pitchFamily="18" charset="2"/>
              </a:rPr>
              <a:t>ClientNo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Fname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Lname</a:t>
            </a:r>
            <a:r>
              <a:rPr lang="en-US" altLang="ar-SA" sz="2100" baseline="-25000" dirty="0" smtClean="0">
                <a:sym typeface="Symbol" pitchFamily="18" charset="2"/>
              </a:rPr>
              <a:t> </a:t>
            </a:r>
            <a:r>
              <a:rPr lang="en-US" altLang="ar-SA" sz="2100" dirty="0" smtClean="0">
                <a:sym typeface="Symbol" pitchFamily="18" charset="2"/>
              </a:rPr>
              <a:t>(CLIENT) X </a:t>
            </a:r>
            <a:r>
              <a:rPr lang="en-US" altLang="ar-SA" sz="2100" baseline="-25000" dirty="0" err="1" smtClean="0">
                <a:sym typeface="Symbol" pitchFamily="18" charset="2"/>
              </a:rPr>
              <a:t>ClientNo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PrprtyNo</a:t>
            </a:r>
            <a:r>
              <a:rPr lang="en-US" altLang="ar-SA" sz="2100" baseline="-25000" dirty="0" smtClean="0">
                <a:sym typeface="Symbol" pitchFamily="18" charset="2"/>
              </a:rPr>
              <a:t>, Comment</a:t>
            </a:r>
            <a:r>
              <a:rPr lang="en-US" altLang="ar-SA" sz="2100" dirty="0" smtClean="0">
                <a:sym typeface="Symbol" pitchFamily="18" charset="2"/>
              </a:rPr>
              <a:t>(VIEW)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100" dirty="0" smtClean="0">
                <a:sym typeface="Symbol" pitchFamily="18" charset="2"/>
              </a:rPr>
              <a:t></a:t>
            </a:r>
            <a:r>
              <a:rPr lang="en-US" altLang="ar-SA" sz="2100" baseline="-25000" dirty="0" err="1" smtClean="0">
                <a:sym typeface="Symbol" pitchFamily="18" charset="2"/>
              </a:rPr>
              <a:t>Client.ClientNo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Fname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Lname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View.ClientNo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PrprtyNo</a:t>
            </a:r>
            <a:r>
              <a:rPr lang="en-US" altLang="ar-SA" sz="2100" baseline="-25000" dirty="0" smtClean="0">
                <a:sym typeface="Symbol" pitchFamily="18" charset="2"/>
              </a:rPr>
              <a:t>, Comment </a:t>
            </a:r>
            <a:r>
              <a:rPr lang="en-US" altLang="ar-SA" sz="2100" dirty="0" smtClean="0">
                <a:sym typeface="Symbol" pitchFamily="18" charset="2"/>
              </a:rPr>
              <a:t>(CLIENT X VIEW)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100" dirty="0" smtClean="0">
              <a:sym typeface="Symbol" pitchFamily="18" charset="2"/>
            </a:endParaRP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100" dirty="0" smtClean="0">
                <a:sym typeface="Symbol" pitchFamily="18" charset="2"/>
              </a:rPr>
              <a:t>Step 2: </a:t>
            </a:r>
            <a:r>
              <a:rPr lang="en-US" altLang="ar-SA" sz="2100" i="1" dirty="0" smtClean="0">
                <a:sym typeface="Symbol" pitchFamily="18" charset="2"/>
              </a:rPr>
              <a:t>Selection</a:t>
            </a:r>
            <a:endParaRPr lang="en-US" altLang="ar-SA" sz="2100" dirty="0" smtClean="0">
              <a:sym typeface="Symbol" pitchFamily="18" charset="2"/>
            </a:endParaRPr>
          </a:p>
          <a:p>
            <a:pPr marL="0" indent="0" algn="just" rtl="0" eaLnBrk="1" hangingPunct="1">
              <a:buFont typeface="Wingdings" pitchFamily="2" charset="2"/>
              <a:buNone/>
            </a:pPr>
            <a:r>
              <a:rPr lang="en-US" altLang="ar-SA" sz="2100" dirty="0" smtClean="0">
                <a:sym typeface="Symbol" pitchFamily="18" charset="2"/>
              </a:rPr>
              <a:t></a:t>
            </a:r>
            <a:r>
              <a:rPr lang="en-US" altLang="ar-SA" sz="2100" baseline="-25000" dirty="0" err="1" smtClean="0">
                <a:sym typeface="Symbol" pitchFamily="18" charset="2"/>
              </a:rPr>
              <a:t>Client.ClientNo</a:t>
            </a:r>
            <a:r>
              <a:rPr lang="en-US" altLang="ar-SA" sz="2100" baseline="-25000" dirty="0" smtClean="0">
                <a:sym typeface="Symbol" pitchFamily="18" charset="2"/>
              </a:rPr>
              <a:t>=</a:t>
            </a:r>
            <a:r>
              <a:rPr lang="en-US" altLang="ar-SA" sz="2100" baseline="-25000" dirty="0" err="1" smtClean="0">
                <a:sym typeface="Symbol" pitchFamily="18" charset="2"/>
              </a:rPr>
              <a:t>View.ClientNo</a:t>
            </a:r>
            <a:r>
              <a:rPr lang="en-US" altLang="ar-SA" sz="2100" dirty="0" smtClean="0">
                <a:sym typeface="Symbol" pitchFamily="18" charset="2"/>
              </a:rPr>
              <a:t>(</a:t>
            </a:r>
            <a:r>
              <a:rPr lang="en-US" altLang="ar-SA" sz="2100" baseline="-25000" dirty="0" err="1" smtClean="0">
                <a:sym typeface="Symbol" pitchFamily="18" charset="2"/>
              </a:rPr>
              <a:t>ClientNo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Fname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Lname</a:t>
            </a:r>
            <a:r>
              <a:rPr lang="en-US" altLang="ar-SA" sz="2100" baseline="-25000" dirty="0" smtClean="0">
                <a:sym typeface="Symbol" pitchFamily="18" charset="2"/>
              </a:rPr>
              <a:t> </a:t>
            </a:r>
            <a:r>
              <a:rPr lang="en-US" altLang="ar-SA" sz="2100" dirty="0" smtClean="0">
                <a:sym typeface="Symbol" pitchFamily="18" charset="2"/>
              </a:rPr>
              <a:t>(CLIENT) X </a:t>
            </a:r>
            <a:r>
              <a:rPr lang="en-US" altLang="ar-SA" sz="2100" baseline="-25000" dirty="0" err="1" smtClean="0">
                <a:sym typeface="Symbol" pitchFamily="18" charset="2"/>
              </a:rPr>
              <a:t>ClientNo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PrprtyNo</a:t>
            </a:r>
            <a:r>
              <a:rPr lang="en-US" altLang="ar-SA" sz="2100" baseline="-25000" dirty="0" smtClean="0">
                <a:sym typeface="Symbol" pitchFamily="18" charset="2"/>
              </a:rPr>
              <a:t>, Comment</a:t>
            </a:r>
            <a:r>
              <a:rPr lang="en-US" altLang="ar-SA" sz="2100" dirty="0" smtClean="0">
                <a:sym typeface="Symbol" pitchFamily="18" charset="2"/>
              </a:rPr>
              <a:t>(VIEW) )</a:t>
            </a:r>
          </a:p>
        </p:txBody>
      </p:sp>
    </p:spTree>
    <p:extLst>
      <p:ext uri="{BB962C8B-B14F-4D97-AF65-F5344CB8AC3E}">
        <p14:creationId xmlns:p14="http://schemas.microsoft.com/office/powerpoint/2010/main" val="3639585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F2EBCCB-60D2-41D5-8074-109151C68E6F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000" smtClean="0"/>
          </a:p>
        </p:txBody>
      </p:sp>
      <p:sp>
        <p:nvSpPr>
          <p:cNvPr id="34819" name="Rectangle 2"/>
          <p:cNvSpPr>
            <a:spLocks noChangeArrowheads="1"/>
          </p:cNvSpPr>
          <p:nvPr/>
        </p:nvSpPr>
        <p:spPr bwMode="auto">
          <a:xfrm>
            <a:off x="1774825" y="1814513"/>
            <a:ext cx="3648075" cy="169068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34820" name="Line 3"/>
          <p:cNvSpPr>
            <a:spLocks noChangeShapeType="1"/>
          </p:cNvSpPr>
          <p:nvPr/>
        </p:nvSpPr>
        <p:spPr bwMode="auto">
          <a:xfrm>
            <a:off x="2603500" y="1814513"/>
            <a:ext cx="1588" cy="1690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4821" name="Rectangle 4"/>
          <p:cNvSpPr>
            <a:spLocks noChangeArrowheads="1"/>
          </p:cNvSpPr>
          <p:nvPr/>
        </p:nvSpPr>
        <p:spPr bwMode="auto">
          <a:xfrm>
            <a:off x="1774825" y="1433513"/>
            <a:ext cx="3648075" cy="3810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34822" name="Line 5"/>
          <p:cNvSpPr>
            <a:spLocks noChangeShapeType="1"/>
          </p:cNvSpPr>
          <p:nvPr/>
        </p:nvSpPr>
        <p:spPr bwMode="auto">
          <a:xfrm>
            <a:off x="3289300" y="1814513"/>
            <a:ext cx="1588" cy="1690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4823" name="Line 6"/>
          <p:cNvSpPr>
            <a:spLocks noChangeShapeType="1"/>
          </p:cNvSpPr>
          <p:nvPr/>
        </p:nvSpPr>
        <p:spPr bwMode="auto">
          <a:xfrm flipH="1">
            <a:off x="4051300" y="1814513"/>
            <a:ext cx="9525" cy="1690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4824" name="Text Box 7"/>
          <p:cNvSpPr txBox="1">
            <a:spLocks noChangeArrowheads="1"/>
          </p:cNvSpPr>
          <p:nvPr/>
        </p:nvSpPr>
        <p:spPr bwMode="auto">
          <a:xfrm>
            <a:off x="1774825" y="201295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34825" name="Text Box 8"/>
          <p:cNvSpPr txBox="1">
            <a:spLocks noChangeArrowheads="1"/>
          </p:cNvSpPr>
          <p:nvPr/>
        </p:nvSpPr>
        <p:spPr bwMode="auto">
          <a:xfrm>
            <a:off x="1768475" y="2386013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CO56</a:t>
            </a:r>
          </a:p>
        </p:txBody>
      </p:sp>
      <p:sp>
        <p:nvSpPr>
          <p:cNvPr id="34826" name="Text Box 9"/>
          <p:cNvSpPr txBox="1">
            <a:spLocks noChangeArrowheads="1"/>
          </p:cNvSpPr>
          <p:nvPr/>
        </p:nvSpPr>
        <p:spPr bwMode="auto">
          <a:xfrm>
            <a:off x="1768475" y="2767013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CR74</a:t>
            </a:r>
          </a:p>
        </p:txBody>
      </p:sp>
      <p:sp>
        <p:nvSpPr>
          <p:cNvPr id="34827" name="Text Box 10"/>
          <p:cNvSpPr txBox="1">
            <a:spLocks noChangeArrowheads="1"/>
          </p:cNvSpPr>
          <p:nvPr/>
        </p:nvSpPr>
        <p:spPr bwMode="auto">
          <a:xfrm>
            <a:off x="1781175" y="315595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34828" name="Line 11"/>
          <p:cNvSpPr>
            <a:spLocks noChangeShapeType="1"/>
          </p:cNvSpPr>
          <p:nvPr/>
        </p:nvSpPr>
        <p:spPr bwMode="auto">
          <a:xfrm flipV="1">
            <a:off x="2603500" y="14335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4829" name="Text Box 12"/>
          <p:cNvSpPr txBox="1">
            <a:spLocks noChangeArrowheads="1"/>
          </p:cNvSpPr>
          <p:nvPr/>
        </p:nvSpPr>
        <p:spPr bwMode="auto">
          <a:xfrm>
            <a:off x="1689100" y="1447800"/>
            <a:ext cx="963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ClientNo</a:t>
            </a:r>
          </a:p>
        </p:txBody>
      </p:sp>
      <p:sp>
        <p:nvSpPr>
          <p:cNvPr id="34830" name="Text Box 13"/>
          <p:cNvSpPr txBox="1">
            <a:spLocks noChangeArrowheads="1"/>
          </p:cNvSpPr>
          <p:nvPr/>
        </p:nvSpPr>
        <p:spPr bwMode="auto">
          <a:xfrm>
            <a:off x="2576513" y="2043113"/>
            <a:ext cx="6238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John</a:t>
            </a:r>
          </a:p>
        </p:txBody>
      </p:sp>
      <p:sp>
        <p:nvSpPr>
          <p:cNvPr id="34831" name="Text Box 14"/>
          <p:cNvSpPr txBox="1">
            <a:spLocks noChangeArrowheads="1"/>
          </p:cNvSpPr>
          <p:nvPr/>
        </p:nvSpPr>
        <p:spPr bwMode="auto">
          <a:xfrm>
            <a:off x="2576513" y="2392363"/>
            <a:ext cx="633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Aline</a:t>
            </a:r>
          </a:p>
        </p:txBody>
      </p:sp>
      <p:sp>
        <p:nvSpPr>
          <p:cNvPr id="34832" name="Text Box 15"/>
          <p:cNvSpPr txBox="1">
            <a:spLocks noChangeArrowheads="1"/>
          </p:cNvSpPr>
          <p:nvPr/>
        </p:nvSpPr>
        <p:spPr bwMode="auto">
          <a:xfrm>
            <a:off x="2576513" y="2773363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Mike</a:t>
            </a:r>
          </a:p>
        </p:txBody>
      </p:sp>
      <p:sp>
        <p:nvSpPr>
          <p:cNvPr id="34833" name="Text Box 16"/>
          <p:cNvSpPr txBox="1">
            <a:spLocks noChangeArrowheads="1"/>
          </p:cNvSpPr>
          <p:nvPr/>
        </p:nvSpPr>
        <p:spPr bwMode="auto">
          <a:xfrm>
            <a:off x="2576513" y="3154363"/>
            <a:ext cx="6365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Mary</a:t>
            </a:r>
          </a:p>
        </p:txBody>
      </p:sp>
      <p:sp>
        <p:nvSpPr>
          <p:cNvPr id="34834" name="Line 17"/>
          <p:cNvSpPr>
            <a:spLocks noChangeShapeType="1"/>
          </p:cNvSpPr>
          <p:nvPr/>
        </p:nvSpPr>
        <p:spPr bwMode="auto">
          <a:xfrm flipV="1">
            <a:off x="3300413" y="14335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4835" name="Text Box 18"/>
          <p:cNvSpPr txBox="1">
            <a:spLocks noChangeArrowheads="1"/>
          </p:cNvSpPr>
          <p:nvPr/>
        </p:nvSpPr>
        <p:spPr bwMode="auto">
          <a:xfrm>
            <a:off x="2527300" y="1457325"/>
            <a:ext cx="815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FName</a:t>
            </a:r>
          </a:p>
        </p:txBody>
      </p:sp>
      <p:sp>
        <p:nvSpPr>
          <p:cNvPr id="34836" name="Text Box 19"/>
          <p:cNvSpPr txBox="1">
            <a:spLocks noChangeArrowheads="1"/>
          </p:cNvSpPr>
          <p:nvPr/>
        </p:nvSpPr>
        <p:spPr bwMode="auto">
          <a:xfrm>
            <a:off x="3232150" y="2043113"/>
            <a:ext cx="533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Kay</a:t>
            </a:r>
          </a:p>
        </p:txBody>
      </p:sp>
      <p:sp>
        <p:nvSpPr>
          <p:cNvPr id="34837" name="Text Box 20"/>
          <p:cNvSpPr txBox="1">
            <a:spLocks noChangeArrowheads="1"/>
          </p:cNvSpPr>
          <p:nvPr/>
        </p:nvSpPr>
        <p:spPr bwMode="auto">
          <a:xfrm>
            <a:off x="3232150" y="2392363"/>
            <a:ext cx="873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Stewart</a:t>
            </a:r>
          </a:p>
        </p:txBody>
      </p:sp>
      <p:sp>
        <p:nvSpPr>
          <p:cNvPr id="34838" name="Text Box 21"/>
          <p:cNvSpPr txBox="1">
            <a:spLocks noChangeArrowheads="1"/>
          </p:cNvSpPr>
          <p:nvPr/>
        </p:nvSpPr>
        <p:spPr bwMode="auto">
          <a:xfrm>
            <a:off x="3232150" y="2805113"/>
            <a:ext cx="803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Ritchie</a:t>
            </a:r>
          </a:p>
        </p:txBody>
      </p:sp>
      <p:sp>
        <p:nvSpPr>
          <p:cNvPr id="34839" name="Text Box 22"/>
          <p:cNvSpPr txBox="1">
            <a:spLocks noChangeArrowheads="1"/>
          </p:cNvSpPr>
          <p:nvPr/>
        </p:nvSpPr>
        <p:spPr bwMode="auto">
          <a:xfrm>
            <a:off x="3232150" y="3186113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Tregear</a:t>
            </a:r>
          </a:p>
        </p:txBody>
      </p:sp>
      <p:sp>
        <p:nvSpPr>
          <p:cNvPr id="34840" name="Line 23"/>
          <p:cNvSpPr>
            <a:spLocks noChangeShapeType="1"/>
          </p:cNvSpPr>
          <p:nvPr/>
        </p:nvSpPr>
        <p:spPr bwMode="auto">
          <a:xfrm flipV="1">
            <a:off x="4060825" y="14335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4841" name="Text Box 24"/>
          <p:cNvSpPr txBox="1">
            <a:spLocks noChangeArrowheads="1"/>
          </p:cNvSpPr>
          <p:nvPr/>
        </p:nvSpPr>
        <p:spPr bwMode="auto">
          <a:xfrm>
            <a:off x="3289300" y="1447800"/>
            <a:ext cx="827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LName</a:t>
            </a:r>
          </a:p>
        </p:txBody>
      </p:sp>
      <p:sp>
        <p:nvSpPr>
          <p:cNvPr id="34842" name="Text Box 25"/>
          <p:cNvSpPr txBox="1">
            <a:spLocks noChangeArrowheads="1"/>
          </p:cNvSpPr>
          <p:nvPr/>
        </p:nvSpPr>
        <p:spPr bwMode="auto">
          <a:xfrm>
            <a:off x="4356100" y="144780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TelNo</a:t>
            </a:r>
          </a:p>
        </p:txBody>
      </p:sp>
      <p:sp>
        <p:nvSpPr>
          <p:cNvPr id="34843" name="Text Box 26"/>
          <p:cNvSpPr txBox="1">
            <a:spLocks noChangeArrowheads="1"/>
          </p:cNvSpPr>
          <p:nvPr/>
        </p:nvSpPr>
        <p:spPr bwMode="auto">
          <a:xfrm>
            <a:off x="4051300" y="2043113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207-774-5632</a:t>
            </a:r>
          </a:p>
        </p:txBody>
      </p:sp>
      <p:sp>
        <p:nvSpPr>
          <p:cNvPr id="34844" name="Text Box 27"/>
          <p:cNvSpPr txBox="1">
            <a:spLocks noChangeArrowheads="1"/>
          </p:cNvSpPr>
          <p:nvPr/>
        </p:nvSpPr>
        <p:spPr bwMode="auto">
          <a:xfrm>
            <a:off x="4051300" y="2392363"/>
            <a:ext cx="1447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141-848-1825</a:t>
            </a:r>
          </a:p>
        </p:txBody>
      </p:sp>
      <p:sp>
        <p:nvSpPr>
          <p:cNvPr id="34845" name="Text Box 28"/>
          <p:cNvSpPr txBox="1">
            <a:spLocks noChangeArrowheads="1"/>
          </p:cNvSpPr>
          <p:nvPr/>
        </p:nvSpPr>
        <p:spPr bwMode="auto">
          <a:xfrm>
            <a:off x="4051300" y="2805113"/>
            <a:ext cx="13795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1475-392178</a:t>
            </a:r>
          </a:p>
        </p:txBody>
      </p:sp>
      <p:sp>
        <p:nvSpPr>
          <p:cNvPr id="34846" name="Text Box 29"/>
          <p:cNvSpPr txBox="1">
            <a:spLocks noChangeArrowheads="1"/>
          </p:cNvSpPr>
          <p:nvPr/>
        </p:nvSpPr>
        <p:spPr bwMode="auto">
          <a:xfrm>
            <a:off x="4051300" y="3186113"/>
            <a:ext cx="13795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1224-196720</a:t>
            </a:r>
          </a:p>
        </p:txBody>
      </p:sp>
      <p:sp>
        <p:nvSpPr>
          <p:cNvPr id="34847" name="Text Box 30"/>
          <p:cNvSpPr txBox="1">
            <a:spLocks noChangeArrowheads="1"/>
          </p:cNvSpPr>
          <p:nvPr/>
        </p:nvSpPr>
        <p:spPr bwMode="auto">
          <a:xfrm>
            <a:off x="1676400" y="1066800"/>
            <a:ext cx="1089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CLIENT</a:t>
            </a:r>
          </a:p>
        </p:txBody>
      </p:sp>
      <p:sp>
        <p:nvSpPr>
          <p:cNvPr id="34848" name="Rectangle 31"/>
          <p:cNvSpPr>
            <a:spLocks noChangeArrowheads="1"/>
          </p:cNvSpPr>
          <p:nvPr/>
        </p:nvSpPr>
        <p:spPr bwMode="auto">
          <a:xfrm>
            <a:off x="1765300" y="4648200"/>
            <a:ext cx="4114800" cy="18288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34849" name="Line 32"/>
          <p:cNvSpPr>
            <a:spLocks noChangeShapeType="1"/>
          </p:cNvSpPr>
          <p:nvPr/>
        </p:nvSpPr>
        <p:spPr bwMode="auto">
          <a:xfrm>
            <a:off x="2603500" y="45720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4850" name="Rectangle 33"/>
          <p:cNvSpPr>
            <a:spLocks noChangeArrowheads="1"/>
          </p:cNvSpPr>
          <p:nvPr/>
        </p:nvSpPr>
        <p:spPr bwMode="auto">
          <a:xfrm>
            <a:off x="1765300" y="4267200"/>
            <a:ext cx="4114800" cy="3810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34851" name="Text Box 34"/>
          <p:cNvSpPr txBox="1">
            <a:spLocks noChangeArrowheads="1"/>
          </p:cNvSpPr>
          <p:nvPr/>
        </p:nvSpPr>
        <p:spPr bwMode="auto">
          <a:xfrm>
            <a:off x="1774825" y="47005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4852" name="Text Box 35"/>
          <p:cNvSpPr txBox="1">
            <a:spLocks noChangeArrowheads="1"/>
          </p:cNvSpPr>
          <p:nvPr/>
        </p:nvSpPr>
        <p:spPr bwMode="auto">
          <a:xfrm>
            <a:off x="1768475" y="507365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34853" name="Text Box 36"/>
          <p:cNvSpPr txBox="1">
            <a:spLocks noChangeArrowheads="1"/>
          </p:cNvSpPr>
          <p:nvPr/>
        </p:nvSpPr>
        <p:spPr bwMode="auto">
          <a:xfrm>
            <a:off x="1768475" y="541020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4854" name="Line 37"/>
          <p:cNvSpPr>
            <a:spLocks noChangeShapeType="1"/>
          </p:cNvSpPr>
          <p:nvPr/>
        </p:nvSpPr>
        <p:spPr bwMode="auto">
          <a:xfrm flipV="1">
            <a:off x="2603500" y="42672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4855" name="Text Box 38"/>
          <p:cNvSpPr txBox="1">
            <a:spLocks noChangeArrowheads="1"/>
          </p:cNvSpPr>
          <p:nvPr/>
        </p:nvSpPr>
        <p:spPr bwMode="auto">
          <a:xfrm>
            <a:off x="1689100" y="4276725"/>
            <a:ext cx="9636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ClientNo</a:t>
            </a:r>
          </a:p>
        </p:txBody>
      </p:sp>
      <p:sp>
        <p:nvSpPr>
          <p:cNvPr id="34856" name="Text Box 39"/>
          <p:cNvSpPr txBox="1">
            <a:spLocks noChangeArrowheads="1"/>
          </p:cNvSpPr>
          <p:nvPr/>
        </p:nvSpPr>
        <p:spPr bwMode="auto">
          <a:xfrm>
            <a:off x="2609850" y="4678363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34857" name="Text Box 40"/>
          <p:cNvSpPr txBox="1">
            <a:spLocks noChangeArrowheads="1"/>
          </p:cNvSpPr>
          <p:nvPr/>
        </p:nvSpPr>
        <p:spPr bwMode="auto">
          <a:xfrm>
            <a:off x="2609850" y="5027613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34858" name="Text Box 41"/>
          <p:cNvSpPr txBox="1">
            <a:spLocks noChangeArrowheads="1"/>
          </p:cNvSpPr>
          <p:nvPr/>
        </p:nvSpPr>
        <p:spPr bwMode="auto">
          <a:xfrm>
            <a:off x="2609850" y="5410200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34859" name="Text Box 42"/>
          <p:cNvSpPr txBox="1">
            <a:spLocks noChangeArrowheads="1"/>
          </p:cNvSpPr>
          <p:nvPr/>
        </p:nvSpPr>
        <p:spPr bwMode="auto">
          <a:xfrm>
            <a:off x="2527300" y="4276725"/>
            <a:ext cx="1019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PrprtyNo</a:t>
            </a:r>
          </a:p>
        </p:txBody>
      </p:sp>
      <p:sp>
        <p:nvSpPr>
          <p:cNvPr id="34860" name="Line 43"/>
          <p:cNvSpPr>
            <a:spLocks noChangeShapeType="1"/>
          </p:cNvSpPr>
          <p:nvPr/>
        </p:nvSpPr>
        <p:spPr bwMode="auto">
          <a:xfrm flipV="1">
            <a:off x="3441700" y="42672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4861" name="Text Box 44"/>
          <p:cNvSpPr txBox="1">
            <a:spLocks noChangeArrowheads="1"/>
          </p:cNvSpPr>
          <p:nvPr/>
        </p:nvSpPr>
        <p:spPr bwMode="auto">
          <a:xfrm>
            <a:off x="4432300" y="4678363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small</a:t>
            </a:r>
          </a:p>
        </p:txBody>
      </p:sp>
      <p:sp>
        <p:nvSpPr>
          <p:cNvPr id="34862" name="Text Box 45"/>
          <p:cNvSpPr txBox="1">
            <a:spLocks noChangeArrowheads="1"/>
          </p:cNvSpPr>
          <p:nvPr/>
        </p:nvSpPr>
        <p:spPr bwMode="auto">
          <a:xfrm>
            <a:off x="4508500" y="4321175"/>
            <a:ext cx="10429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Comment</a:t>
            </a:r>
          </a:p>
        </p:txBody>
      </p:sp>
      <p:sp>
        <p:nvSpPr>
          <p:cNvPr id="34863" name="Text Box 46"/>
          <p:cNvSpPr txBox="1">
            <a:spLocks noChangeArrowheads="1"/>
          </p:cNvSpPr>
          <p:nvPr/>
        </p:nvSpPr>
        <p:spPr bwMode="auto">
          <a:xfrm>
            <a:off x="4432300" y="5059363"/>
            <a:ext cx="12239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remote</a:t>
            </a:r>
          </a:p>
        </p:txBody>
      </p:sp>
      <p:sp>
        <p:nvSpPr>
          <p:cNvPr id="34864" name="Text Box 47"/>
          <p:cNvSpPr txBox="1">
            <a:spLocks noChangeArrowheads="1"/>
          </p:cNvSpPr>
          <p:nvPr/>
        </p:nvSpPr>
        <p:spPr bwMode="auto">
          <a:xfrm>
            <a:off x="4432300" y="5791200"/>
            <a:ext cx="15605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No dining room</a:t>
            </a:r>
          </a:p>
        </p:txBody>
      </p:sp>
      <p:sp>
        <p:nvSpPr>
          <p:cNvPr id="34865" name="Text Box 48"/>
          <p:cNvSpPr txBox="1">
            <a:spLocks noChangeArrowheads="1"/>
          </p:cNvSpPr>
          <p:nvPr/>
        </p:nvSpPr>
        <p:spPr bwMode="auto">
          <a:xfrm>
            <a:off x="1676400" y="3886200"/>
            <a:ext cx="847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VIEW</a:t>
            </a:r>
          </a:p>
        </p:txBody>
      </p:sp>
      <p:sp>
        <p:nvSpPr>
          <p:cNvPr id="140337" name="Rectangle 49"/>
          <p:cNvSpPr>
            <a:spLocks noChangeArrowheads="1"/>
          </p:cNvSpPr>
          <p:nvPr/>
        </p:nvSpPr>
        <p:spPr bwMode="auto">
          <a:xfrm>
            <a:off x="9906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rtl="0">
              <a:defRPr/>
            </a:pPr>
            <a:r>
              <a:rPr lang="en-US" sz="39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Cartesian Product Operation</a:t>
            </a:r>
            <a:endParaRPr lang="en-US" sz="3900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34867" name="Line 50"/>
          <p:cNvSpPr>
            <a:spLocks noChangeShapeType="1"/>
          </p:cNvSpPr>
          <p:nvPr/>
        </p:nvSpPr>
        <p:spPr bwMode="auto">
          <a:xfrm>
            <a:off x="4432300" y="42672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4868" name="Text Box 51"/>
          <p:cNvSpPr txBox="1">
            <a:spLocks noChangeArrowheads="1"/>
          </p:cNvSpPr>
          <p:nvPr/>
        </p:nvSpPr>
        <p:spPr bwMode="auto">
          <a:xfrm>
            <a:off x="3441700" y="4311650"/>
            <a:ext cx="10302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ViewDate</a:t>
            </a:r>
          </a:p>
        </p:txBody>
      </p:sp>
      <p:sp>
        <p:nvSpPr>
          <p:cNvPr id="34869" name="Text Box 52"/>
          <p:cNvSpPr txBox="1">
            <a:spLocks noChangeArrowheads="1"/>
          </p:cNvSpPr>
          <p:nvPr/>
        </p:nvSpPr>
        <p:spPr bwMode="auto">
          <a:xfrm>
            <a:off x="3419475" y="4678363"/>
            <a:ext cx="1155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24-May-01</a:t>
            </a:r>
          </a:p>
        </p:txBody>
      </p:sp>
      <p:sp>
        <p:nvSpPr>
          <p:cNvPr id="34870" name="Text Box 53"/>
          <p:cNvSpPr txBox="1">
            <a:spLocks noChangeArrowheads="1"/>
          </p:cNvSpPr>
          <p:nvPr/>
        </p:nvSpPr>
        <p:spPr bwMode="auto">
          <a:xfrm>
            <a:off x="3382963" y="5410200"/>
            <a:ext cx="1155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26-May-01</a:t>
            </a:r>
          </a:p>
        </p:txBody>
      </p:sp>
      <p:sp>
        <p:nvSpPr>
          <p:cNvPr id="34871" name="Text Box 54"/>
          <p:cNvSpPr txBox="1">
            <a:spLocks noChangeArrowheads="1"/>
          </p:cNvSpPr>
          <p:nvPr/>
        </p:nvSpPr>
        <p:spPr bwMode="auto">
          <a:xfrm>
            <a:off x="3365500" y="5027613"/>
            <a:ext cx="1087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20-Apr-01</a:t>
            </a:r>
          </a:p>
        </p:txBody>
      </p:sp>
      <p:sp>
        <p:nvSpPr>
          <p:cNvPr id="34872" name="Text Box 55"/>
          <p:cNvSpPr txBox="1">
            <a:spLocks noChangeArrowheads="1"/>
          </p:cNvSpPr>
          <p:nvPr/>
        </p:nvSpPr>
        <p:spPr bwMode="auto">
          <a:xfrm>
            <a:off x="1765300" y="575945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34873" name="Text Box 56"/>
          <p:cNvSpPr txBox="1">
            <a:spLocks noChangeArrowheads="1"/>
          </p:cNvSpPr>
          <p:nvPr/>
        </p:nvSpPr>
        <p:spPr bwMode="auto">
          <a:xfrm>
            <a:off x="1765300" y="614045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4874" name="Text Box 57"/>
          <p:cNvSpPr txBox="1">
            <a:spLocks noChangeArrowheads="1"/>
          </p:cNvSpPr>
          <p:nvPr/>
        </p:nvSpPr>
        <p:spPr bwMode="auto">
          <a:xfrm>
            <a:off x="2622550" y="5759450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34875" name="Text Box 58"/>
          <p:cNvSpPr txBox="1">
            <a:spLocks noChangeArrowheads="1"/>
          </p:cNvSpPr>
          <p:nvPr/>
        </p:nvSpPr>
        <p:spPr bwMode="auto">
          <a:xfrm>
            <a:off x="2622550" y="6140450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PG36</a:t>
            </a:r>
          </a:p>
        </p:txBody>
      </p:sp>
      <p:sp>
        <p:nvSpPr>
          <p:cNvPr id="34876" name="Text Box 59"/>
          <p:cNvSpPr txBox="1">
            <a:spLocks noChangeArrowheads="1"/>
          </p:cNvSpPr>
          <p:nvPr/>
        </p:nvSpPr>
        <p:spPr bwMode="auto">
          <a:xfrm>
            <a:off x="3382963" y="6140450"/>
            <a:ext cx="1087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28-Apr-01</a:t>
            </a:r>
          </a:p>
        </p:txBody>
      </p:sp>
      <p:sp>
        <p:nvSpPr>
          <p:cNvPr id="34877" name="Text Box 60"/>
          <p:cNvSpPr txBox="1">
            <a:spLocks noChangeArrowheads="1"/>
          </p:cNvSpPr>
          <p:nvPr/>
        </p:nvSpPr>
        <p:spPr bwMode="auto">
          <a:xfrm>
            <a:off x="3365500" y="5791200"/>
            <a:ext cx="1155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14-May-01</a:t>
            </a:r>
          </a:p>
        </p:txBody>
      </p:sp>
      <p:sp>
        <p:nvSpPr>
          <p:cNvPr id="34878" name="Text Box 61"/>
          <p:cNvSpPr txBox="1">
            <a:spLocks noChangeArrowheads="1"/>
          </p:cNvSpPr>
          <p:nvPr/>
        </p:nvSpPr>
        <p:spPr bwMode="auto">
          <a:xfrm>
            <a:off x="6248400" y="2057400"/>
            <a:ext cx="25019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Cardinality = 4 Tuples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Degree = 3 Attributes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                   (projected)</a:t>
            </a:r>
          </a:p>
        </p:txBody>
      </p:sp>
      <p:sp>
        <p:nvSpPr>
          <p:cNvPr id="34879" name="Text Box 62"/>
          <p:cNvSpPr txBox="1">
            <a:spLocks noChangeArrowheads="1"/>
          </p:cNvSpPr>
          <p:nvPr/>
        </p:nvSpPr>
        <p:spPr bwMode="auto">
          <a:xfrm>
            <a:off x="6248400" y="4784725"/>
            <a:ext cx="25019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Cardinality = 5 Tuples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Degree = 3 Attributes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                   (projected)</a:t>
            </a:r>
          </a:p>
        </p:txBody>
      </p:sp>
    </p:spTree>
    <p:extLst>
      <p:ext uri="{BB962C8B-B14F-4D97-AF65-F5344CB8AC3E}">
        <p14:creationId xmlns:p14="http://schemas.microsoft.com/office/powerpoint/2010/main" val="291462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000" dirty="0" smtClean="0"/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2FAA8BB-3EE5-42AD-8D80-1DDDDC535F76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000" smtClean="0"/>
          </a:p>
        </p:txBody>
      </p:sp>
      <p:sp>
        <p:nvSpPr>
          <p:cNvPr id="35845" name="Rectangle 2"/>
          <p:cNvSpPr>
            <a:spLocks noChangeArrowheads="1"/>
          </p:cNvSpPr>
          <p:nvPr/>
        </p:nvSpPr>
        <p:spPr bwMode="auto">
          <a:xfrm>
            <a:off x="685800" y="1308100"/>
            <a:ext cx="5997575" cy="5348288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35846" name="Line 3"/>
          <p:cNvSpPr>
            <a:spLocks noChangeShapeType="1"/>
          </p:cNvSpPr>
          <p:nvPr/>
        </p:nvSpPr>
        <p:spPr bwMode="auto">
          <a:xfrm>
            <a:off x="1524000" y="1308100"/>
            <a:ext cx="1588" cy="534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5847" name="Rectangle 4"/>
          <p:cNvSpPr>
            <a:spLocks noChangeArrowheads="1"/>
          </p:cNvSpPr>
          <p:nvPr/>
        </p:nvSpPr>
        <p:spPr bwMode="auto">
          <a:xfrm>
            <a:off x="708025" y="712788"/>
            <a:ext cx="5997575" cy="595312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35848" name="Text Box 5"/>
          <p:cNvSpPr txBox="1">
            <a:spLocks noChangeArrowheads="1"/>
          </p:cNvSpPr>
          <p:nvPr/>
        </p:nvSpPr>
        <p:spPr bwMode="auto">
          <a:xfrm>
            <a:off x="685800" y="13668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35849" name="Text Box 6"/>
          <p:cNvSpPr txBox="1">
            <a:spLocks noChangeArrowheads="1"/>
          </p:cNvSpPr>
          <p:nvPr/>
        </p:nvSpPr>
        <p:spPr bwMode="auto">
          <a:xfrm>
            <a:off x="701675" y="26177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5850" name="Text Box 7"/>
          <p:cNvSpPr txBox="1">
            <a:spLocks noChangeArrowheads="1"/>
          </p:cNvSpPr>
          <p:nvPr/>
        </p:nvSpPr>
        <p:spPr bwMode="auto">
          <a:xfrm>
            <a:off x="701675" y="36464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CR74</a:t>
            </a:r>
          </a:p>
        </p:txBody>
      </p:sp>
      <p:sp>
        <p:nvSpPr>
          <p:cNvPr id="35851" name="Text Box 8"/>
          <p:cNvSpPr txBox="1">
            <a:spLocks noChangeArrowheads="1"/>
          </p:cNvSpPr>
          <p:nvPr/>
        </p:nvSpPr>
        <p:spPr bwMode="auto">
          <a:xfrm>
            <a:off x="714375" y="514667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35852" name="Text Box 9"/>
          <p:cNvSpPr txBox="1">
            <a:spLocks noChangeArrowheads="1"/>
          </p:cNvSpPr>
          <p:nvPr/>
        </p:nvSpPr>
        <p:spPr bwMode="auto">
          <a:xfrm>
            <a:off x="609600" y="712788"/>
            <a:ext cx="9636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Client.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ClientNo</a:t>
            </a:r>
          </a:p>
        </p:txBody>
      </p:sp>
      <p:sp>
        <p:nvSpPr>
          <p:cNvPr id="35853" name="Text Box 10"/>
          <p:cNvSpPr txBox="1">
            <a:spLocks noChangeArrowheads="1"/>
          </p:cNvSpPr>
          <p:nvPr/>
        </p:nvSpPr>
        <p:spPr bwMode="auto">
          <a:xfrm>
            <a:off x="1600200" y="1366838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John</a:t>
            </a:r>
          </a:p>
        </p:txBody>
      </p:sp>
      <p:sp>
        <p:nvSpPr>
          <p:cNvPr id="35854" name="Text Box 11"/>
          <p:cNvSpPr txBox="1">
            <a:spLocks noChangeArrowheads="1"/>
          </p:cNvSpPr>
          <p:nvPr/>
        </p:nvSpPr>
        <p:spPr bwMode="auto">
          <a:xfrm>
            <a:off x="1509713" y="2624138"/>
            <a:ext cx="633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Aline</a:t>
            </a:r>
          </a:p>
        </p:txBody>
      </p:sp>
      <p:sp>
        <p:nvSpPr>
          <p:cNvPr id="35855" name="Text Box 12"/>
          <p:cNvSpPr txBox="1">
            <a:spLocks noChangeArrowheads="1"/>
          </p:cNvSpPr>
          <p:nvPr/>
        </p:nvSpPr>
        <p:spPr bwMode="auto">
          <a:xfrm>
            <a:off x="1509713" y="3652838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Mike</a:t>
            </a:r>
          </a:p>
        </p:txBody>
      </p:sp>
      <p:sp>
        <p:nvSpPr>
          <p:cNvPr id="35856" name="Text Box 13"/>
          <p:cNvSpPr txBox="1">
            <a:spLocks noChangeArrowheads="1"/>
          </p:cNvSpPr>
          <p:nvPr/>
        </p:nvSpPr>
        <p:spPr bwMode="auto">
          <a:xfrm>
            <a:off x="1509713" y="5145088"/>
            <a:ext cx="6365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Mary</a:t>
            </a:r>
          </a:p>
        </p:txBody>
      </p:sp>
      <p:sp>
        <p:nvSpPr>
          <p:cNvPr id="35857" name="Text Box 14"/>
          <p:cNvSpPr txBox="1">
            <a:spLocks noChangeArrowheads="1"/>
          </p:cNvSpPr>
          <p:nvPr/>
        </p:nvSpPr>
        <p:spPr bwMode="auto">
          <a:xfrm>
            <a:off x="1447800" y="833438"/>
            <a:ext cx="815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FName</a:t>
            </a:r>
          </a:p>
        </p:txBody>
      </p:sp>
      <p:sp>
        <p:nvSpPr>
          <p:cNvPr id="35858" name="Text Box 15"/>
          <p:cNvSpPr txBox="1">
            <a:spLocks noChangeArrowheads="1"/>
          </p:cNvSpPr>
          <p:nvPr/>
        </p:nvSpPr>
        <p:spPr bwMode="auto">
          <a:xfrm>
            <a:off x="2362200" y="1366838"/>
            <a:ext cx="533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Kay</a:t>
            </a:r>
          </a:p>
        </p:txBody>
      </p:sp>
      <p:sp>
        <p:nvSpPr>
          <p:cNvPr id="35859" name="Text Box 16"/>
          <p:cNvSpPr txBox="1">
            <a:spLocks noChangeArrowheads="1"/>
          </p:cNvSpPr>
          <p:nvPr/>
        </p:nvSpPr>
        <p:spPr bwMode="auto">
          <a:xfrm>
            <a:off x="2165350" y="2624138"/>
            <a:ext cx="873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Stewart</a:t>
            </a:r>
          </a:p>
        </p:txBody>
      </p:sp>
      <p:sp>
        <p:nvSpPr>
          <p:cNvPr id="35860" name="Text Box 17"/>
          <p:cNvSpPr txBox="1">
            <a:spLocks noChangeArrowheads="1"/>
          </p:cNvSpPr>
          <p:nvPr/>
        </p:nvSpPr>
        <p:spPr bwMode="auto">
          <a:xfrm>
            <a:off x="2165350" y="3652838"/>
            <a:ext cx="803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Ritchie</a:t>
            </a:r>
          </a:p>
        </p:txBody>
      </p:sp>
      <p:sp>
        <p:nvSpPr>
          <p:cNvPr id="35861" name="Text Box 18"/>
          <p:cNvSpPr txBox="1">
            <a:spLocks noChangeArrowheads="1"/>
          </p:cNvSpPr>
          <p:nvPr/>
        </p:nvSpPr>
        <p:spPr bwMode="auto">
          <a:xfrm>
            <a:off x="2165350" y="5132388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Tregear</a:t>
            </a:r>
          </a:p>
        </p:txBody>
      </p:sp>
      <p:sp>
        <p:nvSpPr>
          <p:cNvPr id="35862" name="Text Box 19"/>
          <p:cNvSpPr txBox="1">
            <a:spLocks noChangeArrowheads="1"/>
          </p:cNvSpPr>
          <p:nvPr/>
        </p:nvSpPr>
        <p:spPr bwMode="auto">
          <a:xfrm>
            <a:off x="2209800" y="865188"/>
            <a:ext cx="827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LName</a:t>
            </a:r>
          </a:p>
        </p:txBody>
      </p:sp>
      <p:sp>
        <p:nvSpPr>
          <p:cNvPr id="35863" name="Text Box 20"/>
          <p:cNvSpPr txBox="1">
            <a:spLocks noChangeArrowheads="1"/>
          </p:cNvSpPr>
          <p:nvPr/>
        </p:nvSpPr>
        <p:spPr bwMode="auto">
          <a:xfrm>
            <a:off x="3048000" y="788988"/>
            <a:ext cx="9636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View.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ClientNo</a:t>
            </a:r>
          </a:p>
        </p:txBody>
      </p:sp>
      <p:sp>
        <p:nvSpPr>
          <p:cNvPr id="35864" name="Text Box 21"/>
          <p:cNvSpPr txBox="1">
            <a:spLocks noChangeArrowheads="1"/>
          </p:cNvSpPr>
          <p:nvPr/>
        </p:nvSpPr>
        <p:spPr bwMode="auto">
          <a:xfrm>
            <a:off x="3962400" y="941388"/>
            <a:ext cx="1019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PrprtyNo</a:t>
            </a:r>
          </a:p>
        </p:txBody>
      </p:sp>
      <p:sp>
        <p:nvSpPr>
          <p:cNvPr id="35865" name="Text Box 22"/>
          <p:cNvSpPr txBox="1">
            <a:spLocks noChangeArrowheads="1"/>
          </p:cNvSpPr>
          <p:nvPr/>
        </p:nvSpPr>
        <p:spPr bwMode="auto">
          <a:xfrm>
            <a:off x="5105400" y="985838"/>
            <a:ext cx="10429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Comment</a:t>
            </a:r>
          </a:p>
        </p:txBody>
      </p:sp>
      <p:sp>
        <p:nvSpPr>
          <p:cNvPr id="35866" name="Line 23"/>
          <p:cNvSpPr>
            <a:spLocks noChangeShapeType="1"/>
          </p:cNvSpPr>
          <p:nvPr/>
        </p:nvSpPr>
        <p:spPr bwMode="auto">
          <a:xfrm flipV="1">
            <a:off x="3962400" y="712788"/>
            <a:ext cx="1588" cy="5916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5867" name="Text Box 24"/>
          <p:cNvSpPr txBox="1">
            <a:spLocks noChangeArrowheads="1"/>
          </p:cNvSpPr>
          <p:nvPr/>
        </p:nvSpPr>
        <p:spPr bwMode="auto">
          <a:xfrm>
            <a:off x="3209925" y="137477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5868" name="Text Box 25"/>
          <p:cNvSpPr txBox="1">
            <a:spLocks noChangeArrowheads="1"/>
          </p:cNvSpPr>
          <p:nvPr/>
        </p:nvSpPr>
        <p:spPr bwMode="auto">
          <a:xfrm>
            <a:off x="3200400" y="162877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35869" name="Text Box 26"/>
          <p:cNvSpPr txBox="1">
            <a:spLocks noChangeArrowheads="1"/>
          </p:cNvSpPr>
          <p:nvPr/>
        </p:nvSpPr>
        <p:spPr bwMode="auto">
          <a:xfrm>
            <a:off x="3203575" y="19002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5870" name="Text Box 27"/>
          <p:cNvSpPr txBox="1">
            <a:spLocks noChangeArrowheads="1"/>
          </p:cNvSpPr>
          <p:nvPr/>
        </p:nvSpPr>
        <p:spPr bwMode="auto">
          <a:xfrm>
            <a:off x="4044950" y="1352550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35871" name="Text Box 28"/>
          <p:cNvSpPr txBox="1">
            <a:spLocks noChangeArrowheads="1"/>
          </p:cNvSpPr>
          <p:nvPr/>
        </p:nvSpPr>
        <p:spPr bwMode="auto">
          <a:xfrm>
            <a:off x="4044950" y="162718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35872" name="Text Box 29"/>
          <p:cNvSpPr txBox="1">
            <a:spLocks noChangeArrowheads="1"/>
          </p:cNvSpPr>
          <p:nvPr/>
        </p:nvSpPr>
        <p:spPr bwMode="auto">
          <a:xfrm>
            <a:off x="4044950" y="190023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35873" name="Text Box 30"/>
          <p:cNvSpPr txBox="1">
            <a:spLocks noChangeArrowheads="1"/>
          </p:cNvSpPr>
          <p:nvPr/>
        </p:nvSpPr>
        <p:spPr bwMode="auto">
          <a:xfrm>
            <a:off x="5029200" y="1352550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small</a:t>
            </a:r>
          </a:p>
        </p:txBody>
      </p:sp>
      <p:sp>
        <p:nvSpPr>
          <p:cNvPr id="35874" name="Text Box 31"/>
          <p:cNvSpPr txBox="1">
            <a:spLocks noChangeArrowheads="1"/>
          </p:cNvSpPr>
          <p:nvPr/>
        </p:nvSpPr>
        <p:spPr bwMode="auto">
          <a:xfrm>
            <a:off x="5029200" y="1658938"/>
            <a:ext cx="12239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remote</a:t>
            </a:r>
          </a:p>
        </p:txBody>
      </p:sp>
      <p:sp>
        <p:nvSpPr>
          <p:cNvPr id="35875" name="Text Box 32"/>
          <p:cNvSpPr txBox="1">
            <a:spLocks noChangeArrowheads="1"/>
          </p:cNvSpPr>
          <p:nvPr/>
        </p:nvSpPr>
        <p:spPr bwMode="auto">
          <a:xfrm>
            <a:off x="5029200" y="2192338"/>
            <a:ext cx="15605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No dining room</a:t>
            </a:r>
          </a:p>
        </p:txBody>
      </p:sp>
      <p:sp>
        <p:nvSpPr>
          <p:cNvPr id="35876" name="Text Box 33"/>
          <p:cNvSpPr txBox="1">
            <a:spLocks noChangeArrowheads="1"/>
          </p:cNvSpPr>
          <p:nvPr/>
        </p:nvSpPr>
        <p:spPr bwMode="auto">
          <a:xfrm>
            <a:off x="3200400" y="21605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35877" name="Text Box 34"/>
          <p:cNvSpPr txBox="1">
            <a:spLocks noChangeArrowheads="1"/>
          </p:cNvSpPr>
          <p:nvPr/>
        </p:nvSpPr>
        <p:spPr bwMode="auto">
          <a:xfrm>
            <a:off x="3200400" y="23891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5878" name="Text Box 35"/>
          <p:cNvSpPr txBox="1">
            <a:spLocks noChangeArrowheads="1"/>
          </p:cNvSpPr>
          <p:nvPr/>
        </p:nvSpPr>
        <p:spPr bwMode="auto">
          <a:xfrm>
            <a:off x="4057650" y="2160588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35879" name="Text Box 36"/>
          <p:cNvSpPr txBox="1">
            <a:spLocks noChangeArrowheads="1"/>
          </p:cNvSpPr>
          <p:nvPr/>
        </p:nvSpPr>
        <p:spPr bwMode="auto">
          <a:xfrm>
            <a:off x="4057650" y="2389188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PG36</a:t>
            </a:r>
          </a:p>
        </p:txBody>
      </p:sp>
      <p:sp>
        <p:nvSpPr>
          <p:cNvPr id="35880" name="Line 37"/>
          <p:cNvSpPr>
            <a:spLocks noChangeShapeType="1"/>
          </p:cNvSpPr>
          <p:nvPr/>
        </p:nvSpPr>
        <p:spPr bwMode="auto">
          <a:xfrm flipV="1">
            <a:off x="1524000" y="71278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5881" name="Line 38"/>
          <p:cNvSpPr>
            <a:spLocks noChangeShapeType="1"/>
          </p:cNvSpPr>
          <p:nvPr/>
        </p:nvSpPr>
        <p:spPr bwMode="auto">
          <a:xfrm flipV="1">
            <a:off x="2209800" y="788988"/>
            <a:ext cx="1588" cy="5840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5882" name="Text Box 39"/>
          <p:cNvSpPr txBox="1">
            <a:spLocks noChangeArrowheads="1"/>
          </p:cNvSpPr>
          <p:nvPr/>
        </p:nvSpPr>
        <p:spPr bwMode="auto">
          <a:xfrm>
            <a:off x="685800" y="16271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35883" name="Text Box 40"/>
          <p:cNvSpPr txBox="1">
            <a:spLocks noChangeArrowheads="1"/>
          </p:cNvSpPr>
          <p:nvPr/>
        </p:nvSpPr>
        <p:spPr bwMode="auto">
          <a:xfrm>
            <a:off x="1600200" y="1627188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John</a:t>
            </a:r>
          </a:p>
        </p:txBody>
      </p:sp>
      <p:sp>
        <p:nvSpPr>
          <p:cNvPr id="35884" name="Text Box 41"/>
          <p:cNvSpPr txBox="1">
            <a:spLocks noChangeArrowheads="1"/>
          </p:cNvSpPr>
          <p:nvPr/>
        </p:nvSpPr>
        <p:spPr bwMode="auto">
          <a:xfrm>
            <a:off x="2362200" y="1627188"/>
            <a:ext cx="533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Kay</a:t>
            </a:r>
          </a:p>
        </p:txBody>
      </p:sp>
      <p:sp>
        <p:nvSpPr>
          <p:cNvPr id="35885" name="Text Box 42"/>
          <p:cNvSpPr txBox="1">
            <a:spLocks noChangeArrowheads="1"/>
          </p:cNvSpPr>
          <p:nvPr/>
        </p:nvSpPr>
        <p:spPr bwMode="auto">
          <a:xfrm>
            <a:off x="685800" y="19002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35886" name="Text Box 43"/>
          <p:cNvSpPr txBox="1">
            <a:spLocks noChangeArrowheads="1"/>
          </p:cNvSpPr>
          <p:nvPr/>
        </p:nvSpPr>
        <p:spPr bwMode="auto">
          <a:xfrm>
            <a:off x="1600200" y="1900238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John</a:t>
            </a:r>
          </a:p>
        </p:txBody>
      </p:sp>
      <p:sp>
        <p:nvSpPr>
          <p:cNvPr id="35887" name="Text Box 44"/>
          <p:cNvSpPr txBox="1">
            <a:spLocks noChangeArrowheads="1"/>
          </p:cNvSpPr>
          <p:nvPr/>
        </p:nvSpPr>
        <p:spPr bwMode="auto">
          <a:xfrm>
            <a:off x="2362200" y="1900238"/>
            <a:ext cx="533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Kay</a:t>
            </a:r>
          </a:p>
        </p:txBody>
      </p:sp>
      <p:sp>
        <p:nvSpPr>
          <p:cNvPr id="35888" name="Text Box 45"/>
          <p:cNvSpPr txBox="1">
            <a:spLocks noChangeArrowheads="1"/>
          </p:cNvSpPr>
          <p:nvPr/>
        </p:nvSpPr>
        <p:spPr bwMode="auto">
          <a:xfrm>
            <a:off x="685800" y="21605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35889" name="Text Box 46"/>
          <p:cNvSpPr txBox="1">
            <a:spLocks noChangeArrowheads="1"/>
          </p:cNvSpPr>
          <p:nvPr/>
        </p:nvSpPr>
        <p:spPr bwMode="auto">
          <a:xfrm>
            <a:off x="1600200" y="2160588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John</a:t>
            </a:r>
          </a:p>
        </p:txBody>
      </p:sp>
      <p:sp>
        <p:nvSpPr>
          <p:cNvPr id="35890" name="Text Box 47"/>
          <p:cNvSpPr txBox="1">
            <a:spLocks noChangeArrowheads="1"/>
          </p:cNvSpPr>
          <p:nvPr/>
        </p:nvSpPr>
        <p:spPr bwMode="auto">
          <a:xfrm>
            <a:off x="2362200" y="2160588"/>
            <a:ext cx="533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Kay</a:t>
            </a:r>
          </a:p>
        </p:txBody>
      </p:sp>
      <p:sp>
        <p:nvSpPr>
          <p:cNvPr id="35891" name="Text Box 48"/>
          <p:cNvSpPr txBox="1">
            <a:spLocks noChangeArrowheads="1"/>
          </p:cNvSpPr>
          <p:nvPr/>
        </p:nvSpPr>
        <p:spPr bwMode="auto">
          <a:xfrm>
            <a:off x="685800" y="23891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35892" name="Text Box 49"/>
          <p:cNvSpPr txBox="1">
            <a:spLocks noChangeArrowheads="1"/>
          </p:cNvSpPr>
          <p:nvPr/>
        </p:nvSpPr>
        <p:spPr bwMode="auto">
          <a:xfrm>
            <a:off x="1600200" y="2389188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John</a:t>
            </a:r>
          </a:p>
        </p:txBody>
      </p:sp>
      <p:sp>
        <p:nvSpPr>
          <p:cNvPr id="35893" name="Text Box 50"/>
          <p:cNvSpPr txBox="1">
            <a:spLocks noChangeArrowheads="1"/>
          </p:cNvSpPr>
          <p:nvPr/>
        </p:nvSpPr>
        <p:spPr bwMode="auto">
          <a:xfrm>
            <a:off x="2362200" y="2389188"/>
            <a:ext cx="533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Kay</a:t>
            </a:r>
          </a:p>
        </p:txBody>
      </p:sp>
      <p:sp>
        <p:nvSpPr>
          <p:cNvPr id="35894" name="Text Box 51"/>
          <p:cNvSpPr txBox="1">
            <a:spLocks noChangeArrowheads="1"/>
          </p:cNvSpPr>
          <p:nvPr/>
        </p:nvSpPr>
        <p:spPr bwMode="auto">
          <a:xfrm>
            <a:off x="3209925" y="263842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5895" name="Text Box 52"/>
          <p:cNvSpPr txBox="1">
            <a:spLocks noChangeArrowheads="1"/>
          </p:cNvSpPr>
          <p:nvPr/>
        </p:nvSpPr>
        <p:spPr bwMode="auto">
          <a:xfrm>
            <a:off x="3200400" y="289242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35896" name="Text Box 53"/>
          <p:cNvSpPr txBox="1">
            <a:spLocks noChangeArrowheads="1"/>
          </p:cNvSpPr>
          <p:nvPr/>
        </p:nvSpPr>
        <p:spPr bwMode="auto">
          <a:xfrm>
            <a:off x="3203575" y="31638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5897" name="Text Box 54"/>
          <p:cNvSpPr txBox="1">
            <a:spLocks noChangeArrowheads="1"/>
          </p:cNvSpPr>
          <p:nvPr/>
        </p:nvSpPr>
        <p:spPr bwMode="auto">
          <a:xfrm>
            <a:off x="4044950" y="2616200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35898" name="Text Box 55"/>
          <p:cNvSpPr txBox="1">
            <a:spLocks noChangeArrowheads="1"/>
          </p:cNvSpPr>
          <p:nvPr/>
        </p:nvSpPr>
        <p:spPr bwMode="auto">
          <a:xfrm>
            <a:off x="4044950" y="289083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35899" name="Text Box 56"/>
          <p:cNvSpPr txBox="1">
            <a:spLocks noChangeArrowheads="1"/>
          </p:cNvSpPr>
          <p:nvPr/>
        </p:nvSpPr>
        <p:spPr bwMode="auto">
          <a:xfrm>
            <a:off x="4044950" y="316388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35900" name="Text Box 57"/>
          <p:cNvSpPr txBox="1">
            <a:spLocks noChangeArrowheads="1"/>
          </p:cNvSpPr>
          <p:nvPr/>
        </p:nvSpPr>
        <p:spPr bwMode="auto">
          <a:xfrm>
            <a:off x="5029200" y="2616200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small</a:t>
            </a:r>
          </a:p>
        </p:txBody>
      </p:sp>
      <p:sp>
        <p:nvSpPr>
          <p:cNvPr id="35901" name="Text Box 58"/>
          <p:cNvSpPr txBox="1">
            <a:spLocks noChangeArrowheads="1"/>
          </p:cNvSpPr>
          <p:nvPr/>
        </p:nvSpPr>
        <p:spPr bwMode="auto">
          <a:xfrm>
            <a:off x="5029200" y="2922588"/>
            <a:ext cx="12239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remote</a:t>
            </a:r>
          </a:p>
        </p:txBody>
      </p:sp>
      <p:sp>
        <p:nvSpPr>
          <p:cNvPr id="35902" name="Text Box 59"/>
          <p:cNvSpPr txBox="1">
            <a:spLocks noChangeArrowheads="1"/>
          </p:cNvSpPr>
          <p:nvPr/>
        </p:nvSpPr>
        <p:spPr bwMode="auto">
          <a:xfrm>
            <a:off x="5029200" y="3455988"/>
            <a:ext cx="15605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No dining room</a:t>
            </a:r>
          </a:p>
        </p:txBody>
      </p:sp>
      <p:sp>
        <p:nvSpPr>
          <p:cNvPr id="35903" name="Text Box 60"/>
          <p:cNvSpPr txBox="1">
            <a:spLocks noChangeArrowheads="1"/>
          </p:cNvSpPr>
          <p:nvPr/>
        </p:nvSpPr>
        <p:spPr bwMode="auto">
          <a:xfrm>
            <a:off x="3200400" y="34242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35904" name="Text Box 61"/>
          <p:cNvSpPr txBox="1">
            <a:spLocks noChangeArrowheads="1"/>
          </p:cNvSpPr>
          <p:nvPr/>
        </p:nvSpPr>
        <p:spPr bwMode="auto">
          <a:xfrm>
            <a:off x="3200400" y="36528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5905" name="Text Box 62"/>
          <p:cNvSpPr txBox="1">
            <a:spLocks noChangeArrowheads="1"/>
          </p:cNvSpPr>
          <p:nvPr/>
        </p:nvSpPr>
        <p:spPr bwMode="auto">
          <a:xfrm>
            <a:off x="4057650" y="3424238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35906" name="Text Box 63"/>
          <p:cNvSpPr txBox="1">
            <a:spLocks noChangeArrowheads="1"/>
          </p:cNvSpPr>
          <p:nvPr/>
        </p:nvSpPr>
        <p:spPr bwMode="auto">
          <a:xfrm>
            <a:off x="4057650" y="3652838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PG36</a:t>
            </a:r>
          </a:p>
        </p:txBody>
      </p:sp>
      <p:sp>
        <p:nvSpPr>
          <p:cNvPr id="35907" name="Text Box 64"/>
          <p:cNvSpPr txBox="1">
            <a:spLocks noChangeArrowheads="1"/>
          </p:cNvSpPr>
          <p:nvPr/>
        </p:nvSpPr>
        <p:spPr bwMode="auto">
          <a:xfrm>
            <a:off x="3209925" y="393382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5908" name="Text Box 65"/>
          <p:cNvSpPr txBox="1">
            <a:spLocks noChangeArrowheads="1"/>
          </p:cNvSpPr>
          <p:nvPr/>
        </p:nvSpPr>
        <p:spPr bwMode="auto">
          <a:xfrm>
            <a:off x="3200400" y="418782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35909" name="Text Box 66"/>
          <p:cNvSpPr txBox="1">
            <a:spLocks noChangeArrowheads="1"/>
          </p:cNvSpPr>
          <p:nvPr/>
        </p:nvSpPr>
        <p:spPr bwMode="auto">
          <a:xfrm>
            <a:off x="3203575" y="44592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5910" name="Text Box 67"/>
          <p:cNvSpPr txBox="1">
            <a:spLocks noChangeArrowheads="1"/>
          </p:cNvSpPr>
          <p:nvPr/>
        </p:nvSpPr>
        <p:spPr bwMode="auto">
          <a:xfrm>
            <a:off x="4044950" y="3911600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35911" name="Text Box 68"/>
          <p:cNvSpPr txBox="1">
            <a:spLocks noChangeArrowheads="1"/>
          </p:cNvSpPr>
          <p:nvPr/>
        </p:nvSpPr>
        <p:spPr bwMode="auto">
          <a:xfrm>
            <a:off x="4044950" y="418623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35912" name="Text Box 69"/>
          <p:cNvSpPr txBox="1">
            <a:spLocks noChangeArrowheads="1"/>
          </p:cNvSpPr>
          <p:nvPr/>
        </p:nvSpPr>
        <p:spPr bwMode="auto">
          <a:xfrm>
            <a:off x="4044950" y="445928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35913" name="Text Box 70"/>
          <p:cNvSpPr txBox="1">
            <a:spLocks noChangeArrowheads="1"/>
          </p:cNvSpPr>
          <p:nvPr/>
        </p:nvSpPr>
        <p:spPr bwMode="auto">
          <a:xfrm>
            <a:off x="5029200" y="3911600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small</a:t>
            </a:r>
          </a:p>
        </p:txBody>
      </p:sp>
      <p:sp>
        <p:nvSpPr>
          <p:cNvPr id="35914" name="Text Box 71"/>
          <p:cNvSpPr txBox="1">
            <a:spLocks noChangeArrowheads="1"/>
          </p:cNvSpPr>
          <p:nvPr/>
        </p:nvSpPr>
        <p:spPr bwMode="auto">
          <a:xfrm>
            <a:off x="5029200" y="4217988"/>
            <a:ext cx="12239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remote</a:t>
            </a:r>
          </a:p>
        </p:txBody>
      </p:sp>
      <p:sp>
        <p:nvSpPr>
          <p:cNvPr id="35915" name="Text Box 72"/>
          <p:cNvSpPr txBox="1">
            <a:spLocks noChangeArrowheads="1"/>
          </p:cNvSpPr>
          <p:nvPr/>
        </p:nvSpPr>
        <p:spPr bwMode="auto">
          <a:xfrm>
            <a:off x="5029200" y="4751388"/>
            <a:ext cx="15605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No dining room</a:t>
            </a:r>
          </a:p>
        </p:txBody>
      </p:sp>
      <p:sp>
        <p:nvSpPr>
          <p:cNvPr id="35916" name="Text Box 73"/>
          <p:cNvSpPr txBox="1">
            <a:spLocks noChangeArrowheads="1"/>
          </p:cNvSpPr>
          <p:nvPr/>
        </p:nvSpPr>
        <p:spPr bwMode="auto">
          <a:xfrm>
            <a:off x="3200400" y="47196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35917" name="Text Box 74"/>
          <p:cNvSpPr txBox="1">
            <a:spLocks noChangeArrowheads="1"/>
          </p:cNvSpPr>
          <p:nvPr/>
        </p:nvSpPr>
        <p:spPr bwMode="auto">
          <a:xfrm>
            <a:off x="3200400" y="49482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5918" name="Text Box 75"/>
          <p:cNvSpPr txBox="1">
            <a:spLocks noChangeArrowheads="1"/>
          </p:cNvSpPr>
          <p:nvPr/>
        </p:nvSpPr>
        <p:spPr bwMode="auto">
          <a:xfrm>
            <a:off x="4057650" y="4719638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35919" name="Text Box 76"/>
          <p:cNvSpPr txBox="1">
            <a:spLocks noChangeArrowheads="1"/>
          </p:cNvSpPr>
          <p:nvPr/>
        </p:nvSpPr>
        <p:spPr bwMode="auto">
          <a:xfrm>
            <a:off x="4057650" y="4948238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PG36</a:t>
            </a:r>
          </a:p>
        </p:txBody>
      </p:sp>
      <p:sp>
        <p:nvSpPr>
          <p:cNvPr id="35920" name="Text Box 77"/>
          <p:cNvSpPr txBox="1">
            <a:spLocks noChangeArrowheads="1"/>
          </p:cNvSpPr>
          <p:nvPr/>
        </p:nvSpPr>
        <p:spPr bwMode="auto">
          <a:xfrm>
            <a:off x="685800" y="28463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5921" name="Text Box 78"/>
          <p:cNvSpPr txBox="1">
            <a:spLocks noChangeArrowheads="1"/>
          </p:cNvSpPr>
          <p:nvPr/>
        </p:nvSpPr>
        <p:spPr bwMode="auto">
          <a:xfrm>
            <a:off x="1493838" y="2852738"/>
            <a:ext cx="633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Aline</a:t>
            </a:r>
          </a:p>
        </p:txBody>
      </p:sp>
      <p:sp>
        <p:nvSpPr>
          <p:cNvPr id="35922" name="Text Box 79"/>
          <p:cNvSpPr txBox="1">
            <a:spLocks noChangeArrowheads="1"/>
          </p:cNvSpPr>
          <p:nvPr/>
        </p:nvSpPr>
        <p:spPr bwMode="auto">
          <a:xfrm>
            <a:off x="2149475" y="2852738"/>
            <a:ext cx="873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Stewart</a:t>
            </a:r>
          </a:p>
        </p:txBody>
      </p:sp>
      <p:sp>
        <p:nvSpPr>
          <p:cNvPr id="35923" name="Text Box 80"/>
          <p:cNvSpPr txBox="1">
            <a:spLocks noChangeArrowheads="1"/>
          </p:cNvSpPr>
          <p:nvPr/>
        </p:nvSpPr>
        <p:spPr bwMode="auto">
          <a:xfrm>
            <a:off x="685800" y="31130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5924" name="Text Box 81"/>
          <p:cNvSpPr txBox="1">
            <a:spLocks noChangeArrowheads="1"/>
          </p:cNvSpPr>
          <p:nvPr/>
        </p:nvSpPr>
        <p:spPr bwMode="auto">
          <a:xfrm>
            <a:off x="1493838" y="3119438"/>
            <a:ext cx="633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Aline</a:t>
            </a:r>
          </a:p>
        </p:txBody>
      </p:sp>
      <p:sp>
        <p:nvSpPr>
          <p:cNvPr id="35925" name="Text Box 82"/>
          <p:cNvSpPr txBox="1">
            <a:spLocks noChangeArrowheads="1"/>
          </p:cNvSpPr>
          <p:nvPr/>
        </p:nvSpPr>
        <p:spPr bwMode="auto">
          <a:xfrm>
            <a:off x="2149475" y="3119438"/>
            <a:ext cx="873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Stewart</a:t>
            </a:r>
          </a:p>
        </p:txBody>
      </p:sp>
      <p:sp>
        <p:nvSpPr>
          <p:cNvPr id="35926" name="Text Box 83"/>
          <p:cNvSpPr txBox="1">
            <a:spLocks noChangeArrowheads="1"/>
          </p:cNvSpPr>
          <p:nvPr/>
        </p:nvSpPr>
        <p:spPr bwMode="auto">
          <a:xfrm>
            <a:off x="685800" y="33416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5927" name="Text Box 84"/>
          <p:cNvSpPr txBox="1">
            <a:spLocks noChangeArrowheads="1"/>
          </p:cNvSpPr>
          <p:nvPr/>
        </p:nvSpPr>
        <p:spPr bwMode="auto">
          <a:xfrm>
            <a:off x="1493838" y="3348038"/>
            <a:ext cx="633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Aline</a:t>
            </a:r>
          </a:p>
        </p:txBody>
      </p:sp>
      <p:sp>
        <p:nvSpPr>
          <p:cNvPr id="35928" name="Text Box 85"/>
          <p:cNvSpPr txBox="1">
            <a:spLocks noChangeArrowheads="1"/>
          </p:cNvSpPr>
          <p:nvPr/>
        </p:nvSpPr>
        <p:spPr bwMode="auto">
          <a:xfrm>
            <a:off x="2149475" y="3348038"/>
            <a:ext cx="873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Stewart</a:t>
            </a:r>
          </a:p>
        </p:txBody>
      </p:sp>
      <p:sp>
        <p:nvSpPr>
          <p:cNvPr id="35929" name="Text Box 86"/>
          <p:cNvSpPr txBox="1">
            <a:spLocks noChangeArrowheads="1"/>
          </p:cNvSpPr>
          <p:nvPr/>
        </p:nvSpPr>
        <p:spPr bwMode="auto">
          <a:xfrm>
            <a:off x="685800" y="38750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CR74</a:t>
            </a:r>
          </a:p>
        </p:txBody>
      </p:sp>
      <p:sp>
        <p:nvSpPr>
          <p:cNvPr id="35930" name="Text Box 87"/>
          <p:cNvSpPr txBox="1">
            <a:spLocks noChangeArrowheads="1"/>
          </p:cNvSpPr>
          <p:nvPr/>
        </p:nvSpPr>
        <p:spPr bwMode="auto">
          <a:xfrm>
            <a:off x="1493838" y="3881438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Mike</a:t>
            </a:r>
          </a:p>
        </p:txBody>
      </p:sp>
      <p:sp>
        <p:nvSpPr>
          <p:cNvPr id="35931" name="Text Box 88"/>
          <p:cNvSpPr txBox="1">
            <a:spLocks noChangeArrowheads="1"/>
          </p:cNvSpPr>
          <p:nvPr/>
        </p:nvSpPr>
        <p:spPr bwMode="auto">
          <a:xfrm>
            <a:off x="2149475" y="3881438"/>
            <a:ext cx="803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Ritchie</a:t>
            </a:r>
          </a:p>
        </p:txBody>
      </p:sp>
      <p:sp>
        <p:nvSpPr>
          <p:cNvPr id="35932" name="Text Box 89"/>
          <p:cNvSpPr txBox="1">
            <a:spLocks noChangeArrowheads="1"/>
          </p:cNvSpPr>
          <p:nvPr/>
        </p:nvSpPr>
        <p:spPr bwMode="auto">
          <a:xfrm>
            <a:off x="685800" y="41036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CR74</a:t>
            </a:r>
          </a:p>
        </p:txBody>
      </p:sp>
      <p:sp>
        <p:nvSpPr>
          <p:cNvPr id="35933" name="Text Box 90"/>
          <p:cNvSpPr txBox="1">
            <a:spLocks noChangeArrowheads="1"/>
          </p:cNvSpPr>
          <p:nvPr/>
        </p:nvSpPr>
        <p:spPr bwMode="auto">
          <a:xfrm>
            <a:off x="1493838" y="4110038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Mike</a:t>
            </a:r>
          </a:p>
        </p:txBody>
      </p:sp>
      <p:sp>
        <p:nvSpPr>
          <p:cNvPr id="35934" name="Text Box 91"/>
          <p:cNvSpPr txBox="1">
            <a:spLocks noChangeArrowheads="1"/>
          </p:cNvSpPr>
          <p:nvPr/>
        </p:nvSpPr>
        <p:spPr bwMode="auto">
          <a:xfrm>
            <a:off x="2149475" y="4110038"/>
            <a:ext cx="803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Ritchie</a:t>
            </a:r>
          </a:p>
        </p:txBody>
      </p:sp>
      <p:sp>
        <p:nvSpPr>
          <p:cNvPr id="35935" name="Text Box 92"/>
          <p:cNvSpPr txBox="1">
            <a:spLocks noChangeArrowheads="1"/>
          </p:cNvSpPr>
          <p:nvPr/>
        </p:nvSpPr>
        <p:spPr bwMode="auto">
          <a:xfrm>
            <a:off x="685800" y="44211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CR74</a:t>
            </a:r>
          </a:p>
        </p:txBody>
      </p:sp>
      <p:sp>
        <p:nvSpPr>
          <p:cNvPr id="35936" name="Text Box 93"/>
          <p:cNvSpPr txBox="1">
            <a:spLocks noChangeArrowheads="1"/>
          </p:cNvSpPr>
          <p:nvPr/>
        </p:nvSpPr>
        <p:spPr bwMode="auto">
          <a:xfrm>
            <a:off x="1493838" y="4383088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Mike</a:t>
            </a:r>
          </a:p>
        </p:txBody>
      </p:sp>
      <p:sp>
        <p:nvSpPr>
          <p:cNvPr id="35937" name="Text Box 94"/>
          <p:cNvSpPr txBox="1">
            <a:spLocks noChangeArrowheads="1"/>
          </p:cNvSpPr>
          <p:nvPr/>
        </p:nvSpPr>
        <p:spPr bwMode="auto">
          <a:xfrm>
            <a:off x="2149475" y="4414838"/>
            <a:ext cx="803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Ritchie</a:t>
            </a:r>
          </a:p>
        </p:txBody>
      </p:sp>
      <p:sp>
        <p:nvSpPr>
          <p:cNvPr id="35938" name="Text Box 95"/>
          <p:cNvSpPr txBox="1">
            <a:spLocks noChangeArrowheads="1"/>
          </p:cNvSpPr>
          <p:nvPr/>
        </p:nvSpPr>
        <p:spPr bwMode="auto">
          <a:xfrm>
            <a:off x="685800" y="46497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CR74</a:t>
            </a:r>
          </a:p>
        </p:txBody>
      </p:sp>
      <p:sp>
        <p:nvSpPr>
          <p:cNvPr id="35939" name="Text Box 96"/>
          <p:cNvSpPr txBox="1">
            <a:spLocks noChangeArrowheads="1"/>
          </p:cNvSpPr>
          <p:nvPr/>
        </p:nvSpPr>
        <p:spPr bwMode="auto">
          <a:xfrm>
            <a:off x="1493838" y="4649788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Mike</a:t>
            </a:r>
          </a:p>
        </p:txBody>
      </p:sp>
      <p:sp>
        <p:nvSpPr>
          <p:cNvPr id="35940" name="Text Box 97"/>
          <p:cNvSpPr txBox="1">
            <a:spLocks noChangeArrowheads="1"/>
          </p:cNvSpPr>
          <p:nvPr/>
        </p:nvSpPr>
        <p:spPr bwMode="auto">
          <a:xfrm>
            <a:off x="2149475" y="4643438"/>
            <a:ext cx="803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Ritchie</a:t>
            </a:r>
          </a:p>
        </p:txBody>
      </p:sp>
      <p:sp>
        <p:nvSpPr>
          <p:cNvPr id="35941" name="Text Box 98"/>
          <p:cNvSpPr txBox="1">
            <a:spLocks noChangeArrowheads="1"/>
          </p:cNvSpPr>
          <p:nvPr/>
        </p:nvSpPr>
        <p:spPr bwMode="auto">
          <a:xfrm>
            <a:off x="704850" y="48720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CR74</a:t>
            </a:r>
          </a:p>
        </p:txBody>
      </p:sp>
      <p:sp>
        <p:nvSpPr>
          <p:cNvPr id="35942" name="Text Box 99"/>
          <p:cNvSpPr txBox="1">
            <a:spLocks noChangeArrowheads="1"/>
          </p:cNvSpPr>
          <p:nvPr/>
        </p:nvSpPr>
        <p:spPr bwMode="auto">
          <a:xfrm>
            <a:off x="1512888" y="4872038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Mike</a:t>
            </a:r>
          </a:p>
        </p:txBody>
      </p:sp>
      <p:sp>
        <p:nvSpPr>
          <p:cNvPr id="35943" name="Text Box 100"/>
          <p:cNvSpPr txBox="1">
            <a:spLocks noChangeArrowheads="1"/>
          </p:cNvSpPr>
          <p:nvPr/>
        </p:nvSpPr>
        <p:spPr bwMode="auto">
          <a:xfrm>
            <a:off x="2168525" y="4865688"/>
            <a:ext cx="803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Ritchie</a:t>
            </a:r>
          </a:p>
        </p:txBody>
      </p:sp>
      <p:sp>
        <p:nvSpPr>
          <p:cNvPr id="35944" name="Text Box 101"/>
          <p:cNvSpPr txBox="1">
            <a:spLocks noChangeArrowheads="1"/>
          </p:cNvSpPr>
          <p:nvPr/>
        </p:nvSpPr>
        <p:spPr bwMode="auto">
          <a:xfrm>
            <a:off x="3209925" y="522922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5945" name="Text Box 102"/>
          <p:cNvSpPr txBox="1">
            <a:spLocks noChangeArrowheads="1"/>
          </p:cNvSpPr>
          <p:nvPr/>
        </p:nvSpPr>
        <p:spPr bwMode="auto">
          <a:xfrm>
            <a:off x="3200400" y="548322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35946" name="Text Box 103"/>
          <p:cNvSpPr txBox="1">
            <a:spLocks noChangeArrowheads="1"/>
          </p:cNvSpPr>
          <p:nvPr/>
        </p:nvSpPr>
        <p:spPr bwMode="auto">
          <a:xfrm>
            <a:off x="3203575" y="57546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5947" name="Text Box 104"/>
          <p:cNvSpPr txBox="1">
            <a:spLocks noChangeArrowheads="1"/>
          </p:cNvSpPr>
          <p:nvPr/>
        </p:nvSpPr>
        <p:spPr bwMode="auto">
          <a:xfrm>
            <a:off x="4044950" y="5207000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35948" name="Text Box 105"/>
          <p:cNvSpPr txBox="1">
            <a:spLocks noChangeArrowheads="1"/>
          </p:cNvSpPr>
          <p:nvPr/>
        </p:nvSpPr>
        <p:spPr bwMode="auto">
          <a:xfrm>
            <a:off x="4044950" y="548163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35949" name="Text Box 106"/>
          <p:cNvSpPr txBox="1">
            <a:spLocks noChangeArrowheads="1"/>
          </p:cNvSpPr>
          <p:nvPr/>
        </p:nvSpPr>
        <p:spPr bwMode="auto">
          <a:xfrm>
            <a:off x="4044950" y="575468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35950" name="Text Box 107"/>
          <p:cNvSpPr txBox="1">
            <a:spLocks noChangeArrowheads="1"/>
          </p:cNvSpPr>
          <p:nvPr/>
        </p:nvSpPr>
        <p:spPr bwMode="auto">
          <a:xfrm>
            <a:off x="5029200" y="5207000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small</a:t>
            </a:r>
          </a:p>
        </p:txBody>
      </p:sp>
      <p:sp>
        <p:nvSpPr>
          <p:cNvPr id="35951" name="Text Box 108"/>
          <p:cNvSpPr txBox="1">
            <a:spLocks noChangeArrowheads="1"/>
          </p:cNvSpPr>
          <p:nvPr/>
        </p:nvSpPr>
        <p:spPr bwMode="auto">
          <a:xfrm>
            <a:off x="5029200" y="5513388"/>
            <a:ext cx="12239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remote</a:t>
            </a:r>
          </a:p>
        </p:txBody>
      </p:sp>
      <p:sp>
        <p:nvSpPr>
          <p:cNvPr id="35952" name="Text Box 109"/>
          <p:cNvSpPr txBox="1">
            <a:spLocks noChangeArrowheads="1"/>
          </p:cNvSpPr>
          <p:nvPr/>
        </p:nvSpPr>
        <p:spPr bwMode="auto">
          <a:xfrm>
            <a:off x="5029200" y="6046788"/>
            <a:ext cx="15605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No dining room</a:t>
            </a:r>
          </a:p>
        </p:txBody>
      </p:sp>
      <p:sp>
        <p:nvSpPr>
          <p:cNvPr id="35953" name="Text Box 110"/>
          <p:cNvSpPr txBox="1">
            <a:spLocks noChangeArrowheads="1"/>
          </p:cNvSpPr>
          <p:nvPr/>
        </p:nvSpPr>
        <p:spPr bwMode="auto">
          <a:xfrm>
            <a:off x="3200400" y="60150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35954" name="Text Box 111"/>
          <p:cNvSpPr txBox="1">
            <a:spLocks noChangeArrowheads="1"/>
          </p:cNvSpPr>
          <p:nvPr/>
        </p:nvSpPr>
        <p:spPr bwMode="auto">
          <a:xfrm>
            <a:off x="3200400" y="63198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35955" name="Text Box 112"/>
          <p:cNvSpPr txBox="1">
            <a:spLocks noChangeArrowheads="1"/>
          </p:cNvSpPr>
          <p:nvPr/>
        </p:nvSpPr>
        <p:spPr bwMode="auto">
          <a:xfrm>
            <a:off x="4057650" y="6015038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35956" name="Text Box 113"/>
          <p:cNvSpPr txBox="1">
            <a:spLocks noChangeArrowheads="1"/>
          </p:cNvSpPr>
          <p:nvPr/>
        </p:nvSpPr>
        <p:spPr bwMode="auto">
          <a:xfrm>
            <a:off x="4057650" y="6319838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PG36</a:t>
            </a:r>
          </a:p>
        </p:txBody>
      </p:sp>
      <p:sp>
        <p:nvSpPr>
          <p:cNvPr id="35957" name="Text Box 114"/>
          <p:cNvSpPr txBox="1">
            <a:spLocks noChangeArrowheads="1"/>
          </p:cNvSpPr>
          <p:nvPr/>
        </p:nvSpPr>
        <p:spPr bwMode="auto">
          <a:xfrm>
            <a:off x="701675" y="545147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35958" name="Text Box 115"/>
          <p:cNvSpPr txBox="1">
            <a:spLocks noChangeArrowheads="1"/>
          </p:cNvSpPr>
          <p:nvPr/>
        </p:nvSpPr>
        <p:spPr bwMode="auto">
          <a:xfrm>
            <a:off x="1497013" y="5449888"/>
            <a:ext cx="6365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Mary</a:t>
            </a:r>
          </a:p>
        </p:txBody>
      </p:sp>
      <p:sp>
        <p:nvSpPr>
          <p:cNvPr id="35959" name="Text Box 116"/>
          <p:cNvSpPr txBox="1">
            <a:spLocks noChangeArrowheads="1"/>
          </p:cNvSpPr>
          <p:nvPr/>
        </p:nvSpPr>
        <p:spPr bwMode="auto">
          <a:xfrm>
            <a:off x="2152650" y="5437188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Tregear</a:t>
            </a:r>
          </a:p>
        </p:txBody>
      </p:sp>
      <p:sp>
        <p:nvSpPr>
          <p:cNvPr id="35960" name="Text Box 117"/>
          <p:cNvSpPr txBox="1">
            <a:spLocks noChangeArrowheads="1"/>
          </p:cNvSpPr>
          <p:nvPr/>
        </p:nvSpPr>
        <p:spPr bwMode="auto">
          <a:xfrm>
            <a:off x="685800" y="575627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35961" name="Text Box 118"/>
          <p:cNvSpPr txBox="1">
            <a:spLocks noChangeArrowheads="1"/>
          </p:cNvSpPr>
          <p:nvPr/>
        </p:nvSpPr>
        <p:spPr bwMode="auto">
          <a:xfrm>
            <a:off x="1481138" y="5754688"/>
            <a:ext cx="6365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Mary</a:t>
            </a:r>
          </a:p>
        </p:txBody>
      </p:sp>
      <p:sp>
        <p:nvSpPr>
          <p:cNvPr id="35962" name="Text Box 119"/>
          <p:cNvSpPr txBox="1">
            <a:spLocks noChangeArrowheads="1"/>
          </p:cNvSpPr>
          <p:nvPr/>
        </p:nvSpPr>
        <p:spPr bwMode="auto">
          <a:xfrm>
            <a:off x="2136775" y="5741988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Tregear</a:t>
            </a:r>
          </a:p>
        </p:txBody>
      </p:sp>
      <p:sp>
        <p:nvSpPr>
          <p:cNvPr id="35963" name="Text Box 120"/>
          <p:cNvSpPr txBox="1">
            <a:spLocks noChangeArrowheads="1"/>
          </p:cNvSpPr>
          <p:nvPr/>
        </p:nvSpPr>
        <p:spPr bwMode="auto">
          <a:xfrm>
            <a:off x="685800" y="60150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35964" name="Text Box 121"/>
          <p:cNvSpPr txBox="1">
            <a:spLocks noChangeArrowheads="1"/>
          </p:cNvSpPr>
          <p:nvPr/>
        </p:nvSpPr>
        <p:spPr bwMode="auto">
          <a:xfrm>
            <a:off x="1481138" y="6013450"/>
            <a:ext cx="6365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Mary</a:t>
            </a:r>
          </a:p>
        </p:txBody>
      </p:sp>
      <p:sp>
        <p:nvSpPr>
          <p:cNvPr id="35965" name="Text Box 122"/>
          <p:cNvSpPr txBox="1">
            <a:spLocks noChangeArrowheads="1"/>
          </p:cNvSpPr>
          <p:nvPr/>
        </p:nvSpPr>
        <p:spPr bwMode="auto">
          <a:xfrm>
            <a:off x="2136775" y="6015038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Tregear</a:t>
            </a:r>
          </a:p>
        </p:txBody>
      </p:sp>
      <p:sp>
        <p:nvSpPr>
          <p:cNvPr id="35966" name="Text Box 123"/>
          <p:cNvSpPr txBox="1">
            <a:spLocks noChangeArrowheads="1"/>
          </p:cNvSpPr>
          <p:nvPr/>
        </p:nvSpPr>
        <p:spPr bwMode="auto">
          <a:xfrm>
            <a:off x="685800" y="63198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35967" name="Text Box 124"/>
          <p:cNvSpPr txBox="1">
            <a:spLocks noChangeArrowheads="1"/>
          </p:cNvSpPr>
          <p:nvPr/>
        </p:nvSpPr>
        <p:spPr bwMode="auto">
          <a:xfrm>
            <a:off x="1481138" y="6318250"/>
            <a:ext cx="6365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Mary</a:t>
            </a:r>
          </a:p>
        </p:txBody>
      </p:sp>
      <p:sp>
        <p:nvSpPr>
          <p:cNvPr id="35968" name="Text Box 125"/>
          <p:cNvSpPr txBox="1">
            <a:spLocks noChangeArrowheads="1"/>
          </p:cNvSpPr>
          <p:nvPr/>
        </p:nvSpPr>
        <p:spPr bwMode="auto">
          <a:xfrm>
            <a:off x="2136775" y="6305550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Tregear</a:t>
            </a:r>
          </a:p>
        </p:txBody>
      </p:sp>
      <p:sp>
        <p:nvSpPr>
          <p:cNvPr id="35970" name="Text Box 127"/>
          <p:cNvSpPr txBox="1">
            <a:spLocks noChangeArrowheads="1"/>
          </p:cNvSpPr>
          <p:nvPr/>
        </p:nvSpPr>
        <p:spPr bwMode="auto">
          <a:xfrm>
            <a:off x="6753225" y="2117725"/>
            <a:ext cx="235585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Cardinality = 5 * 4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            = 20 Tuples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Degree = 3 + 3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            = 6 Attributes</a:t>
            </a:r>
          </a:p>
        </p:txBody>
      </p:sp>
      <p:sp>
        <p:nvSpPr>
          <p:cNvPr id="35971" name="Line 128"/>
          <p:cNvSpPr>
            <a:spLocks noChangeShapeType="1"/>
          </p:cNvSpPr>
          <p:nvPr/>
        </p:nvSpPr>
        <p:spPr bwMode="auto">
          <a:xfrm flipV="1">
            <a:off x="4951413" y="712788"/>
            <a:ext cx="1587" cy="5916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35972" name="Line 129"/>
          <p:cNvSpPr>
            <a:spLocks noChangeShapeType="1"/>
          </p:cNvSpPr>
          <p:nvPr/>
        </p:nvSpPr>
        <p:spPr bwMode="auto">
          <a:xfrm flipV="1">
            <a:off x="3046413" y="762000"/>
            <a:ext cx="1587" cy="5916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" name="Rectangle 1"/>
          <p:cNvSpPr/>
          <p:nvPr/>
        </p:nvSpPr>
        <p:spPr>
          <a:xfrm>
            <a:off x="1043608" y="279056"/>
            <a:ext cx="6406207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dirty="0">
                <a:sym typeface="Symbol" pitchFamily="18" charset="2"/>
              </a:rPr>
              <a:t></a:t>
            </a:r>
            <a:r>
              <a:rPr lang="en-US" altLang="ar-SA" baseline="-25000" dirty="0" err="1">
                <a:sym typeface="Symbol" pitchFamily="18" charset="2"/>
              </a:rPr>
              <a:t>ClientNo</a:t>
            </a:r>
            <a:r>
              <a:rPr lang="en-US" altLang="ar-SA" baseline="-25000" dirty="0">
                <a:sym typeface="Symbol" pitchFamily="18" charset="2"/>
              </a:rPr>
              <a:t>, </a:t>
            </a:r>
            <a:r>
              <a:rPr lang="en-US" altLang="ar-SA" baseline="-25000" dirty="0" err="1">
                <a:sym typeface="Symbol" pitchFamily="18" charset="2"/>
              </a:rPr>
              <a:t>Fname</a:t>
            </a:r>
            <a:r>
              <a:rPr lang="en-US" altLang="ar-SA" baseline="-25000" dirty="0">
                <a:sym typeface="Symbol" pitchFamily="18" charset="2"/>
              </a:rPr>
              <a:t>, </a:t>
            </a:r>
            <a:r>
              <a:rPr lang="en-US" altLang="ar-SA" baseline="-25000" dirty="0" err="1">
                <a:sym typeface="Symbol" pitchFamily="18" charset="2"/>
              </a:rPr>
              <a:t>Lname</a:t>
            </a:r>
            <a:r>
              <a:rPr lang="en-US" altLang="ar-SA" baseline="-25000" dirty="0">
                <a:sym typeface="Symbol" pitchFamily="18" charset="2"/>
              </a:rPr>
              <a:t> </a:t>
            </a:r>
            <a:r>
              <a:rPr lang="en-US" altLang="ar-SA" dirty="0">
                <a:sym typeface="Symbol" pitchFamily="18" charset="2"/>
              </a:rPr>
              <a:t>(CLIENT) X </a:t>
            </a:r>
            <a:r>
              <a:rPr lang="en-US" altLang="ar-SA" baseline="-25000" dirty="0" err="1">
                <a:sym typeface="Symbol" pitchFamily="18" charset="2"/>
              </a:rPr>
              <a:t>clientNo</a:t>
            </a:r>
            <a:r>
              <a:rPr lang="en-US" altLang="ar-SA" baseline="-25000" dirty="0">
                <a:sym typeface="Symbol" pitchFamily="18" charset="2"/>
              </a:rPr>
              <a:t>, </a:t>
            </a:r>
            <a:r>
              <a:rPr lang="en-US" altLang="ar-SA" baseline="-25000" dirty="0" err="1">
                <a:sym typeface="Symbol" pitchFamily="18" charset="2"/>
              </a:rPr>
              <a:t>PropertyNo</a:t>
            </a:r>
            <a:r>
              <a:rPr lang="en-US" altLang="ar-SA" baseline="-25000" dirty="0">
                <a:sym typeface="Symbol" pitchFamily="18" charset="2"/>
              </a:rPr>
              <a:t>, comment</a:t>
            </a:r>
            <a:r>
              <a:rPr lang="en-US" altLang="ar-SA" dirty="0">
                <a:sym typeface="Symbol" pitchFamily="18" charset="2"/>
              </a:rPr>
              <a:t>(VIEW))</a:t>
            </a:r>
            <a:endParaRPr lang="en-US" altLang="ar-SA" dirty="0"/>
          </a:p>
        </p:txBody>
      </p:sp>
    </p:spTree>
    <p:extLst>
      <p:ext uri="{BB962C8B-B14F-4D97-AF65-F5344CB8AC3E}">
        <p14:creationId xmlns:p14="http://schemas.microsoft.com/office/powerpoint/2010/main" val="375497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679CF42-2709-4E89-9FE0-AB992E6C7020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000" smtClean="0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rtl="0" eaLnBrk="1" hangingPunct="1">
              <a:defRPr/>
            </a:pPr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Join Operation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534400" cy="4343400"/>
          </a:xfrm>
        </p:spPr>
        <p:txBody>
          <a:bodyPr/>
          <a:lstStyle/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Return a relation that is the concatenation of tuples from two relations R &amp; S that satisfy a certain condition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Form of join operation: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	- Theta join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	- Equijoin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	- Natural join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	- Outer join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</p:txBody>
      </p:sp>
    </p:spTree>
    <p:extLst>
      <p:ext uri="{BB962C8B-B14F-4D97-AF65-F5344CB8AC3E}">
        <p14:creationId xmlns:p14="http://schemas.microsoft.com/office/powerpoint/2010/main" val="324376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A71E2D8-1640-4A86-B81D-2C04A18648DB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en-US" sz="1000" smtClean="0"/>
          </a:p>
        </p:txBody>
      </p:sp>
      <p:grpSp>
        <p:nvGrpSpPr>
          <p:cNvPr id="2" name="Organization Chart 7"/>
          <p:cNvGrpSpPr>
            <a:grpSpLocks/>
          </p:cNvGrpSpPr>
          <p:nvPr/>
        </p:nvGrpSpPr>
        <p:grpSpPr bwMode="auto">
          <a:xfrm>
            <a:off x="304800" y="152400"/>
            <a:ext cx="8610600" cy="3792538"/>
            <a:chOff x="192" y="96"/>
            <a:chExt cx="5425" cy="2389"/>
          </a:xfrm>
        </p:grpSpPr>
        <p:graphicFrame>
          <p:nvGraphicFramePr>
            <p:cNvPr id="9" name="Diagram 8"/>
            <p:cNvGraphicFramePr/>
            <p:nvPr/>
          </p:nvGraphicFramePr>
          <p:xfrm>
            <a:off x="192" y="96"/>
            <a:ext cx="5425" cy="238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3" name="AutoShape 20"/>
            <p:cNvSpPr>
              <a:spLocks noChangeArrowheads="1"/>
            </p:cNvSpPr>
            <p:nvPr/>
          </p:nvSpPr>
          <p:spPr bwMode="auto">
            <a:xfrm rot="5342390">
              <a:off x="721" y="2114"/>
              <a:ext cx="93" cy="192"/>
            </a:xfrm>
            <a:prstGeom prst="flowChartCollat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" name="AutoShape 21"/>
            <p:cNvSpPr>
              <a:spLocks noChangeArrowheads="1"/>
            </p:cNvSpPr>
            <p:nvPr/>
          </p:nvSpPr>
          <p:spPr bwMode="auto">
            <a:xfrm rot="5342390">
              <a:off x="2113" y="2111"/>
              <a:ext cx="93" cy="192"/>
            </a:xfrm>
            <a:prstGeom prst="flowChartCollate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" name="Text Box 23"/>
            <p:cNvSpPr txBox="1">
              <a:spLocks noChangeArrowheads="1"/>
            </p:cNvSpPr>
            <p:nvPr/>
          </p:nvSpPr>
          <p:spPr bwMode="auto">
            <a:xfrm>
              <a:off x="3524" y="2073"/>
              <a:ext cx="17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ar-SA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rPr>
                <a:t>*</a:t>
              </a:r>
            </a:p>
          </p:txBody>
        </p:sp>
        <p:grpSp>
          <p:nvGrpSpPr>
            <p:cNvPr id="6" name="Group 25"/>
            <p:cNvGrpSpPr>
              <a:grpSpLocks/>
            </p:cNvGrpSpPr>
            <p:nvPr/>
          </p:nvGrpSpPr>
          <p:grpSpPr bwMode="auto">
            <a:xfrm>
              <a:off x="4945" y="2063"/>
              <a:ext cx="192" cy="97"/>
              <a:chOff x="2640" y="2447"/>
              <a:chExt cx="192" cy="97"/>
            </a:xfrm>
          </p:grpSpPr>
          <p:sp>
            <p:nvSpPr>
              <p:cNvPr id="7" name="AutoShape 26"/>
              <p:cNvSpPr>
                <a:spLocks/>
              </p:cNvSpPr>
              <p:nvPr/>
            </p:nvSpPr>
            <p:spPr bwMode="auto">
              <a:xfrm>
                <a:off x="2640" y="2448"/>
                <a:ext cx="144" cy="96"/>
              </a:xfrm>
              <a:prstGeom prst="rightBrace">
                <a:avLst>
                  <a:gd name="adj1" fmla="val 8333"/>
                  <a:gd name="adj2" fmla="val 50000"/>
                </a:avLst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  <p:sp>
            <p:nvSpPr>
              <p:cNvPr id="8" name="AutoShape 27"/>
              <p:cNvSpPr>
                <a:spLocks noChangeArrowheads="1"/>
              </p:cNvSpPr>
              <p:nvPr/>
            </p:nvSpPr>
            <p:spPr bwMode="auto">
              <a:xfrm rot="-5499253">
                <a:off x="2735" y="2448"/>
                <a:ext cx="97" cy="96"/>
              </a:xfrm>
              <a:prstGeom prst="triangle">
                <a:avLst>
                  <a:gd name="adj" fmla="val 50000"/>
                </a:avLst>
              </a:prstGeom>
              <a:solidFill>
                <a:srgbClr val="CCFF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non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endParaRPr lang="ar-SA"/>
              </a:p>
            </p:txBody>
          </p:sp>
        </p:grpSp>
      </p:grpSp>
      <p:sp>
        <p:nvSpPr>
          <p:cNvPr id="1044" name="Text Box 17"/>
          <p:cNvSpPr txBox="1">
            <a:spLocks noChangeArrowheads="1"/>
          </p:cNvSpPr>
          <p:nvPr/>
        </p:nvSpPr>
        <p:spPr bwMode="auto">
          <a:xfrm>
            <a:off x="381000" y="4056063"/>
            <a:ext cx="1676400" cy="2162175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 dirty="0"/>
              <a:t>Similar to CP followed by Select.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 dirty="0"/>
              <a:t>The condition is called </a:t>
            </a:r>
            <a:r>
              <a:rPr lang="en-US" altLang="ar-SA" sz="1800" b="1" dirty="0"/>
              <a:t>join condition (&gt;,&lt;, = ….)</a:t>
            </a:r>
          </a:p>
        </p:txBody>
      </p:sp>
      <p:sp>
        <p:nvSpPr>
          <p:cNvPr id="1045" name="Text Box 18"/>
          <p:cNvSpPr txBox="1">
            <a:spLocks noChangeArrowheads="1"/>
          </p:cNvSpPr>
          <p:nvPr/>
        </p:nvSpPr>
        <p:spPr bwMode="auto">
          <a:xfrm>
            <a:off x="2514600" y="4056063"/>
            <a:ext cx="1981200" cy="2354491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 dirty="0"/>
              <a:t>The join condition contains one or more </a:t>
            </a:r>
            <a:r>
              <a:rPr lang="en-US" altLang="ar-SA" sz="1800" u="sng" dirty="0"/>
              <a:t>equality</a:t>
            </a:r>
            <a:r>
              <a:rPr lang="en-US" altLang="ar-SA" sz="1800" dirty="0"/>
              <a:t> conditions.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 dirty="0"/>
              <a:t>(</a:t>
            </a:r>
            <a:r>
              <a:rPr lang="en-US" altLang="ar-SA" dirty="0"/>
              <a:t>Could be redundant</a:t>
            </a:r>
            <a:r>
              <a:rPr lang="en-US" altLang="ar-SA" sz="1800" dirty="0"/>
              <a:t>)</a:t>
            </a:r>
            <a:endParaRPr lang="en-US" altLang="ar-SA" sz="1800" b="1" dirty="0"/>
          </a:p>
        </p:txBody>
      </p:sp>
      <p:sp>
        <p:nvSpPr>
          <p:cNvPr id="1046" name="Text Box 22"/>
          <p:cNvSpPr txBox="1">
            <a:spLocks noChangeArrowheads="1"/>
          </p:cNvSpPr>
          <p:nvPr/>
        </p:nvSpPr>
        <p:spPr bwMode="auto">
          <a:xfrm>
            <a:off x="4800600" y="4038600"/>
            <a:ext cx="1905000" cy="1612900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 dirty="0"/>
              <a:t>Contains one or more </a:t>
            </a:r>
            <a:r>
              <a:rPr lang="en-US" altLang="ar-SA" sz="1800" u="sng" dirty="0"/>
              <a:t>equality</a:t>
            </a:r>
            <a:r>
              <a:rPr lang="en-US" altLang="ar-SA" sz="1800" dirty="0"/>
              <a:t> conditions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 dirty="0"/>
              <a:t>With </a:t>
            </a:r>
            <a:r>
              <a:rPr lang="en-US" altLang="ar-SA" sz="1800" u="sng" dirty="0"/>
              <a:t>no redundancy</a:t>
            </a:r>
            <a:endParaRPr lang="en-US" altLang="ar-SA" sz="1800" b="1" u="sng" dirty="0"/>
          </a:p>
        </p:txBody>
      </p:sp>
      <p:sp>
        <p:nvSpPr>
          <p:cNvPr id="1047" name="Text Box 24"/>
          <p:cNvSpPr txBox="1">
            <a:spLocks noChangeArrowheads="1"/>
          </p:cNvSpPr>
          <p:nvPr/>
        </p:nvSpPr>
        <p:spPr bwMode="auto">
          <a:xfrm>
            <a:off x="7086600" y="4056063"/>
            <a:ext cx="1676400" cy="2024062"/>
          </a:xfrm>
          <a:prstGeom prst="rect">
            <a:avLst/>
          </a:prstGeom>
          <a:noFill/>
          <a:ln w="9525">
            <a:solidFill>
              <a:srgbClr val="0066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ar-SA" sz="1800" dirty="0"/>
              <a:t>If there are no matching tuples in S that matches R then the NULL is shown</a:t>
            </a:r>
          </a:p>
        </p:txBody>
      </p:sp>
    </p:spTree>
    <p:extLst>
      <p:ext uri="{BB962C8B-B14F-4D97-AF65-F5344CB8AC3E}">
        <p14:creationId xmlns:p14="http://schemas.microsoft.com/office/powerpoint/2010/main" val="188059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66D2F68-D143-434D-960A-E63AA57EF9CA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000" smtClean="0"/>
          </a:p>
        </p:txBody>
      </p:sp>
      <p:grpSp>
        <p:nvGrpSpPr>
          <p:cNvPr id="2" name="Organization Chart 7"/>
          <p:cNvGrpSpPr>
            <a:grpSpLocks noChangeAspect="1"/>
          </p:cNvGrpSpPr>
          <p:nvPr/>
        </p:nvGrpSpPr>
        <p:grpSpPr bwMode="auto">
          <a:xfrm>
            <a:off x="609600" y="1325563"/>
            <a:ext cx="7620000" cy="4922837"/>
            <a:chOff x="384" y="835"/>
            <a:chExt cx="4800" cy="3101"/>
          </a:xfrm>
        </p:grpSpPr>
        <p:graphicFrame>
          <p:nvGraphicFramePr>
            <p:cNvPr id="6" name="Diagram 5"/>
            <p:cNvGraphicFramePr/>
            <p:nvPr/>
          </p:nvGraphicFramePr>
          <p:xfrm>
            <a:off x="384" y="835"/>
            <a:ext cx="4800" cy="3101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3" name="Picture 20" descr="small-left-outer-join"/>
            <p:cNvSpPr>
              <a:spLocks noChangeAspect="1" noChangeArrowheads="1"/>
            </p:cNvSpPr>
            <p:nvPr/>
          </p:nvSpPr>
          <p:spPr bwMode="auto">
            <a:xfrm>
              <a:off x="960" y="3630"/>
              <a:ext cx="222" cy="2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4" name="Picture 21" descr="small-right-outer-join"/>
            <p:cNvSpPr>
              <a:spLocks noChangeAspect="1" noChangeArrowheads="1"/>
            </p:cNvSpPr>
            <p:nvPr/>
          </p:nvSpPr>
          <p:spPr bwMode="auto">
            <a:xfrm>
              <a:off x="2736" y="3590"/>
              <a:ext cx="222" cy="2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  <p:sp>
          <p:nvSpPr>
            <p:cNvPr id="5" name="Picture 22" descr="small-full-outer-join"/>
            <p:cNvSpPr>
              <a:spLocks noChangeAspect="1" noChangeArrowheads="1"/>
            </p:cNvSpPr>
            <p:nvPr/>
          </p:nvSpPr>
          <p:spPr bwMode="auto">
            <a:xfrm>
              <a:off x="4320" y="3648"/>
              <a:ext cx="306" cy="2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ar-SA"/>
            </a:p>
          </p:txBody>
        </p:sp>
      </p:grpSp>
    </p:spTree>
    <p:extLst>
      <p:ext uri="{BB962C8B-B14F-4D97-AF65-F5344CB8AC3E}">
        <p14:creationId xmlns:p14="http://schemas.microsoft.com/office/powerpoint/2010/main" val="2264405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682F7EB-5942-41FD-843D-061EB847C7E5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000" smtClean="0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Theta join Operation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534400" cy="2438400"/>
          </a:xfrm>
        </p:spPr>
        <p:txBody>
          <a:bodyPr>
            <a:normAutofit fontScale="92500" lnSpcReduction="20000"/>
          </a:bodyPr>
          <a:lstStyle/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Return a relation that includes all tuples that satisfy the logical condition F from the Cartesian product of R &amp; S. 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Logical operators (</a:t>
            </a:r>
            <a:r>
              <a:rPr lang="en-US" altLang="ar-SA" sz="2600" dirty="0" smtClean="0">
                <a:sym typeface="Symbol" pitchFamily="18" charset="2"/>
              </a:rPr>
              <a:t>)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Denoted by R     </a:t>
            </a:r>
            <a:r>
              <a:rPr lang="en-US" altLang="ar-SA" sz="2600" i="1" baseline="-25000" dirty="0" smtClean="0"/>
              <a:t>F   </a:t>
            </a:r>
            <a:r>
              <a:rPr lang="en-US" altLang="ar-SA" sz="2600" dirty="0" smtClean="0"/>
              <a:t>S =  </a:t>
            </a:r>
            <a:r>
              <a:rPr lang="en-US" altLang="ar-SA" sz="2100" dirty="0" smtClean="0">
                <a:sym typeface="Symbol" pitchFamily="18" charset="2"/>
              </a:rPr>
              <a:t></a:t>
            </a:r>
            <a:r>
              <a:rPr lang="en-US" altLang="ar-SA" sz="2100" i="1" baseline="-25000" dirty="0" smtClean="0">
                <a:sym typeface="Symbol" pitchFamily="18" charset="2"/>
              </a:rPr>
              <a:t>F </a:t>
            </a:r>
            <a:r>
              <a:rPr lang="en-US" altLang="ar-SA" sz="2100" i="1" dirty="0" smtClean="0">
                <a:sym typeface="Symbol" pitchFamily="18" charset="2"/>
              </a:rPr>
              <a:t>(</a:t>
            </a:r>
            <a:r>
              <a:rPr lang="en-US" altLang="ar-SA" sz="2100" dirty="0" smtClean="0">
                <a:sym typeface="Symbol" pitchFamily="18" charset="2"/>
              </a:rPr>
              <a:t>R X S)</a:t>
            </a:r>
            <a:endParaRPr lang="en-US" altLang="ar-SA" sz="2100" dirty="0" smtClean="0"/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</p:txBody>
      </p:sp>
      <p:sp>
        <p:nvSpPr>
          <p:cNvPr id="37893" name="AutoShape 4"/>
          <p:cNvSpPr>
            <a:spLocks noChangeArrowheads="1"/>
          </p:cNvSpPr>
          <p:nvPr/>
        </p:nvSpPr>
        <p:spPr bwMode="auto">
          <a:xfrm rot="5342390">
            <a:off x="2407466" y="3066518"/>
            <a:ext cx="150813" cy="304800"/>
          </a:xfrm>
          <a:prstGeom prst="flowChartCollat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</p:spTree>
    <p:extLst>
      <p:ext uri="{BB962C8B-B14F-4D97-AF65-F5344CB8AC3E}">
        <p14:creationId xmlns:p14="http://schemas.microsoft.com/office/powerpoint/2010/main" val="4015550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21CB314-801B-425B-9102-8DB88CCC0AF9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000" smtClean="0"/>
          </a:p>
        </p:txBody>
      </p:sp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Theta join Operation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14400"/>
            <a:ext cx="8591872" cy="4242792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1900" dirty="0" smtClean="0"/>
          </a:p>
          <a:p>
            <a:pPr marL="0" indent="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1900" dirty="0" smtClean="0"/>
              <a:t>CLIENT(</a:t>
            </a:r>
            <a:r>
              <a:rPr lang="en-US" altLang="ar-SA" sz="1900" dirty="0" err="1" smtClean="0"/>
              <a:t>ClientNo</a:t>
            </a:r>
            <a:r>
              <a:rPr lang="en-US" altLang="ar-SA" sz="1900" dirty="0" smtClean="0"/>
              <a:t>, </a:t>
            </a:r>
            <a:r>
              <a:rPr lang="en-US" altLang="ar-SA" sz="1900" dirty="0" err="1" smtClean="0"/>
              <a:t>FName</a:t>
            </a:r>
            <a:r>
              <a:rPr lang="en-US" altLang="ar-SA" sz="1900" dirty="0" smtClean="0"/>
              <a:t>, </a:t>
            </a:r>
            <a:r>
              <a:rPr lang="en-US" altLang="ar-SA" sz="1900" dirty="0" err="1" smtClean="0"/>
              <a:t>Lname</a:t>
            </a:r>
            <a:r>
              <a:rPr lang="en-US" altLang="ar-SA" sz="1900" dirty="0" smtClean="0"/>
              <a:t>, </a:t>
            </a:r>
            <a:r>
              <a:rPr lang="en-US" altLang="ar-SA" sz="1900" dirty="0" err="1" smtClean="0"/>
              <a:t>TelNo</a:t>
            </a:r>
            <a:r>
              <a:rPr lang="en-US" altLang="ar-SA" sz="1900" dirty="0" smtClean="0"/>
              <a:t>)</a:t>
            </a:r>
          </a:p>
          <a:p>
            <a:pPr marL="0" indent="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1900" dirty="0" smtClean="0"/>
              <a:t>VIEW(</a:t>
            </a:r>
            <a:r>
              <a:rPr lang="en-US" altLang="ar-SA" sz="1900" dirty="0" err="1" smtClean="0"/>
              <a:t>ClientNo</a:t>
            </a:r>
            <a:r>
              <a:rPr lang="en-US" altLang="ar-SA" sz="1900" dirty="0" smtClean="0"/>
              <a:t>, </a:t>
            </a:r>
            <a:r>
              <a:rPr lang="en-US" altLang="ar-SA" sz="1900" dirty="0" err="1" smtClean="0"/>
              <a:t>PropertyNo</a:t>
            </a:r>
            <a:r>
              <a:rPr lang="en-US" altLang="ar-SA" sz="1900" dirty="0" smtClean="0"/>
              <a:t>, </a:t>
            </a:r>
            <a:r>
              <a:rPr lang="en-US" altLang="ar-SA" sz="1900" dirty="0" err="1" smtClean="0"/>
              <a:t>ViewDate</a:t>
            </a:r>
            <a:r>
              <a:rPr lang="en-US" altLang="ar-SA" sz="1900" dirty="0" smtClean="0"/>
              <a:t>, Comment)</a:t>
            </a:r>
            <a:endParaRPr lang="en-US" altLang="ar-SA" sz="2600" b="1" dirty="0" smtClean="0"/>
          </a:p>
          <a:p>
            <a:pPr marL="0" indent="0" algn="l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b="1" dirty="0" smtClean="0"/>
          </a:p>
          <a:p>
            <a:pPr marL="0" indent="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b="1" dirty="0" smtClean="0"/>
              <a:t>Example:</a:t>
            </a:r>
          </a:p>
          <a:p>
            <a:pPr marL="0" indent="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List the names and comments of all renters who have viewed a property.</a:t>
            </a:r>
          </a:p>
          <a:p>
            <a:pPr marL="0" indent="0" algn="l" rtl="0" eaLnBrk="1" hangingPunct="1">
              <a:buFont typeface="Wingdings" pitchFamily="2" charset="2"/>
              <a:buNone/>
            </a:pPr>
            <a:r>
              <a:rPr lang="en-US" altLang="ar-SA" sz="2100" dirty="0" smtClean="0">
                <a:sym typeface="Symbol" pitchFamily="18" charset="2"/>
              </a:rPr>
              <a:t></a:t>
            </a:r>
            <a:r>
              <a:rPr lang="en-US" altLang="ar-SA" sz="2100" baseline="-25000" dirty="0" err="1" smtClean="0">
                <a:sym typeface="Symbol" pitchFamily="18" charset="2"/>
              </a:rPr>
              <a:t>Client.ClientNo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Fname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Lname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View.ClientNo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PrprtyNo</a:t>
            </a:r>
            <a:r>
              <a:rPr lang="en-US" altLang="ar-SA" sz="2100" baseline="-25000" dirty="0" smtClean="0">
                <a:sym typeface="Symbol" pitchFamily="18" charset="2"/>
              </a:rPr>
              <a:t>, Comment </a:t>
            </a:r>
            <a:r>
              <a:rPr lang="en-US" altLang="ar-SA" sz="2600" dirty="0" smtClean="0"/>
              <a:t>(CLIENT     </a:t>
            </a:r>
            <a:r>
              <a:rPr lang="en-US" altLang="ar-SA" sz="2100" baseline="-25000" dirty="0" err="1" smtClean="0"/>
              <a:t>Client.ClientNo</a:t>
            </a:r>
            <a:r>
              <a:rPr lang="en-US" altLang="ar-SA" sz="2100" baseline="-25000" dirty="0" smtClean="0"/>
              <a:t>=</a:t>
            </a:r>
            <a:r>
              <a:rPr lang="en-US" altLang="ar-SA" sz="2100" baseline="-25000" dirty="0" err="1" smtClean="0"/>
              <a:t>View.ClientNo</a:t>
            </a:r>
            <a:r>
              <a:rPr lang="en-US" altLang="ar-SA" sz="2600" dirty="0" smtClean="0"/>
              <a:t> VIEW) </a:t>
            </a:r>
          </a:p>
          <a:p>
            <a:pPr marL="0" indent="0" algn="l" rtl="0" eaLnBrk="1" hangingPunct="1"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l" rtl="0" eaLnBrk="1" hangingPunct="1">
              <a:buFont typeface="Wingdings" pitchFamily="2" charset="2"/>
              <a:buNone/>
            </a:pPr>
            <a:r>
              <a:rPr lang="en-US" altLang="ar-SA" sz="2600" dirty="0" smtClean="0"/>
              <a:t>Alternative:</a:t>
            </a:r>
          </a:p>
          <a:p>
            <a:pPr marL="0" indent="0" algn="l" rtl="0" eaLnBrk="1" hangingPunct="1">
              <a:buFont typeface="Wingdings" pitchFamily="2" charset="2"/>
              <a:buNone/>
            </a:pPr>
            <a:r>
              <a:rPr lang="en-US" altLang="ar-SA" sz="2100" dirty="0" smtClean="0">
                <a:sym typeface="Symbol" pitchFamily="18" charset="2"/>
              </a:rPr>
              <a:t></a:t>
            </a:r>
            <a:r>
              <a:rPr lang="en-US" altLang="ar-SA" sz="2100" baseline="-25000" dirty="0" err="1" smtClean="0">
                <a:sym typeface="Symbol" pitchFamily="18" charset="2"/>
              </a:rPr>
              <a:t>Client.ClientNo</a:t>
            </a:r>
            <a:r>
              <a:rPr lang="en-US" altLang="ar-SA" sz="2100" baseline="-25000" dirty="0" smtClean="0">
                <a:sym typeface="Symbol" pitchFamily="18" charset="2"/>
              </a:rPr>
              <a:t>=</a:t>
            </a:r>
            <a:r>
              <a:rPr lang="en-US" altLang="ar-SA" sz="2100" baseline="-25000" dirty="0" err="1" smtClean="0">
                <a:sym typeface="Symbol" pitchFamily="18" charset="2"/>
              </a:rPr>
              <a:t>View.ClientNo</a:t>
            </a:r>
            <a:r>
              <a:rPr lang="en-US" altLang="ar-SA" sz="2100" dirty="0" smtClean="0">
                <a:sym typeface="Symbol" pitchFamily="18" charset="2"/>
              </a:rPr>
              <a:t>(</a:t>
            </a:r>
            <a:r>
              <a:rPr lang="en-US" altLang="ar-SA" sz="2100" baseline="-25000" dirty="0" err="1" smtClean="0">
                <a:sym typeface="Symbol" pitchFamily="18" charset="2"/>
              </a:rPr>
              <a:t>ClientNo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Fname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Lname</a:t>
            </a:r>
            <a:r>
              <a:rPr lang="en-US" altLang="ar-SA" sz="2100" baseline="-25000" dirty="0" smtClean="0">
                <a:sym typeface="Symbol" pitchFamily="18" charset="2"/>
              </a:rPr>
              <a:t> </a:t>
            </a:r>
            <a:r>
              <a:rPr lang="en-US" altLang="ar-SA" sz="2100" dirty="0" smtClean="0">
                <a:sym typeface="Symbol" pitchFamily="18" charset="2"/>
              </a:rPr>
              <a:t>(CLIENT) X </a:t>
            </a:r>
          </a:p>
          <a:p>
            <a:pPr marL="0" indent="0" algn="l" rtl="0" eaLnBrk="1" hangingPunct="1">
              <a:buFont typeface="Wingdings" pitchFamily="2" charset="2"/>
              <a:buNone/>
            </a:pPr>
            <a:r>
              <a:rPr lang="en-US" altLang="ar-SA" sz="2100" dirty="0" smtClean="0">
                <a:sym typeface="Symbol" pitchFamily="18" charset="2"/>
              </a:rPr>
              <a:t>           	                       </a:t>
            </a:r>
            <a:r>
              <a:rPr lang="en-US" altLang="ar-SA" sz="2100" baseline="-25000" dirty="0" err="1" smtClean="0">
                <a:sym typeface="Symbol" pitchFamily="18" charset="2"/>
              </a:rPr>
              <a:t>ClientNo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PrprtyNo</a:t>
            </a:r>
            <a:r>
              <a:rPr lang="en-US" altLang="ar-SA" sz="2100" baseline="-25000" dirty="0" smtClean="0">
                <a:sym typeface="Symbol" pitchFamily="18" charset="2"/>
              </a:rPr>
              <a:t>, Comment</a:t>
            </a:r>
            <a:r>
              <a:rPr lang="en-US" altLang="ar-SA" sz="2100" dirty="0" smtClean="0">
                <a:sym typeface="Symbol" pitchFamily="18" charset="2"/>
              </a:rPr>
              <a:t>(VIEW))</a:t>
            </a: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</p:txBody>
      </p:sp>
      <p:sp>
        <p:nvSpPr>
          <p:cNvPr id="38917" name="AutoShape 4"/>
          <p:cNvSpPr>
            <a:spLocks noChangeArrowheads="1"/>
          </p:cNvSpPr>
          <p:nvPr/>
        </p:nvSpPr>
        <p:spPr bwMode="auto">
          <a:xfrm rot="5342390">
            <a:off x="6666459" y="2922502"/>
            <a:ext cx="150813" cy="304800"/>
          </a:xfrm>
          <a:prstGeom prst="flowChartCollat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</p:spTree>
    <p:extLst>
      <p:ext uri="{BB962C8B-B14F-4D97-AF65-F5344CB8AC3E}">
        <p14:creationId xmlns:p14="http://schemas.microsoft.com/office/powerpoint/2010/main" val="207808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D9BF627-EA7D-4414-AEAB-A0D3F8D79CC7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000" smtClean="0"/>
          </a:p>
        </p:txBody>
      </p:sp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7772400" cy="1143000"/>
          </a:xfrm>
        </p:spPr>
        <p:txBody>
          <a:bodyPr/>
          <a:lstStyle/>
          <a:p>
            <a:pPr rtl="0" eaLnBrk="1" hangingPunct="1">
              <a:defRPr/>
            </a:pPr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Equijoin Operation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2438400"/>
          </a:xfrm>
        </p:spPr>
        <p:txBody>
          <a:bodyPr>
            <a:normAutofit fontScale="85000" lnSpcReduction="20000"/>
          </a:bodyPr>
          <a:lstStyle/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A Theta join where the logical condition is equality (=). 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l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b="1" dirty="0" smtClean="0"/>
              <a:t>Example:</a:t>
            </a:r>
            <a:endParaRPr lang="en-US" altLang="ar-SA" sz="2600" dirty="0" smtClean="0"/>
          </a:p>
          <a:p>
            <a:pPr marL="0" indent="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List the names and comments of all renters who have viewed a property.</a:t>
            </a:r>
          </a:p>
          <a:p>
            <a:pPr marL="0" indent="0" algn="l" rtl="0" eaLnBrk="1" hangingPunct="1">
              <a:buFont typeface="Wingdings" pitchFamily="2" charset="2"/>
              <a:buNone/>
            </a:pPr>
            <a:r>
              <a:rPr lang="en-US" altLang="ar-SA" sz="2100" dirty="0" smtClean="0">
                <a:sym typeface="Symbol" pitchFamily="18" charset="2"/>
              </a:rPr>
              <a:t></a:t>
            </a:r>
            <a:r>
              <a:rPr lang="en-US" altLang="ar-SA" sz="2100" baseline="-25000" dirty="0" err="1" smtClean="0">
                <a:sym typeface="Symbol" pitchFamily="18" charset="2"/>
              </a:rPr>
              <a:t>Client.ClientNo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Fname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Lname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View.ClientNo</a:t>
            </a:r>
            <a:r>
              <a:rPr lang="en-US" altLang="ar-SA" sz="2100" baseline="-25000" dirty="0" smtClean="0">
                <a:sym typeface="Symbol" pitchFamily="18" charset="2"/>
              </a:rPr>
              <a:t>, </a:t>
            </a:r>
            <a:r>
              <a:rPr lang="en-US" altLang="ar-SA" sz="2100" baseline="-25000" dirty="0" err="1" smtClean="0">
                <a:sym typeface="Symbol" pitchFamily="18" charset="2"/>
              </a:rPr>
              <a:t>PrprtyNo</a:t>
            </a:r>
            <a:r>
              <a:rPr lang="en-US" altLang="ar-SA" sz="2100" baseline="-25000" dirty="0" smtClean="0">
                <a:sym typeface="Symbol" pitchFamily="18" charset="2"/>
              </a:rPr>
              <a:t>, Comment </a:t>
            </a:r>
            <a:r>
              <a:rPr lang="en-US" altLang="ar-SA" sz="2600" dirty="0" smtClean="0"/>
              <a:t>(CLIENT     </a:t>
            </a:r>
            <a:r>
              <a:rPr lang="en-US" altLang="ar-SA" sz="2100" baseline="-25000" dirty="0" err="1" smtClean="0"/>
              <a:t>Client.ClientNo</a:t>
            </a:r>
            <a:r>
              <a:rPr lang="en-US" altLang="ar-SA" sz="2100" baseline="-25000" dirty="0" smtClean="0"/>
              <a:t>=</a:t>
            </a:r>
            <a:r>
              <a:rPr lang="en-US" altLang="ar-SA" sz="2100" baseline="-25000" dirty="0" err="1" smtClean="0"/>
              <a:t>View.ClientNo</a:t>
            </a:r>
            <a:r>
              <a:rPr lang="en-US" altLang="ar-SA" sz="2600" dirty="0" smtClean="0"/>
              <a:t> VIEW)</a:t>
            </a:r>
          </a:p>
        </p:txBody>
      </p:sp>
      <p:sp>
        <p:nvSpPr>
          <p:cNvPr id="39941" name="AutoShape 4"/>
          <p:cNvSpPr>
            <a:spLocks noChangeArrowheads="1"/>
          </p:cNvSpPr>
          <p:nvPr/>
        </p:nvSpPr>
        <p:spPr bwMode="auto">
          <a:xfrm rot="5342390">
            <a:off x="6487751" y="2957840"/>
            <a:ext cx="152400" cy="381000"/>
          </a:xfrm>
          <a:prstGeom prst="flowChartCollat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</p:spTree>
    <p:extLst>
      <p:ext uri="{BB962C8B-B14F-4D97-AF65-F5344CB8AC3E}">
        <p14:creationId xmlns:p14="http://schemas.microsoft.com/office/powerpoint/2010/main" val="2320869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501BF88-51C9-4549-8B23-D6930C42893E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000" smtClean="0"/>
          </a:p>
        </p:txBody>
      </p:sp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304800" y="914400"/>
            <a:ext cx="8382000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Theoretical expressions where both operands are relations</a:t>
            </a:r>
          </a:p>
          <a:p>
            <a:pPr algn="just" rtl="0">
              <a:spcBef>
                <a:spcPct val="0"/>
              </a:spcBef>
              <a:buClrTx/>
              <a:buSzTx/>
              <a:buFontTx/>
              <a:buNone/>
            </a:pPr>
            <a:endParaRPr lang="en-US" altLang="ar-SA" sz="2400" dirty="0"/>
          </a:p>
          <a:p>
            <a:pPr algn="just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The output from one operation can become the input to another operation (nested relational algebra)</a:t>
            </a:r>
          </a:p>
          <a:p>
            <a:pPr algn="just" rtl="0">
              <a:spcBef>
                <a:spcPct val="0"/>
              </a:spcBef>
              <a:buClrTx/>
              <a:buSzTx/>
              <a:buFontTx/>
              <a:buNone/>
            </a:pPr>
            <a:endParaRPr lang="en-US" altLang="ar-SA" sz="2400" dirty="0"/>
          </a:p>
          <a:p>
            <a:pPr algn="just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Eight fundamental operations in relational algebra:</a:t>
            </a:r>
          </a:p>
          <a:p>
            <a:pPr algn="just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b="1" dirty="0"/>
              <a:t>Unary operations </a:t>
            </a:r>
            <a:r>
              <a:rPr lang="en-US" altLang="ar-SA" sz="2400" dirty="0"/>
              <a:t>work on one relation</a:t>
            </a:r>
            <a:endParaRPr lang="en-US" altLang="ar-SA" sz="2400" b="1" dirty="0"/>
          </a:p>
          <a:p>
            <a:pPr algn="just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	Selection</a:t>
            </a:r>
          </a:p>
          <a:p>
            <a:pPr algn="just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	Projection</a:t>
            </a:r>
          </a:p>
          <a:p>
            <a:pPr algn="just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b="1" dirty="0"/>
              <a:t>Binary operations </a:t>
            </a:r>
            <a:r>
              <a:rPr lang="en-US" altLang="ar-SA" sz="2400" dirty="0"/>
              <a:t>work on pairs of relations</a:t>
            </a:r>
            <a:endParaRPr lang="en-US" altLang="ar-SA" sz="2400" b="1" dirty="0"/>
          </a:p>
          <a:p>
            <a:pPr algn="just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	Cartesian product			Join</a:t>
            </a:r>
          </a:p>
          <a:p>
            <a:pPr algn="just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	Union					Intersection</a:t>
            </a:r>
          </a:p>
          <a:p>
            <a:pPr algn="just" rtl="0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	Set difference			Division</a:t>
            </a:r>
          </a:p>
          <a:p>
            <a:pPr algn="just" rtl="0">
              <a:spcBef>
                <a:spcPct val="0"/>
              </a:spcBef>
              <a:buClrTx/>
              <a:buSzTx/>
              <a:buFontTx/>
              <a:buNone/>
            </a:pPr>
            <a:endParaRPr lang="en-US" altLang="ar-SA" sz="2400" dirty="0"/>
          </a:p>
        </p:txBody>
      </p:sp>
    </p:spTree>
    <p:extLst>
      <p:ext uri="{BB962C8B-B14F-4D97-AF65-F5344CB8AC3E}">
        <p14:creationId xmlns:p14="http://schemas.microsoft.com/office/powerpoint/2010/main" val="117308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B9DCDEC-362A-4E3A-A8B6-B74E0D7A2EFA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000" smtClean="0"/>
          </a:p>
        </p:txBody>
      </p:sp>
      <p:sp>
        <p:nvSpPr>
          <p:cNvPr id="40963" name="Rectangle 2"/>
          <p:cNvSpPr>
            <a:spLocks noChangeArrowheads="1"/>
          </p:cNvSpPr>
          <p:nvPr/>
        </p:nvSpPr>
        <p:spPr bwMode="auto">
          <a:xfrm>
            <a:off x="1600200" y="1308100"/>
            <a:ext cx="6019800" cy="5348288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40964" name="Rectangle 3"/>
          <p:cNvSpPr>
            <a:spLocks noChangeArrowheads="1"/>
          </p:cNvSpPr>
          <p:nvPr/>
        </p:nvSpPr>
        <p:spPr bwMode="auto">
          <a:xfrm>
            <a:off x="1600200" y="6096000"/>
            <a:ext cx="6019800" cy="2286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40965" name="Rectangle 4"/>
          <p:cNvSpPr>
            <a:spLocks noChangeArrowheads="1"/>
          </p:cNvSpPr>
          <p:nvPr/>
        </p:nvSpPr>
        <p:spPr bwMode="auto">
          <a:xfrm>
            <a:off x="1600200" y="3200400"/>
            <a:ext cx="6019800" cy="2286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40966" name="Rectangle 5"/>
          <p:cNvSpPr>
            <a:spLocks noChangeArrowheads="1"/>
          </p:cNvSpPr>
          <p:nvPr/>
        </p:nvSpPr>
        <p:spPr bwMode="auto">
          <a:xfrm>
            <a:off x="1600200" y="2667000"/>
            <a:ext cx="6019800" cy="2286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40967" name="Rectangle 6"/>
          <p:cNvSpPr>
            <a:spLocks noChangeArrowheads="1"/>
          </p:cNvSpPr>
          <p:nvPr/>
        </p:nvSpPr>
        <p:spPr bwMode="auto">
          <a:xfrm>
            <a:off x="1600200" y="1676400"/>
            <a:ext cx="6019800" cy="228600"/>
          </a:xfrm>
          <a:prstGeom prst="rect">
            <a:avLst/>
          </a:prstGeom>
          <a:solidFill>
            <a:srgbClr val="EAEAE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40968" name="Line 7"/>
          <p:cNvSpPr>
            <a:spLocks noChangeShapeType="1"/>
          </p:cNvSpPr>
          <p:nvPr/>
        </p:nvSpPr>
        <p:spPr bwMode="auto">
          <a:xfrm>
            <a:off x="2438400" y="1308100"/>
            <a:ext cx="1588" cy="5348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0969" name="Rectangle 8"/>
          <p:cNvSpPr>
            <a:spLocks noChangeArrowheads="1"/>
          </p:cNvSpPr>
          <p:nvPr/>
        </p:nvSpPr>
        <p:spPr bwMode="auto">
          <a:xfrm>
            <a:off x="1600200" y="712788"/>
            <a:ext cx="6019800" cy="595312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40970" name="Text Box 9"/>
          <p:cNvSpPr txBox="1">
            <a:spLocks noChangeArrowheads="1"/>
          </p:cNvSpPr>
          <p:nvPr/>
        </p:nvSpPr>
        <p:spPr bwMode="auto">
          <a:xfrm>
            <a:off x="1600200" y="13668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40971" name="Text Box 10"/>
          <p:cNvSpPr txBox="1">
            <a:spLocks noChangeArrowheads="1"/>
          </p:cNvSpPr>
          <p:nvPr/>
        </p:nvSpPr>
        <p:spPr bwMode="auto">
          <a:xfrm>
            <a:off x="1616075" y="26177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0972" name="Text Box 11"/>
          <p:cNvSpPr txBox="1">
            <a:spLocks noChangeArrowheads="1"/>
          </p:cNvSpPr>
          <p:nvPr/>
        </p:nvSpPr>
        <p:spPr bwMode="auto">
          <a:xfrm>
            <a:off x="1616075" y="36464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CR74</a:t>
            </a:r>
          </a:p>
        </p:txBody>
      </p:sp>
      <p:sp>
        <p:nvSpPr>
          <p:cNvPr id="40973" name="Text Box 12"/>
          <p:cNvSpPr txBox="1">
            <a:spLocks noChangeArrowheads="1"/>
          </p:cNvSpPr>
          <p:nvPr/>
        </p:nvSpPr>
        <p:spPr bwMode="auto">
          <a:xfrm>
            <a:off x="1628775" y="514667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40974" name="Text Box 13"/>
          <p:cNvSpPr txBox="1">
            <a:spLocks noChangeArrowheads="1"/>
          </p:cNvSpPr>
          <p:nvPr/>
        </p:nvSpPr>
        <p:spPr bwMode="auto">
          <a:xfrm>
            <a:off x="1524000" y="712788"/>
            <a:ext cx="9636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Client.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ClientNo</a:t>
            </a:r>
          </a:p>
        </p:txBody>
      </p:sp>
      <p:sp>
        <p:nvSpPr>
          <p:cNvPr id="40975" name="Text Box 14"/>
          <p:cNvSpPr txBox="1">
            <a:spLocks noChangeArrowheads="1"/>
          </p:cNvSpPr>
          <p:nvPr/>
        </p:nvSpPr>
        <p:spPr bwMode="auto">
          <a:xfrm>
            <a:off x="2514600" y="1366838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John</a:t>
            </a:r>
          </a:p>
        </p:txBody>
      </p:sp>
      <p:sp>
        <p:nvSpPr>
          <p:cNvPr id="40976" name="Text Box 15"/>
          <p:cNvSpPr txBox="1">
            <a:spLocks noChangeArrowheads="1"/>
          </p:cNvSpPr>
          <p:nvPr/>
        </p:nvSpPr>
        <p:spPr bwMode="auto">
          <a:xfrm>
            <a:off x="2424113" y="2624138"/>
            <a:ext cx="633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Aline</a:t>
            </a:r>
          </a:p>
        </p:txBody>
      </p:sp>
      <p:sp>
        <p:nvSpPr>
          <p:cNvPr id="40977" name="Text Box 16"/>
          <p:cNvSpPr txBox="1">
            <a:spLocks noChangeArrowheads="1"/>
          </p:cNvSpPr>
          <p:nvPr/>
        </p:nvSpPr>
        <p:spPr bwMode="auto">
          <a:xfrm>
            <a:off x="2424113" y="3652838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Mike</a:t>
            </a:r>
          </a:p>
        </p:txBody>
      </p:sp>
      <p:sp>
        <p:nvSpPr>
          <p:cNvPr id="40978" name="Text Box 17"/>
          <p:cNvSpPr txBox="1">
            <a:spLocks noChangeArrowheads="1"/>
          </p:cNvSpPr>
          <p:nvPr/>
        </p:nvSpPr>
        <p:spPr bwMode="auto">
          <a:xfrm>
            <a:off x="2424113" y="5145088"/>
            <a:ext cx="6365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Mary</a:t>
            </a:r>
          </a:p>
        </p:txBody>
      </p:sp>
      <p:sp>
        <p:nvSpPr>
          <p:cNvPr id="40979" name="Text Box 18"/>
          <p:cNvSpPr txBox="1">
            <a:spLocks noChangeArrowheads="1"/>
          </p:cNvSpPr>
          <p:nvPr/>
        </p:nvSpPr>
        <p:spPr bwMode="auto">
          <a:xfrm>
            <a:off x="2362200" y="833438"/>
            <a:ext cx="815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FName</a:t>
            </a:r>
          </a:p>
        </p:txBody>
      </p:sp>
      <p:sp>
        <p:nvSpPr>
          <p:cNvPr id="40980" name="Text Box 19"/>
          <p:cNvSpPr txBox="1">
            <a:spLocks noChangeArrowheads="1"/>
          </p:cNvSpPr>
          <p:nvPr/>
        </p:nvSpPr>
        <p:spPr bwMode="auto">
          <a:xfrm>
            <a:off x="3276600" y="1366838"/>
            <a:ext cx="533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Kay</a:t>
            </a:r>
          </a:p>
        </p:txBody>
      </p:sp>
      <p:sp>
        <p:nvSpPr>
          <p:cNvPr id="40981" name="Text Box 20"/>
          <p:cNvSpPr txBox="1">
            <a:spLocks noChangeArrowheads="1"/>
          </p:cNvSpPr>
          <p:nvPr/>
        </p:nvSpPr>
        <p:spPr bwMode="auto">
          <a:xfrm>
            <a:off x="3079750" y="2624138"/>
            <a:ext cx="873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Stewart</a:t>
            </a:r>
          </a:p>
        </p:txBody>
      </p:sp>
      <p:sp>
        <p:nvSpPr>
          <p:cNvPr id="40982" name="Text Box 21"/>
          <p:cNvSpPr txBox="1">
            <a:spLocks noChangeArrowheads="1"/>
          </p:cNvSpPr>
          <p:nvPr/>
        </p:nvSpPr>
        <p:spPr bwMode="auto">
          <a:xfrm>
            <a:off x="3079750" y="3652838"/>
            <a:ext cx="803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Ritchie</a:t>
            </a:r>
          </a:p>
        </p:txBody>
      </p:sp>
      <p:sp>
        <p:nvSpPr>
          <p:cNvPr id="40983" name="Text Box 22"/>
          <p:cNvSpPr txBox="1">
            <a:spLocks noChangeArrowheads="1"/>
          </p:cNvSpPr>
          <p:nvPr/>
        </p:nvSpPr>
        <p:spPr bwMode="auto">
          <a:xfrm>
            <a:off x="3079750" y="5132388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Tregear</a:t>
            </a:r>
          </a:p>
        </p:txBody>
      </p:sp>
      <p:sp>
        <p:nvSpPr>
          <p:cNvPr id="40984" name="Text Box 23"/>
          <p:cNvSpPr txBox="1">
            <a:spLocks noChangeArrowheads="1"/>
          </p:cNvSpPr>
          <p:nvPr/>
        </p:nvSpPr>
        <p:spPr bwMode="auto">
          <a:xfrm>
            <a:off x="3124200" y="865188"/>
            <a:ext cx="827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LName</a:t>
            </a:r>
          </a:p>
        </p:txBody>
      </p:sp>
      <p:sp>
        <p:nvSpPr>
          <p:cNvPr id="40985" name="Text Box 24"/>
          <p:cNvSpPr txBox="1">
            <a:spLocks noChangeArrowheads="1"/>
          </p:cNvSpPr>
          <p:nvPr/>
        </p:nvSpPr>
        <p:spPr bwMode="auto">
          <a:xfrm>
            <a:off x="3962400" y="788988"/>
            <a:ext cx="9636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View.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ClientNo</a:t>
            </a:r>
          </a:p>
        </p:txBody>
      </p:sp>
      <p:sp>
        <p:nvSpPr>
          <p:cNvPr id="40986" name="Text Box 25"/>
          <p:cNvSpPr txBox="1">
            <a:spLocks noChangeArrowheads="1"/>
          </p:cNvSpPr>
          <p:nvPr/>
        </p:nvSpPr>
        <p:spPr bwMode="auto">
          <a:xfrm>
            <a:off x="4876800" y="941388"/>
            <a:ext cx="1019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PrprtyNo</a:t>
            </a:r>
          </a:p>
        </p:txBody>
      </p:sp>
      <p:sp>
        <p:nvSpPr>
          <p:cNvPr id="40987" name="Text Box 26"/>
          <p:cNvSpPr txBox="1">
            <a:spLocks noChangeArrowheads="1"/>
          </p:cNvSpPr>
          <p:nvPr/>
        </p:nvSpPr>
        <p:spPr bwMode="auto">
          <a:xfrm>
            <a:off x="6019800" y="985838"/>
            <a:ext cx="10429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Comment</a:t>
            </a:r>
          </a:p>
        </p:txBody>
      </p:sp>
      <p:sp>
        <p:nvSpPr>
          <p:cNvPr id="40988" name="Line 27"/>
          <p:cNvSpPr>
            <a:spLocks noChangeShapeType="1"/>
          </p:cNvSpPr>
          <p:nvPr/>
        </p:nvSpPr>
        <p:spPr bwMode="auto">
          <a:xfrm flipV="1">
            <a:off x="4876800" y="712788"/>
            <a:ext cx="1588" cy="5916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0989" name="Text Box 28"/>
          <p:cNvSpPr txBox="1">
            <a:spLocks noChangeArrowheads="1"/>
          </p:cNvSpPr>
          <p:nvPr/>
        </p:nvSpPr>
        <p:spPr bwMode="auto">
          <a:xfrm>
            <a:off x="4124325" y="137477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0990" name="Text Box 29"/>
          <p:cNvSpPr txBox="1">
            <a:spLocks noChangeArrowheads="1"/>
          </p:cNvSpPr>
          <p:nvPr/>
        </p:nvSpPr>
        <p:spPr bwMode="auto">
          <a:xfrm>
            <a:off x="4114800" y="162877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40991" name="Text Box 30"/>
          <p:cNvSpPr txBox="1">
            <a:spLocks noChangeArrowheads="1"/>
          </p:cNvSpPr>
          <p:nvPr/>
        </p:nvSpPr>
        <p:spPr bwMode="auto">
          <a:xfrm>
            <a:off x="4117975" y="19002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0992" name="Text Box 31"/>
          <p:cNvSpPr txBox="1">
            <a:spLocks noChangeArrowheads="1"/>
          </p:cNvSpPr>
          <p:nvPr/>
        </p:nvSpPr>
        <p:spPr bwMode="auto">
          <a:xfrm>
            <a:off x="4959350" y="1352550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40993" name="Text Box 32"/>
          <p:cNvSpPr txBox="1">
            <a:spLocks noChangeArrowheads="1"/>
          </p:cNvSpPr>
          <p:nvPr/>
        </p:nvSpPr>
        <p:spPr bwMode="auto">
          <a:xfrm>
            <a:off x="4959350" y="162718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40994" name="Text Box 33"/>
          <p:cNvSpPr txBox="1">
            <a:spLocks noChangeArrowheads="1"/>
          </p:cNvSpPr>
          <p:nvPr/>
        </p:nvSpPr>
        <p:spPr bwMode="auto">
          <a:xfrm>
            <a:off x="4959350" y="190023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40995" name="Text Box 34"/>
          <p:cNvSpPr txBox="1">
            <a:spLocks noChangeArrowheads="1"/>
          </p:cNvSpPr>
          <p:nvPr/>
        </p:nvSpPr>
        <p:spPr bwMode="auto">
          <a:xfrm>
            <a:off x="5943600" y="1352550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small</a:t>
            </a:r>
          </a:p>
        </p:txBody>
      </p:sp>
      <p:sp>
        <p:nvSpPr>
          <p:cNvPr id="40996" name="Text Box 35"/>
          <p:cNvSpPr txBox="1">
            <a:spLocks noChangeArrowheads="1"/>
          </p:cNvSpPr>
          <p:nvPr/>
        </p:nvSpPr>
        <p:spPr bwMode="auto">
          <a:xfrm>
            <a:off x="5943600" y="1658938"/>
            <a:ext cx="12239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remote</a:t>
            </a:r>
          </a:p>
        </p:txBody>
      </p:sp>
      <p:sp>
        <p:nvSpPr>
          <p:cNvPr id="40997" name="Text Box 36"/>
          <p:cNvSpPr txBox="1">
            <a:spLocks noChangeArrowheads="1"/>
          </p:cNvSpPr>
          <p:nvPr/>
        </p:nvSpPr>
        <p:spPr bwMode="auto">
          <a:xfrm>
            <a:off x="5943600" y="2192338"/>
            <a:ext cx="15605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No dining room</a:t>
            </a:r>
          </a:p>
        </p:txBody>
      </p:sp>
      <p:sp>
        <p:nvSpPr>
          <p:cNvPr id="40998" name="Text Box 37"/>
          <p:cNvSpPr txBox="1">
            <a:spLocks noChangeArrowheads="1"/>
          </p:cNvSpPr>
          <p:nvPr/>
        </p:nvSpPr>
        <p:spPr bwMode="auto">
          <a:xfrm>
            <a:off x="4114800" y="21605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40999" name="Text Box 38"/>
          <p:cNvSpPr txBox="1">
            <a:spLocks noChangeArrowheads="1"/>
          </p:cNvSpPr>
          <p:nvPr/>
        </p:nvSpPr>
        <p:spPr bwMode="auto">
          <a:xfrm>
            <a:off x="4114800" y="23891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1000" name="Text Box 39"/>
          <p:cNvSpPr txBox="1">
            <a:spLocks noChangeArrowheads="1"/>
          </p:cNvSpPr>
          <p:nvPr/>
        </p:nvSpPr>
        <p:spPr bwMode="auto">
          <a:xfrm>
            <a:off x="4972050" y="2160588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41001" name="Text Box 40"/>
          <p:cNvSpPr txBox="1">
            <a:spLocks noChangeArrowheads="1"/>
          </p:cNvSpPr>
          <p:nvPr/>
        </p:nvSpPr>
        <p:spPr bwMode="auto">
          <a:xfrm>
            <a:off x="4972050" y="2389188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PG36</a:t>
            </a:r>
          </a:p>
        </p:txBody>
      </p:sp>
      <p:sp>
        <p:nvSpPr>
          <p:cNvPr id="41002" name="Line 41"/>
          <p:cNvSpPr>
            <a:spLocks noChangeShapeType="1"/>
          </p:cNvSpPr>
          <p:nvPr/>
        </p:nvSpPr>
        <p:spPr bwMode="auto">
          <a:xfrm flipV="1">
            <a:off x="2438400" y="71278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1003" name="Line 42"/>
          <p:cNvSpPr>
            <a:spLocks noChangeShapeType="1"/>
          </p:cNvSpPr>
          <p:nvPr/>
        </p:nvSpPr>
        <p:spPr bwMode="auto">
          <a:xfrm flipV="1">
            <a:off x="3124200" y="788988"/>
            <a:ext cx="1588" cy="58404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1004" name="Text Box 43"/>
          <p:cNvSpPr txBox="1">
            <a:spLocks noChangeArrowheads="1"/>
          </p:cNvSpPr>
          <p:nvPr/>
        </p:nvSpPr>
        <p:spPr bwMode="auto">
          <a:xfrm>
            <a:off x="1600200" y="16271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41005" name="Text Box 44"/>
          <p:cNvSpPr txBox="1">
            <a:spLocks noChangeArrowheads="1"/>
          </p:cNvSpPr>
          <p:nvPr/>
        </p:nvSpPr>
        <p:spPr bwMode="auto">
          <a:xfrm>
            <a:off x="2514600" y="1627188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John</a:t>
            </a:r>
          </a:p>
        </p:txBody>
      </p:sp>
      <p:sp>
        <p:nvSpPr>
          <p:cNvPr id="41006" name="Text Box 45"/>
          <p:cNvSpPr txBox="1">
            <a:spLocks noChangeArrowheads="1"/>
          </p:cNvSpPr>
          <p:nvPr/>
        </p:nvSpPr>
        <p:spPr bwMode="auto">
          <a:xfrm>
            <a:off x="3276600" y="1627188"/>
            <a:ext cx="533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Kay</a:t>
            </a:r>
          </a:p>
        </p:txBody>
      </p:sp>
      <p:sp>
        <p:nvSpPr>
          <p:cNvPr id="41007" name="Text Box 46"/>
          <p:cNvSpPr txBox="1">
            <a:spLocks noChangeArrowheads="1"/>
          </p:cNvSpPr>
          <p:nvPr/>
        </p:nvSpPr>
        <p:spPr bwMode="auto">
          <a:xfrm>
            <a:off x="1600200" y="19002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41008" name="Text Box 47"/>
          <p:cNvSpPr txBox="1">
            <a:spLocks noChangeArrowheads="1"/>
          </p:cNvSpPr>
          <p:nvPr/>
        </p:nvSpPr>
        <p:spPr bwMode="auto">
          <a:xfrm>
            <a:off x="2514600" y="1900238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John</a:t>
            </a:r>
          </a:p>
        </p:txBody>
      </p:sp>
      <p:sp>
        <p:nvSpPr>
          <p:cNvPr id="41009" name="Text Box 48"/>
          <p:cNvSpPr txBox="1">
            <a:spLocks noChangeArrowheads="1"/>
          </p:cNvSpPr>
          <p:nvPr/>
        </p:nvSpPr>
        <p:spPr bwMode="auto">
          <a:xfrm>
            <a:off x="3276600" y="1900238"/>
            <a:ext cx="533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Kay</a:t>
            </a:r>
          </a:p>
        </p:txBody>
      </p:sp>
      <p:sp>
        <p:nvSpPr>
          <p:cNvPr id="41010" name="Text Box 49"/>
          <p:cNvSpPr txBox="1">
            <a:spLocks noChangeArrowheads="1"/>
          </p:cNvSpPr>
          <p:nvPr/>
        </p:nvSpPr>
        <p:spPr bwMode="auto">
          <a:xfrm>
            <a:off x="1600200" y="21605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41011" name="Text Box 50"/>
          <p:cNvSpPr txBox="1">
            <a:spLocks noChangeArrowheads="1"/>
          </p:cNvSpPr>
          <p:nvPr/>
        </p:nvSpPr>
        <p:spPr bwMode="auto">
          <a:xfrm>
            <a:off x="2514600" y="2160588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John</a:t>
            </a:r>
          </a:p>
        </p:txBody>
      </p:sp>
      <p:sp>
        <p:nvSpPr>
          <p:cNvPr id="41012" name="Text Box 51"/>
          <p:cNvSpPr txBox="1">
            <a:spLocks noChangeArrowheads="1"/>
          </p:cNvSpPr>
          <p:nvPr/>
        </p:nvSpPr>
        <p:spPr bwMode="auto">
          <a:xfrm>
            <a:off x="3276600" y="2160588"/>
            <a:ext cx="533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Kay</a:t>
            </a:r>
          </a:p>
        </p:txBody>
      </p:sp>
      <p:sp>
        <p:nvSpPr>
          <p:cNvPr id="41013" name="Text Box 52"/>
          <p:cNvSpPr txBox="1">
            <a:spLocks noChangeArrowheads="1"/>
          </p:cNvSpPr>
          <p:nvPr/>
        </p:nvSpPr>
        <p:spPr bwMode="auto">
          <a:xfrm>
            <a:off x="1600200" y="23891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41014" name="Text Box 53"/>
          <p:cNvSpPr txBox="1">
            <a:spLocks noChangeArrowheads="1"/>
          </p:cNvSpPr>
          <p:nvPr/>
        </p:nvSpPr>
        <p:spPr bwMode="auto">
          <a:xfrm>
            <a:off x="2514600" y="2389188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John</a:t>
            </a:r>
          </a:p>
        </p:txBody>
      </p:sp>
      <p:sp>
        <p:nvSpPr>
          <p:cNvPr id="41015" name="Text Box 54"/>
          <p:cNvSpPr txBox="1">
            <a:spLocks noChangeArrowheads="1"/>
          </p:cNvSpPr>
          <p:nvPr/>
        </p:nvSpPr>
        <p:spPr bwMode="auto">
          <a:xfrm>
            <a:off x="3276600" y="2389188"/>
            <a:ext cx="533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Kay</a:t>
            </a:r>
          </a:p>
        </p:txBody>
      </p:sp>
      <p:sp>
        <p:nvSpPr>
          <p:cNvPr id="41016" name="Text Box 55"/>
          <p:cNvSpPr txBox="1">
            <a:spLocks noChangeArrowheads="1"/>
          </p:cNvSpPr>
          <p:nvPr/>
        </p:nvSpPr>
        <p:spPr bwMode="auto">
          <a:xfrm>
            <a:off x="4124325" y="263842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1017" name="Text Box 56"/>
          <p:cNvSpPr txBox="1">
            <a:spLocks noChangeArrowheads="1"/>
          </p:cNvSpPr>
          <p:nvPr/>
        </p:nvSpPr>
        <p:spPr bwMode="auto">
          <a:xfrm>
            <a:off x="4114800" y="289242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41018" name="Text Box 57"/>
          <p:cNvSpPr txBox="1">
            <a:spLocks noChangeArrowheads="1"/>
          </p:cNvSpPr>
          <p:nvPr/>
        </p:nvSpPr>
        <p:spPr bwMode="auto">
          <a:xfrm>
            <a:off x="4117975" y="31638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1019" name="Text Box 58"/>
          <p:cNvSpPr txBox="1">
            <a:spLocks noChangeArrowheads="1"/>
          </p:cNvSpPr>
          <p:nvPr/>
        </p:nvSpPr>
        <p:spPr bwMode="auto">
          <a:xfrm>
            <a:off x="4959350" y="2616200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41020" name="Text Box 59"/>
          <p:cNvSpPr txBox="1">
            <a:spLocks noChangeArrowheads="1"/>
          </p:cNvSpPr>
          <p:nvPr/>
        </p:nvSpPr>
        <p:spPr bwMode="auto">
          <a:xfrm>
            <a:off x="4959350" y="289083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41021" name="Text Box 60"/>
          <p:cNvSpPr txBox="1">
            <a:spLocks noChangeArrowheads="1"/>
          </p:cNvSpPr>
          <p:nvPr/>
        </p:nvSpPr>
        <p:spPr bwMode="auto">
          <a:xfrm>
            <a:off x="4959350" y="316388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41022" name="Text Box 61"/>
          <p:cNvSpPr txBox="1">
            <a:spLocks noChangeArrowheads="1"/>
          </p:cNvSpPr>
          <p:nvPr/>
        </p:nvSpPr>
        <p:spPr bwMode="auto">
          <a:xfrm>
            <a:off x="5943600" y="2616200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small</a:t>
            </a:r>
          </a:p>
        </p:txBody>
      </p:sp>
      <p:sp>
        <p:nvSpPr>
          <p:cNvPr id="41023" name="Text Box 62"/>
          <p:cNvSpPr txBox="1">
            <a:spLocks noChangeArrowheads="1"/>
          </p:cNvSpPr>
          <p:nvPr/>
        </p:nvSpPr>
        <p:spPr bwMode="auto">
          <a:xfrm>
            <a:off x="5943600" y="2922588"/>
            <a:ext cx="12239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remote</a:t>
            </a:r>
          </a:p>
        </p:txBody>
      </p:sp>
      <p:sp>
        <p:nvSpPr>
          <p:cNvPr id="41024" name="Text Box 63"/>
          <p:cNvSpPr txBox="1">
            <a:spLocks noChangeArrowheads="1"/>
          </p:cNvSpPr>
          <p:nvPr/>
        </p:nvSpPr>
        <p:spPr bwMode="auto">
          <a:xfrm>
            <a:off x="5943600" y="3455988"/>
            <a:ext cx="15605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No dining room</a:t>
            </a:r>
          </a:p>
        </p:txBody>
      </p:sp>
      <p:sp>
        <p:nvSpPr>
          <p:cNvPr id="41025" name="Text Box 64"/>
          <p:cNvSpPr txBox="1">
            <a:spLocks noChangeArrowheads="1"/>
          </p:cNvSpPr>
          <p:nvPr/>
        </p:nvSpPr>
        <p:spPr bwMode="auto">
          <a:xfrm>
            <a:off x="4114800" y="34242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41026" name="Text Box 65"/>
          <p:cNvSpPr txBox="1">
            <a:spLocks noChangeArrowheads="1"/>
          </p:cNvSpPr>
          <p:nvPr/>
        </p:nvSpPr>
        <p:spPr bwMode="auto">
          <a:xfrm>
            <a:off x="4114800" y="36528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1027" name="Text Box 66"/>
          <p:cNvSpPr txBox="1">
            <a:spLocks noChangeArrowheads="1"/>
          </p:cNvSpPr>
          <p:nvPr/>
        </p:nvSpPr>
        <p:spPr bwMode="auto">
          <a:xfrm>
            <a:off x="4972050" y="3424238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41028" name="Text Box 67"/>
          <p:cNvSpPr txBox="1">
            <a:spLocks noChangeArrowheads="1"/>
          </p:cNvSpPr>
          <p:nvPr/>
        </p:nvSpPr>
        <p:spPr bwMode="auto">
          <a:xfrm>
            <a:off x="4972050" y="3652838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PG36</a:t>
            </a:r>
          </a:p>
        </p:txBody>
      </p:sp>
      <p:sp>
        <p:nvSpPr>
          <p:cNvPr id="41029" name="Text Box 68"/>
          <p:cNvSpPr txBox="1">
            <a:spLocks noChangeArrowheads="1"/>
          </p:cNvSpPr>
          <p:nvPr/>
        </p:nvSpPr>
        <p:spPr bwMode="auto">
          <a:xfrm>
            <a:off x="4124325" y="393382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1030" name="Text Box 69"/>
          <p:cNvSpPr txBox="1">
            <a:spLocks noChangeArrowheads="1"/>
          </p:cNvSpPr>
          <p:nvPr/>
        </p:nvSpPr>
        <p:spPr bwMode="auto">
          <a:xfrm>
            <a:off x="4114800" y="418782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41031" name="Text Box 70"/>
          <p:cNvSpPr txBox="1">
            <a:spLocks noChangeArrowheads="1"/>
          </p:cNvSpPr>
          <p:nvPr/>
        </p:nvSpPr>
        <p:spPr bwMode="auto">
          <a:xfrm>
            <a:off x="4117975" y="44592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1032" name="Text Box 71"/>
          <p:cNvSpPr txBox="1">
            <a:spLocks noChangeArrowheads="1"/>
          </p:cNvSpPr>
          <p:nvPr/>
        </p:nvSpPr>
        <p:spPr bwMode="auto">
          <a:xfrm>
            <a:off x="4959350" y="3911600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41033" name="Text Box 72"/>
          <p:cNvSpPr txBox="1">
            <a:spLocks noChangeArrowheads="1"/>
          </p:cNvSpPr>
          <p:nvPr/>
        </p:nvSpPr>
        <p:spPr bwMode="auto">
          <a:xfrm>
            <a:off x="4959350" y="418623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41034" name="Text Box 73"/>
          <p:cNvSpPr txBox="1">
            <a:spLocks noChangeArrowheads="1"/>
          </p:cNvSpPr>
          <p:nvPr/>
        </p:nvSpPr>
        <p:spPr bwMode="auto">
          <a:xfrm>
            <a:off x="4959350" y="445928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41035" name="Text Box 74"/>
          <p:cNvSpPr txBox="1">
            <a:spLocks noChangeArrowheads="1"/>
          </p:cNvSpPr>
          <p:nvPr/>
        </p:nvSpPr>
        <p:spPr bwMode="auto">
          <a:xfrm>
            <a:off x="5943600" y="3911600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small</a:t>
            </a:r>
          </a:p>
        </p:txBody>
      </p:sp>
      <p:sp>
        <p:nvSpPr>
          <p:cNvPr id="41036" name="Text Box 75"/>
          <p:cNvSpPr txBox="1">
            <a:spLocks noChangeArrowheads="1"/>
          </p:cNvSpPr>
          <p:nvPr/>
        </p:nvSpPr>
        <p:spPr bwMode="auto">
          <a:xfrm>
            <a:off x="5943600" y="4217988"/>
            <a:ext cx="12239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remote</a:t>
            </a:r>
          </a:p>
        </p:txBody>
      </p:sp>
      <p:sp>
        <p:nvSpPr>
          <p:cNvPr id="41037" name="Text Box 76"/>
          <p:cNvSpPr txBox="1">
            <a:spLocks noChangeArrowheads="1"/>
          </p:cNvSpPr>
          <p:nvPr/>
        </p:nvSpPr>
        <p:spPr bwMode="auto">
          <a:xfrm>
            <a:off x="5943600" y="4751388"/>
            <a:ext cx="15605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No dining room</a:t>
            </a:r>
          </a:p>
        </p:txBody>
      </p:sp>
      <p:sp>
        <p:nvSpPr>
          <p:cNvPr id="41038" name="Text Box 77"/>
          <p:cNvSpPr txBox="1">
            <a:spLocks noChangeArrowheads="1"/>
          </p:cNvSpPr>
          <p:nvPr/>
        </p:nvSpPr>
        <p:spPr bwMode="auto">
          <a:xfrm>
            <a:off x="4114800" y="47196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41039" name="Text Box 78"/>
          <p:cNvSpPr txBox="1">
            <a:spLocks noChangeArrowheads="1"/>
          </p:cNvSpPr>
          <p:nvPr/>
        </p:nvSpPr>
        <p:spPr bwMode="auto">
          <a:xfrm>
            <a:off x="4114800" y="49482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1040" name="Text Box 79"/>
          <p:cNvSpPr txBox="1">
            <a:spLocks noChangeArrowheads="1"/>
          </p:cNvSpPr>
          <p:nvPr/>
        </p:nvSpPr>
        <p:spPr bwMode="auto">
          <a:xfrm>
            <a:off x="4972050" y="4719638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41041" name="Text Box 80"/>
          <p:cNvSpPr txBox="1">
            <a:spLocks noChangeArrowheads="1"/>
          </p:cNvSpPr>
          <p:nvPr/>
        </p:nvSpPr>
        <p:spPr bwMode="auto">
          <a:xfrm>
            <a:off x="4972050" y="4948238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PG36</a:t>
            </a:r>
          </a:p>
        </p:txBody>
      </p:sp>
      <p:sp>
        <p:nvSpPr>
          <p:cNvPr id="41042" name="Text Box 81"/>
          <p:cNvSpPr txBox="1">
            <a:spLocks noChangeArrowheads="1"/>
          </p:cNvSpPr>
          <p:nvPr/>
        </p:nvSpPr>
        <p:spPr bwMode="auto">
          <a:xfrm>
            <a:off x="1600200" y="28463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1043" name="Text Box 82"/>
          <p:cNvSpPr txBox="1">
            <a:spLocks noChangeArrowheads="1"/>
          </p:cNvSpPr>
          <p:nvPr/>
        </p:nvSpPr>
        <p:spPr bwMode="auto">
          <a:xfrm>
            <a:off x="2408238" y="2852738"/>
            <a:ext cx="633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Aline</a:t>
            </a:r>
          </a:p>
        </p:txBody>
      </p:sp>
      <p:sp>
        <p:nvSpPr>
          <p:cNvPr id="41044" name="Text Box 83"/>
          <p:cNvSpPr txBox="1">
            <a:spLocks noChangeArrowheads="1"/>
          </p:cNvSpPr>
          <p:nvPr/>
        </p:nvSpPr>
        <p:spPr bwMode="auto">
          <a:xfrm>
            <a:off x="3063875" y="2852738"/>
            <a:ext cx="873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Stewart</a:t>
            </a:r>
          </a:p>
        </p:txBody>
      </p:sp>
      <p:sp>
        <p:nvSpPr>
          <p:cNvPr id="41045" name="Text Box 84"/>
          <p:cNvSpPr txBox="1">
            <a:spLocks noChangeArrowheads="1"/>
          </p:cNvSpPr>
          <p:nvPr/>
        </p:nvSpPr>
        <p:spPr bwMode="auto">
          <a:xfrm>
            <a:off x="1600200" y="31130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1046" name="Text Box 85"/>
          <p:cNvSpPr txBox="1">
            <a:spLocks noChangeArrowheads="1"/>
          </p:cNvSpPr>
          <p:nvPr/>
        </p:nvSpPr>
        <p:spPr bwMode="auto">
          <a:xfrm>
            <a:off x="2408238" y="3119438"/>
            <a:ext cx="633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Aline</a:t>
            </a:r>
          </a:p>
        </p:txBody>
      </p:sp>
      <p:sp>
        <p:nvSpPr>
          <p:cNvPr id="41047" name="Text Box 86"/>
          <p:cNvSpPr txBox="1">
            <a:spLocks noChangeArrowheads="1"/>
          </p:cNvSpPr>
          <p:nvPr/>
        </p:nvSpPr>
        <p:spPr bwMode="auto">
          <a:xfrm>
            <a:off x="3063875" y="3119438"/>
            <a:ext cx="873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Stewart</a:t>
            </a:r>
          </a:p>
        </p:txBody>
      </p:sp>
      <p:sp>
        <p:nvSpPr>
          <p:cNvPr id="41048" name="Text Box 87"/>
          <p:cNvSpPr txBox="1">
            <a:spLocks noChangeArrowheads="1"/>
          </p:cNvSpPr>
          <p:nvPr/>
        </p:nvSpPr>
        <p:spPr bwMode="auto">
          <a:xfrm>
            <a:off x="1600200" y="339090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1049" name="Text Box 88"/>
          <p:cNvSpPr txBox="1">
            <a:spLocks noChangeArrowheads="1"/>
          </p:cNvSpPr>
          <p:nvPr/>
        </p:nvSpPr>
        <p:spPr bwMode="auto">
          <a:xfrm>
            <a:off x="2408238" y="3397250"/>
            <a:ext cx="633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Aline</a:t>
            </a:r>
          </a:p>
        </p:txBody>
      </p:sp>
      <p:sp>
        <p:nvSpPr>
          <p:cNvPr id="41050" name="Text Box 89"/>
          <p:cNvSpPr txBox="1">
            <a:spLocks noChangeArrowheads="1"/>
          </p:cNvSpPr>
          <p:nvPr/>
        </p:nvSpPr>
        <p:spPr bwMode="auto">
          <a:xfrm>
            <a:off x="3063875" y="3397250"/>
            <a:ext cx="873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Stewart</a:t>
            </a:r>
          </a:p>
        </p:txBody>
      </p:sp>
      <p:sp>
        <p:nvSpPr>
          <p:cNvPr id="41051" name="Text Box 90"/>
          <p:cNvSpPr txBox="1">
            <a:spLocks noChangeArrowheads="1"/>
          </p:cNvSpPr>
          <p:nvPr/>
        </p:nvSpPr>
        <p:spPr bwMode="auto">
          <a:xfrm>
            <a:off x="1600200" y="38750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CR74</a:t>
            </a:r>
          </a:p>
        </p:txBody>
      </p:sp>
      <p:sp>
        <p:nvSpPr>
          <p:cNvPr id="41052" name="Text Box 91"/>
          <p:cNvSpPr txBox="1">
            <a:spLocks noChangeArrowheads="1"/>
          </p:cNvSpPr>
          <p:nvPr/>
        </p:nvSpPr>
        <p:spPr bwMode="auto">
          <a:xfrm>
            <a:off x="2408238" y="3881438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Mike</a:t>
            </a:r>
          </a:p>
        </p:txBody>
      </p:sp>
      <p:sp>
        <p:nvSpPr>
          <p:cNvPr id="41053" name="Text Box 92"/>
          <p:cNvSpPr txBox="1">
            <a:spLocks noChangeArrowheads="1"/>
          </p:cNvSpPr>
          <p:nvPr/>
        </p:nvSpPr>
        <p:spPr bwMode="auto">
          <a:xfrm>
            <a:off x="3063875" y="3881438"/>
            <a:ext cx="803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Ritchie</a:t>
            </a:r>
          </a:p>
        </p:txBody>
      </p:sp>
      <p:sp>
        <p:nvSpPr>
          <p:cNvPr id="41054" name="Text Box 93"/>
          <p:cNvSpPr txBox="1">
            <a:spLocks noChangeArrowheads="1"/>
          </p:cNvSpPr>
          <p:nvPr/>
        </p:nvSpPr>
        <p:spPr bwMode="auto">
          <a:xfrm>
            <a:off x="1600200" y="41036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CR74</a:t>
            </a:r>
          </a:p>
        </p:txBody>
      </p:sp>
      <p:sp>
        <p:nvSpPr>
          <p:cNvPr id="41055" name="Text Box 94"/>
          <p:cNvSpPr txBox="1">
            <a:spLocks noChangeArrowheads="1"/>
          </p:cNvSpPr>
          <p:nvPr/>
        </p:nvSpPr>
        <p:spPr bwMode="auto">
          <a:xfrm>
            <a:off x="2408238" y="4110038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Mike</a:t>
            </a:r>
          </a:p>
        </p:txBody>
      </p:sp>
      <p:sp>
        <p:nvSpPr>
          <p:cNvPr id="41056" name="Text Box 95"/>
          <p:cNvSpPr txBox="1">
            <a:spLocks noChangeArrowheads="1"/>
          </p:cNvSpPr>
          <p:nvPr/>
        </p:nvSpPr>
        <p:spPr bwMode="auto">
          <a:xfrm>
            <a:off x="3063875" y="4110038"/>
            <a:ext cx="803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Ritchie</a:t>
            </a:r>
          </a:p>
        </p:txBody>
      </p:sp>
      <p:sp>
        <p:nvSpPr>
          <p:cNvPr id="41057" name="Text Box 96"/>
          <p:cNvSpPr txBox="1">
            <a:spLocks noChangeArrowheads="1"/>
          </p:cNvSpPr>
          <p:nvPr/>
        </p:nvSpPr>
        <p:spPr bwMode="auto">
          <a:xfrm>
            <a:off x="1600200" y="44211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CR74</a:t>
            </a:r>
          </a:p>
        </p:txBody>
      </p:sp>
      <p:sp>
        <p:nvSpPr>
          <p:cNvPr id="41058" name="Text Box 97"/>
          <p:cNvSpPr txBox="1">
            <a:spLocks noChangeArrowheads="1"/>
          </p:cNvSpPr>
          <p:nvPr/>
        </p:nvSpPr>
        <p:spPr bwMode="auto">
          <a:xfrm>
            <a:off x="2408238" y="4383088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Mike</a:t>
            </a:r>
          </a:p>
        </p:txBody>
      </p:sp>
      <p:sp>
        <p:nvSpPr>
          <p:cNvPr id="41059" name="Text Box 98"/>
          <p:cNvSpPr txBox="1">
            <a:spLocks noChangeArrowheads="1"/>
          </p:cNvSpPr>
          <p:nvPr/>
        </p:nvSpPr>
        <p:spPr bwMode="auto">
          <a:xfrm>
            <a:off x="3063875" y="4414838"/>
            <a:ext cx="803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Ritchie</a:t>
            </a:r>
          </a:p>
        </p:txBody>
      </p:sp>
      <p:sp>
        <p:nvSpPr>
          <p:cNvPr id="41060" name="Text Box 99"/>
          <p:cNvSpPr txBox="1">
            <a:spLocks noChangeArrowheads="1"/>
          </p:cNvSpPr>
          <p:nvPr/>
        </p:nvSpPr>
        <p:spPr bwMode="auto">
          <a:xfrm>
            <a:off x="1600200" y="46497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CR74</a:t>
            </a:r>
          </a:p>
        </p:txBody>
      </p:sp>
      <p:sp>
        <p:nvSpPr>
          <p:cNvPr id="41061" name="Text Box 100"/>
          <p:cNvSpPr txBox="1">
            <a:spLocks noChangeArrowheads="1"/>
          </p:cNvSpPr>
          <p:nvPr/>
        </p:nvSpPr>
        <p:spPr bwMode="auto">
          <a:xfrm>
            <a:off x="2408238" y="4649788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Mike</a:t>
            </a:r>
          </a:p>
        </p:txBody>
      </p:sp>
      <p:sp>
        <p:nvSpPr>
          <p:cNvPr id="41062" name="Text Box 101"/>
          <p:cNvSpPr txBox="1">
            <a:spLocks noChangeArrowheads="1"/>
          </p:cNvSpPr>
          <p:nvPr/>
        </p:nvSpPr>
        <p:spPr bwMode="auto">
          <a:xfrm>
            <a:off x="3063875" y="4643438"/>
            <a:ext cx="803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Ritchie</a:t>
            </a:r>
          </a:p>
        </p:txBody>
      </p:sp>
      <p:sp>
        <p:nvSpPr>
          <p:cNvPr id="41063" name="Text Box 102"/>
          <p:cNvSpPr txBox="1">
            <a:spLocks noChangeArrowheads="1"/>
          </p:cNvSpPr>
          <p:nvPr/>
        </p:nvSpPr>
        <p:spPr bwMode="auto">
          <a:xfrm>
            <a:off x="1619250" y="48720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CR74</a:t>
            </a:r>
          </a:p>
        </p:txBody>
      </p:sp>
      <p:sp>
        <p:nvSpPr>
          <p:cNvPr id="41064" name="Text Box 103"/>
          <p:cNvSpPr txBox="1">
            <a:spLocks noChangeArrowheads="1"/>
          </p:cNvSpPr>
          <p:nvPr/>
        </p:nvSpPr>
        <p:spPr bwMode="auto">
          <a:xfrm>
            <a:off x="2427288" y="4872038"/>
            <a:ext cx="6127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Mike</a:t>
            </a:r>
          </a:p>
        </p:txBody>
      </p:sp>
      <p:sp>
        <p:nvSpPr>
          <p:cNvPr id="41065" name="Text Box 104"/>
          <p:cNvSpPr txBox="1">
            <a:spLocks noChangeArrowheads="1"/>
          </p:cNvSpPr>
          <p:nvPr/>
        </p:nvSpPr>
        <p:spPr bwMode="auto">
          <a:xfrm>
            <a:off x="3082925" y="4865688"/>
            <a:ext cx="8032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Ritchie</a:t>
            </a:r>
          </a:p>
        </p:txBody>
      </p:sp>
      <p:sp>
        <p:nvSpPr>
          <p:cNvPr id="41066" name="Text Box 105"/>
          <p:cNvSpPr txBox="1">
            <a:spLocks noChangeArrowheads="1"/>
          </p:cNvSpPr>
          <p:nvPr/>
        </p:nvSpPr>
        <p:spPr bwMode="auto">
          <a:xfrm>
            <a:off x="4124325" y="522922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1067" name="Text Box 106"/>
          <p:cNvSpPr txBox="1">
            <a:spLocks noChangeArrowheads="1"/>
          </p:cNvSpPr>
          <p:nvPr/>
        </p:nvSpPr>
        <p:spPr bwMode="auto">
          <a:xfrm>
            <a:off x="4114800" y="548322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41068" name="Text Box 107"/>
          <p:cNvSpPr txBox="1">
            <a:spLocks noChangeArrowheads="1"/>
          </p:cNvSpPr>
          <p:nvPr/>
        </p:nvSpPr>
        <p:spPr bwMode="auto">
          <a:xfrm>
            <a:off x="4117975" y="57546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1069" name="Text Box 108"/>
          <p:cNvSpPr txBox="1">
            <a:spLocks noChangeArrowheads="1"/>
          </p:cNvSpPr>
          <p:nvPr/>
        </p:nvSpPr>
        <p:spPr bwMode="auto">
          <a:xfrm>
            <a:off x="4959350" y="5207000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41070" name="Text Box 109"/>
          <p:cNvSpPr txBox="1">
            <a:spLocks noChangeArrowheads="1"/>
          </p:cNvSpPr>
          <p:nvPr/>
        </p:nvSpPr>
        <p:spPr bwMode="auto">
          <a:xfrm>
            <a:off x="4959350" y="548163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41071" name="Text Box 110"/>
          <p:cNvSpPr txBox="1">
            <a:spLocks noChangeArrowheads="1"/>
          </p:cNvSpPr>
          <p:nvPr/>
        </p:nvSpPr>
        <p:spPr bwMode="auto">
          <a:xfrm>
            <a:off x="4959350" y="575468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41072" name="Text Box 111"/>
          <p:cNvSpPr txBox="1">
            <a:spLocks noChangeArrowheads="1"/>
          </p:cNvSpPr>
          <p:nvPr/>
        </p:nvSpPr>
        <p:spPr bwMode="auto">
          <a:xfrm>
            <a:off x="5943600" y="5207000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small</a:t>
            </a:r>
          </a:p>
        </p:txBody>
      </p:sp>
      <p:sp>
        <p:nvSpPr>
          <p:cNvPr id="41073" name="Text Box 112"/>
          <p:cNvSpPr txBox="1">
            <a:spLocks noChangeArrowheads="1"/>
          </p:cNvSpPr>
          <p:nvPr/>
        </p:nvSpPr>
        <p:spPr bwMode="auto">
          <a:xfrm>
            <a:off x="5943600" y="5513388"/>
            <a:ext cx="12239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remote</a:t>
            </a:r>
          </a:p>
        </p:txBody>
      </p:sp>
      <p:sp>
        <p:nvSpPr>
          <p:cNvPr id="41074" name="Text Box 113"/>
          <p:cNvSpPr txBox="1">
            <a:spLocks noChangeArrowheads="1"/>
          </p:cNvSpPr>
          <p:nvPr/>
        </p:nvSpPr>
        <p:spPr bwMode="auto">
          <a:xfrm>
            <a:off x="5943600" y="6046788"/>
            <a:ext cx="15605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No dining room</a:t>
            </a:r>
          </a:p>
        </p:txBody>
      </p:sp>
      <p:sp>
        <p:nvSpPr>
          <p:cNvPr id="41075" name="Text Box 114"/>
          <p:cNvSpPr txBox="1">
            <a:spLocks noChangeArrowheads="1"/>
          </p:cNvSpPr>
          <p:nvPr/>
        </p:nvSpPr>
        <p:spPr bwMode="auto">
          <a:xfrm>
            <a:off x="4114800" y="60150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41076" name="Text Box 115"/>
          <p:cNvSpPr txBox="1">
            <a:spLocks noChangeArrowheads="1"/>
          </p:cNvSpPr>
          <p:nvPr/>
        </p:nvSpPr>
        <p:spPr bwMode="auto">
          <a:xfrm>
            <a:off x="4114800" y="63198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1077" name="Text Box 116"/>
          <p:cNvSpPr txBox="1">
            <a:spLocks noChangeArrowheads="1"/>
          </p:cNvSpPr>
          <p:nvPr/>
        </p:nvSpPr>
        <p:spPr bwMode="auto">
          <a:xfrm>
            <a:off x="4972050" y="6015038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41078" name="Text Box 117"/>
          <p:cNvSpPr txBox="1">
            <a:spLocks noChangeArrowheads="1"/>
          </p:cNvSpPr>
          <p:nvPr/>
        </p:nvSpPr>
        <p:spPr bwMode="auto">
          <a:xfrm>
            <a:off x="4972050" y="6319838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PG36</a:t>
            </a:r>
          </a:p>
        </p:txBody>
      </p:sp>
      <p:sp>
        <p:nvSpPr>
          <p:cNvPr id="41079" name="Text Box 118"/>
          <p:cNvSpPr txBox="1">
            <a:spLocks noChangeArrowheads="1"/>
          </p:cNvSpPr>
          <p:nvPr/>
        </p:nvSpPr>
        <p:spPr bwMode="auto">
          <a:xfrm>
            <a:off x="1616075" y="545147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41080" name="Text Box 119"/>
          <p:cNvSpPr txBox="1">
            <a:spLocks noChangeArrowheads="1"/>
          </p:cNvSpPr>
          <p:nvPr/>
        </p:nvSpPr>
        <p:spPr bwMode="auto">
          <a:xfrm>
            <a:off x="2411413" y="5449888"/>
            <a:ext cx="6365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Mary</a:t>
            </a:r>
          </a:p>
        </p:txBody>
      </p:sp>
      <p:sp>
        <p:nvSpPr>
          <p:cNvPr id="41081" name="Text Box 120"/>
          <p:cNvSpPr txBox="1">
            <a:spLocks noChangeArrowheads="1"/>
          </p:cNvSpPr>
          <p:nvPr/>
        </p:nvSpPr>
        <p:spPr bwMode="auto">
          <a:xfrm>
            <a:off x="3067050" y="5437188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Tregear</a:t>
            </a:r>
          </a:p>
        </p:txBody>
      </p:sp>
      <p:sp>
        <p:nvSpPr>
          <p:cNvPr id="41082" name="Text Box 121"/>
          <p:cNvSpPr txBox="1">
            <a:spLocks noChangeArrowheads="1"/>
          </p:cNvSpPr>
          <p:nvPr/>
        </p:nvSpPr>
        <p:spPr bwMode="auto">
          <a:xfrm>
            <a:off x="1600200" y="575627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41083" name="Text Box 122"/>
          <p:cNvSpPr txBox="1">
            <a:spLocks noChangeArrowheads="1"/>
          </p:cNvSpPr>
          <p:nvPr/>
        </p:nvSpPr>
        <p:spPr bwMode="auto">
          <a:xfrm>
            <a:off x="2395538" y="5754688"/>
            <a:ext cx="6365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Mary</a:t>
            </a:r>
          </a:p>
        </p:txBody>
      </p:sp>
      <p:sp>
        <p:nvSpPr>
          <p:cNvPr id="41084" name="Text Box 123"/>
          <p:cNvSpPr txBox="1">
            <a:spLocks noChangeArrowheads="1"/>
          </p:cNvSpPr>
          <p:nvPr/>
        </p:nvSpPr>
        <p:spPr bwMode="auto">
          <a:xfrm>
            <a:off x="3051175" y="5741988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Tregear</a:t>
            </a:r>
          </a:p>
        </p:txBody>
      </p:sp>
      <p:sp>
        <p:nvSpPr>
          <p:cNvPr id="41085" name="Text Box 124"/>
          <p:cNvSpPr txBox="1">
            <a:spLocks noChangeArrowheads="1"/>
          </p:cNvSpPr>
          <p:nvPr/>
        </p:nvSpPr>
        <p:spPr bwMode="auto">
          <a:xfrm>
            <a:off x="1600200" y="60150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41086" name="Text Box 125"/>
          <p:cNvSpPr txBox="1">
            <a:spLocks noChangeArrowheads="1"/>
          </p:cNvSpPr>
          <p:nvPr/>
        </p:nvSpPr>
        <p:spPr bwMode="auto">
          <a:xfrm>
            <a:off x="2395538" y="6013450"/>
            <a:ext cx="6365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Mary</a:t>
            </a:r>
          </a:p>
        </p:txBody>
      </p:sp>
      <p:sp>
        <p:nvSpPr>
          <p:cNvPr id="41087" name="Text Box 126"/>
          <p:cNvSpPr txBox="1">
            <a:spLocks noChangeArrowheads="1"/>
          </p:cNvSpPr>
          <p:nvPr/>
        </p:nvSpPr>
        <p:spPr bwMode="auto">
          <a:xfrm>
            <a:off x="3051175" y="6015038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Tregear</a:t>
            </a:r>
          </a:p>
        </p:txBody>
      </p:sp>
      <p:sp>
        <p:nvSpPr>
          <p:cNvPr id="41088" name="Text Box 127"/>
          <p:cNvSpPr txBox="1">
            <a:spLocks noChangeArrowheads="1"/>
          </p:cNvSpPr>
          <p:nvPr/>
        </p:nvSpPr>
        <p:spPr bwMode="auto">
          <a:xfrm>
            <a:off x="1600200" y="63198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41089" name="Text Box 128"/>
          <p:cNvSpPr txBox="1">
            <a:spLocks noChangeArrowheads="1"/>
          </p:cNvSpPr>
          <p:nvPr/>
        </p:nvSpPr>
        <p:spPr bwMode="auto">
          <a:xfrm>
            <a:off x="2395538" y="6318250"/>
            <a:ext cx="6365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Mary</a:t>
            </a:r>
          </a:p>
        </p:txBody>
      </p:sp>
      <p:sp>
        <p:nvSpPr>
          <p:cNvPr id="41090" name="Text Box 129"/>
          <p:cNvSpPr txBox="1">
            <a:spLocks noChangeArrowheads="1"/>
          </p:cNvSpPr>
          <p:nvPr/>
        </p:nvSpPr>
        <p:spPr bwMode="auto">
          <a:xfrm>
            <a:off x="3051175" y="6305550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Tregear</a:t>
            </a:r>
          </a:p>
        </p:txBody>
      </p:sp>
      <p:sp>
        <p:nvSpPr>
          <p:cNvPr id="41091" name="Rectangle 130"/>
          <p:cNvSpPr>
            <a:spLocks noChangeArrowheads="1"/>
          </p:cNvSpPr>
          <p:nvPr/>
        </p:nvSpPr>
        <p:spPr bwMode="auto">
          <a:xfrm>
            <a:off x="1371600" y="76200"/>
            <a:ext cx="777240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sym typeface="Symbol" pitchFamily="18" charset="2"/>
              </a:rPr>
              <a:t></a:t>
            </a:r>
            <a:r>
              <a:rPr lang="en-US" altLang="ar-SA" sz="2000" baseline="-25000">
                <a:sym typeface="Symbol" pitchFamily="18" charset="2"/>
              </a:rPr>
              <a:t>ClientNo, Fname, Lname </a:t>
            </a:r>
            <a:r>
              <a:rPr lang="en-US" altLang="ar-SA" sz="2000">
                <a:sym typeface="Symbol" pitchFamily="18" charset="2"/>
              </a:rPr>
              <a:t>(CLIENT) X </a:t>
            </a:r>
            <a:r>
              <a:rPr lang="en-US" altLang="ar-SA" sz="2000" baseline="-25000">
                <a:sym typeface="Symbol" pitchFamily="18" charset="2"/>
              </a:rPr>
              <a:t>clientNo, PropertyNo, comment</a:t>
            </a:r>
            <a:r>
              <a:rPr lang="en-US" altLang="ar-SA" sz="2000">
                <a:sym typeface="Symbol" pitchFamily="18" charset="2"/>
              </a:rPr>
              <a:t>(VIEW))</a:t>
            </a:r>
            <a:endParaRPr lang="en-US" altLang="ar-SA" sz="200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ar-SA" sz="2000"/>
          </a:p>
        </p:txBody>
      </p:sp>
      <p:sp>
        <p:nvSpPr>
          <p:cNvPr id="41092" name="Line 131"/>
          <p:cNvSpPr>
            <a:spLocks noChangeShapeType="1"/>
          </p:cNvSpPr>
          <p:nvPr/>
        </p:nvSpPr>
        <p:spPr bwMode="auto">
          <a:xfrm flipV="1">
            <a:off x="5865813" y="712788"/>
            <a:ext cx="1587" cy="5916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1093" name="Line 132"/>
          <p:cNvSpPr>
            <a:spLocks noChangeShapeType="1"/>
          </p:cNvSpPr>
          <p:nvPr/>
        </p:nvSpPr>
        <p:spPr bwMode="auto">
          <a:xfrm flipV="1">
            <a:off x="3960813" y="762000"/>
            <a:ext cx="1587" cy="5916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8091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EB31489-F05D-42ED-A19D-A17265C19715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31</a:t>
            </a:fld>
            <a:endParaRPr lang="en-US" altLang="en-US" sz="1000" smtClean="0"/>
          </a:p>
        </p:txBody>
      </p:sp>
      <p:sp>
        <p:nvSpPr>
          <p:cNvPr id="41987" name="Rectangle 2"/>
          <p:cNvSpPr>
            <a:spLocks noChangeArrowheads="1"/>
          </p:cNvSpPr>
          <p:nvPr/>
        </p:nvSpPr>
        <p:spPr bwMode="auto">
          <a:xfrm>
            <a:off x="1698625" y="2679700"/>
            <a:ext cx="5997575" cy="17399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41988" name="Line 3"/>
          <p:cNvSpPr>
            <a:spLocks noChangeShapeType="1"/>
          </p:cNvSpPr>
          <p:nvPr/>
        </p:nvSpPr>
        <p:spPr bwMode="auto">
          <a:xfrm>
            <a:off x="2514600" y="2679700"/>
            <a:ext cx="1588" cy="1739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1989" name="Rectangle 4"/>
          <p:cNvSpPr>
            <a:spLocks noChangeArrowheads="1"/>
          </p:cNvSpPr>
          <p:nvPr/>
        </p:nvSpPr>
        <p:spPr bwMode="auto">
          <a:xfrm>
            <a:off x="1698625" y="2084388"/>
            <a:ext cx="5997575" cy="595312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41990" name="Text Box 5"/>
          <p:cNvSpPr txBox="1">
            <a:spLocks noChangeArrowheads="1"/>
          </p:cNvSpPr>
          <p:nvPr/>
        </p:nvSpPr>
        <p:spPr bwMode="auto">
          <a:xfrm>
            <a:off x="1676400" y="27384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41991" name="Text Box 6"/>
          <p:cNvSpPr txBox="1">
            <a:spLocks noChangeArrowheads="1"/>
          </p:cNvSpPr>
          <p:nvPr/>
        </p:nvSpPr>
        <p:spPr bwMode="auto">
          <a:xfrm>
            <a:off x="1676400" y="304800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1992" name="Text Box 7"/>
          <p:cNvSpPr txBox="1">
            <a:spLocks noChangeArrowheads="1"/>
          </p:cNvSpPr>
          <p:nvPr/>
        </p:nvSpPr>
        <p:spPr bwMode="auto">
          <a:xfrm>
            <a:off x="1600200" y="2084388"/>
            <a:ext cx="9636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Client.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ClientNo</a:t>
            </a:r>
          </a:p>
        </p:txBody>
      </p:sp>
      <p:sp>
        <p:nvSpPr>
          <p:cNvPr id="41993" name="Text Box 8"/>
          <p:cNvSpPr txBox="1">
            <a:spLocks noChangeArrowheads="1"/>
          </p:cNvSpPr>
          <p:nvPr/>
        </p:nvSpPr>
        <p:spPr bwMode="auto">
          <a:xfrm>
            <a:off x="2590800" y="2738438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John</a:t>
            </a:r>
          </a:p>
        </p:txBody>
      </p:sp>
      <p:sp>
        <p:nvSpPr>
          <p:cNvPr id="41994" name="Text Box 9"/>
          <p:cNvSpPr txBox="1">
            <a:spLocks noChangeArrowheads="1"/>
          </p:cNvSpPr>
          <p:nvPr/>
        </p:nvSpPr>
        <p:spPr bwMode="auto">
          <a:xfrm>
            <a:off x="2586038" y="3048000"/>
            <a:ext cx="633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Aline</a:t>
            </a:r>
          </a:p>
        </p:txBody>
      </p:sp>
      <p:sp>
        <p:nvSpPr>
          <p:cNvPr id="41995" name="Text Box 10"/>
          <p:cNvSpPr txBox="1">
            <a:spLocks noChangeArrowheads="1"/>
          </p:cNvSpPr>
          <p:nvPr/>
        </p:nvSpPr>
        <p:spPr bwMode="auto">
          <a:xfrm>
            <a:off x="2438400" y="2205038"/>
            <a:ext cx="815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FName</a:t>
            </a:r>
          </a:p>
        </p:txBody>
      </p:sp>
      <p:sp>
        <p:nvSpPr>
          <p:cNvPr id="41996" name="Text Box 11"/>
          <p:cNvSpPr txBox="1">
            <a:spLocks noChangeArrowheads="1"/>
          </p:cNvSpPr>
          <p:nvPr/>
        </p:nvSpPr>
        <p:spPr bwMode="auto">
          <a:xfrm>
            <a:off x="3352800" y="2738438"/>
            <a:ext cx="5334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Kay</a:t>
            </a:r>
          </a:p>
        </p:txBody>
      </p:sp>
      <p:sp>
        <p:nvSpPr>
          <p:cNvPr id="41997" name="Text Box 12"/>
          <p:cNvSpPr txBox="1">
            <a:spLocks noChangeArrowheads="1"/>
          </p:cNvSpPr>
          <p:nvPr/>
        </p:nvSpPr>
        <p:spPr bwMode="auto">
          <a:xfrm>
            <a:off x="3241675" y="3048000"/>
            <a:ext cx="873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Stewart</a:t>
            </a:r>
          </a:p>
        </p:txBody>
      </p:sp>
      <p:sp>
        <p:nvSpPr>
          <p:cNvPr id="41998" name="Text Box 13"/>
          <p:cNvSpPr txBox="1">
            <a:spLocks noChangeArrowheads="1"/>
          </p:cNvSpPr>
          <p:nvPr/>
        </p:nvSpPr>
        <p:spPr bwMode="auto">
          <a:xfrm>
            <a:off x="3200400" y="2236788"/>
            <a:ext cx="827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LName</a:t>
            </a:r>
          </a:p>
        </p:txBody>
      </p:sp>
      <p:sp>
        <p:nvSpPr>
          <p:cNvPr id="41999" name="Text Box 14"/>
          <p:cNvSpPr txBox="1">
            <a:spLocks noChangeArrowheads="1"/>
          </p:cNvSpPr>
          <p:nvPr/>
        </p:nvSpPr>
        <p:spPr bwMode="auto">
          <a:xfrm>
            <a:off x="4038600" y="2160588"/>
            <a:ext cx="9636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View.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ClientNo</a:t>
            </a:r>
          </a:p>
        </p:txBody>
      </p:sp>
      <p:sp>
        <p:nvSpPr>
          <p:cNvPr id="42000" name="Text Box 15"/>
          <p:cNvSpPr txBox="1">
            <a:spLocks noChangeArrowheads="1"/>
          </p:cNvSpPr>
          <p:nvPr/>
        </p:nvSpPr>
        <p:spPr bwMode="auto">
          <a:xfrm>
            <a:off x="4953000" y="2312988"/>
            <a:ext cx="1019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PrprtyNo</a:t>
            </a:r>
          </a:p>
        </p:txBody>
      </p:sp>
      <p:sp>
        <p:nvSpPr>
          <p:cNvPr id="42001" name="Text Box 16"/>
          <p:cNvSpPr txBox="1">
            <a:spLocks noChangeArrowheads="1"/>
          </p:cNvSpPr>
          <p:nvPr/>
        </p:nvSpPr>
        <p:spPr bwMode="auto">
          <a:xfrm>
            <a:off x="6096000" y="2357438"/>
            <a:ext cx="10429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Comment</a:t>
            </a:r>
          </a:p>
        </p:txBody>
      </p:sp>
      <p:sp>
        <p:nvSpPr>
          <p:cNvPr id="42002" name="Line 17"/>
          <p:cNvSpPr>
            <a:spLocks noChangeShapeType="1"/>
          </p:cNvSpPr>
          <p:nvPr/>
        </p:nvSpPr>
        <p:spPr bwMode="auto">
          <a:xfrm flipV="1">
            <a:off x="4038600" y="2084388"/>
            <a:ext cx="1588" cy="2335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2003" name="Line 18"/>
          <p:cNvSpPr>
            <a:spLocks noChangeShapeType="1"/>
          </p:cNvSpPr>
          <p:nvPr/>
        </p:nvSpPr>
        <p:spPr bwMode="auto">
          <a:xfrm flipV="1">
            <a:off x="4953000" y="2084388"/>
            <a:ext cx="1588" cy="2335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2004" name="Line 19"/>
          <p:cNvSpPr>
            <a:spLocks noChangeShapeType="1"/>
          </p:cNvSpPr>
          <p:nvPr/>
        </p:nvSpPr>
        <p:spPr bwMode="auto">
          <a:xfrm flipV="1">
            <a:off x="5943600" y="2084388"/>
            <a:ext cx="1588" cy="2335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2005" name="Text Box 20"/>
          <p:cNvSpPr txBox="1">
            <a:spLocks noChangeArrowheads="1"/>
          </p:cNvSpPr>
          <p:nvPr/>
        </p:nvSpPr>
        <p:spPr bwMode="auto">
          <a:xfrm>
            <a:off x="4200525" y="274637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42006" name="Text Box 21"/>
          <p:cNvSpPr txBox="1">
            <a:spLocks noChangeArrowheads="1"/>
          </p:cNvSpPr>
          <p:nvPr/>
        </p:nvSpPr>
        <p:spPr bwMode="auto">
          <a:xfrm>
            <a:off x="4175125" y="301625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2007" name="Text Box 22"/>
          <p:cNvSpPr txBox="1">
            <a:spLocks noChangeArrowheads="1"/>
          </p:cNvSpPr>
          <p:nvPr/>
        </p:nvSpPr>
        <p:spPr bwMode="auto">
          <a:xfrm>
            <a:off x="4194175" y="332105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2008" name="Text Box 23"/>
          <p:cNvSpPr txBox="1">
            <a:spLocks noChangeArrowheads="1"/>
          </p:cNvSpPr>
          <p:nvPr/>
        </p:nvSpPr>
        <p:spPr bwMode="auto">
          <a:xfrm>
            <a:off x="5035550" y="2724150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42009" name="Text Box 24"/>
          <p:cNvSpPr txBox="1">
            <a:spLocks noChangeArrowheads="1"/>
          </p:cNvSpPr>
          <p:nvPr/>
        </p:nvSpPr>
        <p:spPr bwMode="auto">
          <a:xfrm>
            <a:off x="5029200" y="2971800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42010" name="Text Box 25"/>
          <p:cNvSpPr txBox="1">
            <a:spLocks noChangeArrowheads="1"/>
          </p:cNvSpPr>
          <p:nvPr/>
        </p:nvSpPr>
        <p:spPr bwMode="auto">
          <a:xfrm>
            <a:off x="6019800" y="2724150"/>
            <a:ext cx="12239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remote</a:t>
            </a:r>
          </a:p>
        </p:txBody>
      </p:sp>
      <p:sp>
        <p:nvSpPr>
          <p:cNvPr id="42011" name="Text Box 26"/>
          <p:cNvSpPr txBox="1">
            <a:spLocks noChangeArrowheads="1"/>
          </p:cNvSpPr>
          <p:nvPr/>
        </p:nvSpPr>
        <p:spPr bwMode="auto">
          <a:xfrm>
            <a:off x="6019800" y="3030538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small</a:t>
            </a:r>
          </a:p>
        </p:txBody>
      </p:sp>
      <p:sp>
        <p:nvSpPr>
          <p:cNvPr id="42012" name="Line 27"/>
          <p:cNvSpPr>
            <a:spLocks noChangeShapeType="1"/>
          </p:cNvSpPr>
          <p:nvPr/>
        </p:nvSpPr>
        <p:spPr bwMode="auto">
          <a:xfrm flipV="1">
            <a:off x="2514600" y="208438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2013" name="Text Box 28"/>
          <p:cNvSpPr txBox="1">
            <a:spLocks noChangeArrowheads="1"/>
          </p:cNvSpPr>
          <p:nvPr/>
        </p:nvSpPr>
        <p:spPr bwMode="auto">
          <a:xfrm>
            <a:off x="5029200" y="3276600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42014" name="Text Box 29"/>
          <p:cNvSpPr txBox="1">
            <a:spLocks noChangeArrowheads="1"/>
          </p:cNvSpPr>
          <p:nvPr/>
        </p:nvSpPr>
        <p:spPr bwMode="auto">
          <a:xfrm>
            <a:off x="5029200" y="3657600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42015" name="Text Box 30"/>
          <p:cNvSpPr txBox="1">
            <a:spLocks noChangeArrowheads="1"/>
          </p:cNvSpPr>
          <p:nvPr/>
        </p:nvSpPr>
        <p:spPr bwMode="auto">
          <a:xfrm>
            <a:off x="4191000" y="365760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42016" name="Text Box 31"/>
          <p:cNvSpPr txBox="1">
            <a:spLocks noChangeArrowheads="1"/>
          </p:cNvSpPr>
          <p:nvPr/>
        </p:nvSpPr>
        <p:spPr bwMode="auto">
          <a:xfrm>
            <a:off x="6019800" y="3689350"/>
            <a:ext cx="15605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No dining room</a:t>
            </a:r>
          </a:p>
        </p:txBody>
      </p:sp>
      <p:sp>
        <p:nvSpPr>
          <p:cNvPr id="42017" name="Text Box 32"/>
          <p:cNvSpPr txBox="1">
            <a:spLocks noChangeArrowheads="1"/>
          </p:cNvSpPr>
          <p:nvPr/>
        </p:nvSpPr>
        <p:spPr bwMode="auto">
          <a:xfrm>
            <a:off x="2590800" y="3689350"/>
            <a:ext cx="636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Mary</a:t>
            </a:r>
          </a:p>
        </p:txBody>
      </p:sp>
      <p:sp>
        <p:nvSpPr>
          <p:cNvPr id="42018" name="Text Box 33"/>
          <p:cNvSpPr txBox="1">
            <a:spLocks noChangeArrowheads="1"/>
          </p:cNvSpPr>
          <p:nvPr/>
        </p:nvSpPr>
        <p:spPr bwMode="auto">
          <a:xfrm>
            <a:off x="3219450" y="3657600"/>
            <a:ext cx="8953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Tregear</a:t>
            </a:r>
          </a:p>
        </p:txBody>
      </p:sp>
      <p:sp>
        <p:nvSpPr>
          <p:cNvPr id="42019" name="Text Box 34"/>
          <p:cNvSpPr txBox="1">
            <a:spLocks noChangeArrowheads="1"/>
          </p:cNvSpPr>
          <p:nvPr/>
        </p:nvSpPr>
        <p:spPr bwMode="auto">
          <a:xfrm>
            <a:off x="1676400" y="368935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42020" name="Rectangle 35"/>
          <p:cNvSpPr>
            <a:spLocks noChangeArrowheads="1"/>
          </p:cNvSpPr>
          <p:nvPr/>
        </p:nvSpPr>
        <p:spPr bwMode="auto">
          <a:xfrm>
            <a:off x="0" y="1447800"/>
            <a:ext cx="9677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sym typeface="Symbol" pitchFamily="18" charset="2"/>
              </a:rPr>
              <a:t></a:t>
            </a:r>
            <a:r>
              <a:rPr lang="en-US" altLang="ar-SA" sz="2000" baseline="-25000">
                <a:sym typeface="Symbol" pitchFamily="18" charset="2"/>
              </a:rPr>
              <a:t>Client.ClientNo=View.ClientNo</a:t>
            </a:r>
            <a:r>
              <a:rPr lang="en-US" altLang="ar-SA" sz="2000">
                <a:sym typeface="Symbol" pitchFamily="18" charset="2"/>
              </a:rPr>
              <a:t>(</a:t>
            </a:r>
            <a:r>
              <a:rPr lang="en-US" altLang="ar-SA" sz="2000" baseline="-25000">
                <a:sym typeface="Symbol" pitchFamily="18" charset="2"/>
              </a:rPr>
              <a:t>ClientNo, Fname, Lname </a:t>
            </a:r>
            <a:r>
              <a:rPr lang="en-US" altLang="ar-SA" sz="2000">
                <a:sym typeface="Symbol" pitchFamily="18" charset="2"/>
              </a:rPr>
              <a:t>(CLIENT) X </a:t>
            </a:r>
            <a:r>
              <a:rPr lang="en-US" altLang="ar-SA" sz="2000" baseline="-25000">
                <a:sym typeface="Symbol" pitchFamily="18" charset="2"/>
              </a:rPr>
              <a:t>ClientNo, PrprtyNo, Comment</a:t>
            </a:r>
            <a:r>
              <a:rPr lang="en-US" altLang="ar-SA" sz="2000">
                <a:sym typeface="Symbol" pitchFamily="18" charset="2"/>
              </a:rPr>
              <a:t>(VIEW))</a:t>
            </a:r>
            <a:endParaRPr lang="en-US" altLang="ar-SA" sz="2000"/>
          </a:p>
        </p:txBody>
      </p:sp>
      <p:sp>
        <p:nvSpPr>
          <p:cNvPr id="42021" name="Text Box 36"/>
          <p:cNvSpPr txBox="1">
            <a:spLocks noChangeArrowheads="1"/>
          </p:cNvSpPr>
          <p:nvPr/>
        </p:nvSpPr>
        <p:spPr bwMode="auto">
          <a:xfrm>
            <a:off x="1676400" y="335280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2022" name="Text Box 37"/>
          <p:cNvSpPr txBox="1">
            <a:spLocks noChangeArrowheads="1"/>
          </p:cNvSpPr>
          <p:nvPr/>
        </p:nvSpPr>
        <p:spPr bwMode="auto">
          <a:xfrm>
            <a:off x="2586038" y="3321050"/>
            <a:ext cx="633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Aline</a:t>
            </a:r>
          </a:p>
        </p:txBody>
      </p:sp>
      <p:sp>
        <p:nvSpPr>
          <p:cNvPr id="42023" name="Text Box 38"/>
          <p:cNvSpPr txBox="1">
            <a:spLocks noChangeArrowheads="1"/>
          </p:cNvSpPr>
          <p:nvPr/>
        </p:nvSpPr>
        <p:spPr bwMode="auto">
          <a:xfrm>
            <a:off x="3241675" y="3321050"/>
            <a:ext cx="8731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Stewart</a:t>
            </a:r>
          </a:p>
        </p:txBody>
      </p:sp>
      <p:sp>
        <p:nvSpPr>
          <p:cNvPr id="42024" name="Line 39"/>
          <p:cNvSpPr>
            <a:spLocks noChangeShapeType="1"/>
          </p:cNvSpPr>
          <p:nvPr/>
        </p:nvSpPr>
        <p:spPr bwMode="auto">
          <a:xfrm flipV="1">
            <a:off x="3275013" y="2133600"/>
            <a:ext cx="1587" cy="23352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2025" name="Rectangle 40"/>
          <p:cNvSpPr>
            <a:spLocks noChangeArrowheads="1"/>
          </p:cNvSpPr>
          <p:nvPr/>
        </p:nvSpPr>
        <p:spPr bwMode="auto">
          <a:xfrm>
            <a:off x="76200" y="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3900" b="1" dirty="0">
                <a:solidFill>
                  <a:srgbClr val="C00000"/>
                </a:solidFill>
              </a:rPr>
              <a:t>Equijoin Operation</a:t>
            </a:r>
          </a:p>
        </p:txBody>
      </p:sp>
    </p:spTree>
    <p:extLst>
      <p:ext uri="{BB962C8B-B14F-4D97-AF65-F5344CB8AC3E}">
        <p14:creationId xmlns:p14="http://schemas.microsoft.com/office/powerpoint/2010/main" val="2131710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69A6CA6-8058-4429-B855-2D64421ECCE6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32</a:t>
            </a:fld>
            <a:endParaRPr lang="en-US" altLang="en-US" sz="1000" smtClean="0"/>
          </a:p>
        </p:txBody>
      </p:sp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Natural join Operation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382000" cy="4648200"/>
          </a:xfrm>
        </p:spPr>
        <p:txBody>
          <a:bodyPr>
            <a:normAutofit lnSpcReduction="10000"/>
          </a:bodyPr>
          <a:lstStyle/>
          <a:p>
            <a:pPr marL="0" indent="0" algn="just" rtl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ar-SA" sz="2500" dirty="0" smtClean="0"/>
              <a:t>Equijoin of two relation R &amp; S over all common attributes and values. One occurrence of each common attribute is </a:t>
            </a:r>
            <a:r>
              <a:rPr lang="en-US" altLang="ar-SA" sz="2500" b="1" dirty="0" smtClean="0">
                <a:solidFill>
                  <a:srgbClr val="00B050"/>
                </a:solidFill>
              </a:rPr>
              <a:t>eliminated</a:t>
            </a:r>
            <a:r>
              <a:rPr lang="en-US" altLang="ar-SA" sz="2500" dirty="0" smtClean="0"/>
              <a:t> from the result</a:t>
            </a:r>
          </a:p>
          <a:p>
            <a:pPr marL="0" indent="0" algn="just" rtl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ar-SA" sz="2500" dirty="0" smtClean="0"/>
          </a:p>
          <a:p>
            <a:pPr marL="0" indent="0" algn="just" rtl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ar-SA" sz="2500" dirty="0" smtClean="0"/>
              <a:t>Denoted by    R  * </a:t>
            </a:r>
            <a:r>
              <a:rPr lang="en-US" altLang="ar-SA" sz="2500" baseline="-25000" dirty="0" smtClean="0"/>
              <a:t>(A </a:t>
            </a:r>
            <a:r>
              <a:rPr lang="el-GR" altLang="ar-SA" sz="2400" baseline="-25000" dirty="0" smtClean="0"/>
              <a:t>ε</a:t>
            </a:r>
            <a:r>
              <a:rPr lang="en-US" altLang="ar-SA" sz="2400" baseline="-25000" dirty="0" smtClean="0"/>
              <a:t> R</a:t>
            </a:r>
            <a:r>
              <a:rPr lang="en-US" altLang="ar-SA" sz="2500" baseline="-25000" dirty="0" smtClean="0"/>
              <a:t>),(B </a:t>
            </a:r>
            <a:r>
              <a:rPr lang="el-GR" altLang="ar-SA" sz="2400" baseline="-25000" dirty="0" smtClean="0"/>
              <a:t>ε</a:t>
            </a:r>
            <a:r>
              <a:rPr lang="en-US" altLang="ar-SA" sz="2400" baseline="-25000" dirty="0" smtClean="0"/>
              <a:t> S</a:t>
            </a:r>
            <a:r>
              <a:rPr lang="en-US" altLang="ar-SA" sz="2500" baseline="-25000" dirty="0" smtClean="0"/>
              <a:t>)</a:t>
            </a:r>
            <a:r>
              <a:rPr lang="en-US" altLang="ar-SA" sz="2500" dirty="0" smtClean="0"/>
              <a:t>  S</a:t>
            </a:r>
          </a:p>
          <a:p>
            <a:pPr marL="0" indent="0" algn="just" rtl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ar-SA" sz="2500" dirty="0" smtClean="0"/>
          </a:p>
          <a:p>
            <a:pPr marL="0" indent="0" algn="l" rtl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ar-SA" sz="2500" b="1" dirty="0" smtClean="0"/>
              <a:t>Example:</a:t>
            </a:r>
          </a:p>
          <a:p>
            <a:pPr marL="0" indent="0" algn="l" rtl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ar-SA" sz="2500" dirty="0" smtClean="0"/>
              <a:t>Retrieve each EMPLOYEE’s name and the name of department he/she belongs to:</a:t>
            </a:r>
          </a:p>
          <a:p>
            <a:pPr marL="0" indent="0" algn="l" rtl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ar-SA" sz="2500" dirty="0" smtClean="0"/>
          </a:p>
          <a:p>
            <a:pPr marL="0" indent="0" algn="l" rtl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ar-SA" sz="2500" dirty="0" smtClean="0"/>
              <a:t>T              EMPLOYEE * </a:t>
            </a:r>
            <a:r>
              <a:rPr lang="en-US" altLang="ar-SA" sz="2500" baseline="-25000" dirty="0" smtClean="0"/>
              <a:t>(DNO),(DUNMBER)</a:t>
            </a:r>
            <a:r>
              <a:rPr lang="en-US" altLang="ar-SA" sz="2500" dirty="0" smtClean="0"/>
              <a:t> DEPARTMENT</a:t>
            </a:r>
          </a:p>
          <a:p>
            <a:pPr marL="0" indent="0" algn="l" rtl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ar-SA" sz="2500" dirty="0" smtClean="0"/>
          </a:p>
          <a:p>
            <a:pPr marL="0" indent="0" algn="l" rtl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ar-SA" sz="2500" dirty="0" smtClean="0"/>
              <a:t>RESULT            </a:t>
            </a:r>
            <a:r>
              <a:rPr lang="el-GR" altLang="ar-SA" sz="2500" dirty="0" smtClean="0"/>
              <a:t>π</a:t>
            </a:r>
            <a:r>
              <a:rPr lang="en-US" altLang="ar-SA" sz="2500" dirty="0" smtClean="0"/>
              <a:t> </a:t>
            </a:r>
            <a:r>
              <a:rPr lang="en-US" altLang="ar-SA" sz="2500" baseline="-25000" dirty="0" smtClean="0"/>
              <a:t>FNAME, LNAME, DNAME</a:t>
            </a:r>
            <a:r>
              <a:rPr lang="en-US" altLang="ar-SA" sz="2500" dirty="0" smtClean="0"/>
              <a:t> (T)</a:t>
            </a:r>
            <a:endParaRPr lang="el-GR" altLang="ar-SA" sz="2500" dirty="0" smtClean="0"/>
          </a:p>
        </p:txBody>
      </p:sp>
      <p:sp>
        <p:nvSpPr>
          <p:cNvPr id="43013" name="Line 6"/>
          <p:cNvSpPr>
            <a:spLocks noChangeShapeType="1"/>
          </p:cNvSpPr>
          <p:nvPr/>
        </p:nvSpPr>
        <p:spPr bwMode="auto">
          <a:xfrm flipH="1">
            <a:off x="685800" y="5029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  <p:sp>
        <p:nvSpPr>
          <p:cNvPr id="43014" name="Line 7"/>
          <p:cNvSpPr>
            <a:spLocks noChangeShapeType="1"/>
          </p:cNvSpPr>
          <p:nvPr/>
        </p:nvSpPr>
        <p:spPr bwMode="auto">
          <a:xfrm flipH="1">
            <a:off x="1752600" y="58674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957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60D5076-A5F9-4A2A-8FAD-2272CCBABF48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33</a:t>
            </a:fld>
            <a:endParaRPr lang="en-US" altLang="en-US" sz="1000" smtClean="0"/>
          </a:p>
        </p:txBody>
      </p:sp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Natural join Operation</a:t>
            </a:r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lnSpc>
                <a:spcPct val="80000"/>
              </a:lnSpc>
              <a:defRPr/>
            </a:pPr>
            <a:r>
              <a:rPr lang="en-US" sz="2600" dirty="0" smtClean="0"/>
              <a:t>Invariably the JOIN involves an </a:t>
            </a:r>
            <a:r>
              <a:rPr lang="en-US" sz="2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equality test</a:t>
            </a:r>
            <a:r>
              <a:rPr lang="en-US" sz="2600" dirty="0" smtClean="0"/>
              <a:t>, and thus is often described as an </a:t>
            </a:r>
            <a:r>
              <a:rPr lang="en-US" sz="2600" dirty="0" err="1" smtClean="0"/>
              <a:t>equi</a:t>
            </a:r>
            <a:r>
              <a:rPr lang="en-US" sz="2600" dirty="0" smtClean="0"/>
              <a:t>-join. Such joins result in two attributes in the resulting relation having exactly the same value. A `natural join' will remove the duplicate attribute(s). </a:t>
            </a:r>
          </a:p>
          <a:p>
            <a:pPr algn="l" rtl="0" eaLnBrk="1" hangingPunct="1">
              <a:lnSpc>
                <a:spcPct val="80000"/>
              </a:lnSpc>
              <a:defRPr/>
            </a:pPr>
            <a:endParaRPr lang="en-US" sz="2600" dirty="0" smtClean="0"/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sz="2600" dirty="0" smtClean="0"/>
              <a:t>If you do use natural joins make sure that the relations do not have two attributes with the same name by accident.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104781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AA3454FC-CB9C-493A-9E0D-1FD0C0C00565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34</a:t>
            </a:fld>
            <a:endParaRPr lang="en-US" altLang="en-US" sz="1000" smtClean="0"/>
          </a:p>
        </p:txBody>
      </p:sp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Outer join Operation</a:t>
            </a:r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534400" cy="2438400"/>
          </a:xfrm>
        </p:spPr>
        <p:txBody>
          <a:bodyPr>
            <a:normAutofit fontScale="77500" lnSpcReduction="20000"/>
          </a:bodyPr>
          <a:lstStyle/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A natural join in which tuples from R that do not have matching values in the common attributes of S are included in the result relation. Missing values in S are set to null.</a:t>
            </a:r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Denoted by  R     S</a:t>
            </a: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b="1" dirty="0" smtClean="0"/>
              <a:t>Example:</a:t>
            </a:r>
            <a:endParaRPr lang="en-US" altLang="ar-SA" sz="2600" dirty="0" smtClean="0"/>
          </a:p>
          <a:p>
            <a:pPr marL="0" indent="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Produce a status report on property viewings.</a:t>
            </a:r>
          </a:p>
          <a:p>
            <a:pPr marL="0" indent="0"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100" dirty="0" smtClean="0">
                <a:sym typeface="Symbol" pitchFamily="18" charset="2"/>
              </a:rPr>
              <a:t>(</a:t>
            </a:r>
            <a:r>
              <a:rPr lang="en-US" altLang="ar-SA" sz="2600" dirty="0" smtClean="0">
                <a:sym typeface="Symbol" pitchFamily="18" charset="2"/>
              </a:rPr>
              <a:t></a:t>
            </a:r>
            <a:r>
              <a:rPr lang="en-US" altLang="ar-SA" sz="2600" baseline="-25000" dirty="0" err="1" smtClean="0">
                <a:sym typeface="Symbol" pitchFamily="18" charset="2"/>
              </a:rPr>
              <a:t>PropertyNo</a:t>
            </a:r>
            <a:r>
              <a:rPr lang="en-US" altLang="ar-SA" sz="2600" baseline="-25000" dirty="0" smtClean="0">
                <a:sym typeface="Symbol" pitchFamily="18" charset="2"/>
              </a:rPr>
              <a:t>, Street, City, </a:t>
            </a:r>
            <a:r>
              <a:rPr lang="en-US" altLang="ar-SA" sz="2600" baseline="-25000" dirty="0" err="1" smtClean="0">
                <a:sym typeface="Symbol" pitchFamily="18" charset="2"/>
              </a:rPr>
              <a:t>CLientNo,ViewDate</a:t>
            </a:r>
            <a:r>
              <a:rPr lang="en-US" altLang="ar-SA" sz="2600" baseline="-25000" dirty="0" smtClean="0">
                <a:sym typeface="Symbol" pitchFamily="18" charset="2"/>
              </a:rPr>
              <a:t>, Comment </a:t>
            </a:r>
            <a:r>
              <a:rPr lang="en-US" altLang="ar-SA" sz="2100" dirty="0" smtClean="0">
                <a:sym typeface="Symbol" pitchFamily="18" charset="2"/>
              </a:rPr>
              <a:t>(PROPERTY)      VIEW)</a:t>
            </a:r>
            <a:endParaRPr lang="en-US" altLang="ar-SA" sz="2600" dirty="0" smtClean="0"/>
          </a:p>
          <a:p>
            <a:pPr marL="0" indent="0" algn="just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</p:txBody>
      </p:sp>
      <p:grpSp>
        <p:nvGrpSpPr>
          <p:cNvPr id="45061" name="Group 4"/>
          <p:cNvGrpSpPr>
            <a:grpSpLocks/>
          </p:cNvGrpSpPr>
          <p:nvPr/>
        </p:nvGrpSpPr>
        <p:grpSpPr bwMode="auto">
          <a:xfrm>
            <a:off x="2000232" y="2285992"/>
            <a:ext cx="304800" cy="153988"/>
            <a:chOff x="2640" y="2447"/>
            <a:chExt cx="192" cy="97"/>
          </a:xfrm>
        </p:grpSpPr>
        <p:sp>
          <p:nvSpPr>
            <p:cNvPr id="45065" name="AutoShape 5"/>
            <p:cNvSpPr>
              <a:spLocks/>
            </p:cNvSpPr>
            <p:nvPr/>
          </p:nvSpPr>
          <p:spPr bwMode="auto">
            <a:xfrm>
              <a:off x="2640" y="2448"/>
              <a:ext cx="144" cy="96"/>
            </a:xfrm>
            <a:prstGeom prst="rightBrace">
              <a:avLst>
                <a:gd name="adj1" fmla="val 8333"/>
                <a:gd name="adj2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SA" altLang="ar-SA" sz="1800"/>
            </a:p>
          </p:txBody>
        </p:sp>
        <p:sp>
          <p:nvSpPr>
            <p:cNvPr id="45066" name="AutoShape 6"/>
            <p:cNvSpPr>
              <a:spLocks noChangeArrowheads="1"/>
            </p:cNvSpPr>
            <p:nvPr/>
          </p:nvSpPr>
          <p:spPr bwMode="auto">
            <a:xfrm rot="-5499253">
              <a:off x="2735" y="2448"/>
              <a:ext cx="97" cy="96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SA" altLang="ar-SA" sz="1800"/>
            </a:p>
          </p:txBody>
        </p:sp>
      </p:grpSp>
      <p:grpSp>
        <p:nvGrpSpPr>
          <p:cNvPr id="45062" name="Group 7"/>
          <p:cNvGrpSpPr>
            <a:grpSpLocks/>
          </p:cNvGrpSpPr>
          <p:nvPr/>
        </p:nvGrpSpPr>
        <p:grpSpPr bwMode="auto">
          <a:xfrm>
            <a:off x="6053150" y="3429000"/>
            <a:ext cx="304800" cy="153988"/>
            <a:chOff x="2640" y="2447"/>
            <a:chExt cx="192" cy="97"/>
          </a:xfrm>
        </p:grpSpPr>
        <p:sp>
          <p:nvSpPr>
            <p:cNvPr id="45063" name="AutoShape 8"/>
            <p:cNvSpPr>
              <a:spLocks/>
            </p:cNvSpPr>
            <p:nvPr/>
          </p:nvSpPr>
          <p:spPr bwMode="auto">
            <a:xfrm>
              <a:off x="2640" y="2448"/>
              <a:ext cx="144" cy="96"/>
            </a:xfrm>
            <a:prstGeom prst="rightBrace">
              <a:avLst>
                <a:gd name="adj1" fmla="val 8333"/>
                <a:gd name="adj2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SA" altLang="ar-SA" sz="1800"/>
            </a:p>
          </p:txBody>
        </p:sp>
        <p:sp>
          <p:nvSpPr>
            <p:cNvPr id="45064" name="AutoShape 9"/>
            <p:cNvSpPr>
              <a:spLocks noChangeArrowheads="1"/>
            </p:cNvSpPr>
            <p:nvPr/>
          </p:nvSpPr>
          <p:spPr bwMode="auto">
            <a:xfrm rot="-5499253">
              <a:off x="2735" y="2448"/>
              <a:ext cx="97" cy="96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SA" altLang="ar-SA" sz="1800"/>
            </a:p>
          </p:txBody>
        </p:sp>
      </p:grpSp>
    </p:spTree>
    <p:extLst>
      <p:ext uri="{BB962C8B-B14F-4D97-AF65-F5344CB8AC3E}">
        <p14:creationId xmlns:p14="http://schemas.microsoft.com/office/powerpoint/2010/main" val="2519976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00C5D60-BCED-4878-9209-3B4AA00F7E5F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1000" smtClean="0"/>
          </a:p>
        </p:txBody>
      </p:sp>
      <p:sp>
        <p:nvSpPr>
          <p:cNvPr id="46083" name="Rectangle 2"/>
          <p:cNvSpPr>
            <a:spLocks noChangeArrowheads="1"/>
          </p:cNvSpPr>
          <p:nvPr/>
        </p:nvSpPr>
        <p:spPr bwMode="auto">
          <a:xfrm>
            <a:off x="708025" y="1662113"/>
            <a:ext cx="5400675" cy="207168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46084" name="Line 3"/>
          <p:cNvSpPr>
            <a:spLocks noChangeShapeType="1"/>
          </p:cNvSpPr>
          <p:nvPr/>
        </p:nvSpPr>
        <p:spPr bwMode="auto">
          <a:xfrm>
            <a:off x="1774825" y="1662113"/>
            <a:ext cx="1588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6085" name="Rectangle 4"/>
          <p:cNvSpPr>
            <a:spLocks noChangeArrowheads="1"/>
          </p:cNvSpPr>
          <p:nvPr/>
        </p:nvSpPr>
        <p:spPr bwMode="auto">
          <a:xfrm>
            <a:off x="708025" y="1281113"/>
            <a:ext cx="5400675" cy="3810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46086" name="Line 5"/>
          <p:cNvSpPr>
            <a:spLocks noChangeShapeType="1"/>
          </p:cNvSpPr>
          <p:nvPr/>
        </p:nvSpPr>
        <p:spPr bwMode="auto">
          <a:xfrm>
            <a:off x="2754313" y="1662113"/>
            <a:ext cx="1587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6087" name="Line 6"/>
          <p:cNvSpPr>
            <a:spLocks noChangeShapeType="1"/>
          </p:cNvSpPr>
          <p:nvPr/>
        </p:nvSpPr>
        <p:spPr bwMode="auto">
          <a:xfrm flipH="1">
            <a:off x="3594100" y="1662113"/>
            <a:ext cx="9525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6088" name="Line 7"/>
          <p:cNvSpPr>
            <a:spLocks noChangeShapeType="1"/>
          </p:cNvSpPr>
          <p:nvPr/>
        </p:nvSpPr>
        <p:spPr bwMode="auto">
          <a:xfrm>
            <a:off x="5203825" y="1662113"/>
            <a:ext cx="1588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6089" name="Line 8"/>
          <p:cNvSpPr>
            <a:spLocks noChangeShapeType="1"/>
          </p:cNvSpPr>
          <p:nvPr/>
        </p:nvSpPr>
        <p:spPr bwMode="auto">
          <a:xfrm>
            <a:off x="4506913" y="1662113"/>
            <a:ext cx="1587" cy="2071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6090" name="Text Box 9"/>
          <p:cNvSpPr txBox="1">
            <a:spLocks noChangeArrowheads="1"/>
          </p:cNvSpPr>
          <p:nvPr/>
        </p:nvSpPr>
        <p:spPr bwMode="auto">
          <a:xfrm>
            <a:off x="708025" y="1860550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46091" name="Text Box 10"/>
          <p:cNvSpPr txBox="1">
            <a:spLocks noChangeArrowheads="1"/>
          </p:cNvSpPr>
          <p:nvPr/>
        </p:nvSpPr>
        <p:spPr bwMode="auto">
          <a:xfrm>
            <a:off x="701675" y="2233613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PL94</a:t>
            </a:r>
          </a:p>
        </p:txBody>
      </p:sp>
      <p:sp>
        <p:nvSpPr>
          <p:cNvPr id="46092" name="Text Box 11"/>
          <p:cNvSpPr txBox="1">
            <a:spLocks noChangeArrowheads="1"/>
          </p:cNvSpPr>
          <p:nvPr/>
        </p:nvSpPr>
        <p:spPr bwMode="auto">
          <a:xfrm>
            <a:off x="701675" y="2614613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46093" name="Text Box 12"/>
          <p:cNvSpPr txBox="1">
            <a:spLocks noChangeArrowheads="1"/>
          </p:cNvSpPr>
          <p:nvPr/>
        </p:nvSpPr>
        <p:spPr bwMode="auto">
          <a:xfrm>
            <a:off x="714375" y="3003550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PG36</a:t>
            </a:r>
          </a:p>
        </p:txBody>
      </p:sp>
      <p:sp>
        <p:nvSpPr>
          <p:cNvPr id="46094" name="Text Box 13"/>
          <p:cNvSpPr txBox="1">
            <a:spLocks noChangeArrowheads="1"/>
          </p:cNvSpPr>
          <p:nvPr/>
        </p:nvSpPr>
        <p:spPr bwMode="auto">
          <a:xfrm>
            <a:off x="708025" y="3376613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PG21</a:t>
            </a:r>
          </a:p>
        </p:txBody>
      </p:sp>
      <p:sp>
        <p:nvSpPr>
          <p:cNvPr id="46095" name="Line 14"/>
          <p:cNvSpPr>
            <a:spLocks noChangeShapeType="1"/>
          </p:cNvSpPr>
          <p:nvPr/>
        </p:nvSpPr>
        <p:spPr bwMode="auto">
          <a:xfrm flipV="1">
            <a:off x="1774825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6096" name="Text Box 15"/>
          <p:cNvSpPr txBox="1">
            <a:spLocks noChangeArrowheads="1"/>
          </p:cNvSpPr>
          <p:nvPr/>
        </p:nvSpPr>
        <p:spPr bwMode="auto">
          <a:xfrm>
            <a:off x="622300" y="1295400"/>
            <a:ext cx="1211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PropertyNo</a:t>
            </a:r>
          </a:p>
        </p:txBody>
      </p:sp>
      <p:sp>
        <p:nvSpPr>
          <p:cNvPr id="46097" name="Text Box 16"/>
          <p:cNvSpPr txBox="1">
            <a:spLocks noChangeArrowheads="1"/>
          </p:cNvSpPr>
          <p:nvPr/>
        </p:nvSpPr>
        <p:spPr bwMode="auto">
          <a:xfrm>
            <a:off x="1774825" y="1890713"/>
            <a:ext cx="869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Holheld</a:t>
            </a:r>
          </a:p>
        </p:txBody>
      </p:sp>
      <p:sp>
        <p:nvSpPr>
          <p:cNvPr id="46098" name="Text Box 17"/>
          <p:cNvSpPr txBox="1">
            <a:spLocks noChangeArrowheads="1"/>
          </p:cNvSpPr>
          <p:nvPr/>
        </p:nvSpPr>
        <p:spPr bwMode="auto">
          <a:xfrm>
            <a:off x="1774825" y="2239963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Argyll St</a:t>
            </a:r>
          </a:p>
        </p:txBody>
      </p:sp>
      <p:sp>
        <p:nvSpPr>
          <p:cNvPr id="46099" name="Text Box 18"/>
          <p:cNvSpPr txBox="1">
            <a:spLocks noChangeArrowheads="1"/>
          </p:cNvSpPr>
          <p:nvPr/>
        </p:nvSpPr>
        <p:spPr bwMode="auto">
          <a:xfrm>
            <a:off x="1774825" y="2620963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Lawrence</a:t>
            </a:r>
          </a:p>
        </p:txBody>
      </p:sp>
      <p:sp>
        <p:nvSpPr>
          <p:cNvPr id="46100" name="Text Box 19"/>
          <p:cNvSpPr txBox="1">
            <a:spLocks noChangeArrowheads="1"/>
          </p:cNvSpPr>
          <p:nvPr/>
        </p:nvSpPr>
        <p:spPr bwMode="auto">
          <a:xfrm>
            <a:off x="1774825" y="3001963"/>
            <a:ext cx="760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Monar</a:t>
            </a:r>
          </a:p>
        </p:txBody>
      </p:sp>
      <p:sp>
        <p:nvSpPr>
          <p:cNvPr id="46101" name="Text Box 20"/>
          <p:cNvSpPr txBox="1">
            <a:spLocks noChangeArrowheads="1"/>
          </p:cNvSpPr>
          <p:nvPr/>
        </p:nvSpPr>
        <p:spPr bwMode="auto">
          <a:xfrm>
            <a:off x="1774825" y="3382963"/>
            <a:ext cx="7254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Novar</a:t>
            </a:r>
          </a:p>
        </p:txBody>
      </p:sp>
      <p:sp>
        <p:nvSpPr>
          <p:cNvPr id="46102" name="Line 21"/>
          <p:cNvSpPr>
            <a:spLocks noChangeShapeType="1"/>
          </p:cNvSpPr>
          <p:nvPr/>
        </p:nvSpPr>
        <p:spPr bwMode="auto">
          <a:xfrm flipV="1">
            <a:off x="2754313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6103" name="Text Box 22"/>
          <p:cNvSpPr txBox="1">
            <a:spLocks noChangeArrowheads="1"/>
          </p:cNvSpPr>
          <p:nvPr/>
        </p:nvSpPr>
        <p:spPr bwMode="auto">
          <a:xfrm>
            <a:off x="1851025" y="1304925"/>
            <a:ext cx="704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Street</a:t>
            </a:r>
          </a:p>
        </p:txBody>
      </p:sp>
      <p:sp>
        <p:nvSpPr>
          <p:cNvPr id="46104" name="Text Box 23"/>
          <p:cNvSpPr txBox="1">
            <a:spLocks noChangeArrowheads="1"/>
          </p:cNvSpPr>
          <p:nvPr/>
        </p:nvSpPr>
        <p:spPr bwMode="auto">
          <a:xfrm>
            <a:off x="2679700" y="1890713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Aberdeen</a:t>
            </a:r>
          </a:p>
        </p:txBody>
      </p:sp>
      <p:sp>
        <p:nvSpPr>
          <p:cNvPr id="46105" name="Text Box 24"/>
          <p:cNvSpPr txBox="1">
            <a:spLocks noChangeArrowheads="1"/>
          </p:cNvSpPr>
          <p:nvPr/>
        </p:nvSpPr>
        <p:spPr bwMode="auto">
          <a:xfrm>
            <a:off x="2679700" y="2239963"/>
            <a:ext cx="860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London</a:t>
            </a:r>
          </a:p>
        </p:txBody>
      </p:sp>
      <p:sp>
        <p:nvSpPr>
          <p:cNvPr id="46106" name="Text Box 25"/>
          <p:cNvSpPr txBox="1">
            <a:spLocks noChangeArrowheads="1"/>
          </p:cNvSpPr>
          <p:nvPr/>
        </p:nvSpPr>
        <p:spPr bwMode="auto">
          <a:xfrm>
            <a:off x="2679700" y="2652713"/>
            <a:ext cx="973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Glasgow</a:t>
            </a:r>
          </a:p>
        </p:txBody>
      </p:sp>
      <p:sp>
        <p:nvSpPr>
          <p:cNvPr id="46107" name="Text Box 26"/>
          <p:cNvSpPr txBox="1">
            <a:spLocks noChangeArrowheads="1"/>
          </p:cNvSpPr>
          <p:nvPr/>
        </p:nvSpPr>
        <p:spPr bwMode="auto">
          <a:xfrm>
            <a:off x="2679700" y="3033713"/>
            <a:ext cx="9731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Glasgow</a:t>
            </a:r>
          </a:p>
        </p:txBody>
      </p:sp>
      <p:sp>
        <p:nvSpPr>
          <p:cNvPr id="46108" name="Text Box 27"/>
          <p:cNvSpPr txBox="1">
            <a:spLocks noChangeArrowheads="1"/>
          </p:cNvSpPr>
          <p:nvPr/>
        </p:nvSpPr>
        <p:spPr bwMode="auto">
          <a:xfrm>
            <a:off x="2679700" y="3382963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Bristol</a:t>
            </a:r>
          </a:p>
        </p:txBody>
      </p:sp>
      <p:sp>
        <p:nvSpPr>
          <p:cNvPr id="46109" name="Line 28"/>
          <p:cNvSpPr>
            <a:spLocks noChangeShapeType="1"/>
          </p:cNvSpPr>
          <p:nvPr/>
        </p:nvSpPr>
        <p:spPr bwMode="auto">
          <a:xfrm flipV="1">
            <a:off x="3603625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6110" name="Text Box 29"/>
          <p:cNvSpPr txBox="1">
            <a:spLocks noChangeArrowheads="1"/>
          </p:cNvSpPr>
          <p:nvPr/>
        </p:nvSpPr>
        <p:spPr bwMode="auto">
          <a:xfrm>
            <a:off x="2908300" y="1295400"/>
            <a:ext cx="5572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City</a:t>
            </a:r>
          </a:p>
        </p:txBody>
      </p:sp>
      <p:sp>
        <p:nvSpPr>
          <p:cNvPr id="46111" name="Line 30"/>
          <p:cNvSpPr>
            <a:spLocks noChangeShapeType="1"/>
          </p:cNvSpPr>
          <p:nvPr/>
        </p:nvSpPr>
        <p:spPr bwMode="auto">
          <a:xfrm flipV="1">
            <a:off x="4500563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6112" name="Text Box 31"/>
          <p:cNvSpPr txBox="1">
            <a:spLocks noChangeArrowheads="1"/>
          </p:cNvSpPr>
          <p:nvPr/>
        </p:nvSpPr>
        <p:spPr bwMode="auto">
          <a:xfrm>
            <a:off x="3527425" y="1304925"/>
            <a:ext cx="10080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PostCode</a:t>
            </a:r>
          </a:p>
        </p:txBody>
      </p:sp>
      <p:sp>
        <p:nvSpPr>
          <p:cNvPr id="46113" name="Text Box 32"/>
          <p:cNvSpPr txBox="1">
            <a:spLocks noChangeArrowheads="1"/>
          </p:cNvSpPr>
          <p:nvPr/>
        </p:nvSpPr>
        <p:spPr bwMode="auto">
          <a:xfrm>
            <a:off x="3517900" y="1890713"/>
            <a:ext cx="1017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AB7 5SU</a:t>
            </a:r>
          </a:p>
        </p:txBody>
      </p:sp>
      <p:sp>
        <p:nvSpPr>
          <p:cNvPr id="46114" name="Text Box 33"/>
          <p:cNvSpPr txBox="1">
            <a:spLocks noChangeArrowheads="1"/>
          </p:cNvSpPr>
          <p:nvPr/>
        </p:nvSpPr>
        <p:spPr bwMode="auto">
          <a:xfrm>
            <a:off x="3517900" y="2239963"/>
            <a:ext cx="635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NW2</a:t>
            </a:r>
          </a:p>
        </p:txBody>
      </p:sp>
      <p:sp>
        <p:nvSpPr>
          <p:cNvPr id="46115" name="Text Box 34"/>
          <p:cNvSpPr txBox="1">
            <a:spLocks noChangeArrowheads="1"/>
          </p:cNvSpPr>
          <p:nvPr/>
        </p:nvSpPr>
        <p:spPr bwMode="auto">
          <a:xfrm>
            <a:off x="3517900" y="265271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G11 9QX</a:t>
            </a:r>
          </a:p>
        </p:txBody>
      </p:sp>
      <p:sp>
        <p:nvSpPr>
          <p:cNvPr id="46116" name="Text Box 35"/>
          <p:cNvSpPr txBox="1">
            <a:spLocks noChangeArrowheads="1"/>
          </p:cNvSpPr>
          <p:nvPr/>
        </p:nvSpPr>
        <p:spPr bwMode="auto">
          <a:xfrm>
            <a:off x="3517900" y="303371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G32 4QX</a:t>
            </a:r>
          </a:p>
        </p:txBody>
      </p:sp>
      <p:sp>
        <p:nvSpPr>
          <p:cNvPr id="46117" name="Text Box 36"/>
          <p:cNvSpPr txBox="1">
            <a:spLocks noChangeArrowheads="1"/>
          </p:cNvSpPr>
          <p:nvPr/>
        </p:nvSpPr>
        <p:spPr bwMode="auto">
          <a:xfrm>
            <a:off x="3517900" y="3382963"/>
            <a:ext cx="5683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G12</a:t>
            </a:r>
          </a:p>
        </p:txBody>
      </p:sp>
      <p:sp>
        <p:nvSpPr>
          <p:cNvPr id="46118" name="Line 37"/>
          <p:cNvSpPr>
            <a:spLocks noChangeShapeType="1"/>
          </p:cNvSpPr>
          <p:nvPr/>
        </p:nvSpPr>
        <p:spPr bwMode="auto">
          <a:xfrm flipV="1">
            <a:off x="5203825" y="1281113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6119" name="Text Box 38"/>
          <p:cNvSpPr txBox="1">
            <a:spLocks noChangeArrowheads="1"/>
          </p:cNvSpPr>
          <p:nvPr/>
        </p:nvSpPr>
        <p:spPr bwMode="auto">
          <a:xfrm>
            <a:off x="4508500" y="1295400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Type</a:t>
            </a:r>
          </a:p>
        </p:txBody>
      </p:sp>
      <p:sp>
        <p:nvSpPr>
          <p:cNvPr id="46120" name="Text Box 39"/>
          <p:cNvSpPr txBox="1">
            <a:spLocks noChangeArrowheads="1"/>
          </p:cNvSpPr>
          <p:nvPr/>
        </p:nvSpPr>
        <p:spPr bwMode="auto">
          <a:xfrm>
            <a:off x="4500563" y="1890713"/>
            <a:ext cx="7699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House</a:t>
            </a:r>
          </a:p>
        </p:txBody>
      </p:sp>
      <p:sp>
        <p:nvSpPr>
          <p:cNvPr id="46121" name="Text Box 40"/>
          <p:cNvSpPr txBox="1">
            <a:spLocks noChangeArrowheads="1"/>
          </p:cNvSpPr>
          <p:nvPr/>
        </p:nvSpPr>
        <p:spPr bwMode="auto">
          <a:xfrm>
            <a:off x="4494213" y="2263775"/>
            <a:ext cx="522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Flat</a:t>
            </a:r>
          </a:p>
        </p:txBody>
      </p:sp>
      <p:sp>
        <p:nvSpPr>
          <p:cNvPr id="46122" name="Text Box 41"/>
          <p:cNvSpPr txBox="1">
            <a:spLocks noChangeArrowheads="1"/>
          </p:cNvSpPr>
          <p:nvPr/>
        </p:nvSpPr>
        <p:spPr bwMode="auto">
          <a:xfrm>
            <a:off x="4494213" y="2644775"/>
            <a:ext cx="522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Flat</a:t>
            </a:r>
          </a:p>
        </p:txBody>
      </p:sp>
      <p:sp>
        <p:nvSpPr>
          <p:cNvPr id="46123" name="Text Box 42"/>
          <p:cNvSpPr txBox="1">
            <a:spLocks noChangeArrowheads="1"/>
          </p:cNvSpPr>
          <p:nvPr/>
        </p:nvSpPr>
        <p:spPr bwMode="auto">
          <a:xfrm>
            <a:off x="4506913" y="3033713"/>
            <a:ext cx="522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Flat</a:t>
            </a:r>
          </a:p>
        </p:txBody>
      </p:sp>
      <p:sp>
        <p:nvSpPr>
          <p:cNvPr id="46124" name="Text Box 43"/>
          <p:cNvSpPr txBox="1">
            <a:spLocks noChangeArrowheads="1"/>
          </p:cNvSpPr>
          <p:nvPr/>
        </p:nvSpPr>
        <p:spPr bwMode="auto">
          <a:xfrm>
            <a:off x="4500563" y="3406775"/>
            <a:ext cx="7699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House</a:t>
            </a:r>
          </a:p>
        </p:txBody>
      </p:sp>
      <p:sp>
        <p:nvSpPr>
          <p:cNvPr id="46125" name="Text Box 44"/>
          <p:cNvSpPr txBox="1">
            <a:spLocks noChangeArrowheads="1"/>
          </p:cNvSpPr>
          <p:nvPr/>
        </p:nvSpPr>
        <p:spPr bwMode="auto">
          <a:xfrm>
            <a:off x="5127625" y="1325563"/>
            <a:ext cx="10302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OwnerNo</a:t>
            </a:r>
          </a:p>
        </p:txBody>
      </p:sp>
      <p:sp>
        <p:nvSpPr>
          <p:cNvPr id="46126" name="Text Box 45"/>
          <p:cNvSpPr txBox="1">
            <a:spLocks noChangeArrowheads="1"/>
          </p:cNvSpPr>
          <p:nvPr/>
        </p:nvSpPr>
        <p:spPr bwMode="auto">
          <a:xfrm>
            <a:off x="609600" y="914400"/>
            <a:ext cx="1485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PROPERTY</a:t>
            </a:r>
          </a:p>
        </p:txBody>
      </p:sp>
      <p:sp>
        <p:nvSpPr>
          <p:cNvPr id="46127" name="Text Box 46"/>
          <p:cNvSpPr txBox="1">
            <a:spLocks noChangeArrowheads="1"/>
          </p:cNvSpPr>
          <p:nvPr/>
        </p:nvSpPr>
        <p:spPr bwMode="auto">
          <a:xfrm>
            <a:off x="5270500" y="190500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CO46</a:t>
            </a:r>
          </a:p>
        </p:txBody>
      </p:sp>
      <p:sp>
        <p:nvSpPr>
          <p:cNvPr id="46128" name="Text Box 47"/>
          <p:cNvSpPr txBox="1">
            <a:spLocks noChangeArrowheads="1"/>
          </p:cNvSpPr>
          <p:nvPr/>
        </p:nvSpPr>
        <p:spPr bwMode="auto">
          <a:xfrm>
            <a:off x="5270500" y="225425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CO87</a:t>
            </a:r>
          </a:p>
        </p:txBody>
      </p:sp>
      <p:sp>
        <p:nvSpPr>
          <p:cNvPr id="46129" name="Text Box 48"/>
          <p:cNvSpPr txBox="1">
            <a:spLocks noChangeArrowheads="1"/>
          </p:cNvSpPr>
          <p:nvPr/>
        </p:nvSpPr>
        <p:spPr bwMode="auto">
          <a:xfrm>
            <a:off x="5270500" y="266700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CO40</a:t>
            </a:r>
          </a:p>
        </p:txBody>
      </p:sp>
      <p:sp>
        <p:nvSpPr>
          <p:cNvPr id="46130" name="Text Box 49"/>
          <p:cNvSpPr txBox="1">
            <a:spLocks noChangeArrowheads="1"/>
          </p:cNvSpPr>
          <p:nvPr/>
        </p:nvSpPr>
        <p:spPr bwMode="auto">
          <a:xfrm>
            <a:off x="5270500" y="304800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CO93</a:t>
            </a:r>
          </a:p>
        </p:txBody>
      </p:sp>
      <p:sp>
        <p:nvSpPr>
          <p:cNvPr id="46131" name="Text Box 50"/>
          <p:cNvSpPr txBox="1">
            <a:spLocks noChangeArrowheads="1"/>
          </p:cNvSpPr>
          <p:nvPr/>
        </p:nvSpPr>
        <p:spPr bwMode="auto">
          <a:xfrm>
            <a:off x="5270500" y="3397250"/>
            <a:ext cx="7143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CO87</a:t>
            </a:r>
          </a:p>
        </p:txBody>
      </p:sp>
      <p:sp>
        <p:nvSpPr>
          <p:cNvPr id="46132" name="Text Box 51"/>
          <p:cNvSpPr txBox="1">
            <a:spLocks noChangeArrowheads="1"/>
          </p:cNvSpPr>
          <p:nvPr/>
        </p:nvSpPr>
        <p:spPr bwMode="auto">
          <a:xfrm>
            <a:off x="698500" y="3886200"/>
            <a:ext cx="847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VIEW</a:t>
            </a:r>
          </a:p>
        </p:txBody>
      </p:sp>
      <p:sp>
        <p:nvSpPr>
          <p:cNvPr id="161844" name="Rectangle 52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rtl="0">
              <a:defRPr/>
            </a:pPr>
            <a:r>
              <a:rPr lang="en-US" sz="39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Outer Join Operation</a:t>
            </a:r>
            <a:endParaRPr lang="en-US" sz="3900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46134" name="Rectangle 53"/>
          <p:cNvSpPr>
            <a:spLocks noChangeArrowheads="1"/>
          </p:cNvSpPr>
          <p:nvPr/>
        </p:nvSpPr>
        <p:spPr bwMode="auto">
          <a:xfrm>
            <a:off x="1792288" y="4267200"/>
            <a:ext cx="4114800" cy="18288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46135" name="Rectangle 54"/>
          <p:cNvSpPr>
            <a:spLocks noChangeArrowheads="1"/>
          </p:cNvSpPr>
          <p:nvPr/>
        </p:nvSpPr>
        <p:spPr bwMode="auto">
          <a:xfrm>
            <a:off x="1792288" y="3886200"/>
            <a:ext cx="4114800" cy="3810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46136" name="Text Box 55"/>
          <p:cNvSpPr txBox="1">
            <a:spLocks noChangeArrowheads="1"/>
          </p:cNvSpPr>
          <p:nvPr/>
        </p:nvSpPr>
        <p:spPr bwMode="auto">
          <a:xfrm>
            <a:off x="1801813" y="43195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6137" name="Text Box 56"/>
          <p:cNvSpPr txBox="1">
            <a:spLocks noChangeArrowheads="1"/>
          </p:cNvSpPr>
          <p:nvPr/>
        </p:nvSpPr>
        <p:spPr bwMode="auto">
          <a:xfrm>
            <a:off x="1795463" y="469265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46138" name="Text Box 57"/>
          <p:cNvSpPr txBox="1">
            <a:spLocks noChangeArrowheads="1"/>
          </p:cNvSpPr>
          <p:nvPr/>
        </p:nvSpPr>
        <p:spPr bwMode="auto">
          <a:xfrm>
            <a:off x="1795463" y="502920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6139" name="Text Box 58"/>
          <p:cNvSpPr txBox="1">
            <a:spLocks noChangeArrowheads="1"/>
          </p:cNvSpPr>
          <p:nvPr/>
        </p:nvSpPr>
        <p:spPr bwMode="auto">
          <a:xfrm>
            <a:off x="1716088" y="3895725"/>
            <a:ext cx="963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ClientNo</a:t>
            </a:r>
          </a:p>
        </p:txBody>
      </p:sp>
      <p:sp>
        <p:nvSpPr>
          <p:cNvPr id="46140" name="Text Box 59"/>
          <p:cNvSpPr txBox="1">
            <a:spLocks noChangeArrowheads="1"/>
          </p:cNvSpPr>
          <p:nvPr/>
        </p:nvSpPr>
        <p:spPr bwMode="auto">
          <a:xfrm>
            <a:off x="2636838" y="4297363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46141" name="Text Box 60"/>
          <p:cNvSpPr txBox="1">
            <a:spLocks noChangeArrowheads="1"/>
          </p:cNvSpPr>
          <p:nvPr/>
        </p:nvSpPr>
        <p:spPr bwMode="auto">
          <a:xfrm>
            <a:off x="2636838" y="4646613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46142" name="Text Box 61"/>
          <p:cNvSpPr txBox="1">
            <a:spLocks noChangeArrowheads="1"/>
          </p:cNvSpPr>
          <p:nvPr/>
        </p:nvSpPr>
        <p:spPr bwMode="auto">
          <a:xfrm>
            <a:off x="2636838" y="5029200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46143" name="Text Box 62"/>
          <p:cNvSpPr txBox="1">
            <a:spLocks noChangeArrowheads="1"/>
          </p:cNvSpPr>
          <p:nvPr/>
        </p:nvSpPr>
        <p:spPr bwMode="auto">
          <a:xfrm>
            <a:off x="2554288" y="3895725"/>
            <a:ext cx="1019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PrprtyNo</a:t>
            </a:r>
          </a:p>
        </p:txBody>
      </p:sp>
      <p:sp>
        <p:nvSpPr>
          <p:cNvPr id="46144" name="Text Box 63"/>
          <p:cNvSpPr txBox="1">
            <a:spLocks noChangeArrowheads="1"/>
          </p:cNvSpPr>
          <p:nvPr/>
        </p:nvSpPr>
        <p:spPr bwMode="auto">
          <a:xfrm>
            <a:off x="4459288" y="4297363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small</a:t>
            </a:r>
          </a:p>
        </p:txBody>
      </p:sp>
      <p:sp>
        <p:nvSpPr>
          <p:cNvPr id="46145" name="Text Box 64"/>
          <p:cNvSpPr txBox="1">
            <a:spLocks noChangeArrowheads="1"/>
          </p:cNvSpPr>
          <p:nvPr/>
        </p:nvSpPr>
        <p:spPr bwMode="auto">
          <a:xfrm>
            <a:off x="4535488" y="3940175"/>
            <a:ext cx="10429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Comment</a:t>
            </a:r>
          </a:p>
        </p:txBody>
      </p:sp>
      <p:sp>
        <p:nvSpPr>
          <p:cNvPr id="46146" name="Text Box 65"/>
          <p:cNvSpPr txBox="1">
            <a:spLocks noChangeArrowheads="1"/>
          </p:cNvSpPr>
          <p:nvPr/>
        </p:nvSpPr>
        <p:spPr bwMode="auto">
          <a:xfrm>
            <a:off x="4459288" y="4678363"/>
            <a:ext cx="12239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remote</a:t>
            </a:r>
          </a:p>
        </p:txBody>
      </p:sp>
      <p:sp>
        <p:nvSpPr>
          <p:cNvPr id="46147" name="Text Box 66"/>
          <p:cNvSpPr txBox="1">
            <a:spLocks noChangeArrowheads="1"/>
          </p:cNvSpPr>
          <p:nvPr/>
        </p:nvSpPr>
        <p:spPr bwMode="auto">
          <a:xfrm>
            <a:off x="4459288" y="5410200"/>
            <a:ext cx="15605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No dining room</a:t>
            </a:r>
          </a:p>
        </p:txBody>
      </p:sp>
      <p:sp>
        <p:nvSpPr>
          <p:cNvPr id="46148" name="Text Box 67"/>
          <p:cNvSpPr txBox="1">
            <a:spLocks noChangeArrowheads="1"/>
          </p:cNvSpPr>
          <p:nvPr/>
        </p:nvSpPr>
        <p:spPr bwMode="auto">
          <a:xfrm>
            <a:off x="3468688" y="3930650"/>
            <a:ext cx="1030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ViewDate</a:t>
            </a:r>
          </a:p>
        </p:txBody>
      </p:sp>
      <p:sp>
        <p:nvSpPr>
          <p:cNvPr id="46149" name="Text Box 68"/>
          <p:cNvSpPr txBox="1">
            <a:spLocks noChangeArrowheads="1"/>
          </p:cNvSpPr>
          <p:nvPr/>
        </p:nvSpPr>
        <p:spPr bwMode="auto">
          <a:xfrm>
            <a:off x="3446463" y="4297363"/>
            <a:ext cx="1155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24-May-01</a:t>
            </a:r>
          </a:p>
        </p:txBody>
      </p:sp>
      <p:sp>
        <p:nvSpPr>
          <p:cNvPr id="46150" name="Text Box 69"/>
          <p:cNvSpPr txBox="1">
            <a:spLocks noChangeArrowheads="1"/>
          </p:cNvSpPr>
          <p:nvPr/>
        </p:nvSpPr>
        <p:spPr bwMode="auto">
          <a:xfrm>
            <a:off x="3409950" y="5029200"/>
            <a:ext cx="1155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26-May-01</a:t>
            </a:r>
          </a:p>
        </p:txBody>
      </p:sp>
      <p:sp>
        <p:nvSpPr>
          <p:cNvPr id="46151" name="Text Box 70"/>
          <p:cNvSpPr txBox="1">
            <a:spLocks noChangeArrowheads="1"/>
          </p:cNvSpPr>
          <p:nvPr/>
        </p:nvSpPr>
        <p:spPr bwMode="auto">
          <a:xfrm>
            <a:off x="3392488" y="4646613"/>
            <a:ext cx="10874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20-Apr-01</a:t>
            </a:r>
          </a:p>
        </p:txBody>
      </p:sp>
      <p:sp>
        <p:nvSpPr>
          <p:cNvPr id="46152" name="Text Box 71"/>
          <p:cNvSpPr txBox="1">
            <a:spLocks noChangeArrowheads="1"/>
          </p:cNvSpPr>
          <p:nvPr/>
        </p:nvSpPr>
        <p:spPr bwMode="auto">
          <a:xfrm>
            <a:off x="1792288" y="537845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46153" name="Text Box 72"/>
          <p:cNvSpPr txBox="1">
            <a:spLocks noChangeArrowheads="1"/>
          </p:cNvSpPr>
          <p:nvPr/>
        </p:nvSpPr>
        <p:spPr bwMode="auto">
          <a:xfrm>
            <a:off x="2649538" y="5378450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46154" name="Text Box 73"/>
          <p:cNvSpPr txBox="1">
            <a:spLocks noChangeArrowheads="1"/>
          </p:cNvSpPr>
          <p:nvPr/>
        </p:nvSpPr>
        <p:spPr bwMode="auto">
          <a:xfrm>
            <a:off x="3392488" y="5410200"/>
            <a:ext cx="1155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14-May-01</a:t>
            </a:r>
          </a:p>
        </p:txBody>
      </p:sp>
      <p:sp>
        <p:nvSpPr>
          <p:cNvPr id="46155" name="Line 74"/>
          <p:cNvSpPr>
            <a:spLocks noChangeShapeType="1"/>
          </p:cNvSpPr>
          <p:nvPr/>
        </p:nvSpPr>
        <p:spPr bwMode="auto">
          <a:xfrm>
            <a:off x="2590800" y="38862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6156" name="Line 75"/>
          <p:cNvSpPr>
            <a:spLocks noChangeShapeType="1"/>
          </p:cNvSpPr>
          <p:nvPr/>
        </p:nvSpPr>
        <p:spPr bwMode="auto">
          <a:xfrm>
            <a:off x="3505200" y="38862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6157" name="Line 76"/>
          <p:cNvSpPr>
            <a:spLocks noChangeShapeType="1"/>
          </p:cNvSpPr>
          <p:nvPr/>
        </p:nvSpPr>
        <p:spPr bwMode="auto">
          <a:xfrm>
            <a:off x="4495800" y="3886200"/>
            <a:ext cx="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163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B621233-50A8-4B34-BD53-7D023CFB69CE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36</a:t>
            </a:fld>
            <a:endParaRPr lang="en-US" altLang="en-US" sz="1000" smtClean="0"/>
          </a:p>
        </p:txBody>
      </p:sp>
      <p:sp>
        <p:nvSpPr>
          <p:cNvPr id="47107" name="Rectangle 2"/>
          <p:cNvSpPr>
            <a:spLocks noChangeArrowheads="1"/>
          </p:cNvSpPr>
          <p:nvPr/>
        </p:nvSpPr>
        <p:spPr bwMode="auto">
          <a:xfrm>
            <a:off x="1303338" y="2209800"/>
            <a:ext cx="6530975" cy="2909888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47108" name="Rectangle 3"/>
          <p:cNvSpPr>
            <a:spLocks noChangeArrowheads="1"/>
          </p:cNvSpPr>
          <p:nvPr/>
        </p:nvSpPr>
        <p:spPr bwMode="auto">
          <a:xfrm>
            <a:off x="1303338" y="1828800"/>
            <a:ext cx="6530975" cy="3810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47109" name="Line 4"/>
          <p:cNvSpPr>
            <a:spLocks noChangeShapeType="1"/>
          </p:cNvSpPr>
          <p:nvPr/>
        </p:nvSpPr>
        <p:spPr bwMode="auto">
          <a:xfrm>
            <a:off x="6308725" y="2209800"/>
            <a:ext cx="1588" cy="2909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7110" name="Text Box 5"/>
          <p:cNvSpPr txBox="1">
            <a:spLocks noChangeArrowheads="1"/>
          </p:cNvSpPr>
          <p:nvPr/>
        </p:nvSpPr>
        <p:spPr bwMode="auto">
          <a:xfrm>
            <a:off x="1281113" y="2300288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47111" name="Text Box 6"/>
          <p:cNvSpPr txBox="1">
            <a:spLocks noChangeArrowheads="1"/>
          </p:cNvSpPr>
          <p:nvPr/>
        </p:nvSpPr>
        <p:spPr bwMode="auto">
          <a:xfrm>
            <a:off x="1344613" y="3076575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PL94</a:t>
            </a:r>
          </a:p>
        </p:txBody>
      </p:sp>
      <p:sp>
        <p:nvSpPr>
          <p:cNvPr id="47112" name="Text Box 7"/>
          <p:cNvSpPr txBox="1">
            <a:spLocks noChangeArrowheads="1"/>
          </p:cNvSpPr>
          <p:nvPr/>
        </p:nvSpPr>
        <p:spPr bwMode="auto">
          <a:xfrm>
            <a:off x="1344613" y="3457575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47113" name="Text Box 8"/>
          <p:cNvSpPr txBox="1">
            <a:spLocks noChangeArrowheads="1"/>
          </p:cNvSpPr>
          <p:nvPr/>
        </p:nvSpPr>
        <p:spPr bwMode="auto">
          <a:xfrm>
            <a:off x="1357313" y="4175125"/>
            <a:ext cx="703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PG36</a:t>
            </a:r>
          </a:p>
        </p:txBody>
      </p:sp>
      <p:sp>
        <p:nvSpPr>
          <p:cNvPr id="47114" name="Text Box 9"/>
          <p:cNvSpPr txBox="1">
            <a:spLocks noChangeArrowheads="1"/>
          </p:cNvSpPr>
          <p:nvPr/>
        </p:nvSpPr>
        <p:spPr bwMode="auto">
          <a:xfrm>
            <a:off x="1350963" y="4548188"/>
            <a:ext cx="703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PG21</a:t>
            </a:r>
          </a:p>
        </p:txBody>
      </p:sp>
      <p:sp>
        <p:nvSpPr>
          <p:cNvPr id="47115" name="Line 10"/>
          <p:cNvSpPr>
            <a:spLocks noChangeShapeType="1"/>
          </p:cNvSpPr>
          <p:nvPr/>
        </p:nvSpPr>
        <p:spPr bwMode="auto">
          <a:xfrm flipV="1">
            <a:off x="2370138" y="1828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7116" name="Text Box 11"/>
          <p:cNvSpPr txBox="1">
            <a:spLocks noChangeArrowheads="1"/>
          </p:cNvSpPr>
          <p:nvPr/>
        </p:nvSpPr>
        <p:spPr bwMode="auto">
          <a:xfrm>
            <a:off x="1217613" y="1843088"/>
            <a:ext cx="1211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PropertyNo</a:t>
            </a:r>
          </a:p>
        </p:txBody>
      </p:sp>
      <p:sp>
        <p:nvSpPr>
          <p:cNvPr id="47117" name="Text Box 12"/>
          <p:cNvSpPr txBox="1">
            <a:spLocks noChangeArrowheads="1"/>
          </p:cNvSpPr>
          <p:nvPr/>
        </p:nvSpPr>
        <p:spPr bwMode="auto">
          <a:xfrm>
            <a:off x="2347913" y="2330450"/>
            <a:ext cx="869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Holheld</a:t>
            </a:r>
          </a:p>
        </p:txBody>
      </p:sp>
      <p:sp>
        <p:nvSpPr>
          <p:cNvPr id="47118" name="Text Box 13"/>
          <p:cNvSpPr txBox="1">
            <a:spLocks noChangeArrowheads="1"/>
          </p:cNvSpPr>
          <p:nvPr/>
        </p:nvSpPr>
        <p:spPr bwMode="auto">
          <a:xfrm>
            <a:off x="2347913" y="3082925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Argyll St</a:t>
            </a:r>
          </a:p>
        </p:txBody>
      </p:sp>
      <p:sp>
        <p:nvSpPr>
          <p:cNvPr id="47119" name="Text Box 14"/>
          <p:cNvSpPr txBox="1">
            <a:spLocks noChangeArrowheads="1"/>
          </p:cNvSpPr>
          <p:nvPr/>
        </p:nvSpPr>
        <p:spPr bwMode="auto">
          <a:xfrm>
            <a:off x="2347913" y="3463925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Lawrence</a:t>
            </a:r>
          </a:p>
        </p:txBody>
      </p:sp>
      <p:sp>
        <p:nvSpPr>
          <p:cNvPr id="47120" name="Text Box 15"/>
          <p:cNvSpPr txBox="1">
            <a:spLocks noChangeArrowheads="1"/>
          </p:cNvSpPr>
          <p:nvPr/>
        </p:nvSpPr>
        <p:spPr bwMode="auto">
          <a:xfrm>
            <a:off x="2417763" y="4173538"/>
            <a:ext cx="760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Monar</a:t>
            </a:r>
          </a:p>
        </p:txBody>
      </p:sp>
      <p:sp>
        <p:nvSpPr>
          <p:cNvPr id="47121" name="Text Box 16"/>
          <p:cNvSpPr txBox="1">
            <a:spLocks noChangeArrowheads="1"/>
          </p:cNvSpPr>
          <p:nvPr/>
        </p:nvSpPr>
        <p:spPr bwMode="auto">
          <a:xfrm>
            <a:off x="2417763" y="4554538"/>
            <a:ext cx="7254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Novar</a:t>
            </a:r>
          </a:p>
        </p:txBody>
      </p:sp>
      <p:sp>
        <p:nvSpPr>
          <p:cNvPr id="47122" name="Line 17"/>
          <p:cNvSpPr>
            <a:spLocks noChangeShapeType="1"/>
          </p:cNvSpPr>
          <p:nvPr/>
        </p:nvSpPr>
        <p:spPr bwMode="auto">
          <a:xfrm flipV="1">
            <a:off x="3349625" y="1828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7123" name="Text Box 18"/>
          <p:cNvSpPr txBox="1">
            <a:spLocks noChangeArrowheads="1"/>
          </p:cNvSpPr>
          <p:nvPr/>
        </p:nvSpPr>
        <p:spPr bwMode="auto">
          <a:xfrm>
            <a:off x="2446338" y="1852613"/>
            <a:ext cx="7048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Street</a:t>
            </a:r>
          </a:p>
        </p:txBody>
      </p:sp>
      <p:sp>
        <p:nvSpPr>
          <p:cNvPr id="47124" name="Text Box 19"/>
          <p:cNvSpPr txBox="1">
            <a:spLocks noChangeArrowheads="1"/>
          </p:cNvSpPr>
          <p:nvPr/>
        </p:nvSpPr>
        <p:spPr bwMode="auto">
          <a:xfrm>
            <a:off x="3252788" y="2330450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Aberdeen</a:t>
            </a:r>
          </a:p>
        </p:txBody>
      </p:sp>
      <p:sp>
        <p:nvSpPr>
          <p:cNvPr id="47125" name="Text Box 20"/>
          <p:cNvSpPr txBox="1">
            <a:spLocks noChangeArrowheads="1"/>
          </p:cNvSpPr>
          <p:nvPr/>
        </p:nvSpPr>
        <p:spPr bwMode="auto">
          <a:xfrm>
            <a:off x="3322638" y="3082925"/>
            <a:ext cx="8604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London</a:t>
            </a:r>
          </a:p>
        </p:txBody>
      </p:sp>
      <p:sp>
        <p:nvSpPr>
          <p:cNvPr id="47126" name="Text Box 21"/>
          <p:cNvSpPr txBox="1">
            <a:spLocks noChangeArrowheads="1"/>
          </p:cNvSpPr>
          <p:nvPr/>
        </p:nvSpPr>
        <p:spPr bwMode="auto">
          <a:xfrm>
            <a:off x="3262313" y="3495675"/>
            <a:ext cx="973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Glasgow</a:t>
            </a:r>
          </a:p>
        </p:txBody>
      </p:sp>
      <p:sp>
        <p:nvSpPr>
          <p:cNvPr id="47127" name="Text Box 22"/>
          <p:cNvSpPr txBox="1">
            <a:spLocks noChangeArrowheads="1"/>
          </p:cNvSpPr>
          <p:nvPr/>
        </p:nvSpPr>
        <p:spPr bwMode="auto">
          <a:xfrm>
            <a:off x="3262313" y="4205288"/>
            <a:ext cx="973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Glasgow</a:t>
            </a:r>
          </a:p>
        </p:txBody>
      </p:sp>
      <p:sp>
        <p:nvSpPr>
          <p:cNvPr id="47128" name="Text Box 23"/>
          <p:cNvSpPr txBox="1">
            <a:spLocks noChangeArrowheads="1"/>
          </p:cNvSpPr>
          <p:nvPr/>
        </p:nvSpPr>
        <p:spPr bwMode="auto">
          <a:xfrm>
            <a:off x="3322638" y="4554538"/>
            <a:ext cx="7477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Bristol</a:t>
            </a:r>
          </a:p>
        </p:txBody>
      </p:sp>
      <p:sp>
        <p:nvSpPr>
          <p:cNvPr id="47129" name="Line 24"/>
          <p:cNvSpPr>
            <a:spLocks noChangeShapeType="1"/>
          </p:cNvSpPr>
          <p:nvPr/>
        </p:nvSpPr>
        <p:spPr bwMode="auto">
          <a:xfrm flipV="1">
            <a:off x="4198938" y="1828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7130" name="Text Box 25"/>
          <p:cNvSpPr txBox="1">
            <a:spLocks noChangeArrowheads="1"/>
          </p:cNvSpPr>
          <p:nvPr/>
        </p:nvSpPr>
        <p:spPr bwMode="auto">
          <a:xfrm>
            <a:off x="3503613" y="1843088"/>
            <a:ext cx="5572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City</a:t>
            </a:r>
          </a:p>
        </p:txBody>
      </p:sp>
      <p:sp>
        <p:nvSpPr>
          <p:cNvPr id="47131" name="Line 26"/>
          <p:cNvSpPr>
            <a:spLocks noChangeShapeType="1"/>
          </p:cNvSpPr>
          <p:nvPr/>
        </p:nvSpPr>
        <p:spPr bwMode="auto">
          <a:xfrm flipV="1">
            <a:off x="5095875" y="1828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7132" name="Text Box 27"/>
          <p:cNvSpPr txBox="1">
            <a:spLocks noChangeArrowheads="1"/>
          </p:cNvSpPr>
          <p:nvPr/>
        </p:nvSpPr>
        <p:spPr bwMode="auto">
          <a:xfrm>
            <a:off x="4122738" y="1852613"/>
            <a:ext cx="9636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ClientNo</a:t>
            </a:r>
          </a:p>
        </p:txBody>
      </p:sp>
      <p:sp>
        <p:nvSpPr>
          <p:cNvPr id="47133" name="Text Box 28"/>
          <p:cNvSpPr txBox="1">
            <a:spLocks noChangeArrowheads="1"/>
          </p:cNvSpPr>
          <p:nvPr/>
        </p:nvSpPr>
        <p:spPr bwMode="auto">
          <a:xfrm>
            <a:off x="4237038" y="233045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7134" name="Text Box 29"/>
          <p:cNvSpPr txBox="1">
            <a:spLocks noChangeArrowheads="1"/>
          </p:cNvSpPr>
          <p:nvPr/>
        </p:nvSpPr>
        <p:spPr bwMode="auto">
          <a:xfrm>
            <a:off x="4329113" y="3062288"/>
            <a:ext cx="49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null</a:t>
            </a:r>
          </a:p>
        </p:txBody>
      </p:sp>
      <p:sp>
        <p:nvSpPr>
          <p:cNvPr id="47135" name="Text Box 30"/>
          <p:cNvSpPr txBox="1">
            <a:spLocks noChangeArrowheads="1"/>
          </p:cNvSpPr>
          <p:nvPr/>
        </p:nvSpPr>
        <p:spPr bwMode="auto">
          <a:xfrm>
            <a:off x="4252913" y="348773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CR76</a:t>
            </a:r>
          </a:p>
        </p:txBody>
      </p:sp>
      <p:sp>
        <p:nvSpPr>
          <p:cNvPr id="47136" name="Line 31"/>
          <p:cNvSpPr>
            <a:spLocks noChangeShapeType="1"/>
          </p:cNvSpPr>
          <p:nvPr/>
        </p:nvSpPr>
        <p:spPr bwMode="auto">
          <a:xfrm flipV="1">
            <a:off x="6310313" y="18288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7137" name="Text Box 32"/>
          <p:cNvSpPr txBox="1">
            <a:spLocks noChangeArrowheads="1"/>
          </p:cNvSpPr>
          <p:nvPr/>
        </p:nvSpPr>
        <p:spPr bwMode="auto">
          <a:xfrm>
            <a:off x="5167313" y="1843088"/>
            <a:ext cx="1030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ViewDate</a:t>
            </a:r>
          </a:p>
        </p:txBody>
      </p:sp>
      <p:sp>
        <p:nvSpPr>
          <p:cNvPr id="47138" name="Text Box 33"/>
          <p:cNvSpPr txBox="1">
            <a:spLocks noChangeArrowheads="1"/>
          </p:cNvSpPr>
          <p:nvPr/>
        </p:nvSpPr>
        <p:spPr bwMode="auto">
          <a:xfrm>
            <a:off x="5073650" y="2330450"/>
            <a:ext cx="1155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24-May-01</a:t>
            </a:r>
          </a:p>
        </p:txBody>
      </p:sp>
      <p:sp>
        <p:nvSpPr>
          <p:cNvPr id="47139" name="Text Box 34"/>
          <p:cNvSpPr txBox="1">
            <a:spLocks noChangeArrowheads="1"/>
          </p:cNvSpPr>
          <p:nvPr/>
        </p:nvSpPr>
        <p:spPr bwMode="auto">
          <a:xfrm>
            <a:off x="5319713" y="3062288"/>
            <a:ext cx="49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null</a:t>
            </a:r>
          </a:p>
        </p:txBody>
      </p:sp>
      <p:sp>
        <p:nvSpPr>
          <p:cNvPr id="47140" name="Text Box 35"/>
          <p:cNvSpPr txBox="1">
            <a:spLocks noChangeArrowheads="1"/>
          </p:cNvSpPr>
          <p:nvPr/>
        </p:nvSpPr>
        <p:spPr bwMode="auto">
          <a:xfrm>
            <a:off x="5137150" y="3487738"/>
            <a:ext cx="10874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20-Apr-01</a:t>
            </a:r>
          </a:p>
        </p:txBody>
      </p:sp>
      <p:sp>
        <p:nvSpPr>
          <p:cNvPr id="47141" name="Text Box 36"/>
          <p:cNvSpPr txBox="1">
            <a:spLocks noChangeArrowheads="1"/>
          </p:cNvSpPr>
          <p:nvPr/>
        </p:nvSpPr>
        <p:spPr bwMode="auto">
          <a:xfrm>
            <a:off x="6257925" y="1873250"/>
            <a:ext cx="10429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Comment</a:t>
            </a:r>
          </a:p>
        </p:txBody>
      </p:sp>
      <p:sp>
        <p:nvSpPr>
          <p:cNvPr id="47142" name="Text Box 37"/>
          <p:cNvSpPr txBox="1">
            <a:spLocks noChangeArrowheads="1"/>
          </p:cNvSpPr>
          <p:nvPr/>
        </p:nvSpPr>
        <p:spPr bwMode="auto">
          <a:xfrm>
            <a:off x="6288088" y="2344738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small</a:t>
            </a:r>
          </a:p>
        </p:txBody>
      </p:sp>
      <p:sp>
        <p:nvSpPr>
          <p:cNvPr id="47143" name="Text Box 38"/>
          <p:cNvSpPr txBox="1">
            <a:spLocks noChangeArrowheads="1"/>
          </p:cNvSpPr>
          <p:nvPr/>
        </p:nvSpPr>
        <p:spPr bwMode="auto">
          <a:xfrm>
            <a:off x="6538913" y="3062288"/>
            <a:ext cx="49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null</a:t>
            </a:r>
          </a:p>
        </p:txBody>
      </p:sp>
      <p:sp>
        <p:nvSpPr>
          <p:cNvPr id="47144" name="Text Box 39"/>
          <p:cNvSpPr txBox="1">
            <a:spLocks noChangeArrowheads="1"/>
          </p:cNvSpPr>
          <p:nvPr/>
        </p:nvSpPr>
        <p:spPr bwMode="auto">
          <a:xfrm>
            <a:off x="6310313" y="3519488"/>
            <a:ext cx="12239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Too remote</a:t>
            </a:r>
          </a:p>
        </p:txBody>
      </p:sp>
      <p:sp>
        <p:nvSpPr>
          <p:cNvPr id="162856" name="Rectangle 40"/>
          <p:cNvSpPr>
            <a:spLocks noChangeArrowheads="1"/>
          </p:cNvSpPr>
          <p:nvPr/>
        </p:nvSpPr>
        <p:spPr bwMode="auto">
          <a:xfrm>
            <a:off x="6858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rtl="0">
              <a:defRPr/>
            </a:pPr>
            <a:r>
              <a:rPr lang="en-US" sz="39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Outer Join Operation</a:t>
            </a:r>
            <a:endParaRPr lang="en-US" sz="3900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47146" name="Text Box 41"/>
          <p:cNvSpPr txBox="1">
            <a:spLocks noChangeArrowheads="1"/>
          </p:cNvSpPr>
          <p:nvPr/>
        </p:nvSpPr>
        <p:spPr bwMode="auto">
          <a:xfrm>
            <a:off x="1281113" y="2681288"/>
            <a:ext cx="679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PA14</a:t>
            </a:r>
          </a:p>
        </p:txBody>
      </p:sp>
      <p:sp>
        <p:nvSpPr>
          <p:cNvPr id="47147" name="Text Box 42"/>
          <p:cNvSpPr txBox="1">
            <a:spLocks noChangeArrowheads="1"/>
          </p:cNvSpPr>
          <p:nvPr/>
        </p:nvSpPr>
        <p:spPr bwMode="auto">
          <a:xfrm>
            <a:off x="2347913" y="2711450"/>
            <a:ext cx="869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Holheld</a:t>
            </a:r>
          </a:p>
        </p:txBody>
      </p:sp>
      <p:sp>
        <p:nvSpPr>
          <p:cNvPr id="47148" name="Text Box 43"/>
          <p:cNvSpPr txBox="1">
            <a:spLocks noChangeArrowheads="1"/>
          </p:cNvSpPr>
          <p:nvPr/>
        </p:nvSpPr>
        <p:spPr bwMode="auto">
          <a:xfrm>
            <a:off x="3252788" y="2711450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Aberdeen</a:t>
            </a:r>
          </a:p>
        </p:txBody>
      </p:sp>
      <p:sp>
        <p:nvSpPr>
          <p:cNvPr id="47149" name="Text Box 44"/>
          <p:cNvSpPr txBox="1">
            <a:spLocks noChangeArrowheads="1"/>
          </p:cNvSpPr>
          <p:nvPr/>
        </p:nvSpPr>
        <p:spPr bwMode="auto">
          <a:xfrm>
            <a:off x="4237038" y="271145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CR62</a:t>
            </a:r>
          </a:p>
        </p:txBody>
      </p:sp>
      <p:sp>
        <p:nvSpPr>
          <p:cNvPr id="47150" name="Text Box 45"/>
          <p:cNvSpPr txBox="1">
            <a:spLocks noChangeArrowheads="1"/>
          </p:cNvSpPr>
          <p:nvPr/>
        </p:nvSpPr>
        <p:spPr bwMode="auto">
          <a:xfrm>
            <a:off x="5073650" y="2711450"/>
            <a:ext cx="1155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14-May-01</a:t>
            </a:r>
          </a:p>
        </p:txBody>
      </p:sp>
      <p:sp>
        <p:nvSpPr>
          <p:cNvPr id="47151" name="Text Box 46"/>
          <p:cNvSpPr txBox="1">
            <a:spLocks noChangeArrowheads="1"/>
          </p:cNvSpPr>
          <p:nvPr/>
        </p:nvSpPr>
        <p:spPr bwMode="auto">
          <a:xfrm>
            <a:off x="6288088" y="2725738"/>
            <a:ext cx="15605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No dining room</a:t>
            </a:r>
          </a:p>
        </p:txBody>
      </p:sp>
      <p:sp>
        <p:nvSpPr>
          <p:cNvPr id="47152" name="Text Box 47"/>
          <p:cNvSpPr txBox="1">
            <a:spLocks noChangeArrowheads="1"/>
          </p:cNvSpPr>
          <p:nvPr/>
        </p:nvSpPr>
        <p:spPr bwMode="auto">
          <a:xfrm>
            <a:off x="4329113" y="4121150"/>
            <a:ext cx="49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null</a:t>
            </a:r>
          </a:p>
        </p:txBody>
      </p:sp>
      <p:sp>
        <p:nvSpPr>
          <p:cNvPr id="47153" name="Text Box 48"/>
          <p:cNvSpPr txBox="1">
            <a:spLocks noChangeArrowheads="1"/>
          </p:cNvSpPr>
          <p:nvPr/>
        </p:nvSpPr>
        <p:spPr bwMode="auto">
          <a:xfrm>
            <a:off x="5319713" y="4121150"/>
            <a:ext cx="49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null</a:t>
            </a:r>
          </a:p>
        </p:txBody>
      </p:sp>
      <p:sp>
        <p:nvSpPr>
          <p:cNvPr id="47154" name="Text Box 49"/>
          <p:cNvSpPr txBox="1">
            <a:spLocks noChangeArrowheads="1"/>
          </p:cNvSpPr>
          <p:nvPr/>
        </p:nvSpPr>
        <p:spPr bwMode="auto">
          <a:xfrm>
            <a:off x="6538913" y="4121150"/>
            <a:ext cx="49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null</a:t>
            </a:r>
          </a:p>
        </p:txBody>
      </p:sp>
      <p:sp>
        <p:nvSpPr>
          <p:cNvPr id="47155" name="Text Box 50"/>
          <p:cNvSpPr txBox="1">
            <a:spLocks noChangeArrowheads="1"/>
          </p:cNvSpPr>
          <p:nvPr/>
        </p:nvSpPr>
        <p:spPr bwMode="auto">
          <a:xfrm>
            <a:off x="4329113" y="4502150"/>
            <a:ext cx="49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null</a:t>
            </a:r>
          </a:p>
        </p:txBody>
      </p:sp>
      <p:sp>
        <p:nvSpPr>
          <p:cNvPr id="47156" name="Text Box 51"/>
          <p:cNvSpPr txBox="1">
            <a:spLocks noChangeArrowheads="1"/>
          </p:cNvSpPr>
          <p:nvPr/>
        </p:nvSpPr>
        <p:spPr bwMode="auto">
          <a:xfrm>
            <a:off x="5319713" y="4502150"/>
            <a:ext cx="49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null</a:t>
            </a:r>
          </a:p>
        </p:txBody>
      </p:sp>
      <p:sp>
        <p:nvSpPr>
          <p:cNvPr id="47157" name="Text Box 52"/>
          <p:cNvSpPr txBox="1">
            <a:spLocks noChangeArrowheads="1"/>
          </p:cNvSpPr>
          <p:nvPr/>
        </p:nvSpPr>
        <p:spPr bwMode="auto">
          <a:xfrm>
            <a:off x="6538913" y="4502150"/>
            <a:ext cx="49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null</a:t>
            </a:r>
          </a:p>
        </p:txBody>
      </p:sp>
      <p:sp>
        <p:nvSpPr>
          <p:cNvPr id="47158" name="Text Box 53"/>
          <p:cNvSpPr txBox="1">
            <a:spLocks noChangeArrowheads="1"/>
          </p:cNvSpPr>
          <p:nvPr/>
        </p:nvSpPr>
        <p:spPr bwMode="auto">
          <a:xfrm>
            <a:off x="1357313" y="3806825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PG4</a:t>
            </a:r>
          </a:p>
        </p:txBody>
      </p:sp>
      <p:sp>
        <p:nvSpPr>
          <p:cNvPr id="47159" name="Text Box 54"/>
          <p:cNvSpPr txBox="1">
            <a:spLocks noChangeArrowheads="1"/>
          </p:cNvSpPr>
          <p:nvPr/>
        </p:nvSpPr>
        <p:spPr bwMode="auto">
          <a:xfrm>
            <a:off x="2360613" y="3813175"/>
            <a:ext cx="10636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Lawrence</a:t>
            </a:r>
          </a:p>
        </p:txBody>
      </p:sp>
      <p:sp>
        <p:nvSpPr>
          <p:cNvPr id="47160" name="Text Box 55"/>
          <p:cNvSpPr txBox="1">
            <a:spLocks noChangeArrowheads="1"/>
          </p:cNvSpPr>
          <p:nvPr/>
        </p:nvSpPr>
        <p:spPr bwMode="auto">
          <a:xfrm>
            <a:off x="3275013" y="3844925"/>
            <a:ext cx="9731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Glasgow</a:t>
            </a:r>
          </a:p>
        </p:txBody>
      </p:sp>
      <p:sp>
        <p:nvSpPr>
          <p:cNvPr id="47161" name="Text Box 56"/>
          <p:cNvSpPr txBox="1">
            <a:spLocks noChangeArrowheads="1"/>
          </p:cNvSpPr>
          <p:nvPr/>
        </p:nvSpPr>
        <p:spPr bwMode="auto">
          <a:xfrm>
            <a:off x="4265613" y="3836988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CR56</a:t>
            </a:r>
          </a:p>
        </p:txBody>
      </p:sp>
      <p:sp>
        <p:nvSpPr>
          <p:cNvPr id="47162" name="Text Box 57"/>
          <p:cNvSpPr txBox="1">
            <a:spLocks noChangeArrowheads="1"/>
          </p:cNvSpPr>
          <p:nvPr/>
        </p:nvSpPr>
        <p:spPr bwMode="auto">
          <a:xfrm>
            <a:off x="5149850" y="3836988"/>
            <a:ext cx="1155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26-May-01</a:t>
            </a:r>
          </a:p>
        </p:txBody>
      </p:sp>
      <p:sp>
        <p:nvSpPr>
          <p:cNvPr id="47163" name="Text Box 58"/>
          <p:cNvSpPr txBox="1">
            <a:spLocks noChangeArrowheads="1"/>
          </p:cNvSpPr>
          <p:nvPr/>
        </p:nvSpPr>
        <p:spPr bwMode="auto">
          <a:xfrm>
            <a:off x="6538913" y="3824288"/>
            <a:ext cx="498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null</a:t>
            </a:r>
          </a:p>
        </p:txBody>
      </p:sp>
      <p:sp>
        <p:nvSpPr>
          <p:cNvPr id="47164" name="Line 59"/>
          <p:cNvSpPr>
            <a:spLocks noChangeShapeType="1"/>
          </p:cNvSpPr>
          <p:nvPr/>
        </p:nvSpPr>
        <p:spPr bwMode="auto">
          <a:xfrm>
            <a:off x="5091113" y="2224088"/>
            <a:ext cx="1587" cy="2909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7165" name="Line 60"/>
          <p:cNvSpPr>
            <a:spLocks noChangeShapeType="1"/>
          </p:cNvSpPr>
          <p:nvPr/>
        </p:nvSpPr>
        <p:spPr bwMode="auto">
          <a:xfrm>
            <a:off x="4176713" y="2224088"/>
            <a:ext cx="1587" cy="2909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7166" name="Line 61"/>
          <p:cNvSpPr>
            <a:spLocks noChangeShapeType="1"/>
          </p:cNvSpPr>
          <p:nvPr/>
        </p:nvSpPr>
        <p:spPr bwMode="auto">
          <a:xfrm>
            <a:off x="3336925" y="2224088"/>
            <a:ext cx="1588" cy="2909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7167" name="Line 62"/>
          <p:cNvSpPr>
            <a:spLocks noChangeShapeType="1"/>
          </p:cNvSpPr>
          <p:nvPr/>
        </p:nvSpPr>
        <p:spPr bwMode="auto">
          <a:xfrm>
            <a:off x="2347913" y="2224088"/>
            <a:ext cx="1587" cy="29098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47168" name="Rectangle 63"/>
          <p:cNvSpPr>
            <a:spLocks noChangeArrowheads="1"/>
          </p:cNvSpPr>
          <p:nvPr/>
        </p:nvSpPr>
        <p:spPr bwMode="auto">
          <a:xfrm>
            <a:off x="0" y="1219200"/>
            <a:ext cx="7096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sym typeface="Symbol" pitchFamily="18" charset="2"/>
              </a:rPr>
              <a:t></a:t>
            </a:r>
            <a:r>
              <a:rPr lang="en-US" altLang="ar-SA" sz="2000" baseline="-25000">
                <a:sym typeface="Symbol" pitchFamily="18" charset="2"/>
              </a:rPr>
              <a:t>PropertyNo, Street, City, CLientNo,ViewDate, Comment </a:t>
            </a:r>
            <a:r>
              <a:rPr lang="en-US" altLang="ar-SA" sz="2000">
                <a:sym typeface="Symbol" pitchFamily="18" charset="2"/>
              </a:rPr>
              <a:t>(PROPERTY)      VIEW</a:t>
            </a:r>
          </a:p>
        </p:txBody>
      </p:sp>
      <p:grpSp>
        <p:nvGrpSpPr>
          <p:cNvPr id="47169" name="Group 64"/>
          <p:cNvGrpSpPr>
            <a:grpSpLocks/>
          </p:cNvGrpSpPr>
          <p:nvPr/>
        </p:nvGrpSpPr>
        <p:grpSpPr bwMode="auto">
          <a:xfrm>
            <a:off x="5867400" y="1371600"/>
            <a:ext cx="304800" cy="153988"/>
            <a:chOff x="2640" y="2447"/>
            <a:chExt cx="192" cy="97"/>
          </a:xfrm>
        </p:grpSpPr>
        <p:sp>
          <p:nvSpPr>
            <p:cNvPr id="47170" name="AutoShape 65"/>
            <p:cNvSpPr>
              <a:spLocks/>
            </p:cNvSpPr>
            <p:nvPr/>
          </p:nvSpPr>
          <p:spPr bwMode="auto">
            <a:xfrm>
              <a:off x="2640" y="2448"/>
              <a:ext cx="144" cy="96"/>
            </a:xfrm>
            <a:prstGeom prst="rightBrace">
              <a:avLst>
                <a:gd name="adj1" fmla="val 8333"/>
                <a:gd name="adj2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SA" altLang="ar-SA" sz="1800"/>
            </a:p>
          </p:txBody>
        </p:sp>
        <p:sp>
          <p:nvSpPr>
            <p:cNvPr id="47171" name="AutoShape 66"/>
            <p:cNvSpPr>
              <a:spLocks noChangeArrowheads="1"/>
            </p:cNvSpPr>
            <p:nvPr/>
          </p:nvSpPr>
          <p:spPr bwMode="auto">
            <a:xfrm rot="-5499253">
              <a:off x="2735" y="2448"/>
              <a:ext cx="97" cy="96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SA" altLang="ar-SA" sz="1800"/>
            </a:p>
          </p:txBody>
        </p:sp>
      </p:grpSp>
    </p:spTree>
    <p:extLst>
      <p:ext uri="{BB962C8B-B14F-4D97-AF65-F5344CB8AC3E}">
        <p14:creationId xmlns:p14="http://schemas.microsoft.com/office/powerpoint/2010/main" val="1663333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10831EC-D583-4B70-9CCC-23FDB36C9553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37</a:t>
            </a:fld>
            <a:endParaRPr lang="en-US" altLang="en-US" sz="1000" smtClean="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ar-SA" smtClean="0"/>
              <a:t>More examples</a:t>
            </a:r>
          </a:p>
        </p:txBody>
      </p:sp>
      <p:sp>
        <p:nvSpPr>
          <p:cNvPr id="48132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ar-SA" altLang="ar-SA" smtClean="0"/>
          </a:p>
        </p:txBody>
      </p:sp>
      <p:sp>
        <p:nvSpPr>
          <p:cNvPr id="48133" name="AutoShape 5" descr="Missing ALT text"/>
          <p:cNvSpPr>
            <a:spLocks noChangeAspect="1" noChangeArrowheads="1"/>
          </p:cNvSpPr>
          <p:nvPr/>
        </p:nvSpPr>
        <p:spPr bwMode="auto">
          <a:xfrm>
            <a:off x="2743200" y="2062163"/>
            <a:ext cx="3657600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48134" name="AutoShape 7" descr="Missing ALT text"/>
          <p:cNvSpPr>
            <a:spLocks noChangeAspect="1" noChangeArrowheads="1"/>
          </p:cNvSpPr>
          <p:nvPr/>
        </p:nvSpPr>
        <p:spPr bwMode="auto">
          <a:xfrm>
            <a:off x="155575" y="46038"/>
            <a:ext cx="3657600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48135" name="AutoShape 9" descr="Missing ALT text"/>
          <p:cNvSpPr>
            <a:spLocks noChangeAspect="1" noChangeArrowheads="1"/>
          </p:cNvSpPr>
          <p:nvPr/>
        </p:nvSpPr>
        <p:spPr bwMode="auto">
          <a:xfrm>
            <a:off x="2743200" y="2062163"/>
            <a:ext cx="3657600" cy="273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</p:spTree>
    <p:extLst>
      <p:ext uri="{BB962C8B-B14F-4D97-AF65-F5344CB8AC3E}">
        <p14:creationId xmlns:p14="http://schemas.microsoft.com/office/powerpoint/2010/main" val="320621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174EF8C-CBB9-40B1-BEA4-F3FE64BBFD83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38</a:t>
            </a:fld>
            <a:endParaRPr lang="en-US" altLang="en-US" sz="1000" smtClean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mtClean="0"/>
              <a:t>UNION Example </a:t>
            </a:r>
          </a:p>
        </p:txBody>
      </p:sp>
      <p:pic>
        <p:nvPicPr>
          <p:cNvPr id="49156" name="Picture 5" descr="unio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00200" y="1600200"/>
            <a:ext cx="5638800" cy="4214813"/>
          </a:xfrm>
          <a:noFill/>
        </p:spPr>
      </p:pic>
    </p:spTree>
    <p:extLst>
      <p:ext uri="{BB962C8B-B14F-4D97-AF65-F5344CB8AC3E}">
        <p14:creationId xmlns:p14="http://schemas.microsoft.com/office/powerpoint/2010/main" val="150286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8DBB9E8-B6FB-4FDF-B982-EAE85788341B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39</a:t>
            </a:fld>
            <a:endParaRPr lang="en-US" altLang="en-US" sz="1000" smtClean="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mtClean="0"/>
              <a:t>INTERSECTION Example </a:t>
            </a:r>
          </a:p>
        </p:txBody>
      </p:sp>
      <p:pic>
        <p:nvPicPr>
          <p:cNvPr id="50180" name="Picture 5" descr="intersectio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1524000"/>
            <a:ext cx="6400800" cy="4100513"/>
          </a:xfrm>
          <a:noFill/>
        </p:spPr>
      </p:pic>
    </p:spTree>
    <p:extLst>
      <p:ext uri="{BB962C8B-B14F-4D97-AF65-F5344CB8AC3E}">
        <p14:creationId xmlns:p14="http://schemas.microsoft.com/office/powerpoint/2010/main" val="374626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5F0DAA6-92EB-4E26-BC09-D5AB2017321F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000" smtClean="0"/>
          </a:p>
        </p:txBody>
      </p:sp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2176"/>
            <a:ext cx="7772400" cy="1143000"/>
          </a:xfrm>
        </p:spPr>
        <p:txBody>
          <a:bodyPr/>
          <a:lstStyle/>
          <a:p>
            <a:pPr algn="ctr" eaLnBrk="1" hangingPunct="1">
              <a:tabLst>
                <a:tab pos="3489325" algn="l"/>
              </a:tabLst>
              <a:defRPr/>
            </a:pPr>
            <a:r>
              <a:rPr lang="en-US" dirty="0" smtClean="0">
                <a:solidFill>
                  <a:srgbClr val="C00000"/>
                </a:solidFill>
              </a:rPr>
              <a:t>Algebra Operators</a:t>
            </a: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381000" y="3962400"/>
            <a:ext cx="990600" cy="1295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389" name="Rectangle 4"/>
          <p:cNvSpPr>
            <a:spLocks noChangeArrowheads="1"/>
          </p:cNvSpPr>
          <p:nvPr/>
        </p:nvSpPr>
        <p:spPr bwMode="auto">
          <a:xfrm>
            <a:off x="381000" y="2971800"/>
            <a:ext cx="1066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390" name="Rectangle 5"/>
          <p:cNvSpPr>
            <a:spLocks noChangeArrowheads="1"/>
          </p:cNvSpPr>
          <p:nvPr/>
        </p:nvSpPr>
        <p:spPr bwMode="auto">
          <a:xfrm>
            <a:off x="381000" y="2743200"/>
            <a:ext cx="1066800" cy="228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391" name="Rectangle 6"/>
          <p:cNvSpPr>
            <a:spLocks noChangeArrowheads="1"/>
          </p:cNvSpPr>
          <p:nvPr/>
        </p:nvSpPr>
        <p:spPr bwMode="auto">
          <a:xfrm>
            <a:off x="381000" y="2514600"/>
            <a:ext cx="1066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392" name="Rectangle 7"/>
          <p:cNvSpPr>
            <a:spLocks noChangeArrowheads="1"/>
          </p:cNvSpPr>
          <p:nvPr/>
        </p:nvSpPr>
        <p:spPr bwMode="auto">
          <a:xfrm>
            <a:off x="381000" y="2286000"/>
            <a:ext cx="1066800" cy="228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393" name="Rectangle 8"/>
          <p:cNvSpPr>
            <a:spLocks noChangeArrowheads="1"/>
          </p:cNvSpPr>
          <p:nvPr/>
        </p:nvSpPr>
        <p:spPr bwMode="auto">
          <a:xfrm>
            <a:off x="381000" y="2057400"/>
            <a:ext cx="1066800" cy="228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394" name="Rectangle 9"/>
          <p:cNvSpPr>
            <a:spLocks noChangeArrowheads="1"/>
          </p:cNvSpPr>
          <p:nvPr/>
        </p:nvSpPr>
        <p:spPr bwMode="auto">
          <a:xfrm>
            <a:off x="381000" y="1828800"/>
            <a:ext cx="10668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395" name="Rectangle 10"/>
          <p:cNvSpPr>
            <a:spLocks noChangeArrowheads="1"/>
          </p:cNvSpPr>
          <p:nvPr/>
        </p:nvSpPr>
        <p:spPr bwMode="auto">
          <a:xfrm>
            <a:off x="1981200" y="1828800"/>
            <a:ext cx="228600" cy="137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396" name="Rectangle 11"/>
          <p:cNvSpPr>
            <a:spLocks noChangeArrowheads="1"/>
          </p:cNvSpPr>
          <p:nvPr/>
        </p:nvSpPr>
        <p:spPr bwMode="auto">
          <a:xfrm>
            <a:off x="2209800" y="1828800"/>
            <a:ext cx="228600" cy="1371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397" name="Rectangle 12"/>
          <p:cNvSpPr>
            <a:spLocks noChangeArrowheads="1"/>
          </p:cNvSpPr>
          <p:nvPr/>
        </p:nvSpPr>
        <p:spPr bwMode="auto">
          <a:xfrm>
            <a:off x="2438400" y="1828800"/>
            <a:ext cx="228600" cy="137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398" name="Rectangle 13"/>
          <p:cNvSpPr>
            <a:spLocks noChangeArrowheads="1"/>
          </p:cNvSpPr>
          <p:nvPr/>
        </p:nvSpPr>
        <p:spPr bwMode="auto">
          <a:xfrm>
            <a:off x="2667000" y="1828800"/>
            <a:ext cx="228600" cy="1371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399" name="Rectangle 14"/>
          <p:cNvSpPr>
            <a:spLocks noChangeArrowheads="1"/>
          </p:cNvSpPr>
          <p:nvPr/>
        </p:nvSpPr>
        <p:spPr bwMode="auto">
          <a:xfrm>
            <a:off x="2895600" y="1828800"/>
            <a:ext cx="228600" cy="1371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00" name="Rectangle 15"/>
          <p:cNvSpPr>
            <a:spLocks noChangeArrowheads="1"/>
          </p:cNvSpPr>
          <p:nvPr/>
        </p:nvSpPr>
        <p:spPr bwMode="auto">
          <a:xfrm>
            <a:off x="609600" y="4800600"/>
            <a:ext cx="990600" cy="1295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01" name="Rectangle 16"/>
          <p:cNvSpPr>
            <a:spLocks noChangeArrowheads="1"/>
          </p:cNvSpPr>
          <p:nvPr/>
        </p:nvSpPr>
        <p:spPr bwMode="auto">
          <a:xfrm>
            <a:off x="2057400" y="3962400"/>
            <a:ext cx="9906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02" name="Rectangle 17"/>
          <p:cNvSpPr>
            <a:spLocks noChangeArrowheads="1"/>
          </p:cNvSpPr>
          <p:nvPr/>
        </p:nvSpPr>
        <p:spPr bwMode="auto">
          <a:xfrm>
            <a:off x="2286000" y="4800600"/>
            <a:ext cx="9906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03" name="Line 18"/>
          <p:cNvSpPr>
            <a:spLocks noChangeShapeType="1"/>
          </p:cNvSpPr>
          <p:nvPr/>
        </p:nvSpPr>
        <p:spPr bwMode="auto">
          <a:xfrm>
            <a:off x="609600" y="5257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6404" name="Line 19"/>
          <p:cNvSpPr>
            <a:spLocks noChangeShapeType="1"/>
          </p:cNvSpPr>
          <p:nvPr/>
        </p:nvSpPr>
        <p:spPr bwMode="auto">
          <a:xfrm flipV="1">
            <a:off x="1371600" y="4724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6405" name="Rectangle 20"/>
          <p:cNvSpPr>
            <a:spLocks noChangeArrowheads="1"/>
          </p:cNvSpPr>
          <p:nvPr/>
        </p:nvSpPr>
        <p:spPr bwMode="auto">
          <a:xfrm>
            <a:off x="3810000" y="3962400"/>
            <a:ext cx="990600" cy="1295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06" name="Rectangle 21"/>
          <p:cNvSpPr>
            <a:spLocks noChangeArrowheads="1"/>
          </p:cNvSpPr>
          <p:nvPr/>
        </p:nvSpPr>
        <p:spPr bwMode="auto">
          <a:xfrm>
            <a:off x="4038600" y="4800600"/>
            <a:ext cx="990600" cy="1295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07" name="Line 22"/>
          <p:cNvSpPr>
            <a:spLocks noChangeShapeType="1"/>
          </p:cNvSpPr>
          <p:nvPr/>
        </p:nvSpPr>
        <p:spPr bwMode="auto">
          <a:xfrm>
            <a:off x="4038600" y="52578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6408" name="Line 23"/>
          <p:cNvSpPr>
            <a:spLocks noChangeShapeType="1"/>
          </p:cNvSpPr>
          <p:nvPr/>
        </p:nvSpPr>
        <p:spPr bwMode="auto">
          <a:xfrm flipV="1">
            <a:off x="4800600" y="4724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6409" name="Rectangle 24"/>
          <p:cNvSpPr>
            <a:spLocks noChangeArrowheads="1"/>
          </p:cNvSpPr>
          <p:nvPr/>
        </p:nvSpPr>
        <p:spPr bwMode="auto">
          <a:xfrm>
            <a:off x="3733800" y="1905000"/>
            <a:ext cx="3048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10" name="Rectangle 25"/>
          <p:cNvSpPr>
            <a:spLocks noChangeArrowheads="1"/>
          </p:cNvSpPr>
          <p:nvPr/>
        </p:nvSpPr>
        <p:spPr bwMode="auto">
          <a:xfrm>
            <a:off x="4343400" y="1905000"/>
            <a:ext cx="3048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11" name="Rectangle 26"/>
          <p:cNvSpPr>
            <a:spLocks noChangeArrowheads="1"/>
          </p:cNvSpPr>
          <p:nvPr/>
        </p:nvSpPr>
        <p:spPr bwMode="auto">
          <a:xfrm>
            <a:off x="4953000" y="1905000"/>
            <a:ext cx="3048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12" name="Rectangle 27"/>
          <p:cNvSpPr>
            <a:spLocks noChangeArrowheads="1"/>
          </p:cNvSpPr>
          <p:nvPr/>
        </p:nvSpPr>
        <p:spPr bwMode="auto">
          <a:xfrm>
            <a:off x="5257800" y="1905000"/>
            <a:ext cx="3048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13" name="Text Box 28"/>
          <p:cNvSpPr txBox="1">
            <a:spLocks noChangeArrowheads="1"/>
          </p:cNvSpPr>
          <p:nvPr/>
        </p:nvSpPr>
        <p:spPr bwMode="auto">
          <a:xfrm>
            <a:off x="3733800" y="1828800"/>
            <a:ext cx="3111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</a:t>
            </a:r>
          </a:p>
        </p:txBody>
      </p:sp>
      <p:sp>
        <p:nvSpPr>
          <p:cNvPr id="16414" name="Text Box 29"/>
          <p:cNvSpPr txBox="1">
            <a:spLocks noChangeArrowheads="1"/>
          </p:cNvSpPr>
          <p:nvPr/>
        </p:nvSpPr>
        <p:spPr bwMode="auto">
          <a:xfrm>
            <a:off x="4337050" y="1828800"/>
            <a:ext cx="311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x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y</a:t>
            </a:r>
          </a:p>
        </p:txBody>
      </p:sp>
      <p:sp>
        <p:nvSpPr>
          <p:cNvPr id="16415" name="Text Box 30"/>
          <p:cNvSpPr txBox="1">
            <a:spLocks noChangeArrowheads="1"/>
          </p:cNvSpPr>
          <p:nvPr/>
        </p:nvSpPr>
        <p:spPr bwMode="auto">
          <a:xfrm>
            <a:off x="4953000" y="1828800"/>
            <a:ext cx="311150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</a:t>
            </a:r>
          </a:p>
        </p:txBody>
      </p:sp>
      <p:sp>
        <p:nvSpPr>
          <p:cNvPr id="16416" name="Text Box 31"/>
          <p:cNvSpPr txBox="1">
            <a:spLocks noChangeArrowheads="1"/>
          </p:cNvSpPr>
          <p:nvPr/>
        </p:nvSpPr>
        <p:spPr bwMode="auto">
          <a:xfrm>
            <a:off x="5257800" y="1793875"/>
            <a:ext cx="311150" cy="155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x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y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x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y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x</a:t>
            </a:r>
          </a:p>
          <a:p>
            <a:pPr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y</a:t>
            </a:r>
          </a:p>
        </p:txBody>
      </p:sp>
      <p:sp>
        <p:nvSpPr>
          <p:cNvPr id="16417" name="Text Box 32"/>
          <p:cNvSpPr txBox="1">
            <a:spLocks noChangeArrowheads="1"/>
          </p:cNvSpPr>
          <p:nvPr/>
        </p:nvSpPr>
        <p:spPr bwMode="auto">
          <a:xfrm>
            <a:off x="3581400" y="1143000"/>
            <a:ext cx="19939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solidFill>
                  <a:srgbClr val="000099"/>
                </a:solidFill>
                <a:latin typeface="Times New Roman" pitchFamily="18" charset="0"/>
              </a:rPr>
              <a:t>Cartesian Product</a:t>
            </a:r>
          </a:p>
        </p:txBody>
      </p:sp>
      <p:sp>
        <p:nvSpPr>
          <p:cNvPr id="16418" name="Line 33"/>
          <p:cNvSpPr>
            <a:spLocks noChangeShapeType="1"/>
          </p:cNvSpPr>
          <p:nvPr/>
        </p:nvSpPr>
        <p:spPr bwMode="auto">
          <a:xfrm flipV="1">
            <a:off x="44958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6419" name="Line 34"/>
          <p:cNvSpPr>
            <a:spLocks noChangeShapeType="1"/>
          </p:cNvSpPr>
          <p:nvPr/>
        </p:nvSpPr>
        <p:spPr bwMode="auto">
          <a:xfrm flipV="1">
            <a:off x="3886200" y="15240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6420" name="Line 35"/>
          <p:cNvSpPr>
            <a:spLocks noChangeShapeType="1"/>
          </p:cNvSpPr>
          <p:nvPr/>
        </p:nvSpPr>
        <p:spPr bwMode="auto">
          <a:xfrm>
            <a:off x="4648200" y="15240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6421" name="Rectangle 36"/>
          <p:cNvSpPr>
            <a:spLocks noChangeArrowheads="1"/>
          </p:cNvSpPr>
          <p:nvPr/>
        </p:nvSpPr>
        <p:spPr bwMode="auto">
          <a:xfrm>
            <a:off x="6096000" y="1905000"/>
            <a:ext cx="3048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22" name="Text Box 37"/>
          <p:cNvSpPr txBox="1">
            <a:spLocks noChangeArrowheads="1"/>
          </p:cNvSpPr>
          <p:nvPr/>
        </p:nvSpPr>
        <p:spPr bwMode="auto">
          <a:xfrm>
            <a:off x="6019800" y="1905000"/>
            <a:ext cx="423863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a1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a2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a3</a:t>
            </a:r>
          </a:p>
        </p:txBody>
      </p:sp>
      <p:sp>
        <p:nvSpPr>
          <p:cNvPr id="16423" name="Rectangle 38"/>
          <p:cNvSpPr>
            <a:spLocks noChangeArrowheads="1"/>
          </p:cNvSpPr>
          <p:nvPr/>
        </p:nvSpPr>
        <p:spPr bwMode="auto">
          <a:xfrm>
            <a:off x="6407150" y="1905000"/>
            <a:ext cx="3048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24" name="Text Box 39"/>
          <p:cNvSpPr txBox="1">
            <a:spLocks noChangeArrowheads="1"/>
          </p:cNvSpPr>
          <p:nvPr/>
        </p:nvSpPr>
        <p:spPr bwMode="auto">
          <a:xfrm>
            <a:off x="6324600" y="1905000"/>
            <a:ext cx="4381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b1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b2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b3</a:t>
            </a:r>
          </a:p>
        </p:txBody>
      </p:sp>
      <p:sp>
        <p:nvSpPr>
          <p:cNvPr id="16425" name="Rectangle 40"/>
          <p:cNvSpPr>
            <a:spLocks noChangeArrowheads="1"/>
          </p:cNvSpPr>
          <p:nvPr/>
        </p:nvSpPr>
        <p:spPr bwMode="auto">
          <a:xfrm>
            <a:off x="6934200" y="1905000"/>
            <a:ext cx="3048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26" name="Text Box 41"/>
          <p:cNvSpPr txBox="1">
            <a:spLocks noChangeArrowheads="1"/>
          </p:cNvSpPr>
          <p:nvPr/>
        </p:nvSpPr>
        <p:spPr bwMode="auto">
          <a:xfrm>
            <a:off x="6858000" y="1905000"/>
            <a:ext cx="43815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b1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b2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b3</a:t>
            </a:r>
          </a:p>
        </p:txBody>
      </p:sp>
      <p:sp>
        <p:nvSpPr>
          <p:cNvPr id="16427" name="Rectangle 42"/>
          <p:cNvSpPr>
            <a:spLocks noChangeArrowheads="1"/>
          </p:cNvSpPr>
          <p:nvPr/>
        </p:nvSpPr>
        <p:spPr bwMode="auto">
          <a:xfrm>
            <a:off x="7239000" y="1905000"/>
            <a:ext cx="3048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28" name="Text Box 43"/>
          <p:cNvSpPr txBox="1">
            <a:spLocks noChangeArrowheads="1"/>
          </p:cNvSpPr>
          <p:nvPr/>
        </p:nvSpPr>
        <p:spPr bwMode="auto">
          <a:xfrm>
            <a:off x="7162800" y="1905000"/>
            <a:ext cx="423863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c1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c2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c3</a:t>
            </a:r>
          </a:p>
        </p:txBody>
      </p:sp>
      <p:sp>
        <p:nvSpPr>
          <p:cNvPr id="16429" name="Rectangle 44"/>
          <p:cNvSpPr>
            <a:spLocks noChangeArrowheads="1"/>
          </p:cNvSpPr>
          <p:nvPr/>
        </p:nvSpPr>
        <p:spPr bwMode="auto">
          <a:xfrm>
            <a:off x="8610600" y="1905000"/>
            <a:ext cx="3048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30" name="Rectangle 45"/>
          <p:cNvSpPr>
            <a:spLocks noChangeArrowheads="1"/>
          </p:cNvSpPr>
          <p:nvPr/>
        </p:nvSpPr>
        <p:spPr bwMode="auto">
          <a:xfrm>
            <a:off x="8299450" y="1905000"/>
            <a:ext cx="3048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31" name="Rectangle 46"/>
          <p:cNvSpPr>
            <a:spLocks noChangeArrowheads="1"/>
          </p:cNvSpPr>
          <p:nvPr/>
        </p:nvSpPr>
        <p:spPr bwMode="auto">
          <a:xfrm>
            <a:off x="7994650" y="1905000"/>
            <a:ext cx="304800" cy="838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32" name="Text Box 47"/>
          <p:cNvSpPr txBox="1">
            <a:spLocks noChangeArrowheads="1"/>
          </p:cNvSpPr>
          <p:nvPr/>
        </p:nvSpPr>
        <p:spPr bwMode="auto">
          <a:xfrm>
            <a:off x="7943850" y="1881188"/>
            <a:ext cx="423863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a1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a2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a3</a:t>
            </a:r>
          </a:p>
        </p:txBody>
      </p:sp>
      <p:sp>
        <p:nvSpPr>
          <p:cNvPr id="16433" name="Text Box 48"/>
          <p:cNvSpPr txBox="1">
            <a:spLocks noChangeArrowheads="1"/>
          </p:cNvSpPr>
          <p:nvPr/>
        </p:nvSpPr>
        <p:spPr bwMode="auto">
          <a:xfrm>
            <a:off x="8248650" y="1881188"/>
            <a:ext cx="4381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b1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b2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b3</a:t>
            </a:r>
          </a:p>
        </p:txBody>
      </p:sp>
      <p:sp>
        <p:nvSpPr>
          <p:cNvPr id="16434" name="Text Box 49"/>
          <p:cNvSpPr txBox="1">
            <a:spLocks noChangeArrowheads="1"/>
          </p:cNvSpPr>
          <p:nvPr/>
        </p:nvSpPr>
        <p:spPr bwMode="auto">
          <a:xfrm>
            <a:off x="8567738" y="1881188"/>
            <a:ext cx="423862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c1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c2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c3</a:t>
            </a:r>
          </a:p>
        </p:txBody>
      </p:sp>
      <p:sp>
        <p:nvSpPr>
          <p:cNvPr id="16435" name="Text Box 50"/>
          <p:cNvSpPr txBox="1">
            <a:spLocks noChangeArrowheads="1"/>
          </p:cNvSpPr>
          <p:nvPr/>
        </p:nvSpPr>
        <p:spPr bwMode="auto">
          <a:xfrm>
            <a:off x="6858000" y="1143000"/>
            <a:ext cx="606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solidFill>
                  <a:srgbClr val="000099"/>
                </a:solidFill>
                <a:latin typeface="Times New Roman" pitchFamily="18" charset="0"/>
              </a:rPr>
              <a:t>Join</a:t>
            </a:r>
          </a:p>
        </p:txBody>
      </p:sp>
      <p:sp>
        <p:nvSpPr>
          <p:cNvPr id="16436" name="Line 51"/>
          <p:cNvSpPr>
            <a:spLocks noChangeShapeType="1"/>
          </p:cNvSpPr>
          <p:nvPr/>
        </p:nvSpPr>
        <p:spPr bwMode="auto">
          <a:xfrm flipV="1">
            <a:off x="6400800" y="1524000"/>
            <a:ext cx="533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6437" name="Line 52"/>
          <p:cNvSpPr>
            <a:spLocks noChangeShapeType="1"/>
          </p:cNvSpPr>
          <p:nvPr/>
        </p:nvSpPr>
        <p:spPr bwMode="auto">
          <a:xfrm flipV="1">
            <a:off x="7239000" y="15240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6438" name="Line 53"/>
          <p:cNvSpPr>
            <a:spLocks noChangeShapeType="1"/>
          </p:cNvSpPr>
          <p:nvPr/>
        </p:nvSpPr>
        <p:spPr bwMode="auto">
          <a:xfrm>
            <a:off x="7391400" y="1447800"/>
            <a:ext cx="1066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6439" name="Rectangle 54"/>
          <p:cNvSpPr>
            <a:spLocks noChangeArrowheads="1"/>
          </p:cNvSpPr>
          <p:nvPr/>
        </p:nvSpPr>
        <p:spPr bwMode="auto">
          <a:xfrm>
            <a:off x="6629400" y="4267200"/>
            <a:ext cx="3048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40" name="Rectangle 55"/>
          <p:cNvSpPr>
            <a:spLocks noChangeArrowheads="1"/>
          </p:cNvSpPr>
          <p:nvPr/>
        </p:nvSpPr>
        <p:spPr bwMode="auto">
          <a:xfrm>
            <a:off x="6934200" y="4267200"/>
            <a:ext cx="304800" cy="1371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41" name="Rectangle 56"/>
          <p:cNvSpPr>
            <a:spLocks noChangeArrowheads="1"/>
          </p:cNvSpPr>
          <p:nvPr/>
        </p:nvSpPr>
        <p:spPr bwMode="auto">
          <a:xfrm>
            <a:off x="7620000" y="4267200"/>
            <a:ext cx="3048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42" name="Text Box 57"/>
          <p:cNvSpPr txBox="1">
            <a:spLocks noChangeArrowheads="1"/>
          </p:cNvSpPr>
          <p:nvPr/>
        </p:nvSpPr>
        <p:spPr bwMode="auto">
          <a:xfrm>
            <a:off x="7613650" y="4206875"/>
            <a:ext cx="311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x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y</a:t>
            </a:r>
          </a:p>
        </p:txBody>
      </p:sp>
      <p:sp>
        <p:nvSpPr>
          <p:cNvPr id="16443" name="Rectangle 58"/>
          <p:cNvSpPr>
            <a:spLocks noChangeArrowheads="1"/>
          </p:cNvSpPr>
          <p:nvPr/>
        </p:nvSpPr>
        <p:spPr bwMode="auto">
          <a:xfrm>
            <a:off x="8229600" y="4267200"/>
            <a:ext cx="304800" cy="30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44" name="Text Box 59"/>
          <p:cNvSpPr txBox="1">
            <a:spLocks noChangeArrowheads="1"/>
          </p:cNvSpPr>
          <p:nvPr/>
        </p:nvSpPr>
        <p:spPr bwMode="auto">
          <a:xfrm>
            <a:off x="8229600" y="4205288"/>
            <a:ext cx="296863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</a:t>
            </a:r>
          </a:p>
        </p:txBody>
      </p:sp>
      <p:sp>
        <p:nvSpPr>
          <p:cNvPr id="16445" name="Text Box 60"/>
          <p:cNvSpPr txBox="1">
            <a:spLocks noChangeArrowheads="1"/>
          </p:cNvSpPr>
          <p:nvPr/>
        </p:nvSpPr>
        <p:spPr bwMode="auto">
          <a:xfrm>
            <a:off x="6629400" y="4237038"/>
            <a:ext cx="311150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a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b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c</a:t>
            </a:r>
          </a:p>
        </p:txBody>
      </p:sp>
      <p:sp>
        <p:nvSpPr>
          <p:cNvPr id="16446" name="Text Box 61"/>
          <p:cNvSpPr txBox="1">
            <a:spLocks noChangeArrowheads="1"/>
          </p:cNvSpPr>
          <p:nvPr/>
        </p:nvSpPr>
        <p:spPr bwMode="auto">
          <a:xfrm>
            <a:off x="6934200" y="4237038"/>
            <a:ext cx="311150" cy="146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x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y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z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x</a:t>
            </a:r>
          </a:p>
          <a:p>
            <a:pPr>
              <a:lnSpc>
                <a:spcPct val="9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latin typeface="Times New Roman" pitchFamily="18" charset="0"/>
              </a:rPr>
              <a:t>y</a:t>
            </a:r>
          </a:p>
        </p:txBody>
      </p:sp>
      <p:sp>
        <p:nvSpPr>
          <p:cNvPr id="16447" name="Text Box 62"/>
          <p:cNvSpPr txBox="1">
            <a:spLocks noChangeArrowheads="1"/>
          </p:cNvSpPr>
          <p:nvPr/>
        </p:nvSpPr>
        <p:spPr bwMode="auto">
          <a:xfrm>
            <a:off x="6973888" y="3581400"/>
            <a:ext cx="874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solidFill>
                  <a:srgbClr val="000099"/>
                </a:solidFill>
                <a:latin typeface="Times New Roman" pitchFamily="18" charset="0"/>
              </a:rPr>
              <a:t>Divide</a:t>
            </a:r>
          </a:p>
        </p:txBody>
      </p:sp>
      <p:sp>
        <p:nvSpPr>
          <p:cNvPr id="16448" name="Line 63"/>
          <p:cNvSpPr>
            <a:spLocks noChangeShapeType="1"/>
          </p:cNvSpPr>
          <p:nvPr/>
        </p:nvSpPr>
        <p:spPr bwMode="auto">
          <a:xfrm flipV="1">
            <a:off x="6934200" y="3902075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6449" name="Line 64"/>
          <p:cNvSpPr>
            <a:spLocks noChangeShapeType="1"/>
          </p:cNvSpPr>
          <p:nvPr/>
        </p:nvSpPr>
        <p:spPr bwMode="auto">
          <a:xfrm flipH="1" flipV="1">
            <a:off x="7391400" y="3902075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6450" name="Line 65"/>
          <p:cNvSpPr>
            <a:spLocks noChangeShapeType="1"/>
          </p:cNvSpPr>
          <p:nvPr/>
        </p:nvSpPr>
        <p:spPr bwMode="auto">
          <a:xfrm>
            <a:off x="7696200" y="3886200"/>
            <a:ext cx="6096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6451" name="Text Box 66"/>
          <p:cNvSpPr txBox="1">
            <a:spLocks noChangeArrowheads="1"/>
          </p:cNvSpPr>
          <p:nvPr/>
        </p:nvSpPr>
        <p:spPr bwMode="auto">
          <a:xfrm>
            <a:off x="304800" y="1143000"/>
            <a:ext cx="1127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solidFill>
                  <a:srgbClr val="000099"/>
                </a:solidFill>
                <a:latin typeface="Times New Roman" pitchFamily="18" charset="0"/>
              </a:rPr>
              <a:t>Selection</a:t>
            </a:r>
          </a:p>
        </p:txBody>
      </p:sp>
      <p:sp>
        <p:nvSpPr>
          <p:cNvPr id="16452" name="Text Box 67"/>
          <p:cNvSpPr txBox="1">
            <a:spLocks noChangeArrowheads="1"/>
          </p:cNvSpPr>
          <p:nvPr/>
        </p:nvSpPr>
        <p:spPr bwMode="auto">
          <a:xfrm>
            <a:off x="2074863" y="1143000"/>
            <a:ext cx="12366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solidFill>
                  <a:srgbClr val="000099"/>
                </a:solidFill>
                <a:latin typeface="Times New Roman" pitchFamily="18" charset="0"/>
              </a:rPr>
              <a:t>Projection</a:t>
            </a:r>
          </a:p>
        </p:txBody>
      </p:sp>
      <p:sp>
        <p:nvSpPr>
          <p:cNvPr id="16453" name="Text Box 68"/>
          <p:cNvSpPr txBox="1">
            <a:spLocks noChangeArrowheads="1"/>
          </p:cNvSpPr>
          <p:nvPr/>
        </p:nvSpPr>
        <p:spPr bwMode="auto">
          <a:xfrm>
            <a:off x="381000" y="3597275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solidFill>
                  <a:srgbClr val="000099"/>
                </a:solidFill>
                <a:latin typeface="Times New Roman" pitchFamily="18" charset="0"/>
              </a:rPr>
              <a:t>Union</a:t>
            </a:r>
          </a:p>
        </p:txBody>
      </p:sp>
      <p:sp>
        <p:nvSpPr>
          <p:cNvPr id="16454" name="Text Box 69"/>
          <p:cNvSpPr txBox="1">
            <a:spLocks noChangeArrowheads="1"/>
          </p:cNvSpPr>
          <p:nvPr/>
        </p:nvSpPr>
        <p:spPr bwMode="auto">
          <a:xfrm>
            <a:off x="1828800" y="3597275"/>
            <a:ext cx="13795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solidFill>
                  <a:srgbClr val="000099"/>
                </a:solidFill>
                <a:latin typeface="Times New Roman" pitchFamily="18" charset="0"/>
              </a:rPr>
              <a:t>Intersection</a:t>
            </a:r>
          </a:p>
        </p:txBody>
      </p:sp>
      <p:sp>
        <p:nvSpPr>
          <p:cNvPr id="16455" name="Rectangle 70"/>
          <p:cNvSpPr>
            <a:spLocks noChangeArrowheads="1"/>
          </p:cNvSpPr>
          <p:nvPr/>
        </p:nvSpPr>
        <p:spPr bwMode="auto">
          <a:xfrm>
            <a:off x="2286000" y="4800600"/>
            <a:ext cx="762000" cy="457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6456" name="Text Box 71"/>
          <p:cNvSpPr txBox="1">
            <a:spLocks noChangeArrowheads="1"/>
          </p:cNvSpPr>
          <p:nvPr/>
        </p:nvSpPr>
        <p:spPr bwMode="auto">
          <a:xfrm>
            <a:off x="3733800" y="3641725"/>
            <a:ext cx="1268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solidFill>
                  <a:srgbClr val="000099"/>
                </a:solidFill>
                <a:latin typeface="Times New Roman" pitchFamily="18" charset="0"/>
              </a:rPr>
              <a:t>Difference</a:t>
            </a:r>
          </a:p>
        </p:txBody>
      </p:sp>
    </p:spTree>
    <p:extLst>
      <p:ext uri="{BB962C8B-B14F-4D97-AF65-F5344CB8AC3E}">
        <p14:creationId xmlns:p14="http://schemas.microsoft.com/office/powerpoint/2010/main" val="194057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92BC5BD-61FD-4CB1-A023-BD1148F31DA6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40</a:t>
            </a:fld>
            <a:endParaRPr lang="en-US" altLang="en-US" sz="1000" smtClean="0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mtClean="0"/>
              <a:t>DIFFERENCE Example </a:t>
            </a:r>
          </a:p>
        </p:txBody>
      </p:sp>
      <p:pic>
        <p:nvPicPr>
          <p:cNvPr id="51204" name="Picture 5" descr="dif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19200" y="1414463"/>
            <a:ext cx="6400800" cy="4300537"/>
          </a:xfrm>
          <a:noFill/>
        </p:spPr>
      </p:pic>
    </p:spTree>
    <p:extLst>
      <p:ext uri="{BB962C8B-B14F-4D97-AF65-F5344CB8AC3E}">
        <p14:creationId xmlns:p14="http://schemas.microsoft.com/office/powerpoint/2010/main" val="2013905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312AB6E-1616-4B2D-879E-00414E5CCAEC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US" altLang="en-US" sz="1000" smtClean="0"/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mtClean="0"/>
              <a:t>CARTESIAN PRODUCT example </a:t>
            </a:r>
          </a:p>
        </p:txBody>
      </p:sp>
      <p:pic>
        <p:nvPicPr>
          <p:cNvPr id="52228" name="Picture 5" descr="cp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4800" y="2057400"/>
            <a:ext cx="8534400" cy="3889375"/>
          </a:xfrm>
          <a:noFill/>
        </p:spPr>
      </p:pic>
    </p:spTree>
    <p:extLst>
      <p:ext uri="{BB962C8B-B14F-4D97-AF65-F5344CB8AC3E}">
        <p14:creationId xmlns:p14="http://schemas.microsoft.com/office/powerpoint/2010/main" val="255867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68A0FBC-EB2A-4FF3-8D7D-1DC0DA0DD456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42</a:t>
            </a:fld>
            <a:endParaRPr lang="en-US" altLang="en-US" sz="1000" smtClean="0"/>
          </a:p>
        </p:txBody>
      </p:sp>
      <p:sp>
        <p:nvSpPr>
          <p:cNvPr id="5325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mtClean="0"/>
              <a:t>JOIN Example </a:t>
            </a:r>
          </a:p>
        </p:txBody>
      </p:sp>
      <p:pic>
        <p:nvPicPr>
          <p:cNvPr id="53252" name="Picture 6" descr="joi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600200"/>
            <a:ext cx="7010400" cy="4310063"/>
          </a:xfrm>
          <a:noFill/>
        </p:spPr>
      </p:pic>
    </p:spTree>
    <p:extLst>
      <p:ext uri="{BB962C8B-B14F-4D97-AF65-F5344CB8AC3E}">
        <p14:creationId xmlns:p14="http://schemas.microsoft.com/office/powerpoint/2010/main" val="195443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A71FD17-7F60-4837-946A-4754C2D2CF03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43</a:t>
            </a:fld>
            <a:endParaRPr lang="en-US" altLang="en-US" sz="1000" smtClean="0"/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mtClean="0"/>
              <a:t>OUTER JOIN example 1 </a:t>
            </a:r>
          </a:p>
        </p:txBody>
      </p:sp>
      <p:pic>
        <p:nvPicPr>
          <p:cNvPr id="54276" name="Picture 5" descr="outjoin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1981200"/>
            <a:ext cx="6934200" cy="3629025"/>
          </a:xfrm>
          <a:noFill/>
        </p:spPr>
      </p:pic>
    </p:spTree>
    <p:extLst>
      <p:ext uri="{BB962C8B-B14F-4D97-AF65-F5344CB8AC3E}">
        <p14:creationId xmlns:p14="http://schemas.microsoft.com/office/powerpoint/2010/main" val="260515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F3E96E1-CFF5-4F85-ABFB-FC10B5475DFE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44</a:t>
            </a:fld>
            <a:endParaRPr lang="en-US" altLang="en-US" sz="1000" smtClean="0"/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mtClean="0"/>
              <a:t>OUTER JOIN example 2</a:t>
            </a:r>
          </a:p>
        </p:txBody>
      </p:sp>
      <p:pic>
        <p:nvPicPr>
          <p:cNvPr id="55300" name="Picture 5" descr="outjoin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14400" y="1905000"/>
            <a:ext cx="7543800" cy="3948113"/>
          </a:xfrm>
          <a:noFill/>
        </p:spPr>
      </p:pic>
    </p:spTree>
    <p:extLst>
      <p:ext uri="{BB962C8B-B14F-4D97-AF65-F5344CB8AC3E}">
        <p14:creationId xmlns:p14="http://schemas.microsoft.com/office/powerpoint/2010/main" val="3229518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2CF42EB-1E10-4CD1-8E28-4FF6BAC99215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45</a:t>
            </a:fld>
            <a:endParaRPr lang="en-US" altLang="en-US" sz="1000" smtClean="0"/>
          </a:p>
        </p:txBody>
      </p:sp>
      <p:sp>
        <p:nvSpPr>
          <p:cNvPr id="56323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ar-SA" smtClean="0"/>
              <a:t>Additional Relational Functions</a:t>
            </a:r>
          </a:p>
        </p:txBody>
      </p:sp>
    </p:spTree>
    <p:extLst>
      <p:ext uri="{BB962C8B-B14F-4D97-AF65-F5344CB8AC3E}">
        <p14:creationId xmlns:p14="http://schemas.microsoft.com/office/powerpoint/2010/main" val="110525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D91D52F-5C1A-466E-AE70-3A2F27D337E0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46</a:t>
            </a:fld>
            <a:endParaRPr lang="en-US" altLang="en-US" sz="1000" smtClean="0"/>
          </a:p>
        </p:txBody>
      </p:sp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mtClean="0"/>
              <a:t>Aggregate Functions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00050" indent="-400050" algn="l" rtl="0" eaLnBrk="1" hangingPunct="1">
              <a:buFont typeface="Wingdings" pitchFamily="2" charset="2"/>
              <a:buAutoNum type="arabicPeriod"/>
            </a:pPr>
            <a:r>
              <a:rPr lang="en-US" altLang="ar-SA" sz="2600" dirty="0" smtClean="0">
                <a:solidFill>
                  <a:srgbClr val="0066FF"/>
                </a:solidFill>
              </a:rPr>
              <a:t>SUM</a:t>
            </a:r>
            <a:r>
              <a:rPr lang="en-US" altLang="ar-SA" sz="2600" dirty="0" smtClean="0"/>
              <a:t> : returns the sum of the values in a specified attribute.</a:t>
            </a:r>
          </a:p>
          <a:p>
            <a:pPr marL="400050" indent="-400050" algn="l" rtl="0" eaLnBrk="1" hangingPunct="1">
              <a:buFont typeface="Wingdings" pitchFamily="2" charset="2"/>
              <a:buAutoNum type="arabicPeriod"/>
            </a:pPr>
            <a:r>
              <a:rPr lang="en-US" altLang="ar-SA" sz="2600" dirty="0" smtClean="0">
                <a:solidFill>
                  <a:srgbClr val="0066FF"/>
                </a:solidFill>
              </a:rPr>
              <a:t>COUNT</a:t>
            </a:r>
            <a:r>
              <a:rPr lang="en-US" altLang="ar-SA" sz="2600" dirty="0" smtClean="0"/>
              <a:t>: returns the number of tuples in a specified attribute.</a:t>
            </a:r>
          </a:p>
          <a:p>
            <a:pPr marL="400050" indent="-400050" algn="l" rtl="0" eaLnBrk="1" hangingPunct="1">
              <a:buFont typeface="Wingdings" pitchFamily="2" charset="2"/>
              <a:buAutoNum type="arabicPeriod"/>
            </a:pPr>
            <a:r>
              <a:rPr lang="en-US" altLang="ar-SA" sz="2600" dirty="0" smtClean="0">
                <a:solidFill>
                  <a:srgbClr val="0066FF"/>
                </a:solidFill>
              </a:rPr>
              <a:t>AVERAGE: </a:t>
            </a:r>
            <a:r>
              <a:rPr lang="en-US" altLang="ar-SA" sz="2600" dirty="0" smtClean="0"/>
              <a:t>returns the average of the values in a specified attribute.</a:t>
            </a:r>
          </a:p>
          <a:p>
            <a:pPr marL="400050" indent="-400050" algn="l" rtl="0" eaLnBrk="1" hangingPunct="1">
              <a:buFont typeface="Wingdings" pitchFamily="2" charset="2"/>
              <a:buAutoNum type="arabicPeriod"/>
            </a:pPr>
            <a:r>
              <a:rPr lang="en-US" altLang="ar-SA" sz="2600" dirty="0" smtClean="0">
                <a:solidFill>
                  <a:srgbClr val="0066FF"/>
                </a:solidFill>
              </a:rPr>
              <a:t> MIN</a:t>
            </a:r>
            <a:r>
              <a:rPr lang="en-US" altLang="ar-SA" sz="2600" dirty="0" smtClean="0"/>
              <a:t>: returns the smallest value in a specified attribute.	</a:t>
            </a:r>
          </a:p>
          <a:p>
            <a:pPr marL="400050" indent="-400050" algn="l" rtl="0" eaLnBrk="1" hangingPunct="1">
              <a:buFont typeface="Wingdings" pitchFamily="2" charset="2"/>
              <a:buAutoNum type="arabicPeriod"/>
            </a:pPr>
            <a:r>
              <a:rPr lang="en-US" altLang="ar-SA" sz="2600" dirty="0" smtClean="0">
                <a:solidFill>
                  <a:srgbClr val="0066FF"/>
                </a:solidFill>
              </a:rPr>
              <a:t> MAX:</a:t>
            </a:r>
            <a:r>
              <a:rPr lang="en-US" altLang="ar-SA" sz="2600" dirty="0" smtClean="0"/>
              <a:t> returns the largest value in a specified attribute.</a:t>
            </a:r>
          </a:p>
        </p:txBody>
      </p:sp>
    </p:spTree>
    <p:extLst>
      <p:ext uri="{BB962C8B-B14F-4D97-AF65-F5344CB8AC3E}">
        <p14:creationId xmlns:p14="http://schemas.microsoft.com/office/powerpoint/2010/main" val="2225936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FD3266B-1614-42CF-9CD9-6154F5FE2F5C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47</a:t>
            </a:fld>
            <a:endParaRPr lang="en-US" altLang="en-US" sz="1000" smtClean="0"/>
          </a:p>
        </p:txBody>
      </p:sp>
      <p:sp>
        <p:nvSpPr>
          <p:cNvPr id="5837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mtClean="0"/>
              <a:t>Examples</a:t>
            </a:r>
          </a:p>
        </p:txBody>
      </p:sp>
      <p:graphicFrame>
        <p:nvGraphicFramePr>
          <p:cNvPr id="191535" name="Group 47"/>
          <p:cNvGraphicFramePr>
            <a:graphicFrameLocks noGrp="1"/>
          </p:cNvGraphicFramePr>
          <p:nvPr>
            <p:ph idx="1"/>
          </p:nvPr>
        </p:nvGraphicFramePr>
        <p:xfrm>
          <a:off x="1473200" y="2405063"/>
          <a:ext cx="6223000" cy="3081339"/>
        </p:xfrm>
        <a:graphic>
          <a:graphicData uri="http://schemas.openxmlformats.org/drawingml/2006/table">
            <a:tbl>
              <a:tblPr/>
              <a:tblGrid>
                <a:gridCol w="660400"/>
                <a:gridCol w="1771650"/>
                <a:gridCol w="1771650"/>
                <a:gridCol w="2019300"/>
              </a:tblGrid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NR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Salary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Department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John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4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Sara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7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Tom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15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Annie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null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404" name="Text Box 48"/>
          <p:cNvSpPr txBox="1">
            <a:spLocks noChangeArrowheads="1"/>
          </p:cNvSpPr>
          <p:nvPr/>
        </p:nvSpPr>
        <p:spPr bwMode="auto">
          <a:xfrm>
            <a:off x="838200" y="1600200"/>
            <a:ext cx="1876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b="1"/>
              <a:t>EMPLOYEE</a:t>
            </a:r>
          </a:p>
        </p:txBody>
      </p:sp>
    </p:spTree>
    <p:extLst>
      <p:ext uri="{BB962C8B-B14F-4D97-AF65-F5344CB8AC3E}">
        <p14:creationId xmlns:p14="http://schemas.microsoft.com/office/powerpoint/2010/main" val="109162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6D00306-C58D-46CF-BFDB-B646218AC0E2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48</a:t>
            </a:fld>
            <a:endParaRPr lang="en-US" altLang="en-US" sz="1000" smtClean="0"/>
          </a:p>
        </p:txBody>
      </p:sp>
      <p:sp>
        <p:nvSpPr>
          <p:cNvPr id="593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mtClean="0"/>
              <a:t>1- SUM</a:t>
            </a:r>
          </a:p>
        </p:txBody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altLang="ar-SA" sz="2600" b="1" dirty="0" smtClean="0">
                <a:solidFill>
                  <a:srgbClr val="0066FF"/>
                </a:solidFill>
              </a:rPr>
              <a:t>Find the total of the employees salary</a:t>
            </a:r>
          </a:p>
          <a:p>
            <a:pPr algn="l" rtl="0" eaLnBrk="1" hangingPunct="1"/>
            <a:r>
              <a:rPr lang="en-US" altLang="ar-SA" sz="2600" dirty="0" smtClean="0"/>
              <a:t>R </a:t>
            </a:r>
            <a:r>
              <a:rPr lang="en-US" altLang="ar-SA" sz="2600" dirty="0" smtClean="0">
                <a:sym typeface="Wingdings 3" pitchFamily="18" charset="2"/>
              </a:rPr>
              <a:t>    </a:t>
            </a:r>
            <a:r>
              <a:rPr lang="en-US" altLang="ar-SA" sz="2600" baseline="-25000" dirty="0" smtClean="0"/>
              <a:t>SUM(SALARY)</a:t>
            </a:r>
            <a:r>
              <a:rPr lang="en-US" altLang="ar-SA" sz="2600" dirty="0" smtClean="0"/>
              <a:t> (EMPLOYEE)</a:t>
            </a:r>
          </a:p>
          <a:p>
            <a:pPr algn="l" rtl="0" eaLnBrk="1" hangingPunct="1"/>
            <a:r>
              <a:rPr lang="en-US" altLang="ar-SA" sz="2600" dirty="0" smtClean="0"/>
              <a:t>The result is sum= 500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ar-SA" sz="2600" dirty="0" smtClean="0"/>
              <a:t>select sum(salary) from EMPLOYEE</a:t>
            </a:r>
            <a:r>
              <a:rPr lang="en-US" altLang="ar-SA" sz="2600" dirty="0" smtClean="0">
                <a:solidFill>
                  <a:schemeClr val="bg1"/>
                </a:solidFill>
              </a:rPr>
              <a:t> 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ar-SA" sz="2600" b="1" u="sng" dirty="0" smtClean="0">
                <a:solidFill>
                  <a:srgbClr val="33CC33"/>
                </a:solidFill>
              </a:rPr>
              <a:t>Note:</a:t>
            </a:r>
            <a:r>
              <a:rPr lang="en-US" altLang="ar-SA" sz="2600" dirty="0" smtClean="0"/>
              <a:t> </a:t>
            </a:r>
          </a:p>
          <a:p>
            <a:pPr algn="l" rtl="0" eaLnBrk="1" hangingPunct="1"/>
            <a:r>
              <a:rPr lang="en-US" altLang="ar-SA" sz="2600" dirty="0" smtClean="0"/>
              <a:t>Duplicates are not eliminated. </a:t>
            </a:r>
          </a:p>
          <a:p>
            <a:pPr algn="l" rtl="0" eaLnBrk="1" hangingPunct="1"/>
            <a:r>
              <a:rPr lang="en-US" altLang="ar-SA" sz="2600" b="1" dirty="0" smtClean="0"/>
              <a:t>Null</a:t>
            </a:r>
            <a:r>
              <a:rPr lang="en-US" altLang="ar-SA" sz="2600" dirty="0" smtClean="0"/>
              <a:t> values are ignored. </a:t>
            </a:r>
          </a:p>
          <a:p>
            <a:pPr algn="l" rtl="0" eaLnBrk="1" hangingPunct="1"/>
            <a:endParaRPr lang="en-US" altLang="ar-SA" sz="2600" dirty="0" smtClean="0"/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ar-SA" sz="2600" dirty="0" smtClean="0"/>
              <a:t> </a:t>
            </a:r>
          </a:p>
        </p:txBody>
      </p:sp>
      <p:pic>
        <p:nvPicPr>
          <p:cNvPr id="59397" name="Picture 4" descr="fun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132856"/>
            <a:ext cx="290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521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58D1252-99C2-44FE-8A7B-8E77C8853867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49</a:t>
            </a:fld>
            <a:endParaRPr lang="en-US" altLang="en-US" sz="1000" smtClean="0"/>
          </a:p>
        </p:txBody>
      </p:sp>
      <p:sp>
        <p:nvSpPr>
          <p:cNvPr id="604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mtClean="0"/>
              <a:t>2- COUNT</a:t>
            </a:r>
          </a:p>
        </p:txBody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altLang="ar-SA" b="1" dirty="0" smtClean="0">
                <a:solidFill>
                  <a:srgbClr val="0066FF"/>
                </a:solidFill>
              </a:rPr>
              <a:t>Count all the </a:t>
            </a:r>
            <a:r>
              <a:rPr lang="en-US" altLang="ar-SA" b="1" dirty="0" err="1" smtClean="0">
                <a:solidFill>
                  <a:srgbClr val="0066FF"/>
                </a:solidFill>
              </a:rPr>
              <a:t>empolyees</a:t>
            </a:r>
            <a:r>
              <a:rPr lang="en-US" altLang="ar-SA" b="1" dirty="0" smtClean="0">
                <a:solidFill>
                  <a:srgbClr val="0066FF"/>
                </a:solidFill>
              </a:rPr>
              <a:t> who get a salary</a:t>
            </a:r>
          </a:p>
          <a:p>
            <a:pPr algn="l" rtl="0" eaLnBrk="1" hangingPunct="1"/>
            <a:r>
              <a:rPr lang="en-US" altLang="ar-SA" dirty="0" smtClean="0"/>
              <a:t>R </a:t>
            </a:r>
            <a:r>
              <a:rPr lang="en-US" altLang="ar-SA" dirty="0" smtClean="0">
                <a:sym typeface="Wingdings 3" pitchFamily="18" charset="2"/>
              </a:rPr>
              <a:t></a:t>
            </a:r>
            <a:r>
              <a:rPr lang="en-US" altLang="ar-SA" dirty="0" smtClean="0"/>
              <a:t>   </a:t>
            </a:r>
            <a:r>
              <a:rPr lang="en-US" altLang="ar-SA" baseline="-25000" dirty="0" smtClean="0"/>
              <a:t>count(salary)</a:t>
            </a:r>
            <a:r>
              <a:rPr lang="en-US" altLang="ar-SA" dirty="0" smtClean="0"/>
              <a:t> (EMPLOYEE) </a:t>
            </a:r>
          </a:p>
          <a:p>
            <a:pPr algn="l" rtl="0" eaLnBrk="1" hangingPunct="1"/>
            <a:r>
              <a:rPr lang="en-US" altLang="ar-SA" dirty="0" smtClean="0"/>
              <a:t>The result is  count=3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ar-SA" dirty="0" smtClean="0"/>
              <a:t>select count(salary) from EMPLOYEE</a:t>
            </a:r>
          </a:p>
        </p:txBody>
      </p:sp>
      <p:pic>
        <p:nvPicPr>
          <p:cNvPr id="60421" name="Picture 4" descr="fun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624" y="2103120"/>
            <a:ext cx="2905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8714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3391EB7-9796-44CA-AA96-8DB0856E78D1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000" smtClean="0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C00000"/>
                </a:solidFill>
              </a:rPr>
              <a:t>Selection Operation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4953000"/>
          </a:xfrm>
        </p:spPr>
        <p:txBody>
          <a:bodyPr/>
          <a:lstStyle/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Return the tuples of R that satisfy a selection condition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Denoted by      </a:t>
            </a:r>
            <a:r>
              <a:rPr lang="en-US" altLang="ar-SA" sz="2100" dirty="0" smtClean="0">
                <a:sym typeface="Symbol" pitchFamily="18" charset="2"/>
              </a:rPr>
              <a:t></a:t>
            </a:r>
            <a:r>
              <a:rPr lang="en-US" altLang="ar-SA" sz="2100" baseline="-25000" dirty="0" smtClean="0">
                <a:sym typeface="Symbol" pitchFamily="18" charset="2"/>
              </a:rPr>
              <a:t>&lt;selection condition&gt;</a:t>
            </a:r>
            <a:r>
              <a:rPr lang="en-US" altLang="ar-SA" sz="2100" dirty="0" smtClean="0">
                <a:sym typeface="Symbol" pitchFamily="18" charset="2"/>
              </a:rPr>
              <a:t>(R)</a:t>
            </a:r>
            <a:endParaRPr lang="en-US" altLang="ar-SA" sz="21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Selection condition = can be one condition or more using AND / OR .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Example: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Select all staff with a salary greater than 10,000</a:t>
            </a:r>
          </a:p>
          <a:p>
            <a:pPr marL="0" indent="0" algn="just" rtl="0" eaLnBrk="1" hangingPunct="1">
              <a:spcBef>
                <a:spcPct val="0"/>
              </a:spcBef>
              <a:buFont typeface="Wingdings" pitchFamily="2" charset="2"/>
              <a:buNone/>
            </a:pPr>
            <a:r>
              <a:rPr lang="en-US" altLang="ar-SA" sz="2600" dirty="0" smtClean="0">
                <a:sym typeface="Symbol" pitchFamily="18" charset="2"/>
              </a:rPr>
              <a:t>		</a:t>
            </a:r>
            <a:r>
              <a:rPr lang="en-US" altLang="ar-SA" sz="2600" baseline="-25000" dirty="0" smtClean="0">
                <a:sym typeface="Symbol" pitchFamily="18" charset="2"/>
              </a:rPr>
              <a:t>salary &gt; 10000  </a:t>
            </a:r>
            <a:r>
              <a:rPr lang="en-US" altLang="ar-SA" sz="2600" dirty="0" smtClean="0">
                <a:sym typeface="Symbol" pitchFamily="18" charset="2"/>
              </a:rPr>
              <a:t>(STAFF)</a:t>
            </a: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</p:txBody>
      </p:sp>
    </p:spTree>
    <p:extLst>
      <p:ext uri="{BB962C8B-B14F-4D97-AF65-F5344CB8AC3E}">
        <p14:creationId xmlns:p14="http://schemas.microsoft.com/office/powerpoint/2010/main" val="25160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CD59147-3AB8-4357-BB55-2CFFF7AEDC38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50</a:t>
            </a:fld>
            <a:endParaRPr lang="en-US" altLang="en-US" sz="1000" smtClean="0"/>
          </a:p>
        </p:txBody>
      </p:sp>
      <p:sp>
        <p:nvSpPr>
          <p:cNvPr id="614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mtClean="0"/>
              <a:t>3- AVERAGE</a:t>
            </a:r>
          </a:p>
        </p:txBody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altLang="ar-SA" b="1" dirty="0" smtClean="0">
                <a:solidFill>
                  <a:srgbClr val="0066FF"/>
                </a:solidFill>
              </a:rPr>
              <a:t>Retrieve the average of the employees’ salaries.</a:t>
            </a:r>
          </a:p>
          <a:p>
            <a:pPr algn="l" rtl="0" eaLnBrk="1" hangingPunct="1"/>
            <a:r>
              <a:rPr lang="en-US" altLang="ar-SA" dirty="0" smtClean="0"/>
              <a:t>R </a:t>
            </a:r>
            <a:r>
              <a:rPr lang="en-US" altLang="ar-SA" dirty="0" smtClean="0">
                <a:sym typeface="Wingdings 3" pitchFamily="18" charset="2"/>
              </a:rPr>
              <a:t>   </a:t>
            </a:r>
            <a:r>
              <a:rPr lang="en-US" altLang="ar-SA" baseline="-25000" dirty="0" smtClean="0">
                <a:sym typeface="Wingdings 3" pitchFamily="18" charset="2"/>
              </a:rPr>
              <a:t>AVG( SALARY)</a:t>
            </a:r>
            <a:r>
              <a:rPr lang="en-US" altLang="ar-SA" dirty="0" smtClean="0">
                <a:sym typeface="Wingdings 3" pitchFamily="18" charset="2"/>
              </a:rPr>
              <a:t> (EMPLOYEE)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ar-SA" dirty="0" smtClean="0">
                <a:sym typeface="Wingdings 3" pitchFamily="18" charset="2"/>
              </a:rPr>
              <a:t>Select  </a:t>
            </a:r>
            <a:r>
              <a:rPr lang="en-US" altLang="ar-SA" dirty="0" err="1" smtClean="0">
                <a:sym typeface="Wingdings 3" pitchFamily="18" charset="2"/>
              </a:rPr>
              <a:t>avg</a:t>
            </a:r>
            <a:r>
              <a:rPr lang="en-US" altLang="ar-SA" dirty="0" smtClean="0">
                <a:sym typeface="Wingdings 3" pitchFamily="18" charset="2"/>
              </a:rPr>
              <a:t>(salary) from EMPLOYEE</a:t>
            </a:r>
          </a:p>
          <a:p>
            <a:pPr algn="l" rtl="0" eaLnBrk="1" hangingPunct="1"/>
            <a:endParaRPr lang="en-US" altLang="ar-SA" dirty="0" smtClean="0">
              <a:sym typeface="Wingdings 3" pitchFamily="18" charset="2"/>
            </a:endParaRPr>
          </a:p>
        </p:txBody>
      </p:sp>
      <p:pic>
        <p:nvPicPr>
          <p:cNvPr id="61445" name="Picture 4" descr="fun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32856"/>
            <a:ext cx="2905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7914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3A13686-9FEB-46EB-BD40-943349FE58DF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51</a:t>
            </a:fld>
            <a:endParaRPr lang="en-US" altLang="en-US" sz="1000" smtClean="0"/>
          </a:p>
        </p:txBody>
      </p:sp>
      <p:sp>
        <p:nvSpPr>
          <p:cNvPr id="624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mtClean="0"/>
              <a:t>4- MIN</a:t>
            </a:r>
          </a:p>
        </p:txBody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altLang="ar-SA" b="1" dirty="0" smtClean="0">
                <a:solidFill>
                  <a:srgbClr val="0066FF"/>
                </a:solidFill>
              </a:rPr>
              <a:t>Retrieve the minimum salary among all employees.</a:t>
            </a:r>
            <a:endParaRPr lang="en-US" altLang="ar-SA" dirty="0" smtClean="0"/>
          </a:p>
          <a:p>
            <a:pPr algn="l" rtl="0" eaLnBrk="1" hangingPunct="1"/>
            <a:r>
              <a:rPr lang="en-US" altLang="ar-SA" dirty="0" smtClean="0"/>
              <a:t>R </a:t>
            </a:r>
            <a:r>
              <a:rPr lang="en-US" altLang="ar-SA" dirty="0" smtClean="0">
                <a:sym typeface="Wingdings 3" pitchFamily="18" charset="2"/>
              </a:rPr>
              <a:t>     </a:t>
            </a:r>
            <a:r>
              <a:rPr lang="en-US" altLang="ar-SA" baseline="-25000" dirty="0" smtClean="0">
                <a:sym typeface="Wingdings 3" pitchFamily="18" charset="2"/>
              </a:rPr>
              <a:t>MIN (SALARY)</a:t>
            </a:r>
            <a:r>
              <a:rPr lang="en-US" altLang="ar-SA" dirty="0" smtClean="0">
                <a:sym typeface="Wingdings 3" pitchFamily="18" charset="2"/>
              </a:rPr>
              <a:t> (EMPLOYEE)</a:t>
            </a:r>
          </a:p>
          <a:p>
            <a:pPr algn="l" rtl="0" eaLnBrk="1" hangingPunct="1"/>
            <a:r>
              <a:rPr lang="en-US" altLang="ar-SA" dirty="0" smtClean="0"/>
              <a:t>The result is  min= 100</a:t>
            </a:r>
          </a:p>
          <a:p>
            <a:pPr eaLnBrk="1" hangingPunct="1"/>
            <a:endParaRPr lang="en-US" altLang="ar-SA" dirty="0" smtClean="0"/>
          </a:p>
        </p:txBody>
      </p:sp>
      <p:pic>
        <p:nvPicPr>
          <p:cNvPr id="62469" name="Picture 130" descr="fun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840" y="2132856"/>
            <a:ext cx="2905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8880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32DD720-F4F0-4BFF-B010-CDA5471D488A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52</a:t>
            </a:fld>
            <a:endParaRPr lang="en-US" altLang="en-US" sz="1000" smtClean="0"/>
          </a:p>
        </p:txBody>
      </p:sp>
      <p:sp>
        <p:nvSpPr>
          <p:cNvPr id="634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mtClean="0"/>
              <a:t>5- MAX</a:t>
            </a:r>
          </a:p>
        </p:txBody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altLang="ar-SA" b="1" dirty="0" smtClean="0">
                <a:solidFill>
                  <a:srgbClr val="0066FF"/>
                </a:solidFill>
              </a:rPr>
              <a:t>Retrieve the maximum salary among all employees.</a:t>
            </a:r>
            <a:endParaRPr lang="en-US" altLang="ar-SA" dirty="0" smtClean="0"/>
          </a:p>
          <a:p>
            <a:pPr algn="l" rtl="0" eaLnBrk="1" hangingPunct="1"/>
            <a:r>
              <a:rPr lang="en-US" altLang="ar-SA" dirty="0" smtClean="0"/>
              <a:t>R </a:t>
            </a:r>
            <a:r>
              <a:rPr lang="en-US" altLang="ar-SA" dirty="0" smtClean="0">
                <a:sym typeface="Wingdings 3" pitchFamily="18" charset="2"/>
              </a:rPr>
              <a:t>    </a:t>
            </a:r>
            <a:r>
              <a:rPr lang="en-US" altLang="ar-SA" baseline="-25000" dirty="0" smtClean="0">
                <a:sym typeface="Wingdings 3" pitchFamily="18" charset="2"/>
              </a:rPr>
              <a:t>MAX( SALARY)</a:t>
            </a:r>
            <a:r>
              <a:rPr lang="en-US" altLang="ar-SA" dirty="0" smtClean="0">
                <a:sym typeface="Wingdings 3" pitchFamily="18" charset="2"/>
              </a:rPr>
              <a:t> (EMPLOYEE)</a:t>
            </a:r>
          </a:p>
          <a:p>
            <a:pPr algn="l" rtl="0" eaLnBrk="1" hangingPunct="1"/>
            <a:r>
              <a:rPr lang="en-US" altLang="ar-SA" dirty="0" smtClean="0"/>
              <a:t>The result is  max= 300</a:t>
            </a:r>
          </a:p>
          <a:p>
            <a:pPr eaLnBrk="1" hangingPunct="1">
              <a:buFont typeface="Wingdings" pitchFamily="2" charset="2"/>
              <a:buNone/>
            </a:pPr>
            <a:endParaRPr lang="en-US" altLang="ar-SA" dirty="0" smtClean="0">
              <a:sym typeface="Wingdings 3" pitchFamily="18" charset="2"/>
            </a:endParaRPr>
          </a:p>
          <a:p>
            <a:pPr eaLnBrk="1" hangingPunct="1"/>
            <a:endParaRPr lang="en-US" altLang="ar-SA" dirty="0" smtClean="0"/>
          </a:p>
        </p:txBody>
      </p:sp>
      <p:pic>
        <p:nvPicPr>
          <p:cNvPr id="63493" name="Picture 4" descr="fun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132856"/>
            <a:ext cx="290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14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A110759-D1A5-4751-8276-2624009C5AF3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53</a:t>
            </a:fld>
            <a:endParaRPr lang="en-US" altLang="en-US" sz="1000" smtClean="0"/>
          </a:p>
        </p:txBody>
      </p:sp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z="3400" smtClean="0"/>
              <a:t>Rename Operation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31938"/>
            <a:ext cx="8229600" cy="4411662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altLang="ar-SA" sz="2500" dirty="0" smtClean="0"/>
              <a:t>Allows us to name, and therefore to refer to, the results of relational-algebra expressions.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ar-SA" sz="2500" dirty="0" smtClean="0"/>
              <a:t>Allows us to refer to a relation by more than one name.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500" dirty="0" smtClean="0"/>
              <a:t>Example: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500" dirty="0" smtClean="0"/>
              <a:t> 			</a:t>
            </a:r>
            <a:r>
              <a:rPr lang="en-US" altLang="ar-SA" sz="2500" dirty="0" smtClean="0">
                <a:solidFill>
                  <a:srgbClr val="33CC33"/>
                </a:solidFill>
              </a:rPr>
              <a:t>	</a:t>
            </a:r>
            <a:r>
              <a:rPr lang="en-US" altLang="ar-SA" sz="2500" i="1" dirty="0" smtClean="0">
                <a:solidFill>
                  <a:srgbClr val="33CC33"/>
                </a:solidFill>
                <a:sym typeface="Symbol" pitchFamily="18" charset="2"/>
              </a:rPr>
              <a:t></a:t>
            </a:r>
            <a:r>
              <a:rPr lang="en-US" altLang="ar-SA" sz="2500" i="1" dirty="0" smtClean="0">
                <a:solidFill>
                  <a:srgbClr val="33CC33"/>
                </a:solidFill>
              </a:rPr>
              <a:t> </a:t>
            </a:r>
            <a:r>
              <a:rPr lang="en-US" altLang="ar-SA" sz="2500" i="1" baseline="-25000" dirty="0" smtClean="0">
                <a:solidFill>
                  <a:srgbClr val="33CC33"/>
                </a:solidFill>
              </a:rPr>
              <a:t>X </a:t>
            </a:r>
            <a:r>
              <a:rPr lang="en-US" altLang="ar-SA" sz="2500" dirty="0" smtClean="0">
                <a:solidFill>
                  <a:srgbClr val="33CC33"/>
                </a:solidFill>
              </a:rPr>
              <a:t>(</a:t>
            </a:r>
            <a:r>
              <a:rPr lang="en-US" altLang="ar-SA" sz="2500" i="1" dirty="0" smtClean="0">
                <a:solidFill>
                  <a:srgbClr val="33CC33"/>
                </a:solidFill>
              </a:rPr>
              <a:t>E</a:t>
            </a:r>
            <a:r>
              <a:rPr lang="en-US" altLang="ar-SA" sz="2500" dirty="0" smtClean="0">
                <a:solidFill>
                  <a:srgbClr val="33CC33"/>
                </a:solidFill>
              </a:rPr>
              <a:t>)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500" dirty="0" smtClean="0"/>
              <a:t>returns the expression </a:t>
            </a:r>
            <a:r>
              <a:rPr lang="en-US" altLang="ar-SA" sz="2500" i="1" dirty="0" smtClean="0"/>
              <a:t>E</a:t>
            </a:r>
            <a:r>
              <a:rPr lang="en-US" altLang="ar-SA" sz="2500" dirty="0" smtClean="0"/>
              <a:t> under the name </a:t>
            </a:r>
            <a:r>
              <a:rPr lang="en-US" altLang="ar-SA" sz="2500" i="1" dirty="0" smtClean="0"/>
              <a:t>X</a:t>
            </a:r>
            <a:endParaRPr lang="en-US" altLang="ar-SA" sz="2500" dirty="0" smtClean="0"/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500" dirty="0" smtClean="0"/>
              <a:t>If a relational-algebra expression </a:t>
            </a:r>
            <a:r>
              <a:rPr lang="en-US" altLang="ar-SA" sz="2500" i="1" dirty="0" smtClean="0"/>
              <a:t>E</a:t>
            </a:r>
            <a:r>
              <a:rPr lang="en-US" altLang="ar-SA" sz="2500" dirty="0" smtClean="0"/>
              <a:t> has </a:t>
            </a:r>
            <a:r>
              <a:rPr lang="en-US" altLang="ar-SA" sz="2500" dirty="0" err="1" smtClean="0"/>
              <a:t>arity</a:t>
            </a:r>
            <a:r>
              <a:rPr lang="en-US" altLang="ar-SA" sz="2500" dirty="0" smtClean="0"/>
              <a:t> </a:t>
            </a:r>
            <a:r>
              <a:rPr lang="en-US" altLang="ar-SA" sz="2500" i="1" dirty="0" smtClean="0"/>
              <a:t>n</a:t>
            </a:r>
            <a:r>
              <a:rPr lang="en-US" altLang="ar-SA" sz="2500" dirty="0" smtClean="0"/>
              <a:t>, then 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500" dirty="0" smtClean="0">
                <a:solidFill>
                  <a:srgbClr val="33CC33"/>
                </a:solidFill>
              </a:rPr>
              <a:t>                                          </a:t>
            </a:r>
            <a:r>
              <a:rPr lang="en-US" altLang="ar-SA" sz="2500" i="1" dirty="0" smtClean="0">
                <a:solidFill>
                  <a:srgbClr val="33CC33"/>
                </a:solidFill>
                <a:sym typeface="Symbol" pitchFamily="18" charset="2"/>
              </a:rPr>
              <a:t></a:t>
            </a:r>
            <a:r>
              <a:rPr lang="en-US" altLang="ar-SA" sz="2500" dirty="0" smtClean="0">
                <a:solidFill>
                  <a:srgbClr val="33CC33"/>
                </a:solidFill>
              </a:rPr>
              <a:t> </a:t>
            </a:r>
            <a:r>
              <a:rPr lang="en-US" altLang="ar-SA" sz="2500" baseline="-25000" dirty="0" smtClean="0">
                <a:solidFill>
                  <a:srgbClr val="33CC33"/>
                </a:solidFill>
              </a:rPr>
              <a:t>(</a:t>
            </a:r>
            <a:r>
              <a:rPr lang="en-US" altLang="ar-SA" sz="2500" i="1" baseline="-25000" dirty="0" smtClean="0">
                <a:solidFill>
                  <a:srgbClr val="33CC33"/>
                </a:solidFill>
              </a:rPr>
              <a:t>A1, A2, …, An</a:t>
            </a:r>
            <a:r>
              <a:rPr lang="en-US" altLang="ar-SA" sz="2500" baseline="-25000" dirty="0" smtClean="0">
                <a:solidFill>
                  <a:srgbClr val="33CC33"/>
                </a:solidFill>
              </a:rPr>
              <a:t>) </a:t>
            </a:r>
            <a:r>
              <a:rPr lang="en-US" altLang="ar-SA" sz="2500" dirty="0" smtClean="0">
                <a:solidFill>
                  <a:srgbClr val="33CC33"/>
                </a:solidFill>
              </a:rPr>
              <a:t>(</a:t>
            </a:r>
            <a:r>
              <a:rPr lang="en-US" altLang="ar-SA" sz="2500" i="1" dirty="0" smtClean="0">
                <a:solidFill>
                  <a:srgbClr val="33CC33"/>
                </a:solidFill>
              </a:rPr>
              <a:t>E</a:t>
            </a:r>
            <a:r>
              <a:rPr lang="en-US" altLang="ar-SA" sz="2500" dirty="0" smtClean="0">
                <a:solidFill>
                  <a:srgbClr val="33CC33"/>
                </a:solidFill>
              </a:rPr>
              <a:t>)</a:t>
            </a:r>
          </a:p>
          <a:p>
            <a:pPr algn="l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500" dirty="0" smtClean="0"/>
              <a:t>returns the result of expression </a:t>
            </a:r>
            <a:r>
              <a:rPr lang="en-US" altLang="ar-SA" sz="2500" i="1" dirty="0" smtClean="0"/>
              <a:t>E</a:t>
            </a:r>
            <a:r>
              <a:rPr lang="en-US" altLang="ar-SA" sz="2500" dirty="0" smtClean="0"/>
              <a:t> under the name </a:t>
            </a:r>
            <a:r>
              <a:rPr lang="en-US" altLang="ar-SA" sz="2500" i="1" dirty="0" smtClean="0"/>
              <a:t>X</a:t>
            </a:r>
            <a:r>
              <a:rPr lang="en-US" altLang="ar-SA" sz="2500" dirty="0" smtClean="0"/>
              <a:t>, and with  the  attributes renamed to </a:t>
            </a:r>
            <a:r>
              <a:rPr lang="en-US" altLang="ar-SA" sz="2500" i="1" dirty="0" smtClean="0"/>
              <a:t>A1, A2, …., An</a:t>
            </a:r>
            <a:r>
              <a:rPr lang="en-US" altLang="ar-SA" sz="2500" dirty="0" smtClean="0"/>
              <a:t>.</a:t>
            </a:r>
          </a:p>
          <a:p>
            <a:pPr algn="l" rtl="0" eaLnBrk="1" hangingPunct="1">
              <a:lnSpc>
                <a:spcPct val="90000"/>
              </a:lnSpc>
            </a:pPr>
            <a:endParaRPr lang="en-US" altLang="ar-SA" sz="2500" dirty="0" smtClean="0"/>
          </a:p>
          <a:p>
            <a:pPr algn="l" rtl="0" eaLnBrk="1" hangingPunct="1">
              <a:lnSpc>
                <a:spcPct val="90000"/>
              </a:lnSpc>
            </a:pPr>
            <a:endParaRPr lang="en-US" altLang="ar-SA" sz="2600" dirty="0" smtClean="0"/>
          </a:p>
        </p:txBody>
      </p:sp>
    </p:spTree>
    <p:extLst>
      <p:ext uri="{BB962C8B-B14F-4D97-AF65-F5344CB8AC3E}">
        <p14:creationId xmlns:p14="http://schemas.microsoft.com/office/powerpoint/2010/main" val="57310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FA51E1A-15E2-4CB3-B5AC-D49C3CF9543F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54</a:t>
            </a:fld>
            <a:endParaRPr lang="en-US" altLang="en-US" sz="1000" smtClean="0"/>
          </a:p>
        </p:txBody>
      </p:sp>
      <p:sp>
        <p:nvSpPr>
          <p:cNvPr id="655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sz="3400" smtClean="0"/>
              <a:t>Rename Operation</a:t>
            </a:r>
          </a:p>
        </p:txBody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32520"/>
            <a:ext cx="8229600" cy="4876800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altLang="ar-SA" sz="2100" i="1" dirty="0" smtClean="0">
                <a:sym typeface="Symbol" pitchFamily="18" charset="2"/>
              </a:rPr>
              <a:t></a:t>
            </a:r>
            <a:r>
              <a:rPr lang="en-US" altLang="ar-SA" sz="2100" dirty="0" smtClean="0"/>
              <a:t> </a:t>
            </a:r>
            <a:r>
              <a:rPr lang="en-US" altLang="ar-SA" sz="2100" baseline="-25000" dirty="0" smtClean="0"/>
              <a:t>(DNO,NOEMPS,AVGSAL) </a:t>
            </a:r>
            <a:r>
              <a:rPr lang="en-US" altLang="ar-SA" sz="2200" dirty="0" smtClean="0">
                <a:sym typeface="Wingdings 3" pitchFamily="18" charset="2"/>
              </a:rPr>
              <a:t> DNO     </a:t>
            </a:r>
            <a:r>
              <a:rPr lang="en-US" altLang="ar-SA" sz="2000" baseline="-25000" dirty="0" smtClean="0">
                <a:sym typeface="Wingdings 3" pitchFamily="18" charset="2"/>
              </a:rPr>
              <a:t>COUNT (SSN),AVG( SALARY)</a:t>
            </a:r>
            <a:r>
              <a:rPr lang="en-US" altLang="ar-SA" sz="2000" dirty="0" smtClean="0">
                <a:sym typeface="Wingdings 3" pitchFamily="18" charset="2"/>
              </a:rPr>
              <a:t> (EMPLOYEE)</a:t>
            </a:r>
          </a:p>
          <a:p>
            <a:pPr algn="l" rtl="0" eaLnBrk="1" hangingPunct="1">
              <a:buFont typeface="Wingdings" pitchFamily="2" charset="2"/>
              <a:buNone/>
            </a:pPr>
            <a:r>
              <a:rPr lang="en-US" altLang="ar-SA" sz="2100" baseline="-25000" dirty="0" smtClean="0"/>
              <a:t> </a:t>
            </a:r>
            <a:r>
              <a:rPr lang="en-US" altLang="ar-SA" sz="2100" dirty="0" smtClean="0"/>
              <a:t> </a:t>
            </a:r>
          </a:p>
          <a:p>
            <a:pPr algn="l" rtl="0" eaLnBrk="1" hangingPunct="1"/>
            <a:r>
              <a:rPr lang="en-US" altLang="ar-SA" sz="2100" dirty="0" smtClean="0"/>
              <a:t>DNO is the grouping attribute </a:t>
            </a:r>
          </a:p>
        </p:txBody>
      </p:sp>
      <p:pic>
        <p:nvPicPr>
          <p:cNvPr id="65541" name="Picture 4" descr="fun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20" y="1571612"/>
            <a:ext cx="29051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49536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B7D0AD9-F4C1-4B54-AA89-3AFD62B977B6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55</a:t>
            </a:fld>
            <a:endParaRPr lang="en-US" altLang="en-US" sz="1000" smtClean="0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152400"/>
            <a:ext cx="7391400" cy="609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70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Summary of Relational Algebra Operations</a:t>
            </a:r>
            <a:endParaRPr lang="en-US" sz="2700" smtClean="0">
              <a:solidFill>
                <a:srgbClr val="000099"/>
              </a:solidFill>
            </a:endParaRPr>
          </a:p>
        </p:txBody>
      </p:sp>
      <p:sp>
        <p:nvSpPr>
          <p:cNvPr id="66564" name="Rectangle 3"/>
          <p:cNvSpPr>
            <a:spLocks noChangeArrowheads="1"/>
          </p:cNvSpPr>
          <p:nvPr/>
        </p:nvSpPr>
        <p:spPr bwMode="auto">
          <a:xfrm>
            <a:off x="1524000" y="838200"/>
            <a:ext cx="6248400" cy="457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>
                <a:latin typeface="Times New Roman" pitchFamily="18" charset="0"/>
              </a:rPr>
              <a:t>Operation                             Notation</a:t>
            </a: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1524000" y="1295400"/>
            <a:ext cx="6248400" cy="48768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ar-SA" altLang="ar-SA" sz="2400">
              <a:latin typeface="Times New Roman" pitchFamily="18" charset="0"/>
            </a:endParaRPr>
          </a:p>
        </p:txBody>
      </p:sp>
      <p:sp>
        <p:nvSpPr>
          <p:cNvPr id="66566" name="Text Box 5"/>
          <p:cNvSpPr txBox="1">
            <a:spLocks noChangeArrowheads="1"/>
          </p:cNvSpPr>
          <p:nvPr/>
        </p:nvSpPr>
        <p:spPr bwMode="auto">
          <a:xfrm>
            <a:off x="1752600" y="1219200"/>
            <a:ext cx="2846388" cy="527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Selection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Projection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Union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Difference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Intersection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Cartesian Product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Theta join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Equijoin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Natural join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Outer join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Rename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Aggregate Function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ar-SA" sz="2400" dirty="0"/>
          </a:p>
        </p:txBody>
      </p:sp>
      <p:sp>
        <p:nvSpPr>
          <p:cNvPr id="66567" name="Text Box 6"/>
          <p:cNvSpPr txBox="1">
            <a:spLocks noChangeArrowheads="1"/>
          </p:cNvSpPr>
          <p:nvPr/>
        </p:nvSpPr>
        <p:spPr bwMode="auto">
          <a:xfrm>
            <a:off x="4953000" y="1211263"/>
            <a:ext cx="269875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>
                <a:sym typeface="Symbol" pitchFamily="18" charset="2"/>
              </a:rPr>
              <a:t></a:t>
            </a:r>
            <a:r>
              <a:rPr lang="en-US" altLang="ar-SA" sz="2400" baseline="-25000" dirty="0">
                <a:sym typeface="Symbol" pitchFamily="18" charset="2"/>
              </a:rPr>
              <a:t>&lt;selection condition&gt;</a:t>
            </a:r>
            <a:r>
              <a:rPr lang="en-US" altLang="ar-SA" sz="2400" dirty="0">
                <a:sym typeface="Symbol" pitchFamily="18" charset="2"/>
              </a:rPr>
              <a:t>(R)</a:t>
            </a:r>
            <a:endParaRPr lang="en-US" altLang="ar-SA" sz="2400" dirty="0"/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>
                <a:sym typeface="Symbol" pitchFamily="18" charset="2"/>
              </a:rPr>
              <a:t></a:t>
            </a:r>
            <a:r>
              <a:rPr lang="en-US" altLang="ar-SA" sz="2400" baseline="-25000" dirty="0">
                <a:sym typeface="Symbol" pitchFamily="18" charset="2"/>
              </a:rPr>
              <a:t>&lt;attribute list&gt;</a:t>
            </a:r>
            <a:r>
              <a:rPr lang="en-US" altLang="ar-SA" sz="2400" dirty="0">
                <a:sym typeface="Symbol" pitchFamily="18" charset="2"/>
              </a:rPr>
              <a:t>(R)</a:t>
            </a:r>
            <a:endParaRPr lang="en-US" altLang="ar-SA" sz="24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>
                <a:sym typeface="Symbol" pitchFamily="18" charset="2"/>
              </a:rPr>
              <a:t>R  S</a:t>
            </a:r>
            <a:r>
              <a:rPr lang="en-US" altLang="ar-SA" sz="2400" dirty="0"/>
              <a:t>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>
                <a:sym typeface="Symbol" pitchFamily="18" charset="2"/>
              </a:rPr>
              <a:t>R - S</a:t>
            </a:r>
            <a:endParaRPr lang="en-US" altLang="ar-SA" sz="2400" dirty="0"/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>
                <a:sym typeface="Symbol" pitchFamily="18" charset="2"/>
              </a:rPr>
              <a:t>R  S</a:t>
            </a:r>
            <a:endParaRPr lang="en-US" altLang="ar-SA" sz="2400" dirty="0"/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>
                <a:sym typeface="Symbol" pitchFamily="18" charset="2"/>
              </a:rPr>
              <a:t>R X S</a:t>
            </a:r>
            <a:endParaRPr lang="en-US" altLang="ar-SA" sz="2400" dirty="0"/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R    </a:t>
            </a:r>
            <a:r>
              <a:rPr lang="en-US" altLang="ar-SA" sz="2400" i="1" baseline="-25000" dirty="0"/>
              <a:t>F </a:t>
            </a:r>
            <a:r>
              <a:rPr lang="en-US" altLang="ar-SA" sz="2400" dirty="0"/>
              <a:t>S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R    </a:t>
            </a:r>
            <a:r>
              <a:rPr lang="en-US" altLang="ar-SA" sz="2400" i="1" baseline="-25000" dirty="0"/>
              <a:t>F </a:t>
            </a:r>
            <a:r>
              <a:rPr lang="en-US" altLang="ar-SA" sz="2400" dirty="0"/>
              <a:t>S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R *  S</a:t>
            </a:r>
          </a:p>
          <a:p>
            <a:pPr>
              <a:lnSpc>
                <a:spcPct val="11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dirty="0"/>
              <a:t>R     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ar-SA" sz="2400" dirty="0"/>
          </a:p>
        </p:txBody>
      </p:sp>
      <p:sp>
        <p:nvSpPr>
          <p:cNvPr id="66568" name="AutoShape 7"/>
          <p:cNvSpPr>
            <a:spLocks noChangeArrowheads="1"/>
          </p:cNvSpPr>
          <p:nvPr/>
        </p:nvSpPr>
        <p:spPr bwMode="auto">
          <a:xfrm rot="5342390">
            <a:off x="6936253" y="3640301"/>
            <a:ext cx="150812" cy="304800"/>
          </a:xfrm>
          <a:prstGeom prst="flowChartCollat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66569" name="AutoShape 8"/>
          <p:cNvSpPr>
            <a:spLocks noChangeArrowheads="1"/>
          </p:cNvSpPr>
          <p:nvPr/>
        </p:nvSpPr>
        <p:spPr bwMode="auto">
          <a:xfrm rot="5342390">
            <a:off x="6936253" y="4068929"/>
            <a:ext cx="150812" cy="304800"/>
          </a:xfrm>
          <a:prstGeom prst="flowChartCollat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grpSp>
        <p:nvGrpSpPr>
          <p:cNvPr id="66570" name="Group 10"/>
          <p:cNvGrpSpPr>
            <a:grpSpLocks/>
          </p:cNvGrpSpPr>
          <p:nvPr/>
        </p:nvGrpSpPr>
        <p:grpSpPr bwMode="auto">
          <a:xfrm>
            <a:off x="7000892" y="4929198"/>
            <a:ext cx="304800" cy="153988"/>
            <a:chOff x="2640" y="2447"/>
            <a:chExt cx="192" cy="97"/>
          </a:xfrm>
        </p:grpSpPr>
        <p:sp>
          <p:nvSpPr>
            <p:cNvPr id="66573" name="AutoShape 11"/>
            <p:cNvSpPr>
              <a:spLocks/>
            </p:cNvSpPr>
            <p:nvPr/>
          </p:nvSpPr>
          <p:spPr bwMode="auto">
            <a:xfrm>
              <a:off x="2640" y="2448"/>
              <a:ext cx="144" cy="96"/>
            </a:xfrm>
            <a:prstGeom prst="rightBrace">
              <a:avLst>
                <a:gd name="adj1" fmla="val 8333"/>
                <a:gd name="adj2" fmla="val 50000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SA" altLang="ar-SA" sz="1800"/>
            </a:p>
          </p:txBody>
        </p:sp>
        <p:sp>
          <p:nvSpPr>
            <p:cNvPr id="66574" name="AutoShape 12"/>
            <p:cNvSpPr>
              <a:spLocks noChangeArrowheads="1"/>
            </p:cNvSpPr>
            <p:nvPr/>
          </p:nvSpPr>
          <p:spPr bwMode="auto">
            <a:xfrm rot="-5499253">
              <a:off x="2735" y="2448"/>
              <a:ext cx="97" cy="96"/>
            </a:xfrm>
            <a:prstGeom prst="triangle">
              <a:avLst>
                <a:gd name="adj" fmla="val 50000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lr>
                  <a:schemeClr val="tx2"/>
                </a:buClr>
                <a:buSzPct val="70000"/>
                <a:buFont typeface="Wingdings" pitchFamily="2" charset="2"/>
                <a:buChar char="l"/>
                <a:defRPr sz="3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" pitchFamily="2" charset="2"/>
                <a:buChar char="l"/>
                <a:defRPr sz="26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" pitchFamily="2" charset="2"/>
                <a:buChar char="l"/>
                <a:defRPr sz="23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Clr>
                  <a:schemeClr val="tx2"/>
                </a:buClr>
                <a:buSzPct val="75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folHlink"/>
                </a:buClr>
                <a:buSzPct val="80000"/>
                <a:buFont typeface="Wingdings" pitchFamily="2" charset="2"/>
                <a:buChar char="§"/>
                <a:defRPr sz="20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ar-SA" altLang="ar-SA" sz="1800"/>
            </a:p>
          </p:txBody>
        </p:sp>
      </p:grpSp>
      <p:pic>
        <p:nvPicPr>
          <p:cNvPr id="66571" name="Picture 18" descr="small-rho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25" y="5210175"/>
            <a:ext cx="254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6572" name="Picture 19" descr="function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8600" y="5715000"/>
            <a:ext cx="254000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6896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B7D0AD9-F4C1-4B54-AA89-3AFD62B977B6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56</a:t>
            </a:fld>
            <a:endParaRPr lang="en-US" altLang="en-US" sz="1000" smtClean="0"/>
          </a:p>
        </p:txBody>
      </p:sp>
      <p:sp>
        <p:nvSpPr>
          <p:cNvPr id="1689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55576" y="2924944"/>
            <a:ext cx="7391400" cy="609600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en-US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Quick Quiz</a:t>
            </a:r>
            <a:endParaRPr lang="en-US" dirty="0" smtClean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9207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B208F54-11AA-4D89-8256-1993444B66A6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57</a:t>
            </a:fld>
            <a:endParaRPr lang="en-US" altLang="en-US" sz="1000" smtClean="0"/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1949371" y="857672"/>
            <a:ext cx="6022285" cy="207168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1949371" y="476672"/>
            <a:ext cx="6022285" cy="3810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8437" name="Line 4"/>
          <p:cNvSpPr>
            <a:spLocks noChangeShapeType="1"/>
          </p:cNvSpPr>
          <p:nvPr/>
        </p:nvSpPr>
        <p:spPr bwMode="auto">
          <a:xfrm>
            <a:off x="3302819" y="490959"/>
            <a:ext cx="1587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8438" name="Line 5"/>
          <p:cNvSpPr>
            <a:spLocks noChangeShapeType="1"/>
          </p:cNvSpPr>
          <p:nvPr/>
        </p:nvSpPr>
        <p:spPr bwMode="auto">
          <a:xfrm>
            <a:off x="4064819" y="490959"/>
            <a:ext cx="1587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8439" name="Line 6"/>
          <p:cNvSpPr>
            <a:spLocks noChangeShapeType="1"/>
          </p:cNvSpPr>
          <p:nvPr/>
        </p:nvSpPr>
        <p:spPr bwMode="auto">
          <a:xfrm flipH="1">
            <a:off x="4903019" y="490959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8440" name="Line 7"/>
          <p:cNvSpPr>
            <a:spLocks noChangeShapeType="1"/>
          </p:cNvSpPr>
          <p:nvPr/>
        </p:nvSpPr>
        <p:spPr bwMode="auto">
          <a:xfrm>
            <a:off x="6427019" y="490959"/>
            <a:ext cx="1587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8441" name="Line 8"/>
          <p:cNvSpPr>
            <a:spLocks noChangeShapeType="1"/>
          </p:cNvSpPr>
          <p:nvPr/>
        </p:nvSpPr>
        <p:spPr bwMode="auto">
          <a:xfrm>
            <a:off x="5360219" y="490959"/>
            <a:ext cx="1587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8442" name="Text Box 9"/>
          <p:cNvSpPr txBox="1">
            <a:spLocks noChangeArrowheads="1"/>
          </p:cNvSpPr>
          <p:nvPr/>
        </p:nvSpPr>
        <p:spPr bwMode="auto">
          <a:xfrm>
            <a:off x="1949371" y="1056109"/>
            <a:ext cx="120898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dirty="0" smtClean="0"/>
              <a:t>435204043</a:t>
            </a:r>
            <a:endParaRPr lang="en-US" altLang="ar-SA" sz="1600" dirty="0"/>
          </a:p>
        </p:txBody>
      </p:sp>
      <p:sp>
        <p:nvSpPr>
          <p:cNvPr id="18443" name="Text Box 10"/>
          <p:cNvSpPr txBox="1">
            <a:spLocks noChangeArrowheads="1"/>
          </p:cNvSpPr>
          <p:nvPr/>
        </p:nvSpPr>
        <p:spPr bwMode="auto">
          <a:xfrm>
            <a:off x="1880290" y="1429172"/>
            <a:ext cx="125155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dirty="0" smtClean="0"/>
              <a:t>435204044</a:t>
            </a:r>
            <a:endParaRPr lang="en-US" altLang="ar-SA" sz="1600" dirty="0"/>
          </a:p>
        </p:txBody>
      </p:sp>
      <p:sp>
        <p:nvSpPr>
          <p:cNvPr id="18444" name="Text Box 11"/>
          <p:cNvSpPr txBox="1">
            <a:spLocks noChangeArrowheads="1"/>
          </p:cNvSpPr>
          <p:nvPr/>
        </p:nvSpPr>
        <p:spPr bwMode="auto">
          <a:xfrm>
            <a:off x="1979712" y="1810172"/>
            <a:ext cx="120898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dirty="0" smtClean="0"/>
              <a:t>436204044</a:t>
            </a:r>
            <a:endParaRPr lang="en-US" altLang="ar-SA" sz="1600" dirty="0"/>
          </a:p>
        </p:txBody>
      </p:sp>
      <p:sp>
        <p:nvSpPr>
          <p:cNvPr id="18445" name="Text Box 12"/>
          <p:cNvSpPr txBox="1">
            <a:spLocks noChangeArrowheads="1"/>
          </p:cNvSpPr>
          <p:nvPr/>
        </p:nvSpPr>
        <p:spPr bwMode="auto">
          <a:xfrm>
            <a:off x="1994798" y="2199109"/>
            <a:ext cx="12090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en-US" altLang="ar-SA" sz="1600" dirty="0" smtClean="0"/>
              <a:t>437204044</a:t>
            </a:r>
            <a:endParaRPr lang="en-US" altLang="ar-SA" sz="1600" dirty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ar-SA" sz="1600" dirty="0"/>
          </a:p>
        </p:txBody>
      </p:sp>
      <p:sp>
        <p:nvSpPr>
          <p:cNvPr id="18446" name="Text Box 13"/>
          <p:cNvSpPr txBox="1">
            <a:spLocks noChangeArrowheads="1"/>
          </p:cNvSpPr>
          <p:nvPr/>
        </p:nvSpPr>
        <p:spPr bwMode="auto">
          <a:xfrm>
            <a:off x="1946495" y="489957"/>
            <a:ext cx="1176924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 dirty="0" err="1" smtClean="0">
                <a:solidFill>
                  <a:schemeClr val="bg1"/>
                </a:solidFill>
                <a:latin typeface="Times New Roman" pitchFamily="18" charset="0"/>
              </a:rPr>
              <a:t>StudentNO</a:t>
            </a:r>
            <a:endParaRPr lang="en-US" altLang="ar-SA" sz="16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8447" name="Text Box 14"/>
          <p:cNvSpPr txBox="1">
            <a:spLocks noChangeArrowheads="1"/>
          </p:cNvSpPr>
          <p:nvPr/>
        </p:nvSpPr>
        <p:spPr bwMode="auto">
          <a:xfrm>
            <a:off x="3275856" y="1086272"/>
            <a:ext cx="74251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dirty="0" err="1" smtClean="0"/>
              <a:t>Noura</a:t>
            </a:r>
            <a:endParaRPr lang="en-US" altLang="ar-SA" sz="1600" dirty="0"/>
          </a:p>
        </p:txBody>
      </p:sp>
      <p:sp>
        <p:nvSpPr>
          <p:cNvPr id="18448" name="Text Box 15"/>
          <p:cNvSpPr txBox="1">
            <a:spLocks noChangeArrowheads="1"/>
          </p:cNvSpPr>
          <p:nvPr/>
        </p:nvSpPr>
        <p:spPr bwMode="auto">
          <a:xfrm>
            <a:off x="3275856" y="1405359"/>
            <a:ext cx="69762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dirty="0" err="1" smtClean="0"/>
              <a:t>Maha</a:t>
            </a:r>
            <a:endParaRPr lang="en-US" altLang="ar-SA" sz="1600" dirty="0"/>
          </a:p>
        </p:txBody>
      </p:sp>
      <p:sp>
        <p:nvSpPr>
          <p:cNvPr id="18449" name="Text Box 16"/>
          <p:cNvSpPr txBox="1">
            <a:spLocks noChangeArrowheads="1"/>
          </p:cNvSpPr>
          <p:nvPr/>
        </p:nvSpPr>
        <p:spPr bwMode="auto">
          <a:xfrm>
            <a:off x="3280548" y="1816522"/>
            <a:ext cx="78739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dirty="0" err="1" smtClean="0"/>
              <a:t>Danah</a:t>
            </a:r>
            <a:endParaRPr lang="en-US" altLang="ar-SA" sz="1600" dirty="0"/>
          </a:p>
        </p:txBody>
      </p:sp>
      <p:sp>
        <p:nvSpPr>
          <p:cNvPr id="18450" name="Text Box 17"/>
          <p:cNvSpPr txBox="1">
            <a:spLocks noChangeArrowheads="1"/>
          </p:cNvSpPr>
          <p:nvPr/>
        </p:nvSpPr>
        <p:spPr bwMode="auto">
          <a:xfrm>
            <a:off x="3263131" y="2197522"/>
            <a:ext cx="758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dirty="0"/>
              <a:t>Susan</a:t>
            </a:r>
          </a:p>
        </p:txBody>
      </p:sp>
      <p:sp>
        <p:nvSpPr>
          <p:cNvPr id="18451" name="Text Box 18"/>
          <p:cNvSpPr txBox="1">
            <a:spLocks noChangeArrowheads="1"/>
          </p:cNvSpPr>
          <p:nvPr/>
        </p:nvSpPr>
        <p:spPr bwMode="auto">
          <a:xfrm>
            <a:off x="3248844" y="490959"/>
            <a:ext cx="815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 dirty="0" err="1">
                <a:solidFill>
                  <a:schemeClr val="bg1"/>
                </a:solidFill>
                <a:latin typeface="Times New Roman" pitchFamily="18" charset="0"/>
              </a:rPr>
              <a:t>FName</a:t>
            </a:r>
            <a:endParaRPr lang="en-US" altLang="ar-SA" sz="16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8452" name="Text Box 19"/>
          <p:cNvSpPr txBox="1">
            <a:spLocks noChangeArrowheads="1"/>
          </p:cNvSpPr>
          <p:nvPr/>
        </p:nvSpPr>
        <p:spPr bwMode="auto">
          <a:xfrm>
            <a:off x="4026149" y="1086272"/>
            <a:ext cx="83388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dirty="0" smtClean="0"/>
              <a:t>Ahmed</a:t>
            </a:r>
            <a:endParaRPr lang="en-US" altLang="ar-SA" sz="1600" dirty="0"/>
          </a:p>
        </p:txBody>
      </p:sp>
      <p:sp>
        <p:nvSpPr>
          <p:cNvPr id="18453" name="Text Box 20"/>
          <p:cNvSpPr txBox="1">
            <a:spLocks noChangeArrowheads="1"/>
          </p:cNvSpPr>
          <p:nvPr/>
        </p:nvSpPr>
        <p:spPr bwMode="auto">
          <a:xfrm>
            <a:off x="4211960" y="1435522"/>
            <a:ext cx="41069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dirty="0" smtClean="0"/>
              <a:t>Ali</a:t>
            </a:r>
            <a:endParaRPr lang="en-US" altLang="ar-SA" sz="1600" dirty="0"/>
          </a:p>
        </p:txBody>
      </p:sp>
      <p:sp>
        <p:nvSpPr>
          <p:cNvPr id="18454" name="Text Box 21"/>
          <p:cNvSpPr txBox="1">
            <a:spLocks noChangeArrowheads="1"/>
          </p:cNvSpPr>
          <p:nvPr/>
        </p:nvSpPr>
        <p:spPr bwMode="auto">
          <a:xfrm>
            <a:off x="4023071" y="1848272"/>
            <a:ext cx="76495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dirty="0" err="1" smtClean="0"/>
              <a:t>Fahad</a:t>
            </a:r>
            <a:endParaRPr lang="en-US" altLang="ar-SA" sz="1600" dirty="0"/>
          </a:p>
        </p:txBody>
      </p:sp>
      <p:sp>
        <p:nvSpPr>
          <p:cNvPr id="18455" name="Text Box 22"/>
          <p:cNvSpPr txBox="1">
            <a:spLocks noChangeArrowheads="1"/>
          </p:cNvSpPr>
          <p:nvPr/>
        </p:nvSpPr>
        <p:spPr bwMode="auto">
          <a:xfrm>
            <a:off x="4211960" y="2229272"/>
            <a:ext cx="41069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dirty="0" smtClean="0"/>
              <a:t>Ali</a:t>
            </a:r>
            <a:endParaRPr lang="en-US" altLang="ar-SA" sz="1600" dirty="0"/>
          </a:p>
        </p:txBody>
      </p:sp>
      <p:sp>
        <p:nvSpPr>
          <p:cNvPr id="18456" name="Text Box 23"/>
          <p:cNvSpPr txBox="1">
            <a:spLocks noChangeArrowheads="1"/>
          </p:cNvSpPr>
          <p:nvPr/>
        </p:nvSpPr>
        <p:spPr bwMode="auto">
          <a:xfrm>
            <a:off x="4075931" y="490959"/>
            <a:ext cx="827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LName</a:t>
            </a:r>
          </a:p>
        </p:txBody>
      </p:sp>
      <p:sp>
        <p:nvSpPr>
          <p:cNvPr id="18457" name="Text Box 24"/>
          <p:cNvSpPr txBox="1">
            <a:spLocks noChangeArrowheads="1"/>
          </p:cNvSpPr>
          <p:nvPr/>
        </p:nvSpPr>
        <p:spPr bwMode="auto">
          <a:xfrm>
            <a:off x="4903019" y="490959"/>
            <a:ext cx="488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Sex</a:t>
            </a:r>
          </a:p>
        </p:txBody>
      </p:sp>
      <p:sp>
        <p:nvSpPr>
          <p:cNvPr id="18458" name="Text Box 25"/>
          <p:cNvSpPr txBox="1">
            <a:spLocks noChangeArrowheads="1"/>
          </p:cNvSpPr>
          <p:nvPr/>
        </p:nvSpPr>
        <p:spPr bwMode="auto">
          <a:xfrm>
            <a:off x="4947330" y="1068809"/>
            <a:ext cx="30970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dirty="0"/>
              <a:t>F</a:t>
            </a:r>
          </a:p>
        </p:txBody>
      </p:sp>
      <p:sp>
        <p:nvSpPr>
          <p:cNvPr id="18459" name="Text Box 26"/>
          <p:cNvSpPr txBox="1">
            <a:spLocks noChangeArrowheads="1"/>
          </p:cNvSpPr>
          <p:nvPr/>
        </p:nvSpPr>
        <p:spPr bwMode="auto">
          <a:xfrm>
            <a:off x="4903019" y="1418059"/>
            <a:ext cx="307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</a:t>
            </a:r>
          </a:p>
        </p:txBody>
      </p:sp>
      <p:sp>
        <p:nvSpPr>
          <p:cNvPr id="18460" name="Text Box 27"/>
          <p:cNvSpPr txBox="1">
            <a:spLocks noChangeArrowheads="1"/>
          </p:cNvSpPr>
          <p:nvPr/>
        </p:nvSpPr>
        <p:spPr bwMode="auto">
          <a:xfrm>
            <a:off x="4947331" y="1830809"/>
            <a:ext cx="3097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dirty="0" smtClean="0"/>
              <a:t>F</a:t>
            </a:r>
            <a:endParaRPr lang="en-US" altLang="ar-SA" sz="1600" dirty="0"/>
          </a:p>
        </p:txBody>
      </p:sp>
      <p:sp>
        <p:nvSpPr>
          <p:cNvPr id="18461" name="Text Box 28"/>
          <p:cNvSpPr txBox="1">
            <a:spLocks noChangeArrowheads="1"/>
          </p:cNvSpPr>
          <p:nvPr/>
        </p:nvSpPr>
        <p:spPr bwMode="auto">
          <a:xfrm>
            <a:off x="4903019" y="2211809"/>
            <a:ext cx="307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</a:t>
            </a:r>
          </a:p>
        </p:txBody>
      </p:sp>
      <p:sp>
        <p:nvSpPr>
          <p:cNvPr id="18462" name="Text Box 29"/>
          <p:cNvSpPr txBox="1">
            <a:spLocks noChangeArrowheads="1"/>
          </p:cNvSpPr>
          <p:nvPr/>
        </p:nvSpPr>
        <p:spPr bwMode="auto">
          <a:xfrm>
            <a:off x="5498331" y="490959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DOB</a:t>
            </a:r>
          </a:p>
        </p:txBody>
      </p:sp>
      <p:sp>
        <p:nvSpPr>
          <p:cNvPr id="18463" name="Text Box 30"/>
          <p:cNvSpPr txBox="1">
            <a:spLocks noChangeArrowheads="1"/>
          </p:cNvSpPr>
          <p:nvPr/>
        </p:nvSpPr>
        <p:spPr bwMode="auto">
          <a:xfrm>
            <a:off x="5353869" y="1068809"/>
            <a:ext cx="9763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1-Oct-45</a:t>
            </a:r>
          </a:p>
        </p:txBody>
      </p:sp>
      <p:sp>
        <p:nvSpPr>
          <p:cNvPr id="18464" name="Text Box 31"/>
          <p:cNvSpPr txBox="1">
            <a:spLocks noChangeArrowheads="1"/>
          </p:cNvSpPr>
          <p:nvPr/>
        </p:nvSpPr>
        <p:spPr bwMode="auto">
          <a:xfrm>
            <a:off x="5347519" y="1441872"/>
            <a:ext cx="11318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10-Nov-60</a:t>
            </a:r>
          </a:p>
        </p:txBody>
      </p:sp>
      <p:sp>
        <p:nvSpPr>
          <p:cNvPr id="18465" name="Text Box 32"/>
          <p:cNvSpPr txBox="1">
            <a:spLocks noChangeArrowheads="1"/>
          </p:cNvSpPr>
          <p:nvPr/>
        </p:nvSpPr>
        <p:spPr bwMode="auto">
          <a:xfrm>
            <a:off x="5347519" y="1822872"/>
            <a:ext cx="1155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24-May-58</a:t>
            </a:r>
          </a:p>
        </p:txBody>
      </p:sp>
      <p:sp>
        <p:nvSpPr>
          <p:cNvPr id="18466" name="Text Box 33"/>
          <p:cNvSpPr txBox="1">
            <a:spLocks noChangeArrowheads="1"/>
          </p:cNvSpPr>
          <p:nvPr/>
        </p:nvSpPr>
        <p:spPr bwMode="auto">
          <a:xfrm>
            <a:off x="5360219" y="2211809"/>
            <a:ext cx="9858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3-Jun-40</a:t>
            </a:r>
          </a:p>
        </p:txBody>
      </p:sp>
      <p:sp>
        <p:nvSpPr>
          <p:cNvPr id="18467" name="Text Box 34"/>
          <p:cNvSpPr txBox="1">
            <a:spLocks noChangeArrowheads="1"/>
          </p:cNvSpPr>
          <p:nvPr/>
        </p:nvSpPr>
        <p:spPr bwMode="auto">
          <a:xfrm>
            <a:off x="6412402" y="490959"/>
            <a:ext cx="96212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400" b="1" dirty="0" err="1" smtClean="0">
                <a:solidFill>
                  <a:schemeClr val="bg1"/>
                </a:solidFill>
                <a:latin typeface="Times New Roman" pitchFamily="18" charset="0"/>
              </a:rPr>
              <a:t>SectionNo</a:t>
            </a:r>
            <a:endParaRPr lang="en-US" altLang="ar-SA" sz="14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8468" name="Text Box 35"/>
          <p:cNvSpPr txBox="1">
            <a:spLocks noChangeArrowheads="1"/>
          </p:cNvSpPr>
          <p:nvPr/>
        </p:nvSpPr>
        <p:spPr bwMode="auto">
          <a:xfrm>
            <a:off x="6441306" y="1068809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30000</a:t>
            </a:r>
          </a:p>
        </p:txBody>
      </p:sp>
      <p:sp>
        <p:nvSpPr>
          <p:cNvPr id="18469" name="Text Box 36"/>
          <p:cNvSpPr txBox="1">
            <a:spLocks noChangeArrowheads="1"/>
          </p:cNvSpPr>
          <p:nvPr/>
        </p:nvSpPr>
        <p:spPr bwMode="auto">
          <a:xfrm>
            <a:off x="6441306" y="1418059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12000</a:t>
            </a:r>
          </a:p>
        </p:txBody>
      </p:sp>
      <p:sp>
        <p:nvSpPr>
          <p:cNvPr id="18470" name="Text Box 37"/>
          <p:cNvSpPr txBox="1">
            <a:spLocks noChangeArrowheads="1"/>
          </p:cNvSpPr>
          <p:nvPr/>
        </p:nvSpPr>
        <p:spPr bwMode="auto">
          <a:xfrm>
            <a:off x="6441306" y="1830809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18000</a:t>
            </a:r>
          </a:p>
        </p:txBody>
      </p:sp>
      <p:sp>
        <p:nvSpPr>
          <p:cNvPr id="18471" name="Text Box 38"/>
          <p:cNvSpPr txBox="1">
            <a:spLocks noChangeArrowheads="1"/>
          </p:cNvSpPr>
          <p:nvPr/>
        </p:nvSpPr>
        <p:spPr bwMode="auto">
          <a:xfrm>
            <a:off x="6441306" y="2211809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24000</a:t>
            </a:r>
          </a:p>
        </p:txBody>
      </p:sp>
      <p:sp>
        <p:nvSpPr>
          <p:cNvPr id="122919" name="Rectangle 39"/>
          <p:cNvSpPr>
            <a:spLocks noChangeArrowheads="1"/>
          </p:cNvSpPr>
          <p:nvPr/>
        </p:nvSpPr>
        <p:spPr bwMode="auto">
          <a:xfrm>
            <a:off x="0" y="0"/>
            <a:ext cx="8763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rtl="0">
              <a:defRPr/>
            </a:pPr>
            <a:r>
              <a:rPr lang="en-US" sz="2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Question#1:</a:t>
            </a:r>
            <a:endParaRPr lang="en-US" sz="2400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sp>
        <p:nvSpPr>
          <p:cNvPr id="18473" name="Line 40"/>
          <p:cNvSpPr>
            <a:spLocks noChangeShapeType="1"/>
          </p:cNvSpPr>
          <p:nvPr/>
        </p:nvSpPr>
        <p:spPr bwMode="auto">
          <a:xfrm>
            <a:off x="7273157" y="495279"/>
            <a:ext cx="1588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8474" name="Text Box 41"/>
          <p:cNvSpPr txBox="1">
            <a:spLocks noChangeArrowheads="1"/>
          </p:cNvSpPr>
          <p:nvPr/>
        </p:nvSpPr>
        <p:spPr bwMode="auto">
          <a:xfrm>
            <a:off x="7240989" y="490959"/>
            <a:ext cx="787395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 dirty="0" err="1" smtClean="0">
                <a:solidFill>
                  <a:schemeClr val="bg1"/>
                </a:solidFill>
                <a:latin typeface="Times New Roman" pitchFamily="18" charset="0"/>
              </a:rPr>
              <a:t>DepNo</a:t>
            </a:r>
            <a:endParaRPr lang="en-US" altLang="ar-SA" sz="1600" b="1" dirty="0">
              <a:solidFill>
                <a:schemeClr val="bg1"/>
              </a:solidFill>
              <a:latin typeface="Times New Roman" pitchFamily="18" charset="0"/>
            </a:endParaRPr>
          </a:p>
        </p:txBody>
      </p:sp>
      <p:sp>
        <p:nvSpPr>
          <p:cNvPr id="18475" name="Text Box 42"/>
          <p:cNvSpPr txBox="1">
            <a:spLocks noChangeArrowheads="1"/>
          </p:cNvSpPr>
          <p:nvPr/>
        </p:nvSpPr>
        <p:spPr bwMode="auto">
          <a:xfrm>
            <a:off x="7206481" y="1068809"/>
            <a:ext cx="6683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dirty="0"/>
              <a:t>D005</a:t>
            </a:r>
          </a:p>
        </p:txBody>
      </p:sp>
      <p:sp>
        <p:nvSpPr>
          <p:cNvPr id="18476" name="Text Box 43"/>
          <p:cNvSpPr txBox="1">
            <a:spLocks noChangeArrowheads="1"/>
          </p:cNvSpPr>
          <p:nvPr/>
        </p:nvSpPr>
        <p:spPr bwMode="auto">
          <a:xfrm>
            <a:off x="7206481" y="1418059"/>
            <a:ext cx="6683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D003</a:t>
            </a:r>
          </a:p>
        </p:txBody>
      </p:sp>
      <p:sp>
        <p:nvSpPr>
          <p:cNvPr id="18477" name="Text Box 44"/>
          <p:cNvSpPr txBox="1">
            <a:spLocks noChangeArrowheads="1"/>
          </p:cNvSpPr>
          <p:nvPr/>
        </p:nvSpPr>
        <p:spPr bwMode="auto">
          <a:xfrm>
            <a:off x="7206481" y="1830809"/>
            <a:ext cx="6683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D003</a:t>
            </a:r>
          </a:p>
        </p:txBody>
      </p:sp>
      <p:sp>
        <p:nvSpPr>
          <p:cNvPr id="18478" name="Text Box 45"/>
          <p:cNvSpPr txBox="1">
            <a:spLocks noChangeArrowheads="1"/>
          </p:cNvSpPr>
          <p:nvPr/>
        </p:nvSpPr>
        <p:spPr bwMode="auto">
          <a:xfrm>
            <a:off x="7206481" y="2211809"/>
            <a:ext cx="6683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D003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74682" y="3072846"/>
            <a:ext cx="8685245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90000"/>
              </a:lnSpc>
            </a:pPr>
            <a:r>
              <a:rPr lang="en-US" altLang="ar-SA" dirty="0"/>
              <a:t>Produce a list </a:t>
            </a:r>
            <a:r>
              <a:rPr lang="en-US" altLang="ar-SA" dirty="0" smtClean="0"/>
              <a:t>of students, showing </a:t>
            </a:r>
            <a:r>
              <a:rPr lang="en-US" altLang="ar-SA" dirty="0"/>
              <a:t>Student ID and </a:t>
            </a:r>
            <a:r>
              <a:rPr lang="en-US" altLang="ar-SA" dirty="0" smtClean="0"/>
              <a:t>First Names Only.</a:t>
            </a:r>
            <a:endParaRPr lang="en-US" altLang="ar-SA" dirty="0"/>
          </a:p>
        </p:txBody>
      </p:sp>
      <p:pic>
        <p:nvPicPr>
          <p:cNvPr id="49" name="Picture 5" descr="diff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04" r="70751" b="48753"/>
          <a:stretch/>
        </p:blipFill>
        <p:spPr>
          <a:xfrm>
            <a:off x="186336" y="4992200"/>
            <a:ext cx="1760159" cy="1821176"/>
          </a:xfrm>
          <a:noFill/>
        </p:spPr>
      </p:pic>
      <p:sp>
        <p:nvSpPr>
          <p:cNvPr id="3" name="مستطيل 2"/>
          <p:cNvSpPr/>
          <p:nvPr/>
        </p:nvSpPr>
        <p:spPr>
          <a:xfrm>
            <a:off x="34913" y="3711111"/>
            <a:ext cx="18453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>
              <a:defRPr/>
            </a:pPr>
            <a:r>
              <a:rPr lang="en-US" sz="2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Question#2:</a:t>
            </a:r>
            <a:endParaRPr lang="en-US" sz="2400" dirty="0">
              <a:solidFill>
                <a:srgbClr val="C00000"/>
              </a:solidFill>
              <a:latin typeface="Arial" charset="0"/>
              <a:cs typeface="Arial" charset="0"/>
            </a:endParaRPr>
          </a:p>
        </p:txBody>
      </p:sp>
      <p:pic>
        <p:nvPicPr>
          <p:cNvPr id="51" name="Picture 5" descr="dif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410" r="70586"/>
          <a:stretch/>
        </p:blipFill>
        <p:spPr>
          <a:xfrm>
            <a:off x="2193206" y="5136215"/>
            <a:ext cx="1882725" cy="1530583"/>
          </a:xfrm>
          <a:prstGeom prst="rect">
            <a:avLst/>
          </a:prstGeom>
          <a:noFill/>
        </p:spPr>
      </p:pic>
      <p:pic>
        <p:nvPicPr>
          <p:cNvPr id="52" name="Picture 5" descr="dif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955" t="28957" r="9671" b="42578"/>
          <a:stretch/>
        </p:blipFill>
        <p:spPr>
          <a:xfrm>
            <a:off x="6902711" y="3644114"/>
            <a:ext cx="1944216" cy="1224136"/>
          </a:xfrm>
          <a:prstGeom prst="rect">
            <a:avLst/>
          </a:prstGeom>
          <a:noFill/>
        </p:spPr>
      </p:pic>
      <p:sp>
        <p:nvSpPr>
          <p:cNvPr id="4" name="مستطيل 3"/>
          <p:cNvSpPr/>
          <p:nvPr/>
        </p:nvSpPr>
        <p:spPr>
          <a:xfrm>
            <a:off x="4176464" y="4548782"/>
            <a:ext cx="4572000" cy="3416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0">
              <a:lnSpc>
                <a:spcPct val="90000"/>
              </a:lnSpc>
            </a:pPr>
            <a:r>
              <a:rPr lang="en-US" altLang="ar-SA" dirty="0" smtClean="0"/>
              <a:t>A. R Difference S (R-S)?</a:t>
            </a:r>
            <a:endParaRPr lang="en-US" altLang="ar-SA" dirty="0"/>
          </a:p>
        </p:txBody>
      </p:sp>
      <p:sp>
        <p:nvSpPr>
          <p:cNvPr id="5" name="مستطيل 4"/>
          <p:cNvSpPr/>
          <p:nvPr/>
        </p:nvSpPr>
        <p:spPr>
          <a:xfrm>
            <a:off x="4176464" y="5157192"/>
            <a:ext cx="4572000" cy="3416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0">
              <a:lnSpc>
                <a:spcPct val="90000"/>
              </a:lnSpc>
            </a:pPr>
            <a:r>
              <a:rPr lang="en-US" altLang="ar-SA" dirty="0" smtClean="0"/>
              <a:t>B. R Join </a:t>
            </a:r>
            <a:r>
              <a:rPr lang="en-US" altLang="ar-SA" baseline="-25000" dirty="0" err="1" smtClean="0"/>
              <a:t>R.ColA</a:t>
            </a:r>
            <a:r>
              <a:rPr lang="en-US" altLang="ar-SA" baseline="-25000" dirty="0" smtClean="0"/>
              <a:t>=</a:t>
            </a:r>
            <a:r>
              <a:rPr lang="en-US" altLang="ar-SA" baseline="-25000" dirty="0" err="1" smtClean="0"/>
              <a:t>S.SColA</a:t>
            </a:r>
            <a:r>
              <a:rPr lang="en-US" altLang="ar-SA" dirty="0" smtClean="0"/>
              <a:t> S </a:t>
            </a:r>
            <a:endParaRPr lang="en-US" altLang="ar-SA" dirty="0"/>
          </a:p>
        </p:txBody>
      </p:sp>
      <p:pic>
        <p:nvPicPr>
          <p:cNvPr id="55" name="Picture 6" descr="joi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120" t="10618" b="62581"/>
          <a:stretch/>
        </p:blipFill>
        <p:spPr>
          <a:xfrm>
            <a:off x="5495050" y="5589240"/>
            <a:ext cx="3496816" cy="1155112"/>
          </a:xfrm>
          <a:prstGeom prst="rect">
            <a:avLst/>
          </a:prstGeom>
          <a:noFill/>
        </p:spPr>
      </p:pic>
      <p:pic>
        <p:nvPicPr>
          <p:cNvPr id="56" name="Picture 6" descr="joi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06" r="68369" b="89976"/>
          <a:stretch/>
        </p:blipFill>
        <p:spPr>
          <a:xfrm>
            <a:off x="247419" y="4664457"/>
            <a:ext cx="1656184" cy="432047"/>
          </a:xfrm>
          <a:prstGeom prst="rect">
            <a:avLst/>
          </a:prstGeom>
          <a:noFill/>
        </p:spPr>
      </p:pic>
      <p:pic>
        <p:nvPicPr>
          <p:cNvPr id="57" name="Picture 6" descr="join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06" r="68369" b="89976"/>
          <a:stretch/>
        </p:blipFill>
        <p:spPr>
          <a:xfrm>
            <a:off x="2341426" y="4776176"/>
            <a:ext cx="1656184" cy="432047"/>
          </a:xfrm>
          <a:prstGeom prst="rect">
            <a:avLst/>
          </a:prstGeom>
          <a:noFill/>
        </p:spPr>
      </p:pic>
      <p:sp>
        <p:nvSpPr>
          <p:cNvPr id="6" name="مستطيل 5"/>
          <p:cNvSpPr/>
          <p:nvPr/>
        </p:nvSpPr>
        <p:spPr>
          <a:xfrm>
            <a:off x="300705" y="4295125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2400" b="1" dirty="0" smtClean="0">
                <a:solidFill>
                  <a:srgbClr val="FF0000"/>
                </a:solidFill>
              </a:rPr>
              <a:t>R</a:t>
            </a:r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339702" y="4341291"/>
            <a:ext cx="3898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ar-SA" sz="2400" b="1" dirty="0" smtClean="0">
                <a:solidFill>
                  <a:srgbClr val="FF0000"/>
                </a:solidFill>
              </a:rPr>
              <a:t>S</a:t>
            </a:r>
            <a:endParaRPr lang="ar-SA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437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B208F54-11AA-4D89-8256-1993444B66A6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000" smtClean="0"/>
          </a:p>
        </p:txBody>
      </p:sp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1997075" y="2652713"/>
            <a:ext cx="5400675" cy="207168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1997075" y="2271713"/>
            <a:ext cx="5400675" cy="3810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18437" name="Line 4"/>
          <p:cNvSpPr>
            <a:spLocks noChangeShapeType="1"/>
          </p:cNvSpPr>
          <p:nvPr/>
        </p:nvSpPr>
        <p:spPr bwMode="auto">
          <a:xfrm>
            <a:off x="2798763" y="2286000"/>
            <a:ext cx="1587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8438" name="Line 5"/>
          <p:cNvSpPr>
            <a:spLocks noChangeShapeType="1"/>
          </p:cNvSpPr>
          <p:nvPr/>
        </p:nvSpPr>
        <p:spPr bwMode="auto">
          <a:xfrm>
            <a:off x="3560763" y="2286000"/>
            <a:ext cx="1587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8439" name="Line 6"/>
          <p:cNvSpPr>
            <a:spLocks noChangeShapeType="1"/>
          </p:cNvSpPr>
          <p:nvPr/>
        </p:nvSpPr>
        <p:spPr bwMode="auto">
          <a:xfrm flipH="1">
            <a:off x="4398963" y="22860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8440" name="Line 7"/>
          <p:cNvSpPr>
            <a:spLocks noChangeShapeType="1"/>
          </p:cNvSpPr>
          <p:nvPr/>
        </p:nvSpPr>
        <p:spPr bwMode="auto">
          <a:xfrm>
            <a:off x="5922963" y="2286000"/>
            <a:ext cx="1587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8441" name="Line 8"/>
          <p:cNvSpPr>
            <a:spLocks noChangeShapeType="1"/>
          </p:cNvSpPr>
          <p:nvPr/>
        </p:nvSpPr>
        <p:spPr bwMode="auto">
          <a:xfrm>
            <a:off x="4856163" y="2286000"/>
            <a:ext cx="1587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8442" name="Text Box 9"/>
          <p:cNvSpPr txBox="1">
            <a:spLocks noChangeArrowheads="1"/>
          </p:cNvSpPr>
          <p:nvPr/>
        </p:nvSpPr>
        <p:spPr bwMode="auto">
          <a:xfrm>
            <a:off x="1997075" y="2851150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SL21</a:t>
            </a:r>
          </a:p>
        </p:txBody>
      </p:sp>
      <p:sp>
        <p:nvSpPr>
          <p:cNvPr id="18443" name="Text Box 10"/>
          <p:cNvSpPr txBox="1">
            <a:spLocks noChangeArrowheads="1"/>
          </p:cNvSpPr>
          <p:nvPr/>
        </p:nvSpPr>
        <p:spPr bwMode="auto">
          <a:xfrm>
            <a:off x="1990725" y="3224213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SG37</a:t>
            </a:r>
          </a:p>
        </p:txBody>
      </p:sp>
      <p:sp>
        <p:nvSpPr>
          <p:cNvPr id="18444" name="Text Box 11"/>
          <p:cNvSpPr txBox="1">
            <a:spLocks noChangeArrowheads="1"/>
          </p:cNvSpPr>
          <p:nvPr/>
        </p:nvSpPr>
        <p:spPr bwMode="auto">
          <a:xfrm>
            <a:off x="1990725" y="3605213"/>
            <a:ext cx="7032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SG14</a:t>
            </a:r>
          </a:p>
        </p:txBody>
      </p:sp>
      <p:sp>
        <p:nvSpPr>
          <p:cNvPr id="18445" name="Text Box 12"/>
          <p:cNvSpPr txBox="1">
            <a:spLocks noChangeArrowheads="1"/>
          </p:cNvSpPr>
          <p:nvPr/>
        </p:nvSpPr>
        <p:spPr bwMode="auto">
          <a:xfrm>
            <a:off x="2003425" y="3994150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SG5</a:t>
            </a:r>
          </a:p>
        </p:txBody>
      </p:sp>
      <p:sp>
        <p:nvSpPr>
          <p:cNvPr id="18446" name="Text Box 13"/>
          <p:cNvSpPr txBox="1">
            <a:spLocks noChangeArrowheads="1"/>
          </p:cNvSpPr>
          <p:nvPr/>
        </p:nvSpPr>
        <p:spPr bwMode="auto">
          <a:xfrm>
            <a:off x="1960563" y="2286000"/>
            <a:ext cx="850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StaffNo</a:t>
            </a:r>
          </a:p>
        </p:txBody>
      </p:sp>
      <p:sp>
        <p:nvSpPr>
          <p:cNvPr id="18447" name="Text Box 14"/>
          <p:cNvSpPr txBox="1">
            <a:spLocks noChangeArrowheads="1"/>
          </p:cNvSpPr>
          <p:nvPr/>
        </p:nvSpPr>
        <p:spPr bwMode="auto">
          <a:xfrm>
            <a:off x="2759075" y="2881313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John</a:t>
            </a:r>
          </a:p>
        </p:txBody>
      </p:sp>
      <p:sp>
        <p:nvSpPr>
          <p:cNvPr id="18448" name="Text Box 15"/>
          <p:cNvSpPr txBox="1">
            <a:spLocks noChangeArrowheads="1"/>
          </p:cNvSpPr>
          <p:nvPr/>
        </p:nvSpPr>
        <p:spPr bwMode="auto">
          <a:xfrm>
            <a:off x="2787650" y="3200400"/>
            <a:ext cx="5445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Ann</a:t>
            </a:r>
          </a:p>
        </p:txBody>
      </p:sp>
      <p:sp>
        <p:nvSpPr>
          <p:cNvPr id="18449" name="Text Box 16"/>
          <p:cNvSpPr txBox="1">
            <a:spLocks noChangeArrowheads="1"/>
          </p:cNvSpPr>
          <p:nvPr/>
        </p:nvSpPr>
        <p:spPr bwMode="auto">
          <a:xfrm>
            <a:off x="2759075" y="3611563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David</a:t>
            </a:r>
          </a:p>
        </p:txBody>
      </p:sp>
      <p:sp>
        <p:nvSpPr>
          <p:cNvPr id="18450" name="Text Box 17"/>
          <p:cNvSpPr txBox="1">
            <a:spLocks noChangeArrowheads="1"/>
          </p:cNvSpPr>
          <p:nvPr/>
        </p:nvSpPr>
        <p:spPr bwMode="auto">
          <a:xfrm>
            <a:off x="2759075" y="3992563"/>
            <a:ext cx="758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Susan</a:t>
            </a:r>
          </a:p>
        </p:txBody>
      </p:sp>
      <p:sp>
        <p:nvSpPr>
          <p:cNvPr id="18451" name="Text Box 18"/>
          <p:cNvSpPr txBox="1">
            <a:spLocks noChangeArrowheads="1"/>
          </p:cNvSpPr>
          <p:nvPr/>
        </p:nvSpPr>
        <p:spPr bwMode="auto">
          <a:xfrm>
            <a:off x="2744788" y="2286000"/>
            <a:ext cx="815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FName</a:t>
            </a:r>
          </a:p>
        </p:txBody>
      </p:sp>
      <p:sp>
        <p:nvSpPr>
          <p:cNvPr id="18452" name="Text Box 19"/>
          <p:cNvSpPr txBox="1">
            <a:spLocks noChangeArrowheads="1"/>
          </p:cNvSpPr>
          <p:nvPr/>
        </p:nvSpPr>
        <p:spPr bwMode="auto">
          <a:xfrm>
            <a:off x="3563938" y="2881313"/>
            <a:ext cx="703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White</a:t>
            </a:r>
          </a:p>
        </p:txBody>
      </p:sp>
      <p:sp>
        <p:nvSpPr>
          <p:cNvPr id="18453" name="Text Box 20"/>
          <p:cNvSpPr txBox="1">
            <a:spLocks noChangeArrowheads="1"/>
          </p:cNvSpPr>
          <p:nvPr/>
        </p:nvSpPr>
        <p:spPr bwMode="auto">
          <a:xfrm>
            <a:off x="3563938" y="3230563"/>
            <a:ext cx="758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Beech</a:t>
            </a:r>
          </a:p>
        </p:txBody>
      </p:sp>
      <p:sp>
        <p:nvSpPr>
          <p:cNvPr id="18454" name="Text Box 21"/>
          <p:cNvSpPr txBox="1">
            <a:spLocks noChangeArrowheads="1"/>
          </p:cNvSpPr>
          <p:nvPr/>
        </p:nvSpPr>
        <p:spPr bwMode="auto">
          <a:xfrm>
            <a:off x="3563938" y="3643313"/>
            <a:ext cx="6016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Ford</a:t>
            </a:r>
          </a:p>
        </p:txBody>
      </p:sp>
      <p:sp>
        <p:nvSpPr>
          <p:cNvPr id="18455" name="Text Box 22"/>
          <p:cNvSpPr txBox="1">
            <a:spLocks noChangeArrowheads="1"/>
          </p:cNvSpPr>
          <p:nvPr/>
        </p:nvSpPr>
        <p:spPr bwMode="auto">
          <a:xfrm>
            <a:off x="3563938" y="4024313"/>
            <a:ext cx="7254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Brand</a:t>
            </a:r>
          </a:p>
        </p:txBody>
      </p:sp>
      <p:sp>
        <p:nvSpPr>
          <p:cNvPr id="18456" name="Text Box 23"/>
          <p:cNvSpPr txBox="1">
            <a:spLocks noChangeArrowheads="1"/>
          </p:cNvSpPr>
          <p:nvPr/>
        </p:nvSpPr>
        <p:spPr bwMode="auto">
          <a:xfrm>
            <a:off x="3571875" y="2286000"/>
            <a:ext cx="8270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LName</a:t>
            </a:r>
          </a:p>
        </p:txBody>
      </p:sp>
      <p:sp>
        <p:nvSpPr>
          <p:cNvPr id="18457" name="Text Box 24"/>
          <p:cNvSpPr txBox="1">
            <a:spLocks noChangeArrowheads="1"/>
          </p:cNvSpPr>
          <p:nvPr/>
        </p:nvSpPr>
        <p:spPr bwMode="auto">
          <a:xfrm>
            <a:off x="4398963" y="2286000"/>
            <a:ext cx="4889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Sex</a:t>
            </a:r>
          </a:p>
        </p:txBody>
      </p:sp>
      <p:sp>
        <p:nvSpPr>
          <p:cNvPr id="18458" name="Text Box 25"/>
          <p:cNvSpPr txBox="1">
            <a:spLocks noChangeArrowheads="1"/>
          </p:cNvSpPr>
          <p:nvPr/>
        </p:nvSpPr>
        <p:spPr bwMode="auto">
          <a:xfrm>
            <a:off x="4398963" y="2863850"/>
            <a:ext cx="3540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</a:t>
            </a:r>
          </a:p>
        </p:txBody>
      </p:sp>
      <p:sp>
        <p:nvSpPr>
          <p:cNvPr id="18459" name="Text Box 26"/>
          <p:cNvSpPr txBox="1">
            <a:spLocks noChangeArrowheads="1"/>
          </p:cNvSpPr>
          <p:nvPr/>
        </p:nvSpPr>
        <p:spPr bwMode="auto">
          <a:xfrm>
            <a:off x="4398963" y="3213100"/>
            <a:ext cx="307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</a:t>
            </a:r>
          </a:p>
        </p:txBody>
      </p:sp>
      <p:sp>
        <p:nvSpPr>
          <p:cNvPr id="18460" name="Text Box 27"/>
          <p:cNvSpPr txBox="1">
            <a:spLocks noChangeArrowheads="1"/>
          </p:cNvSpPr>
          <p:nvPr/>
        </p:nvSpPr>
        <p:spPr bwMode="auto">
          <a:xfrm>
            <a:off x="4398963" y="3625850"/>
            <a:ext cx="3540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</a:t>
            </a:r>
          </a:p>
        </p:txBody>
      </p:sp>
      <p:sp>
        <p:nvSpPr>
          <p:cNvPr id="18461" name="Text Box 28"/>
          <p:cNvSpPr txBox="1">
            <a:spLocks noChangeArrowheads="1"/>
          </p:cNvSpPr>
          <p:nvPr/>
        </p:nvSpPr>
        <p:spPr bwMode="auto">
          <a:xfrm>
            <a:off x="4398963" y="4006850"/>
            <a:ext cx="307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</a:t>
            </a:r>
          </a:p>
        </p:txBody>
      </p:sp>
      <p:sp>
        <p:nvSpPr>
          <p:cNvPr id="18462" name="Text Box 29"/>
          <p:cNvSpPr txBox="1">
            <a:spLocks noChangeArrowheads="1"/>
          </p:cNvSpPr>
          <p:nvPr/>
        </p:nvSpPr>
        <p:spPr bwMode="auto">
          <a:xfrm>
            <a:off x="4994275" y="2286000"/>
            <a:ext cx="6238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DOB</a:t>
            </a:r>
          </a:p>
        </p:txBody>
      </p:sp>
      <p:sp>
        <p:nvSpPr>
          <p:cNvPr id="18463" name="Text Box 30"/>
          <p:cNvSpPr txBox="1">
            <a:spLocks noChangeArrowheads="1"/>
          </p:cNvSpPr>
          <p:nvPr/>
        </p:nvSpPr>
        <p:spPr bwMode="auto">
          <a:xfrm>
            <a:off x="4849813" y="2863850"/>
            <a:ext cx="9763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1-Oct-45</a:t>
            </a:r>
          </a:p>
        </p:txBody>
      </p:sp>
      <p:sp>
        <p:nvSpPr>
          <p:cNvPr id="18464" name="Text Box 31"/>
          <p:cNvSpPr txBox="1">
            <a:spLocks noChangeArrowheads="1"/>
          </p:cNvSpPr>
          <p:nvPr/>
        </p:nvSpPr>
        <p:spPr bwMode="auto">
          <a:xfrm>
            <a:off x="4843463" y="3236913"/>
            <a:ext cx="11318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10-Nov-60</a:t>
            </a:r>
          </a:p>
        </p:txBody>
      </p:sp>
      <p:sp>
        <p:nvSpPr>
          <p:cNvPr id="18465" name="Text Box 32"/>
          <p:cNvSpPr txBox="1">
            <a:spLocks noChangeArrowheads="1"/>
          </p:cNvSpPr>
          <p:nvPr/>
        </p:nvSpPr>
        <p:spPr bwMode="auto">
          <a:xfrm>
            <a:off x="4843463" y="3617913"/>
            <a:ext cx="11557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24-May-58</a:t>
            </a:r>
          </a:p>
        </p:txBody>
      </p:sp>
      <p:sp>
        <p:nvSpPr>
          <p:cNvPr id="18466" name="Text Box 33"/>
          <p:cNvSpPr txBox="1">
            <a:spLocks noChangeArrowheads="1"/>
          </p:cNvSpPr>
          <p:nvPr/>
        </p:nvSpPr>
        <p:spPr bwMode="auto">
          <a:xfrm>
            <a:off x="4856163" y="4006850"/>
            <a:ext cx="9858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3-Jun-40</a:t>
            </a:r>
          </a:p>
        </p:txBody>
      </p:sp>
      <p:sp>
        <p:nvSpPr>
          <p:cNvPr id="18467" name="Text Box 34"/>
          <p:cNvSpPr txBox="1">
            <a:spLocks noChangeArrowheads="1"/>
          </p:cNvSpPr>
          <p:nvPr/>
        </p:nvSpPr>
        <p:spPr bwMode="auto">
          <a:xfrm>
            <a:off x="5922963" y="2286000"/>
            <a:ext cx="749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Salary</a:t>
            </a:r>
          </a:p>
        </p:txBody>
      </p:sp>
      <p:sp>
        <p:nvSpPr>
          <p:cNvPr id="18468" name="Text Box 35"/>
          <p:cNvSpPr txBox="1">
            <a:spLocks noChangeArrowheads="1"/>
          </p:cNvSpPr>
          <p:nvPr/>
        </p:nvSpPr>
        <p:spPr bwMode="auto">
          <a:xfrm>
            <a:off x="5937250" y="2863850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30000</a:t>
            </a:r>
          </a:p>
        </p:txBody>
      </p:sp>
      <p:sp>
        <p:nvSpPr>
          <p:cNvPr id="18469" name="Text Box 36"/>
          <p:cNvSpPr txBox="1">
            <a:spLocks noChangeArrowheads="1"/>
          </p:cNvSpPr>
          <p:nvPr/>
        </p:nvSpPr>
        <p:spPr bwMode="auto">
          <a:xfrm>
            <a:off x="5937250" y="3213100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12000</a:t>
            </a:r>
          </a:p>
        </p:txBody>
      </p:sp>
      <p:sp>
        <p:nvSpPr>
          <p:cNvPr id="18470" name="Text Box 37"/>
          <p:cNvSpPr txBox="1">
            <a:spLocks noChangeArrowheads="1"/>
          </p:cNvSpPr>
          <p:nvPr/>
        </p:nvSpPr>
        <p:spPr bwMode="auto">
          <a:xfrm>
            <a:off x="5937250" y="3625850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18000</a:t>
            </a:r>
          </a:p>
        </p:txBody>
      </p:sp>
      <p:sp>
        <p:nvSpPr>
          <p:cNvPr id="18471" name="Text Box 38"/>
          <p:cNvSpPr txBox="1">
            <a:spLocks noChangeArrowheads="1"/>
          </p:cNvSpPr>
          <p:nvPr/>
        </p:nvSpPr>
        <p:spPr bwMode="auto">
          <a:xfrm>
            <a:off x="5937250" y="4006850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24000</a:t>
            </a:r>
          </a:p>
        </p:txBody>
      </p:sp>
      <p:sp>
        <p:nvSpPr>
          <p:cNvPr id="122919" name="Rectangle 39"/>
          <p:cNvSpPr>
            <a:spLocks noChangeArrowheads="1"/>
          </p:cNvSpPr>
          <p:nvPr/>
        </p:nvSpPr>
        <p:spPr bwMode="auto">
          <a:xfrm>
            <a:off x="9906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rtl="0">
              <a:defRPr/>
            </a:pPr>
            <a:r>
              <a:rPr lang="en-US" sz="3900" dirty="0">
                <a:solidFill>
                  <a:srgbClr val="C00000"/>
                </a:solidFill>
                <a:latin typeface="Arial" charset="0"/>
                <a:cs typeface="Arial" charset="0"/>
              </a:rPr>
              <a:t>Selection Operation</a:t>
            </a:r>
          </a:p>
        </p:txBody>
      </p:sp>
      <p:sp>
        <p:nvSpPr>
          <p:cNvPr id="18473" name="Line 40"/>
          <p:cNvSpPr>
            <a:spLocks noChangeShapeType="1"/>
          </p:cNvSpPr>
          <p:nvPr/>
        </p:nvSpPr>
        <p:spPr bwMode="auto">
          <a:xfrm>
            <a:off x="6683375" y="2286000"/>
            <a:ext cx="1588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18474" name="Text Box 41"/>
          <p:cNvSpPr txBox="1">
            <a:spLocks noChangeArrowheads="1"/>
          </p:cNvSpPr>
          <p:nvPr/>
        </p:nvSpPr>
        <p:spPr bwMode="auto">
          <a:xfrm>
            <a:off x="6697663" y="2286000"/>
            <a:ext cx="7699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BrnNo</a:t>
            </a:r>
          </a:p>
        </p:txBody>
      </p:sp>
      <p:sp>
        <p:nvSpPr>
          <p:cNvPr id="18475" name="Text Box 42"/>
          <p:cNvSpPr txBox="1">
            <a:spLocks noChangeArrowheads="1"/>
          </p:cNvSpPr>
          <p:nvPr/>
        </p:nvSpPr>
        <p:spPr bwMode="auto">
          <a:xfrm>
            <a:off x="6702425" y="2863850"/>
            <a:ext cx="6683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D005</a:t>
            </a:r>
          </a:p>
        </p:txBody>
      </p:sp>
      <p:sp>
        <p:nvSpPr>
          <p:cNvPr id="18476" name="Text Box 43"/>
          <p:cNvSpPr txBox="1">
            <a:spLocks noChangeArrowheads="1"/>
          </p:cNvSpPr>
          <p:nvPr/>
        </p:nvSpPr>
        <p:spPr bwMode="auto">
          <a:xfrm>
            <a:off x="6702425" y="3213100"/>
            <a:ext cx="6683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D003</a:t>
            </a:r>
          </a:p>
        </p:txBody>
      </p:sp>
      <p:sp>
        <p:nvSpPr>
          <p:cNvPr id="18477" name="Text Box 44"/>
          <p:cNvSpPr txBox="1">
            <a:spLocks noChangeArrowheads="1"/>
          </p:cNvSpPr>
          <p:nvPr/>
        </p:nvSpPr>
        <p:spPr bwMode="auto">
          <a:xfrm>
            <a:off x="6702425" y="3625850"/>
            <a:ext cx="6683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D003</a:t>
            </a:r>
          </a:p>
        </p:txBody>
      </p:sp>
      <p:sp>
        <p:nvSpPr>
          <p:cNvPr id="18478" name="Text Box 45"/>
          <p:cNvSpPr txBox="1">
            <a:spLocks noChangeArrowheads="1"/>
          </p:cNvSpPr>
          <p:nvPr/>
        </p:nvSpPr>
        <p:spPr bwMode="auto">
          <a:xfrm>
            <a:off x="6702425" y="4006850"/>
            <a:ext cx="6683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D003</a:t>
            </a:r>
          </a:p>
        </p:txBody>
      </p:sp>
      <p:sp>
        <p:nvSpPr>
          <p:cNvPr id="18479" name="Rectangle 46"/>
          <p:cNvSpPr>
            <a:spLocks noChangeArrowheads="1"/>
          </p:cNvSpPr>
          <p:nvPr/>
        </p:nvSpPr>
        <p:spPr bwMode="auto">
          <a:xfrm>
            <a:off x="2438400" y="4876800"/>
            <a:ext cx="34083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sym typeface="Symbol" pitchFamily="18" charset="2"/>
              </a:rPr>
              <a:t>	</a:t>
            </a:r>
            <a:r>
              <a:rPr lang="en-US" altLang="ar-SA" sz="2000" baseline="-25000">
                <a:sym typeface="Symbol" pitchFamily="18" charset="2"/>
              </a:rPr>
              <a:t>salary &gt; 10000  </a:t>
            </a:r>
            <a:r>
              <a:rPr lang="en-US" altLang="ar-SA" sz="2000">
                <a:sym typeface="Symbol" pitchFamily="18" charset="2"/>
              </a:rPr>
              <a:t>(STAFF)</a:t>
            </a:r>
          </a:p>
        </p:txBody>
      </p:sp>
    </p:spTree>
    <p:extLst>
      <p:ext uri="{BB962C8B-B14F-4D97-AF65-F5344CB8AC3E}">
        <p14:creationId xmlns:p14="http://schemas.microsoft.com/office/powerpoint/2010/main" val="240510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404E0AA-63E1-4D24-AD39-CD1A18EECF39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000" smtClean="0"/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C00000"/>
                </a:solidFill>
              </a:rPr>
              <a:t>Projection Operation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534400" cy="4876800"/>
          </a:xfrm>
        </p:spPr>
        <p:txBody>
          <a:bodyPr/>
          <a:lstStyle/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Return the attributes of R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Denoted by		</a:t>
            </a:r>
            <a:r>
              <a:rPr lang="en-US" altLang="ar-SA" sz="2100" dirty="0" smtClean="0">
                <a:sym typeface="Symbol" pitchFamily="18" charset="2"/>
              </a:rPr>
              <a:t></a:t>
            </a:r>
            <a:r>
              <a:rPr lang="en-US" altLang="ar-SA" sz="2100" baseline="-25000" dirty="0" smtClean="0">
                <a:sym typeface="Symbol" pitchFamily="18" charset="2"/>
              </a:rPr>
              <a:t>&lt;attribute list&gt;</a:t>
            </a:r>
            <a:r>
              <a:rPr lang="en-US" altLang="ar-SA" sz="2100" dirty="0" smtClean="0">
                <a:sym typeface="Symbol" pitchFamily="18" charset="2"/>
              </a:rPr>
              <a:t>(R)</a:t>
            </a:r>
            <a:endParaRPr lang="en-US" altLang="ar-SA" sz="21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b="1" dirty="0" smtClean="0"/>
              <a:t>Example:</a:t>
            </a: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600" dirty="0" smtClean="0"/>
              <a:t>Produce a list of salaries for all staff, showing only the staff number, first name, last name, and salary.</a:t>
            </a:r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ar-SA" sz="2100" dirty="0" smtClean="0">
                <a:sym typeface="Symbol" pitchFamily="18" charset="2"/>
              </a:rPr>
              <a:t>		</a:t>
            </a:r>
            <a:r>
              <a:rPr lang="en-US" altLang="ar-SA" sz="2100" baseline="-25000" dirty="0" err="1" smtClean="0">
                <a:sym typeface="Symbol" pitchFamily="18" charset="2"/>
              </a:rPr>
              <a:t>sno,fname,lname,salary</a:t>
            </a:r>
            <a:r>
              <a:rPr lang="en-US" altLang="ar-SA" sz="2100" dirty="0" smtClean="0">
                <a:sym typeface="Symbol" pitchFamily="18" charset="2"/>
              </a:rPr>
              <a:t>(STAFF)</a:t>
            </a: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  <a:p>
            <a:pPr marL="0" indent="0" algn="just" rtl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ar-SA" sz="2600" dirty="0" smtClean="0"/>
          </a:p>
        </p:txBody>
      </p:sp>
    </p:spTree>
    <p:extLst>
      <p:ext uri="{BB962C8B-B14F-4D97-AF65-F5344CB8AC3E}">
        <p14:creationId xmlns:p14="http://schemas.microsoft.com/office/powerpoint/2010/main" val="2031626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47A04425-179B-46C5-958B-5E41D3F3033B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000" smtClean="0"/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2649538" y="2576513"/>
            <a:ext cx="3370262" cy="2376487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2649538" y="2219325"/>
            <a:ext cx="3370262" cy="381000"/>
          </a:xfrm>
          <a:prstGeom prst="rect">
            <a:avLst/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ar-SA" altLang="ar-SA" sz="1800"/>
          </a:p>
        </p:txBody>
      </p:sp>
      <p:sp>
        <p:nvSpPr>
          <p:cNvPr id="20485" name="Text Box 4"/>
          <p:cNvSpPr txBox="1">
            <a:spLocks noChangeArrowheads="1"/>
          </p:cNvSpPr>
          <p:nvPr/>
        </p:nvSpPr>
        <p:spPr bwMode="auto">
          <a:xfrm>
            <a:off x="2659063" y="2774950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SL21</a:t>
            </a:r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2652713" y="3148013"/>
            <a:ext cx="703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SG37</a:t>
            </a:r>
          </a:p>
        </p:txBody>
      </p:sp>
      <p:sp>
        <p:nvSpPr>
          <p:cNvPr id="20487" name="Text Box 6"/>
          <p:cNvSpPr txBox="1">
            <a:spLocks noChangeArrowheads="1"/>
          </p:cNvSpPr>
          <p:nvPr/>
        </p:nvSpPr>
        <p:spPr bwMode="auto">
          <a:xfrm>
            <a:off x="2652713" y="3529013"/>
            <a:ext cx="703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SG14</a:t>
            </a:r>
          </a:p>
        </p:txBody>
      </p:sp>
      <p:sp>
        <p:nvSpPr>
          <p:cNvPr id="20488" name="Text Box 7"/>
          <p:cNvSpPr txBox="1">
            <a:spLocks noChangeArrowheads="1"/>
          </p:cNvSpPr>
          <p:nvPr/>
        </p:nvSpPr>
        <p:spPr bwMode="auto">
          <a:xfrm>
            <a:off x="2667000" y="2219325"/>
            <a:ext cx="5445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SNo</a:t>
            </a:r>
          </a:p>
        </p:txBody>
      </p:sp>
      <p:sp>
        <p:nvSpPr>
          <p:cNvPr id="20489" name="Text Box 8"/>
          <p:cNvSpPr txBox="1">
            <a:spLocks noChangeArrowheads="1"/>
          </p:cNvSpPr>
          <p:nvPr/>
        </p:nvSpPr>
        <p:spPr bwMode="auto">
          <a:xfrm>
            <a:off x="3478213" y="2752725"/>
            <a:ext cx="6238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John</a:t>
            </a:r>
          </a:p>
        </p:txBody>
      </p:sp>
      <p:sp>
        <p:nvSpPr>
          <p:cNvPr id="20490" name="Text Box 9"/>
          <p:cNvSpPr txBox="1">
            <a:spLocks noChangeArrowheads="1"/>
          </p:cNvSpPr>
          <p:nvPr/>
        </p:nvSpPr>
        <p:spPr bwMode="auto">
          <a:xfrm>
            <a:off x="3478213" y="3101975"/>
            <a:ext cx="5445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Ann</a:t>
            </a:r>
          </a:p>
        </p:txBody>
      </p:sp>
      <p:sp>
        <p:nvSpPr>
          <p:cNvPr id="20491" name="Text Box 10"/>
          <p:cNvSpPr txBox="1">
            <a:spLocks noChangeArrowheads="1"/>
          </p:cNvSpPr>
          <p:nvPr/>
        </p:nvSpPr>
        <p:spPr bwMode="auto">
          <a:xfrm>
            <a:off x="3478213" y="3482975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David</a:t>
            </a:r>
          </a:p>
        </p:txBody>
      </p:sp>
      <p:sp>
        <p:nvSpPr>
          <p:cNvPr id="20492" name="Text Box 11"/>
          <p:cNvSpPr txBox="1">
            <a:spLocks noChangeArrowheads="1"/>
          </p:cNvSpPr>
          <p:nvPr/>
        </p:nvSpPr>
        <p:spPr bwMode="auto">
          <a:xfrm>
            <a:off x="3352800" y="2209800"/>
            <a:ext cx="815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FName</a:t>
            </a:r>
          </a:p>
        </p:txBody>
      </p:sp>
      <p:sp>
        <p:nvSpPr>
          <p:cNvPr id="20493" name="Text Box 12"/>
          <p:cNvSpPr txBox="1">
            <a:spLocks noChangeArrowheads="1"/>
          </p:cNvSpPr>
          <p:nvPr/>
        </p:nvSpPr>
        <p:spPr bwMode="auto">
          <a:xfrm>
            <a:off x="5181600" y="2752725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30000</a:t>
            </a:r>
          </a:p>
        </p:txBody>
      </p:sp>
      <p:sp>
        <p:nvSpPr>
          <p:cNvPr id="20494" name="Text Box 13"/>
          <p:cNvSpPr txBox="1">
            <a:spLocks noChangeArrowheads="1"/>
          </p:cNvSpPr>
          <p:nvPr/>
        </p:nvSpPr>
        <p:spPr bwMode="auto">
          <a:xfrm>
            <a:off x="5181600" y="2209800"/>
            <a:ext cx="749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Salary</a:t>
            </a:r>
          </a:p>
        </p:txBody>
      </p:sp>
      <p:sp>
        <p:nvSpPr>
          <p:cNvPr id="20495" name="Text Box 14"/>
          <p:cNvSpPr txBox="1">
            <a:spLocks noChangeArrowheads="1"/>
          </p:cNvSpPr>
          <p:nvPr/>
        </p:nvSpPr>
        <p:spPr bwMode="auto">
          <a:xfrm>
            <a:off x="5181600" y="3133725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12000</a:t>
            </a:r>
          </a:p>
        </p:txBody>
      </p:sp>
      <p:sp>
        <p:nvSpPr>
          <p:cNvPr id="20496" name="Text Box 15"/>
          <p:cNvSpPr txBox="1">
            <a:spLocks noChangeArrowheads="1"/>
          </p:cNvSpPr>
          <p:nvPr/>
        </p:nvSpPr>
        <p:spPr bwMode="auto">
          <a:xfrm>
            <a:off x="5181600" y="3482975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18000</a:t>
            </a:r>
          </a:p>
        </p:txBody>
      </p:sp>
      <p:sp>
        <p:nvSpPr>
          <p:cNvPr id="124944" name="Rectangle 16"/>
          <p:cNvSpPr>
            <a:spLocks noChangeArrowheads="1"/>
          </p:cNvSpPr>
          <p:nvPr/>
        </p:nvSpPr>
        <p:spPr bwMode="auto">
          <a:xfrm>
            <a:off x="9906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 rtl="0">
              <a:defRPr/>
            </a:pPr>
            <a:r>
              <a:rPr lang="en-US" sz="3900" dirty="0">
                <a:solidFill>
                  <a:srgbClr val="C00000"/>
                </a:solidFill>
                <a:latin typeface="Arial" charset="0"/>
                <a:cs typeface="Arial" charset="0"/>
              </a:rPr>
              <a:t>Projection Operation</a:t>
            </a:r>
          </a:p>
        </p:txBody>
      </p:sp>
      <p:sp>
        <p:nvSpPr>
          <p:cNvPr id="20498" name="Text Box 17"/>
          <p:cNvSpPr txBox="1">
            <a:spLocks noChangeArrowheads="1"/>
          </p:cNvSpPr>
          <p:nvPr/>
        </p:nvSpPr>
        <p:spPr bwMode="auto">
          <a:xfrm>
            <a:off x="4278313" y="2209800"/>
            <a:ext cx="8270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 b="1">
                <a:solidFill>
                  <a:schemeClr val="bg1"/>
                </a:solidFill>
                <a:latin typeface="Times New Roman" pitchFamily="18" charset="0"/>
              </a:rPr>
              <a:t>LName</a:t>
            </a:r>
          </a:p>
        </p:txBody>
      </p:sp>
      <p:sp>
        <p:nvSpPr>
          <p:cNvPr id="20499" name="Text Box 18"/>
          <p:cNvSpPr txBox="1">
            <a:spLocks noChangeArrowheads="1"/>
          </p:cNvSpPr>
          <p:nvPr/>
        </p:nvSpPr>
        <p:spPr bwMode="auto">
          <a:xfrm>
            <a:off x="4364038" y="2752725"/>
            <a:ext cx="7032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White</a:t>
            </a:r>
          </a:p>
        </p:txBody>
      </p:sp>
      <p:sp>
        <p:nvSpPr>
          <p:cNvPr id="20500" name="Text Box 19"/>
          <p:cNvSpPr txBox="1">
            <a:spLocks noChangeArrowheads="1"/>
          </p:cNvSpPr>
          <p:nvPr/>
        </p:nvSpPr>
        <p:spPr bwMode="auto">
          <a:xfrm>
            <a:off x="4364038" y="3514725"/>
            <a:ext cx="6016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Ford</a:t>
            </a:r>
          </a:p>
        </p:txBody>
      </p:sp>
      <p:sp>
        <p:nvSpPr>
          <p:cNvPr id="20501" name="Text Box 20"/>
          <p:cNvSpPr txBox="1">
            <a:spLocks noChangeArrowheads="1"/>
          </p:cNvSpPr>
          <p:nvPr/>
        </p:nvSpPr>
        <p:spPr bwMode="auto">
          <a:xfrm>
            <a:off x="4346575" y="3101975"/>
            <a:ext cx="758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Beech</a:t>
            </a:r>
          </a:p>
        </p:txBody>
      </p:sp>
      <p:sp>
        <p:nvSpPr>
          <p:cNvPr id="20502" name="Line 21"/>
          <p:cNvSpPr>
            <a:spLocks noChangeShapeType="1"/>
          </p:cNvSpPr>
          <p:nvPr/>
        </p:nvSpPr>
        <p:spPr bwMode="auto">
          <a:xfrm>
            <a:off x="3276600" y="22098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0503" name="Line 22"/>
          <p:cNvSpPr>
            <a:spLocks noChangeShapeType="1"/>
          </p:cNvSpPr>
          <p:nvPr/>
        </p:nvSpPr>
        <p:spPr bwMode="auto">
          <a:xfrm>
            <a:off x="4267200" y="22098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0504" name="Line 23"/>
          <p:cNvSpPr>
            <a:spLocks noChangeShapeType="1"/>
          </p:cNvSpPr>
          <p:nvPr/>
        </p:nvSpPr>
        <p:spPr bwMode="auto">
          <a:xfrm>
            <a:off x="5181600" y="2209800"/>
            <a:ext cx="0" cy="274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ar-SA"/>
          </a:p>
        </p:txBody>
      </p:sp>
      <p:sp>
        <p:nvSpPr>
          <p:cNvPr id="20505" name="Text Box 24"/>
          <p:cNvSpPr txBox="1">
            <a:spLocks noChangeArrowheads="1"/>
          </p:cNvSpPr>
          <p:nvPr/>
        </p:nvSpPr>
        <p:spPr bwMode="auto">
          <a:xfrm>
            <a:off x="2655888" y="3862388"/>
            <a:ext cx="5667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SA9</a:t>
            </a:r>
          </a:p>
        </p:txBody>
      </p:sp>
      <p:sp>
        <p:nvSpPr>
          <p:cNvPr id="20506" name="Text Box 25"/>
          <p:cNvSpPr txBox="1">
            <a:spLocks noChangeArrowheads="1"/>
          </p:cNvSpPr>
          <p:nvPr/>
        </p:nvSpPr>
        <p:spPr bwMode="auto">
          <a:xfrm>
            <a:off x="2649538" y="4235450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SG5</a:t>
            </a:r>
          </a:p>
        </p:txBody>
      </p:sp>
      <p:sp>
        <p:nvSpPr>
          <p:cNvPr id="20507" name="Text Box 26"/>
          <p:cNvSpPr txBox="1">
            <a:spLocks noChangeArrowheads="1"/>
          </p:cNvSpPr>
          <p:nvPr/>
        </p:nvSpPr>
        <p:spPr bwMode="auto">
          <a:xfrm>
            <a:off x="2649538" y="4616450"/>
            <a:ext cx="6572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SL41</a:t>
            </a:r>
          </a:p>
        </p:txBody>
      </p:sp>
      <p:sp>
        <p:nvSpPr>
          <p:cNvPr id="20508" name="Text Box 27"/>
          <p:cNvSpPr txBox="1">
            <a:spLocks noChangeArrowheads="1"/>
          </p:cNvSpPr>
          <p:nvPr/>
        </p:nvSpPr>
        <p:spPr bwMode="auto">
          <a:xfrm>
            <a:off x="3508375" y="3886200"/>
            <a:ext cx="636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Mary</a:t>
            </a:r>
          </a:p>
        </p:txBody>
      </p:sp>
      <p:sp>
        <p:nvSpPr>
          <p:cNvPr id="20509" name="Text Box 28"/>
          <p:cNvSpPr txBox="1">
            <a:spLocks noChangeArrowheads="1"/>
          </p:cNvSpPr>
          <p:nvPr/>
        </p:nvSpPr>
        <p:spPr bwMode="auto">
          <a:xfrm>
            <a:off x="3508375" y="4235450"/>
            <a:ext cx="758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Susan</a:t>
            </a:r>
          </a:p>
        </p:txBody>
      </p:sp>
      <p:sp>
        <p:nvSpPr>
          <p:cNvPr id="20510" name="Text Box 29"/>
          <p:cNvSpPr txBox="1">
            <a:spLocks noChangeArrowheads="1"/>
          </p:cNvSpPr>
          <p:nvPr/>
        </p:nvSpPr>
        <p:spPr bwMode="auto">
          <a:xfrm>
            <a:off x="3508375" y="4616450"/>
            <a:ext cx="6000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Julie</a:t>
            </a:r>
          </a:p>
        </p:txBody>
      </p:sp>
      <p:sp>
        <p:nvSpPr>
          <p:cNvPr id="20511" name="Text Box 30"/>
          <p:cNvSpPr txBox="1">
            <a:spLocks noChangeArrowheads="1"/>
          </p:cNvSpPr>
          <p:nvPr/>
        </p:nvSpPr>
        <p:spPr bwMode="auto">
          <a:xfrm>
            <a:off x="4364038" y="3854450"/>
            <a:ext cx="7016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Howe</a:t>
            </a:r>
          </a:p>
        </p:txBody>
      </p:sp>
      <p:sp>
        <p:nvSpPr>
          <p:cNvPr id="20512" name="Text Box 31"/>
          <p:cNvSpPr txBox="1">
            <a:spLocks noChangeArrowheads="1"/>
          </p:cNvSpPr>
          <p:nvPr/>
        </p:nvSpPr>
        <p:spPr bwMode="auto">
          <a:xfrm>
            <a:off x="4384675" y="4616450"/>
            <a:ext cx="5222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Lee</a:t>
            </a:r>
          </a:p>
        </p:txBody>
      </p:sp>
      <p:sp>
        <p:nvSpPr>
          <p:cNvPr id="20513" name="Text Box 32"/>
          <p:cNvSpPr txBox="1">
            <a:spLocks noChangeArrowheads="1"/>
          </p:cNvSpPr>
          <p:nvPr/>
        </p:nvSpPr>
        <p:spPr bwMode="auto">
          <a:xfrm>
            <a:off x="4367213" y="4203700"/>
            <a:ext cx="7254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Brand</a:t>
            </a:r>
          </a:p>
        </p:txBody>
      </p:sp>
      <p:sp>
        <p:nvSpPr>
          <p:cNvPr id="20514" name="Text Box 33"/>
          <p:cNvSpPr txBox="1">
            <a:spLocks noChangeArrowheads="1"/>
          </p:cNvSpPr>
          <p:nvPr/>
        </p:nvSpPr>
        <p:spPr bwMode="auto">
          <a:xfrm>
            <a:off x="5181600" y="3810000"/>
            <a:ext cx="635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9000</a:t>
            </a:r>
          </a:p>
        </p:txBody>
      </p:sp>
      <p:sp>
        <p:nvSpPr>
          <p:cNvPr id="20515" name="Text Box 34"/>
          <p:cNvSpPr txBox="1">
            <a:spLocks noChangeArrowheads="1"/>
          </p:cNvSpPr>
          <p:nvPr/>
        </p:nvSpPr>
        <p:spPr bwMode="auto">
          <a:xfrm>
            <a:off x="5181600" y="4191000"/>
            <a:ext cx="7477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24000</a:t>
            </a:r>
          </a:p>
        </p:txBody>
      </p:sp>
      <p:sp>
        <p:nvSpPr>
          <p:cNvPr id="20516" name="Text Box 35"/>
          <p:cNvSpPr txBox="1">
            <a:spLocks noChangeArrowheads="1"/>
          </p:cNvSpPr>
          <p:nvPr/>
        </p:nvSpPr>
        <p:spPr bwMode="auto">
          <a:xfrm>
            <a:off x="5181600" y="4540250"/>
            <a:ext cx="635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600"/>
              <a:t>9000</a:t>
            </a:r>
          </a:p>
        </p:txBody>
      </p:sp>
      <p:sp>
        <p:nvSpPr>
          <p:cNvPr id="20517" name="Rectangle 36"/>
          <p:cNvSpPr>
            <a:spLocks noChangeArrowheads="1"/>
          </p:cNvSpPr>
          <p:nvPr/>
        </p:nvSpPr>
        <p:spPr bwMode="auto">
          <a:xfrm>
            <a:off x="2819400" y="5156200"/>
            <a:ext cx="30559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000">
                <a:sym typeface="Symbol" pitchFamily="18" charset="2"/>
              </a:rPr>
              <a:t></a:t>
            </a:r>
            <a:r>
              <a:rPr lang="en-US" altLang="ar-SA" sz="2000" baseline="-25000">
                <a:sym typeface="Symbol" pitchFamily="18" charset="2"/>
              </a:rPr>
              <a:t>sno,fname,lname,salary</a:t>
            </a:r>
            <a:r>
              <a:rPr lang="en-US" altLang="ar-SA" sz="2000">
                <a:sym typeface="Symbol" pitchFamily="18" charset="2"/>
              </a:rPr>
              <a:t>(STAFF)</a:t>
            </a:r>
          </a:p>
        </p:txBody>
      </p:sp>
    </p:spTree>
    <p:extLst>
      <p:ext uri="{BB962C8B-B14F-4D97-AF65-F5344CB8AC3E}">
        <p14:creationId xmlns:p14="http://schemas.microsoft.com/office/powerpoint/2010/main" val="251135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B1DE74AF-E886-4942-B57D-C3D3E8172E16}" type="slidenum">
              <a:rPr lang="en-US" altLang="en-US" sz="1000" smtClean="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000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ar-SA" dirty="0" smtClean="0">
                <a:solidFill>
                  <a:srgbClr val="C00000"/>
                </a:solidFill>
              </a:rPr>
              <a:t>Question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252537"/>
          </a:xfrm>
        </p:spPr>
        <p:txBody>
          <a:bodyPr/>
          <a:lstStyle/>
          <a:p>
            <a:pPr algn="l" rtl="0" eaLnBrk="1" hangingPunct="1">
              <a:buFont typeface="Wingdings" pitchFamily="2" charset="2"/>
              <a:buNone/>
            </a:pPr>
            <a:r>
              <a:rPr lang="en-US" altLang="ar-SA" dirty="0" smtClean="0"/>
              <a:t>Retrieve the names and salaries of employees who work in department 4.</a:t>
            </a:r>
          </a:p>
          <a:p>
            <a:pPr algn="l" rtl="0" eaLnBrk="1" hangingPunct="1">
              <a:buFont typeface="Wingdings" pitchFamily="2" charset="2"/>
              <a:buNone/>
            </a:pPr>
            <a:endParaRPr lang="en-US" altLang="ar-SA" dirty="0" smtClean="0"/>
          </a:p>
        </p:txBody>
      </p:sp>
      <p:sp>
        <p:nvSpPr>
          <p:cNvPr id="21509" name="Text Box 4"/>
          <p:cNvSpPr txBox="1">
            <a:spLocks noChangeArrowheads="1"/>
          </p:cNvSpPr>
          <p:nvPr/>
        </p:nvSpPr>
        <p:spPr bwMode="auto">
          <a:xfrm>
            <a:off x="685800" y="2894013"/>
            <a:ext cx="74834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800" b="1" dirty="0">
                <a:sym typeface="Symbol" pitchFamily="18" charset="2"/>
              </a:rPr>
              <a:t></a:t>
            </a:r>
            <a:r>
              <a:rPr lang="en-US" altLang="ar-SA" sz="1800" b="1" baseline="-25000" dirty="0">
                <a:sym typeface="Symbol" pitchFamily="18" charset="2"/>
              </a:rPr>
              <a:t>FNAME,LNAME,SALARY</a:t>
            </a:r>
            <a:r>
              <a:rPr lang="en-US" altLang="ar-SA" sz="1800" b="1" dirty="0">
                <a:sym typeface="Symbol" pitchFamily="18" charset="2"/>
              </a:rPr>
              <a:t>(</a:t>
            </a:r>
            <a:r>
              <a:rPr lang="en-US" altLang="ar-SA" sz="1800" b="1" dirty="0"/>
              <a:t> </a:t>
            </a:r>
            <a:r>
              <a:rPr lang="en-US" altLang="ar-SA" sz="1800" b="1" dirty="0">
                <a:sym typeface="Symbol" pitchFamily="18" charset="2"/>
              </a:rPr>
              <a:t></a:t>
            </a:r>
            <a:r>
              <a:rPr lang="en-US" altLang="ar-SA" sz="1800" b="1" baseline="-25000" dirty="0">
                <a:sym typeface="Symbol" pitchFamily="18" charset="2"/>
              </a:rPr>
              <a:t>DNO=4</a:t>
            </a:r>
            <a:r>
              <a:rPr lang="en-US" altLang="ar-SA" sz="1800" b="1" dirty="0">
                <a:sym typeface="Symbol" pitchFamily="18" charset="2"/>
              </a:rPr>
              <a:t>(EMPLOYEE))</a:t>
            </a:r>
            <a:endParaRPr lang="en-US" altLang="ar-SA" sz="1800" b="1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ar-SA" sz="1800" b="1" dirty="0"/>
          </a:p>
        </p:txBody>
      </p:sp>
      <p:sp>
        <p:nvSpPr>
          <p:cNvPr id="21510" name="Text Box 5"/>
          <p:cNvSpPr txBox="1">
            <a:spLocks noChangeArrowheads="1"/>
          </p:cNvSpPr>
          <p:nvPr/>
        </p:nvSpPr>
        <p:spPr bwMode="auto">
          <a:xfrm>
            <a:off x="877888" y="3702050"/>
            <a:ext cx="4684712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800" b="1">
                <a:solidFill>
                  <a:srgbClr val="33CC33"/>
                </a:solidFill>
              </a:rPr>
              <a:t>R1= </a:t>
            </a:r>
            <a:r>
              <a:rPr lang="en-US" altLang="ar-SA" sz="1800" b="1">
                <a:solidFill>
                  <a:srgbClr val="33CC33"/>
                </a:solidFill>
                <a:sym typeface="Symbol" pitchFamily="18" charset="2"/>
              </a:rPr>
              <a:t></a:t>
            </a:r>
            <a:r>
              <a:rPr lang="en-US" altLang="ar-SA" sz="1800" b="1" baseline="-25000">
                <a:solidFill>
                  <a:srgbClr val="33CC33"/>
                </a:solidFill>
                <a:sym typeface="Symbol" pitchFamily="18" charset="2"/>
              </a:rPr>
              <a:t>DNO=4</a:t>
            </a:r>
            <a:r>
              <a:rPr lang="en-US" altLang="ar-SA" sz="1800" b="1">
                <a:solidFill>
                  <a:srgbClr val="33CC33"/>
                </a:solidFill>
                <a:sym typeface="Symbol" pitchFamily="18" charset="2"/>
              </a:rPr>
              <a:t>(EMPLOYEE)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800" b="1">
                <a:solidFill>
                  <a:srgbClr val="33CC33"/>
                </a:solidFill>
                <a:sym typeface="Symbol" pitchFamily="18" charset="2"/>
              </a:rPr>
              <a:t>R2= </a:t>
            </a:r>
            <a:r>
              <a:rPr lang="en-US" altLang="ar-SA" sz="1800" b="1" baseline="-25000">
                <a:solidFill>
                  <a:srgbClr val="33CC33"/>
                </a:solidFill>
                <a:sym typeface="Symbol" pitchFamily="18" charset="2"/>
              </a:rPr>
              <a:t>FNAME,LNAME,SALARY</a:t>
            </a:r>
            <a:r>
              <a:rPr lang="en-US" altLang="ar-SA" sz="1800" b="1">
                <a:solidFill>
                  <a:srgbClr val="33CC33"/>
                </a:solidFill>
                <a:sym typeface="Symbol" pitchFamily="18" charset="2"/>
              </a:rPr>
              <a:t>(</a:t>
            </a:r>
            <a:r>
              <a:rPr lang="en-US" altLang="ar-SA" sz="1800" b="1">
                <a:solidFill>
                  <a:srgbClr val="33CC33"/>
                </a:solidFill>
              </a:rPr>
              <a:t> </a:t>
            </a:r>
            <a:r>
              <a:rPr lang="en-US" altLang="ar-SA" sz="1800" b="1">
                <a:solidFill>
                  <a:srgbClr val="33CC33"/>
                </a:solidFill>
                <a:sym typeface="Symbol" pitchFamily="18" charset="2"/>
              </a:rPr>
              <a:t>R1)</a:t>
            </a:r>
            <a:endParaRPr lang="en-US" altLang="ar-SA" sz="1800" b="1">
              <a:solidFill>
                <a:srgbClr val="33CC33"/>
              </a:solidFill>
            </a:endParaRPr>
          </a:p>
        </p:txBody>
      </p:sp>
      <p:sp>
        <p:nvSpPr>
          <p:cNvPr id="21511" name="Text Box 6"/>
          <p:cNvSpPr txBox="1">
            <a:spLocks noChangeArrowheads="1"/>
          </p:cNvSpPr>
          <p:nvPr/>
        </p:nvSpPr>
        <p:spPr bwMode="auto">
          <a:xfrm>
            <a:off x="609600" y="4419600"/>
            <a:ext cx="8077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800" b="1"/>
              <a:t>You can rename the attributes of the resulted relation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ar-SA" sz="1800" b="1"/>
          </a:p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800" b="1"/>
              <a:t>R1= </a:t>
            </a:r>
            <a:r>
              <a:rPr lang="en-US" altLang="ar-SA" sz="1800" b="1">
                <a:sym typeface="Symbol" pitchFamily="18" charset="2"/>
              </a:rPr>
              <a:t></a:t>
            </a:r>
            <a:r>
              <a:rPr lang="en-US" altLang="ar-SA" sz="1800" b="1" baseline="-25000">
                <a:sym typeface="Symbol" pitchFamily="18" charset="2"/>
              </a:rPr>
              <a:t>DNO=4</a:t>
            </a:r>
            <a:r>
              <a:rPr lang="en-US" altLang="ar-SA" sz="1800" b="1">
                <a:sym typeface="Symbol" pitchFamily="18" charset="2"/>
              </a:rPr>
              <a:t>(EMPLOYEE)</a:t>
            </a:r>
          </a:p>
          <a:p>
            <a:pPr algn="l" rtl="0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1800" b="1">
                <a:sym typeface="Symbol" pitchFamily="18" charset="2"/>
              </a:rPr>
              <a:t>R2 </a:t>
            </a:r>
            <a:r>
              <a:rPr lang="en-US" altLang="ar-SA" sz="1800" b="1" baseline="-25000">
                <a:sym typeface="Symbol" pitchFamily="18" charset="2"/>
              </a:rPr>
              <a:t>(</a:t>
            </a:r>
            <a:r>
              <a:rPr lang="en-US" altLang="ar-SA" sz="1800" b="1" baseline="-25000">
                <a:solidFill>
                  <a:srgbClr val="0066FF"/>
                </a:solidFill>
                <a:sym typeface="Symbol" pitchFamily="18" charset="2"/>
              </a:rPr>
              <a:t>FIRSTNAME, LASTNAME,SALARY</a:t>
            </a:r>
            <a:r>
              <a:rPr lang="en-US" altLang="ar-SA" sz="1800" b="1" baseline="-25000">
                <a:sym typeface="Symbol" pitchFamily="18" charset="2"/>
              </a:rPr>
              <a:t>)</a:t>
            </a:r>
            <a:r>
              <a:rPr lang="en-US" altLang="ar-SA" sz="1800" b="1">
                <a:sym typeface="Symbol" pitchFamily="18" charset="2"/>
              </a:rPr>
              <a:t> = </a:t>
            </a:r>
            <a:r>
              <a:rPr lang="en-US" altLang="ar-SA" sz="1800" b="1" baseline="-25000">
                <a:sym typeface="Symbol" pitchFamily="18" charset="2"/>
              </a:rPr>
              <a:t>FNAME,LNAME,SALARY</a:t>
            </a:r>
            <a:r>
              <a:rPr lang="en-US" altLang="ar-SA" sz="1800" b="1">
                <a:sym typeface="Symbol" pitchFamily="18" charset="2"/>
              </a:rPr>
              <a:t>(</a:t>
            </a:r>
            <a:r>
              <a:rPr lang="en-US" altLang="ar-SA" sz="1800" b="1"/>
              <a:t> </a:t>
            </a:r>
            <a:r>
              <a:rPr lang="en-US" altLang="ar-SA" sz="1800" b="1">
                <a:sym typeface="Symbol" pitchFamily="18" charset="2"/>
              </a:rPr>
              <a:t>R1)</a:t>
            </a:r>
            <a:endParaRPr lang="en-US" altLang="ar-SA" sz="1800" b="1"/>
          </a:p>
        </p:txBody>
      </p:sp>
      <p:sp>
        <p:nvSpPr>
          <p:cNvPr id="21512" name="Text Box 7"/>
          <p:cNvSpPr txBox="1">
            <a:spLocks noChangeArrowheads="1"/>
          </p:cNvSpPr>
          <p:nvPr/>
        </p:nvSpPr>
        <p:spPr bwMode="auto">
          <a:xfrm>
            <a:off x="4479925" y="3240088"/>
            <a:ext cx="641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  <a:defRPr sz="3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  <a:defRPr sz="2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" pitchFamily="2" charset="2"/>
              <a:buChar char="l"/>
              <a:defRPr sz="23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ar-SA" sz="2400" b="1"/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11920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239EEA6C779743A6B726303D9CDA82" ma:contentTypeVersion="0" ma:contentTypeDescription="Create a new document." ma:contentTypeScope="" ma:versionID="2b54c09cfc82e1b2db1d627d9b6677b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73ADBDC-287F-4EB9-9B60-C197FA3B4AE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A7AA36-F8BD-4345-9396-1445DC95CD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1FC416E-E645-4F35-8CB3-269075F334DF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279</TotalTime>
  <Words>2582</Words>
  <Application>Microsoft Office PowerPoint</Application>
  <PresentationFormat>On-screen Show (4:3)</PresentationFormat>
  <Paragraphs>1191</Paragraphs>
  <Slides>57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58" baseType="lpstr">
      <vt:lpstr>Clarity</vt:lpstr>
      <vt:lpstr>Relational Algebra  </vt:lpstr>
      <vt:lpstr>Relational Algebra  </vt:lpstr>
      <vt:lpstr>PowerPoint Presentation</vt:lpstr>
      <vt:lpstr>Algebra Operators</vt:lpstr>
      <vt:lpstr>Selection Operation</vt:lpstr>
      <vt:lpstr>PowerPoint Presentation</vt:lpstr>
      <vt:lpstr>Projection Operation</vt:lpstr>
      <vt:lpstr>PowerPoint Presentation</vt:lpstr>
      <vt:lpstr>Question</vt:lpstr>
      <vt:lpstr>Set Operations</vt:lpstr>
      <vt:lpstr>Union Operation</vt:lpstr>
      <vt:lpstr>Union Operation</vt:lpstr>
      <vt:lpstr>PowerPoint Presentation</vt:lpstr>
      <vt:lpstr>Intersection Operation</vt:lpstr>
      <vt:lpstr>Intersection Operation</vt:lpstr>
      <vt:lpstr>PowerPoint Presentation</vt:lpstr>
      <vt:lpstr>Difference Operation</vt:lpstr>
      <vt:lpstr>Difference Operation</vt:lpstr>
      <vt:lpstr>PowerPoint Presentation</vt:lpstr>
      <vt:lpstr>Cartesian Product Operation</vt:lpstr>
      <vt:lpstr>Cartesian Product Operation</vt:lpstr>
      <vt:lpstr>PowerPoint Presentation</vt:lpstr>
      <vt:lpstr>PowerPoint Presentation</vt:lpstr>
      <vt:lpstr>Join Operation</vt:lpstr>
      <vt:lpstr>PowerPoint Presentation</vt:lpstr>
      <vt:lpstr>PowerPoint Presentation</vt:lpstr>
      <vt:lpstr>Theta join Operation</vt:lpstr>
      <vt:lpstr>Theta join Operation</vt:lpstr>
      <vt:lpstr>Equijoin Operation</vt:lpstr>
      <vt:lpstr>PowerPoint Presentation</vt:lpstr>
      <vt:lpstr>PowerPoint Presentation</vt:lpstr>
      <vt:lpstr>Natural join Operation</vt:lpstr>
      <vt:lpstr>Natural join Operation</vt:lpstr>
      <vt:lpstr>Outer join Operation</vt:lpstr>
      <vt:lpstr>PowerPoint Presentation</vt:lpstr>
      <vt:lpstr>PowerPoint Presentation</vt:lpstr>
      <vt:lpstr>More examples</vt:lpstr>
      <vt:lpstr>UNION Example </vt:lpstr>
      <vt:lpstr>INTERSECTION Example </vt:lpstr>
      <vt:lpstr>DIFFERENCE Example </vt:lpstr>
      <vt:lpstr>CARTESIAN PRODUCT example </vt:lpstr>
      <vt:lpstr>JOIN Example </vt:lpstr>
      <vt:lpstr>OUTER JOIN example 1 </vt:lpstr>
      <vt:lpstr>OUTER JOIN example 2</vt:lpstr>
      <vt:lpstr>Additional Relational Functions</vt:lpstr>
      <vt:lpstr>Aggregate Functions</vt:lpstr>
      <vt:lpstr>Examples</vt:lpstr>
      <vt:lpstr>1- SUM</vt:lpstr>
      <vt:lpstr>2- COUNT</vt:lpstr>
      <vt:lpstr>3- AVERAGE</vt:lpstr>
      <vt:lpstr>4- MIN</vt:lpstr>
      <vt:lpstr>5- MAX</vt:lpstr>
      <vt:lpstr>Rename Operation</vt:lpstr>
      <vt:lpstr>Rename Operation</vt:lpstr>
      <vt:lpstr>Summary of Relational Algebra Operations</vt:lpstr>
      <vt:lpstr>Quick Quiz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Sony</dc:creator>
  <cp:lastModifiedBy>Moses</cp:lastModifiedBy>
  <cp:revision>21</cp:revision>
  <dcterms:created xsi:type="dcterms:W3CDTF">2014-02-02T18:26:31Z</dcterms:created>
  <dcterms:modified xsi:type="dcterms:W3CDTF">2017-10-11T08:33:09Z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0x010100EF239EEA6C779743A6B726303D9CDA82</vt:lpwstr>
  </property>
</Properties>
</file>