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2"/>
  </p:notesMasterIdLst>
  <p:sldIdLst>
    <p:sldId id="286" r:id="rId5"/>
    <p:sldId id="269" r:id="rId6"/>
    <p:sldId id="271" r:id="rId7"/>
    <p:sldId id="287" r:id="rId8"/>
    <p:sldId id="273" r:id="rId9"/>
    <p:sldId id="274" r:id="rId10"/>
    <p:sldId id="272" r:id="rId11"/>
    <p:sldId id="276" r:id="rId12"/>
    <p:sldId id="277" r:id="rId13"/>
    <p:sldId id="289" r:id="rId14"/>
    <p:sldId id="278" r:id="rId15"/>
    <p:sldId id="279" r:id="rId16"/>
    <p:sldId id="288" r:id="rId17"/>
    <p:sldId id="280" r:id="rId18"/>
    <p:sldId id="291" r:id="rId19"/>
    <p:sldId id="281" r:id="rId20"/>
    <p:sldId id="292" r:id="rId21"/>
    <p:sldId id="282" r:id="rId22"/>
    <p:sldId id="283" r:id="rId23"/>
    <p:sldId id="295" r:id="rId24"/>
    <p:sldId id="284" r:id="rId25"/>
    <p:sldId id="296" r:id="rId26"/>
    <p:sldId id="297" r:id="rId27"/>
    <p:sldId id="285" r:id="rId28"/>
    <p:sldId id="294" r:id="rId29"/>
    <p:sldId id="298" r:id="rId30"/>
    <p:sldId id="299"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8" d="100"/>
          <a:sy n="78" d="100"/>
        </p:scale>
        <p:origin x="-106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09/05/38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5439C0B-97A9-439F-84F7-381AED704020}" type="slidenum">
              <a:rPr lang="ar-SA" smtClean="0"/>
              <a:t>14</a:t>
            </a:fld>
            <a:endParaRPr lang="ar-SA"/>
          </a:p>
        </p:txBody>
      </p:sp>
    </p:spTree>
    <p:extLst>
      <p:ext uri="{BB962C8B-B14F-4D97-AF65-F5344CB8AC3E}">
        <p14:creationId xmlns:p14="http://schemas.microsoft.com/office/powerpoint/2010/main" val="52839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09/05/38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09/05/38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09/05/38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09/05/38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09/05/38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09/05/38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09/05/38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09/05/38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09/05/38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09/05/38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09/05/38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09/05/38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dirty="0" smtClean="0">
                <a:solidFill>
                  <a:schemeClr val="accent2">
                    <a:lumMod val="75000"/>
                  </a:schemeClr>
                </a:solidFill>
              </a:rPr>
              <a:t>المحاضرة الثالثة</a:t>
            </a:r>
          </a:p>
          <a:p>
            <a:pPr algn="ctr"/>
            <a:r>
              <a:rPr lang="ar-SA" sz="2800" dirty="0" smtClean="0">
                <a:solidFill>
                  <a:schemeClr val="accent2">
                    <a:lumMod val="75000"/>
                  </a:schemeClr>
                </a:solidFill>
              </a:rPr>
              <a:t>أ.مشاعل 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ضعيفة</a:t>
            </a:r>
            <a:r>
              <a:rPr lang="ar-SA" sz="2800" dirty="0" smtClean="0"/>
              <a:t>.</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a:t>
            </a:r>
            <a:r>
              <a:rPr lang="ar-SA" b="1" dirty="0">
                <a:solidFill>
                  <a:schemeClr val="accent2"/>
                </a:solidFill>
                <a:effectLst>
                  <a:outerShdw blurRad="38100" dist="38100" dir="2700000" algn="tl">
                    <a:srgbClr val="C0C0C0"/>
                  </a:outerShdw>
                </a:effectLst>
                <a:latin typeface="Lucida Sans Unicode" pitchFamily="34" charset="0"/>
              </a:rPr>
              <a:t>الخادم و </a:t>
            </a:r>
            <a:r>
              <a:rPr lang="ar-SA" b="1" dirty="0" smtClean="0">
                <a:solidFill>
                  <a:schemeClr val="accent2"/>
                </a:solidFill>
                <a:effectLst>
                  <a:outerShdw blurRad="38100" dist="38100" dir="2700000" algn="tl">
                    <a:srgbClr val="C0C0C0"/>
                  </a:outerShdw>
                </a:effectLst>
                <a:latin typeface="Lucida Sans Unicode" pitchFamily="34" charset="0"/>
              </a:rPr>
              <a:t>العميل </a:t>
            </a:r>
          </a:p>
          <a:p>
            <a:pPr marL="0" indent="0" algn="just">
              <a:buNone/>
            </a:pP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a:solidFill>
                  <a:schemeClr val="accent2"/>
                </a:solidFill>
                <a:effectLst>
                  <a:outerShdw blurRad="38100" dist="38100" dir="2700000" algn="tl">
                    <a:srgbClr val="C0C0C0"/>
                  </a:outerShdw>
                </a:effectLst>
                <a:latin typeface="Lucida Sans Unicode" pitchFamily="34" charset="0"/>
              </a:rPr>
              <a:t>Server/Client Network</a:t>
            </a:r>
            <a:r>
              <a:rPr lang="ar-SA" b="1" dirty="0">
                <a:solidFill>
                  <a:schemeClr val="accent2"/>
                </a:solidFill>
                <a:effectLst>
                  <a:outerShdw blurRad="38100" dist="38100" dir="2700000" algn="tl">
                    <a:srgbClr val="C0C0C0"/>
                  </a:outerShdw>
                </a:effectLst>
                <a:latin typeface="Lucida Sans Unicode" pitchFamily="34" charset="0"/>
              </a:rPr>
              <a:t> </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المكونات المادية والبرمجية المستخدمة غالية 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المكونات المادية للشبكة ( </a:t>
            </a:r>
            <a:r>
              <a:rPr lang="en-US" sz="3200" b="1" dirty="0">
                <a:solidFill>
                  <a:schemeClr val="accent2"/>
                </a:solidFill>
                <a:effectLst>
                  <a:outerShdw blurRad="38100" dist="38100" dir="2700000" algn="tl">
                    <a:srgbClr val="C0C0C0"/>
                  </a:outerShdw>
                </a:effectLst>
                <a:latin typeface="Lucida Sans Unicode" pitchFamily="34" charset="0"/>
                <a:ea typeface="+mn-ea"/>
                <a:cs typeface="+mn-cs"/>
              </a:rPr>
              <a:t>Network Hardware</a:t>
            </a:r>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457200" y="1600200"/>
            <a:ext cx="8291264" cy="4873752"/>
          </a:xfrm>
        </p:spPr>
        <p:txBody>
          <a:bodyPr>
            <a:noAutofit/>
          </a:bodyPr>
          <a:lstStyle/>
          <a:p>
            <a:pPr lvl="0"/>
            <a:r>
              <a:rPr lang="ar-SA" sz="2800" b="1" dirty="0"/>
              <a:t>جهاز (</a:t>
            </a:r>
            <a:r>
              <a:rPr lang="en-US" sz="2800" b="1" dirty="0"/>
              <a:t>Hub</a:t>
            </a:r>
            <a:r>
              <a:rPr lang="ar-SA" sz="2800" b="1" dirty="0"/>
              <a:t>) : </a:t>
            </a:r>
            <a:r>
              <a:rPr lang="ar-SA" sz="2800" dirty="0"/>
              <a:t>هذا الجهاز يعمل بمثابة المستقبل والموزع للشبكة حيث أنه يوفر التداخل والاندماج المطلوب بين أجهزة مستخدمي الشبكة.</a:t>
            </a:r>
            <a:endParaRPr lang="en-US" sz="2800" dirty="0"/>
          </a:p>
          <a:p>
            <a:pPr lvl="0"/>
            <a:r>
              <a:rPr lang="ar-SA" sz="2800" b="1" dirty="0"/>
              <a:t>الكابلات (</a:t>
            </a:r>
            <a:r>
              <a:rPr lang="en-US" sz="2800" b="1" dirty="0"/>
              <a:t>Cables</a:t>
            </a:r>
            <a:r>
              <a:rPr lang="ar-SA" sz="2800" b="1" dirty="0"/>
              <a:t>) : </a:t>
            </a:r>
            <a:r>
              <a:rPr lang="ar-SA" sz="2800" dirty="0"/>
              <a:t>تعتبر الكابلات حلقة الوصل بين الأجهزة وبين جهاز الـ(</a:t>
            </a:r>
            <a:r>
              <a:rPr lang="en-US" sz="2800" dirty="0"/>
              <a:t>Hub</a:t>
            </a:r>
            <a:r>
              <a:rPr lang="ar-SA" sz="2800" dirty="0"/>
              <a:t>) .</a:t>
            </a:r>
            <a:endParaRPr lang="en-US" sz="2800" dirty="0"/>
          </a:p>
          <a:p>
            <a:pPr lvl="0"/>
            <a:r>
              <a:rPr lang="ar-SA" sz="2800" b="1" dirty="0"/>
              <a:t>بطاقات الشبكة (</a:t>
            </a:r>
            <a:r>
              <a:rPr lang="en-US" sz="2800" b="1" dirty="0"/>
              <a:t>Network Cards</a:t>
            </a:r>
            <a:r>
              <a:rPr lang="ar-SA" sz="2800" b="1" dirty="0"/>
              <a:t>): </a:t>
            </a:r>
            <a:r>
              <a:rPr lang="ar-SA" sz="2800" dirty="0"/>
              <a:t>عبارة عن البطاقات التي تركب على الأجهزة الخاصة بمستخدمي الشبكة وهي البطاقة التي يتم تركيب كيل الشبكة عليها ثم الربط مع الـ </a:t>
            </a:r>
            <a:r>
              <a:rPr lang="en-US" sz="2800" dirty="0"/>
              <a:t>Hub</a:t>
            </a:r>
            <a:r>
              <a:rPr lang="ar-SA" sz="2800" dirty="0"/>
              <a:t>.</a:t>
            </a:r>
            <a:endParaRPr lang="en-US" sz="2800" dirty="0"/>
          </a:p>
          <a:p>
            <a:pPr lvl="0"/>
            <a:r>
              <a:rPr lang="ar-SA" sz="2800" b="1" dirty="0"/>
              <a:t>بطاقات الاتصال الهاتفي (</a:t>
            </a:r>
            <a:r>
              <a:rPr lang="en-US" sz="2800" b="1" dirty="0"/>
              <a:t>Modem</a:t>
            </a:r>
            <a:r>
              <a:rPr lang="ar-SA" sz="2800" b="1" dirty="0"/>
              <a:t>) : </a:t>
            </a:r>
            <a:r>
              <a:rPr lang="ar-SA" sz="2800" dirty="0"/>
              <a:t>تستخدم في حال الرغبة في وصل الشبكة بشبكة الإنترنت.</a:t>
            </a:r>
            <a:endParaRPr lang="en-US" sz="2800" dirty="0"/>
          </a:p>
          <a:p>
            <a:pPr marL="0" indent="0">
              <a:buNone/>
            </a:pPr>
            <a:r>
              <a:rPr lang="ar-SA" sz="2800" dirty="0" smtClean="0"/>
              <a:t>	</a:t>
            </a:r>
            <a:endParaRPr lang="ar-SA" sz="2800" dirty="0"/>
          </a:p>
        </p:txBody>
      </p:sp>
    </p:spTree>
    <p:extLst>
      <p:ext uri="{BB962C8B-B14F-4D97-AF65-F5344CB8AC3E}">
        <p14:creationId xmlns:p14="http://schemas.microsoft.com/office/powerpoint/2010/main" val="10667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اللاسلكية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Wi - Fi</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600200"/>
            <a:ext cx="8435280" cy="4525963"/>
          </a:xfrm>
        </p:spPr>
        <p:txBody>
          <a:bodyPr>
            <a:normAutofit/>
          </a:bodyPr>
          <a:lstStyle/>
          <a:p>
            <a:pPr lvl="0"/>
            <a:r>
              <a:rPr lang="ar-SA" dirty="0" smtClean="0"/>
              <a:t>هي شبكات تستخدم خاصية الموجات  , أي أن نقل المعلومات تنتقل بواسطة الهواء باستخدام الموجات الكهرومغناطيسية وليس باستخدام الكابلات كما في الشبكة العادية , وتتكون هذه الشبكات من نفس مكونات الشبكة العادية و لكن باستخدام مكونات الاتصال اللاسلكي .</a:t>
            </a:r>
            <a:endParaRPr lang="ar-SA" sz="3200" dirty="0"/>
          </a:p>
        </p:txBody>
      </p:sp>
    </p:spTree>
    <p:extLst>
      <p:ext uri="{BB962C8B-B14F-4D97-AF65-F5344CB8AC3E}">
        <p14:creationId xmlns:p14="http://schemas.microsoft.com/office/powerpoint/2010/main" val="92937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fontScale="92500" lnSpcReduction="10000"/>
          </a:bodyPr>
          <a:lstStyle/>
          <a:p>
            <a:pPr lvl="0"/>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endParaRPr lang="ar-SA" sz="1200" dirty="0" smtClean="0">
              <a:cs typeface="+mj-cs"/>
            </a:endParaRPr>
          </a:p>
          <a:p>
            <a:pPr lvl="0"/>
            <a:r>
              <a:rPr lang="ar-SA" sz="3000" dirty="0" smtClean="0">
                <a:cs typeface="+mj-cs"/>
              </a:rPr>
              <a:t>الانترنت </a:t>
            </a:r>
            <a:r>
              <a:rPr lang="ar-SA" sz="3000" dirty="0">
                <a:cs typeface="+mj-cs"/>
              </a:rPr>
              <a:t>أكبر دليل عالمي لتطور الشبكات الذي مايزال مستمرا.</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الأخبار .</a:t>
            </a:r>
          </a:p>
          <a:p>
            <a:pPr lvl="2">
              <a:buFont typeface="Wingdings" panose="05000000000000000000" pitchFamily="2" charset="2"/>
              <a:buChar char="ü"/>
            </a:pPr>
            <a:r>
              <a:rPr lang="ar-SA" sz="2600" dirty="0" smtClean="0"/>
              <a:t>برامج التواصل الاجتماعي .</a:t>
            </a:r>
          </a:p>
          <a:p>
            <a:pPr lvl="2">
              <a:buFont typeface="Wingdings" panose="05000000000000000000" pitchFamily="2" charset="2"/>
              <a:buChar char="ü"/>
            </a:pPr>
            <a:r>
              <a:rPr lang="ar-SA" sz="2600" dirty="0" smtClean="0"/>
              <a:t>التعليم . </a:t>
            </a:r>
          </a:p>
          <a:p>
            <a:pPr lvl="0"/>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وحدات التخزين لتخزين واسترجاع المعلومات من وإلى الأجهزة المرتبطة بالشبكة .</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539552" y="1268760"/>
            <a:ext cx="8075240" cy="5277200"/>
          </a:xfrm>
        </p:spPr>
        <p:txBody>
          <a:bodyPr>
            <a:normAutofit lnSpcReduction="100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البريد </a:t>
            </a:r>
            <a:r>
              <a:rPr lang="ar-SA" sz="2800" dirty="0"/>
              <a:t>الإلكتروني هو أحد أنواع التواصل بين الناس والتي توفرها الشبكات مثل الشبكة العالمية (</a:t>
            </a:r>
            <a:r>
              <a:rPr lang="en-US" sz="2800" dirty="0"/>
              <a:t> Internet</a:t>
            </a:r>
            <a:r>
              <a:rPr lang="ar-SA" sz="2800" dirty="0"/>
              <a:t>) وهو أحد مسببات سهولة وسرعة الاتصال بين الناس في عصرنا الحاضر.</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1- شبكات </a:t>
            </a:r>
            <a:r>
              <a:rPr lang="ar-SA" sz="2800" b="1" dirty="0"/>
              <a:t>محلية (</a:t>
            </a:r>
            <a:r>
              <a:rPr lang="en-US" sz="2800" b="1" dirty="0"/>
              <a:t>LAN</a:t>
            </a:r>
            <a:r>
              <a:rPr lang="ar-SA" sz="2800" b="1" dirty="0"/>
              <a:t>) : وتعني </a:t>
            </a:r>
            <a:r>
              <a:rPr lang="en-US" sz="2800" b="1" dirty="0"/>
              <a:t>Local Area Network </a:t>
            </a:r>
            <a:endParaRPr lang="en-US" sz="2800" dirty="0"/>
          </a:p>
          <a:p>
            <a:pPr marL="0" indent="0">
              <a:buNone/>
            </a:pPr>
            <a:r>
              <a:rPr lang="ar-SA" sz="2800" dirty="0"/>
              <a:t>أي منطقة شبكة محلية وهي عبارة عن مجموعة من أجهزة الحاسب مرتبطة مع بعضها البعض بواسطة كابلات في منطقة واحدة أو مبنى واحد كوسيلة للاتصال بين الأجهزة.</a:t>
            </a:r>
            <a:endParaRPr lang="en-US" sz="2800" dirty="0"/>
          </a:p>
          <a:p>
            <a:endParaRPr lang="ar-SA" sz="2800" dirty="0"/>
          </a:p>
        </p:txBody>
      </p:sp>
      <p:pic>
        <p:nvPicPr>
          <p:cNvPr id="5122" name="Picture 2" descr="http://111000.net/networks/images/stories/n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 y="3606940"/>
            <a:ext cx="4752528" cy="32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96" y="1844824"/>
            <a:ext cx="8291264" cy="771668"/>
          </a:xfrm>
        </p:spPr>
        <p:txBody>
          <a:bodyPr>
            <a:normAutofit/>
          </a:bodyPr>
          <a:lstStyle/>
          <a:p>
            <a:pPr lvl="0" algn="ctr"/>
            <a:r>
              <a:rPr lang="ar-SA" sz="2800" b="1" dirty="0" smtClean="0"/>
              <a:t>2- </a:t>
            </a:r>
            <a:r>
              <a:rPr lang="ar-SA" sz="2800" b="1" dirty="0">
                <a:solidFill>
                  <a:schemeClr val="tx1"/>
                </a:solidFill>
                <a:latin typeface="+mn-lt"/>
                <a:ea typeface="+mn-ea"/>
                <a:cs typeface="+mn-cs"/>
              </a:rPr>
              <a:t>شبكات موسعة (</a:t>
            </a:r>
            <a:r>
              <a:rPr lang="en-US" sz="2800" b="1" dirty="0">
                <a:solidFill>
                  <a:schemeClr val="tx1"/>
                </a:solidFill>
                <a:latin typeface="+mn-lt"/>
                <a:ea typeface="+mn-ea"/>
                <a:cs typeface="+mn-cs"/>
              </a:rPr>
              <a:t>WAN</a:t>
            </a:r>
            <a:r>
              <a:rPr lang="ar-SA" sz="2800" b="1" dirty="0">
                <a:solidFill>
                  <a:schemeClr val="tx1"/>
                </a:solidFill>
                <a:latin typeface="+mn-lt"/>
                <a:ea typeface="+mn-ea"/>
                <a:cs typeface="+mn-cs"/>
              </a:rPr>
              <a:t>) : وتعني </a:t>
            </a:r>
            <a:r>
              <a:rPr lang="en-US" sz="2800" b="1" dirty="0">
                <a:solidFill>
                  <a:schemeClr val="tx1"/>
                </a:solidFill>
                <a:latin typeface="+mn-lt"/>
                <a:ea typeface="+mn-ea"/>
                <a:cs typeface="+mn-cs"/>
              </a:rPr>
              <a:t>Wide Area Network</a:t>
            </a:r>
            <a:r>
              <a:rPr lang="en-US" sz="2800" b="1" dirty="0"/>
              <a:t> </a:t>
            </a:r>
            <a:endParaRPr lang="ar-SA" sz="2800" dirty="0"/>
          </a:p>
        </p:txBody>
      </p:sp>
      <p:sp>
        <p:nvSpPr>
          <p:cNvPr id="3" name="Content Placeholder 2"/>
          <p:cNvSpPr>
            <a:spLocks noGrp="1"/>
          </p:cNvSpPr>
          <p:nvPr>
            <p:ph idx="1"/>
          </p:nvPr>
        </p:nvSpPr>
        <p:spPr>
          <a:xfrm>
            <a:off x="3563888" y="2708920"/>
            <a:ext cx="5297016" cy="2836912"/>
          </a:xfrm>
        </p:spPr>
        <p:txBody>
          <a:bodyPr>
            <a:normAutofit fontScale="85000" lnSpcReduction="20000"/>
          </a:bodyPr>
          <a:lstStyle/>
          <a:p>
            <a:pPr marL="0" indent="0">
              <a:buNone/>
            </a:pPr>
            <a:endParaRPr lang="en-US" dirty="0"/>
          </a:p>
          <a:p>
            <a:pPr marL="0" indent="0">
              <a:buNone/>
            </a:pPr>
            <a:r>
              <a:rPr lang="ar-SA" dirty="0" smtClean="0"/>
              <a:t>أي </a:t>
            </a:r>
            <a:r>
              <a:rPr lang="ar-SA" dirty="0"/>
              <a:t>منطقة شبكة موسعة, في هذا النوع من الشبكات يتم ربط أجهزة الحاسب في مناطق مختلفة ( مباني متباعدة) </a:t>
            </a:r>
            <a:r>
              <a:rPr lang="ar-SA" dirty="0" smtClean="0"/>
              <a:t>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a:t>
            </a:r>
            <a:r>
              <a:rPr lang="ar-SA" dirty="0"/>
              <a:t>القمر </a:t>
            </a:r>
            <a:r>
              <a:rPr lang="ar-SA" dirty="0" smtClean="0"/>
              <a:t>الصناعي (</a:t>
            </a:r>
            <a:r>
              <a:rPr lang="en-US" dirty="0" smtClean="0"/>
              <a:t>Satellite</a:t>
            </a:r>
            <a:r>
              <a:rPr lang="ar-SA" dirty="0" smtClean="0"/>
              <a:t>) .</a:t>
            </a:r>
            <a:endParaRPr lang="en-US" dirty="0"/>
          </a:p>
          <a:p>
            <a:pPr marL="0" indent="0">
              <a:buNone/>
            </a:pPr>
            <a:endParaRPr lang="en-US" dirty="0"/>
          </a:p>
        </p:txBody>
      </p:sp>
      <p:sp>
        <p:nvSpPr>
          <p:cNvPr id="5" name="Title 1"/>
          <p:cNvSpPr txBox="1">
            <a:spLocks/>
          </p:cNvSpPr>
          <p:nvPr/>
        </p:nvSpPr>
        <p:spPr>
          <a:xfrm>
            <a:off x="457200" y="290196"/>
            <a:ext cx="7467600" cy="1143000"/>
          </a:xfrm>
          <a:prstGeom prst="rect">
            <a:avLst/>
          </a:prstGeom>
          <a:noFill/>
          <a:ln w="9525">
            <a:noFill/>
            <a:miter lim="800000"/>
            <a:headEnd/>
            <a:tailEnd/>
          </a:ln>
        </p:spPr>
        <p:txBody>
          <a:bodyPr vert="horz" anchor="ctr">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0" hangingPunct="0"/>
            <a:r>
              <a:rPr lang="ar-SA" sz="4100" b="1"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pic>
        <p:nvPicPr>
          <p:cNvPr id="10242" name="Picture 2" descr="http://www.techbusiness.me/images1/netwerk/w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 y="3599983"/>
            <a:ext cx="3972994" cy="32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1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محور التعامل مع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20000"/>
          </a:bodyPr>
          <a:lstStyle/>
          <a:p>
            <a:pPr marL="457200" lvl="0" indent="-457200" algn="just">
              <a:buFont typeface="+mj-lt"/>
              <a:buAutoNum type="arabicPeriod"/>
            </a:pPr>
            <a:r>
              <a:rPr lang="ar-SA" b="1" dirty="0" smtClean="0"/>
              <a:t>الخادم </a:t>
            </a:r>
            <a:r>
              <a:rPr lang="ar-SA" b="1" dirty="0"/>
              <a:t>(</a:t>
            </a:r>
            <a:r>
              <a:rPr lang="en-US" b="1" dirty="0"/>
              <a:t>Server</a:t>
            </a:r>
            <a:r>
              <a:rPr lang="ar-SA" b="1" dirty="0"/>
              <a:t>) </a:t>
            </a:r>
            <a:r>
              <a:rPr lang="ar-SA" b="1" dirty="0" smtClean="0"/>
              <a:t>:</a:t>
            </a:r>
          </a:p>
          <a:p>
            <a:pPr marL="0" lvl="0" indent="0" algn="just">
              <a:buNone/>
            </a:pPr>
            <a:r>
              <a:rPr lang="ar-SA" b="1" dirty="0"/>
              <a:t>	</a:t>
            </a:r>
            <a:r>
              <a:rPr lang="ar-SA" b="1" dirty="0" smtClean="0"/>
              <a:t> </a:t>
            </a:r>
            <a:r>
              <a:rPr lang="ar-SA" dirty="0"/>
              <a:t>الخادم هو أهم أجهزة الشبكة وهو الذي يوفر مصادر الشبكة ويتحكم بها</a:t>
            </a:r>
            <a:r>
              <a:rPr lang="ar-SA" dirty="0" smtClean="0"/>
              <a:t>.</a:t>
            </a:r>
          </a:p>
          <a:p>
            <a:pPr marL="457200" lvl="0" indent="-457200" algn="just">
              <a:buFont typeface="+mj-lt"/>
              <a:buAutoNum type="arabicPeriod"/>
            </a:pPr>
            <a:endParaRPr lang="en-US" dirty="0"/>
          </a:p>
          <a:p>
            <a:pPr marL="0" lvl="0" indent="0" algn="just">
              <a:buNone/>
            </a:pPr>
            <a:r>
              <a:rPr lang="ar-SA" b="1" dirty="0" smtClean="0"/>
              <a:t>2. العميل </a:t>
            </a:r>
            <a:r>
              <a:rPr lang="ar-SA" b="1" dirty="0"/>
              <a:t>(</a:t>
            </a:r>
            <a:r>
              <a:rPr lang="en-US" b="1" dirty="0"/>
              <a:t>Client</a:t>
            </a:r>
            <a:r>
              <a:rPr lang="ar-SA" b="1" dirty="0"/>
              <a:t>) : </a:t>
            </a:r>
            <a:endParaRPr lang="ar-SA" b="1" dirty="0" smtClean="0"/>
          </a:p>
          <a:p>
            <a:pPr marL="400050" lvl="1" indent="0" algn="just">
              <a:buNone/>
            </a:pPr>
            <a:r>
              <a:rPr lang="ar-SA" b="1" dirty="0"/>
              <a:t>	</a:t>
            </a:r>
            <a:r>
              <a:rPr lang="ar-SA" dirty="0" smtClean="0"/>
              <a:t>العميل </a:t>
            </a:r>
            <a:r>
              <a:rPr lang="ar-SA" dirty="0"/>
              <a:t>هو عبارة عن جهاز حاسب آلي (وحدة طرفية ) مربوط بالشبكة , </a:t>
            </a:r>
            <a:r>
              <a:rPr lang="ar-SA" dirty="0" smtClean="0"/>
              <a:t>ولكن </a:t>
            </a:r>
            <a:r>
              <a:rPr lang="ar-SA" dirty="0"/>
              <a:t>ليس له أي صلاحيات في التحكم</a:t>
            </a:r>
            <a:r>
              <a:rPr lang="ar-SA" dirty="0" smtClean="0"/>
              <a:t>.</a:t>
            </a:r>
          </a:p>
          <a:p>
            <a:pPr marL="457200" lvl="0" indent="-457200" algn="just">
              <a:buFont typeface="+mj-lt"/>
              <a:buAutoNum type="arabicPeriod"/>
            </a:pPr>
            <a:endParaRPr lang="en-US" dirty="0"/>
          </a:p>
          <a:p>
            <a:pPr marL="0" lvl="0" indent="0" algn="just">
              <a:buNone/>
            </a:pPr>
            <a:r>
              <a:rPr lang="ar-SA" b="1" dirty="0" smtClean="0"/>
              <a:t>3. مصادر </a:t>
            </a:r>
            <a:r>
              <a:rPr lang="ar-SA" b="1" dirty="0"/>
              <a:t>الشبكة (</a:t>
            </a:r>
            <a:r>
              <a:rPr lang="en-US" b="1" dirty="0"/>
              <a:t>Resource</a:t>
            </a:r>
            <a:r>
              <a:rPr lang="ar-SA" b="1" dirty="0" smtClean="0"/>
              <a:t>):</a:t>
            </a:r>
          </a:p>
          <a:p>
            <a:pPr marL="0" lvl="0" indent="0" algn="just">
              <a:buNone/>
            </a:pPr>
            <a:r>
              <a:rPr lang="ar-SA" b="1" dirty="0"/>
              <a:t>	</a:t>
            </a:r>
            <a:r>
              <a:rPr lang="ar-SA" b="1" dirty="0" smtClean="0"/>
              <a:t> </a:t>
            </a:r>
            <a:r>
              <a:rPr lang="ar-SA" dirty="0" smtClean="0"/>
              <a:t>هي جميع المكونات المادية (الطابعات) أو البرمجية </a:t>
            </a:r>
          </a:p>
          <a:p>
            <a:pPr marL="0" lvl="0" indent="0" algn="just">
              <a:buNone/>
            </a:pPr>
            <a:r>
              <a:rPr lang="ar-SA" dirty="0" smtClean="0"/>
              <a:t>( الملفات) التي </a:t>
            </a:r>
            <a:r>
              <a:rPr lang="ar-SA" dirty="0"/>
              <a:t>يمكن أن يتشارك بها مستخدم شبكة الحاسب.</a:t>
            </a:r>
            <a:endParaRPr lang="en-US"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buNone/>
            </a:pPr>
            <a:r>
              <a:rPr lang="ar-SA" sz="2800" dirty="0"/>
              <a:t>	</a:t>
            </a:r>
            <a:r>
              <a:rPr lang="ar-SA" sz="2800" dirty="0" smtClean="0"/>
              <a:t>كل </a:t>
            </a:r>
            <a:r>
              <a:rPr lang="ar-SA" sz="2800" dirty="0"/>
              <a:t>جهاز </a:t>
            </a:r>
            <a:r>
              <a:rPr lang="ar-SA" sz="2800" dirty="0" smtClean="0"/>
              <a:t>في هذه </a:t>
            </a:r>
            <a:r>
              <a:rPr lang="ar-SA" sz="2800" dirty="0"/>
              <a:t>الشبكة يستطيع الاستفادة </a:t>
            </a:r>
            <a:endParaRPr lang="ar-SA" sz="2800" dirty="0" smtClean="0"/>
          </a:p>
          <a:p>
            <a:pPr marL="0" indent="0">
              <a:buNone/>
            </a:pPr>
            <a:r>
              <a:rPr lang="ar-SA" sz="2800" dirty="0" smtClean="0"/>
              <a:t>من </a:t>
            </a:r>
            <a:r>
              <a:rPr lang="ar-SA" sz="2800" dirty="0"/>
              <a:t>موارد الجهاز الآخر سواء المكونات المادية </a:t>
            </a:r>
            <a:endParaRPr lang="ar-SA" sz="2800" dirty="0" smtClean="0"/>
          </a:p>
          <a:p>
            <a:pPr marL="0" indent="0">
              <a:buNone/>
            </a:pPr>
            <a:r>
              <a:rPr lang="ar-SA" sz="2800" dirty="0" smtClean="0"/>
              <a:t>أو البرمجية , </a:t>
            </a:r>
            <a:r>
              <a:rPr lang="ar-SA" sz="2800" dirty="0"/>
              <a:t> </a:t>
            </a:r>
            <a:r>
              <a:rPr lang="ar-SA" sz="2800" dirty="0" smtClean="0"/>
              <a:t>غالبا تستخدم </a:t>
            </a:r>
            <a:r>
              <a:rPr lang="ar-SA" sz="2800" dirty="0"/>
              <a:t>هذه الشبكات في 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التثبيت </a:t>
            </a:r>
            <a:r>
              <a:rPr lang="ar-SA" sz="2800" dirty="0" smtClean="0">
                <a:solidFill>
                  <a:schemeClr val="accent2"/>
                </a:solidFill>
              </a:rPr>
              <a:t> </a:t>
            </a:r>
            <a:r>
              <a:rPr lang="ar-SA" sz="2800" dirty="0" smtClean="0"/>
              <a:t>: حيث </a:t>
            </a:r>
            <a:r>
              <a:rPr lang="ar-SA" sz="2800" dirty="0"/>
              <a:t>يكفي نظام تشغيل بسيط لإدخال الأجهزة </a:t>
            </a:r>
          </a:p>
          <a:p>
            <a:pPr marL="0" indent="0">
              <a:buNone/>
            </a:pPr>
            <a:r>
              <a:rPr lang="ar-SA" sz="2800" dirty="0"/>
              <a:t>على هذا النوع من الشبكات.</a:t>
            </a:r>
            <a:endParaRPr lang="en-US" sz="2800" dirty="0"/>
          </a:p>
          <a:p>
            <a:pPr marL="0" indent="0">
              <a:buNone/>
            </a:pPr>
            <a:endParaRPr lang="ar-SA" sz="2800" dirty="0"/>
          </a:p>
          <a:p>
            <a:pPr marL="0" lvl="0" indent="0">
              <a:buNone/>
            </a:pPr>
            <a:r>
              <a:rPr lang="ar-SA" sz="2800" dirty="0" smtClean="0"/>
              <a:t>2- </a:t>
            </a:r>
            <a:r>
              <a:rPr lang="ar-SA" sz="2800" dirty="0">
                <a:solidFill>
                  <a:schemeClr val="accent2"/>
                </a:solidFill>
              </a:rPr>
              <a:t>قليلة 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E62220-9EC5-4825-B8EC-2EBFCDEFC780}">
  <ds:schemaRefs>
    <ds:schemaRef ds:uri="http://purl.org/dc/elements/1.1/"/>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5EEFDCC-BE3C-465A-9749-3657A5436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631</TotalTime>
  <Words>837</Words>
  <Application>Microsoft Office PowerPoint</Application>
  <PresentationFormat>عرض على الشاشة (3:4)‏</PresentationFormat>
  <Paragraphs>152</Paragraphs>
  <Slides>27</Slides>
  <Notes>2</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شبكات الحاسب الآلي وحمايتها </vt:lpstr>
      <vt:lpstr>شبكات الحاسب الآلي</vt:lpstr>
      <vt:lpstr>أهم فوائد ومميزات الشبكات </vt:lpstr>
      <vt:lpstr>أهم فوائد ومميزات الشبكات </vt:lpstr>
      <vt:lpstr>أنواع الشبكات حسب البعد </vt:lpstr>
      <vt:lpstr>2- شبكات موسعة (WAN) : وتعني Wide Area Network </vt:lpstr>
      <vt:lpstr>محور التعامل مع الشبكة</vt:lpstr>
      <vt:lpstr>أنواع الشبكات حسب المكونات </vt:lpstr>
      <vt:lpstr>عرض تقديمي في PowerPoint</vt:lpstr>
      <vt:lpstr>عرض تقديمي في PowerPoint</vt:lpstr>
      <vt:lpstr>أنواع الشبكات حسب المكونات </vt:lpstr>
      <vt:lpstr>مميزات  شبكة الخادم و العميل Server/Client Network</vt:lpstr>
      <vt:lpstr>عيوب  شبكة الخادم و العميل Server/Client Network</vt:lpstr>
      <vt:lpstr>المكونات المادية للشبكة ( Network Hardware) </vt:lpstr>
      <vt:lpstr>الشبكات اللاسلكية (Wi - Fi)</vt:lpstr>
      <vt:lpstr>العوامل المؤثرة سلباً على  الشبكات </vt:lpstr>
      <vt:lpstr>الشبكات العالمية الإنترنت (Internet)</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عرض تقديمي في PowerPoint</vt:lpstr>
      <vt:lpstr>أهم طرق الحماية من الفيروسات </vt:lpstr>
      <vt:lpstr>أهم طرق الحماية من الفيروسات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user</cp:lastModifiedBy>
  <cp:revision>50</cp:revision>
  <dcterms:created xsi:type="dcterms:W3CDTF">2011-10-02T13:55:47Z</dcterms:created>
  <dcterms:modified xsi:type="dcterms:W3CDTF">2017-02-05T14:34:21Z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