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7" r:id="rId12"/>
    <p:sldId id="266" r:id="rId13"/>
  </p:sldIdLst>
  <p:sldSz cx="9144000" cy="6858000" type="screen4x3"/>
  <p:notesSz cx="6858000" cy="9144000"/>
  <p:defaultText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84380"/>
    <p:restoredTop sz="94660"/>
  </p:normalViewPr>
  <p:slideViewPr>
    <p:cSldViewPr>
      <p:cViewPr varScale="1">
        <p:scale>
          <a:sx n="68" d="100"/>
          <a:sy n="68" d="100"/>
        </p:scale>
        <p:origin x="-1140"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bg>
      <p:bgRef idx="1002">
        <a:schemeClr val="bg2"/>
      </p:bgRef>
    </p:bg>
    <p:spTree>
      <p:nvGrpSpPr>
        <p:cNvPr id="1" name=""/>
        <p:cNvGrpSpPr/>
        <p:nvPr/>
      </p:nvGrpSpPr>
      <p:grpSpPr>
        <a:xfrm>
          <a:off x="0" y="0"/>
          <a:ext cx="0" cy="0"/>
          <a:chOff x="0" y="0"/>
          <a:chExt cx="0" cy="0"/>
        </a:xfrm>
      </p:grpSpPr>
      <p:sp>
        <p:nvSpPr>
          <p:cNvPr id="9" name="عنوان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ar-SA" smtClean="0"/>
              <a:t>انقر لتحرير نمط العنوان الرئيسي</a:t>
            </a:r>
            <a:endParaRPr kumimoji="0" lang="en-US"/>
          </a:p>
        </p:txBody>
      </p:sp>
      <p:sp>
        <p:nvSpPr>
          <p:cNvPr id="17" name="عنوان فرعي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ar-SA" smtClean="0"/>
              <a:t>انقر لتحرير نمط العنوان الثانوي الرئيسي</a:t>
            </a:r>
            <a:endParaRPr kumimoji="0" lang="en-US"/>
          </a:p>
        </p:txBody>
      </p:sp>
      <p:sp>
        <p:nvSpPr>
          <p:cNvPr id="30" name="عنصر نائب للتاريخ 29"/>
          <p:cNvSpPr>
            <a:spLocks noGrp="1"/>
          </p:cNvSpPr>
          <p:nvPr>
            <p:ph type="dt" sz="half" idx="10"/>
          </p:nvPr>
        </p:nvSpPr>
        <p:spPr/>
        <p:txBody>
          <a:bodyPr/>
          <a:lstStyle/>
          <a:p>
            <a:fld id="{1B8ABB09-4A1D-463E-8065-109CC2B7EFAA}" type="datetimeFigureOut">
              <a:rPr lang="ar-SA" smtClean="0"/>
              <a:pPr/>
              <a:t>08/03/1439</a:t>
            </a:fld>
            <a:endParaRPr lang="ar-SA"/>
          </a:p>
        </p:txBody>
      </p:sp>
      <p:sp>
        <p:nvSpPr>
          <p:cNvPr id="19" name="عنصر نائب للتذييل 18"/>
          <p:cNvSpPr>
            <a:spLocks noGrp="1"/>
          </p:cNvSpPr>
          <p:nvPr>
            <p:ph type="ftr" sz="quarter" idx="11"/>
          </p:nvPr>
        </p:nvSpPr>
        <p:spPr/>
        <p:txBody>
          <a:bodyPr/>
          <a:lstStyle/>
          <a:p>
            <a:endParaRPr lang="ar-SA"/>
          </a:p>
        </p:txBody>
      </p:sp>
      <p:sp>
        <p:nvSpPr>
          <p:cNvPr id="27" name="عنصر نائب لرقم الشريحة 26"/>
          <p:cNvSpPr>
            <a:spLocks noGrp="1"/>
          </p:cNvSpPr>
          <p:nvPr>
            <p:ph type="sldNum" sz="quarter" idx="12"/>
          </p:nvPr>
        </p:nvSpPr>
        <p:spPr/>
        <p:txBody>
          <a:bodyPr/>
          <a:lstStyle/>
          <a:p>
            <a:fld id="{0B34F065-1154-456A-91E3-76DE8E75E17B}" type="slidenum">
              <a:rPr lang="ar-SA" smtClean="0"/>
              <a:pPr/>
              <a:t>‹#›</a:t>
            </a:fld>
            <a:endParaRPr lang="ar-SA"/>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kumimoji="0" lang="ar-SA" smtClean="0"/>
              <a:t>انقر لتحرير نمط العنوان الرئيسي</a:t>
            </a:r>
            <a:endParaRPr kumimoji="0" lang="en-US"/>
          </a:p>
        </p:txBody>
      </p:sp>
      <p:sp>
        <p:nvSpPr>
          <p:cNvPr id="3" name="عنصر نائب للعنوان العمودي 2"/>
          <p:cNvSpPr>
            <a:spLocks noGrp="1"/>
          </p:cNvSpPr>
          <p:nvPr>
            <p:ph type="body" orient="vert" idx="1"/>
          </p:nvPr>
        </p:nvSpPr>
        <p:spPr/>
        <p:txBody>
          <a:bodyPr vert="eaVer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تاريخ 3"/>
          <p:cNvSpPr>
            <a:spLocks noGrp="1"/>
          </p:cNvSpPr>
          <p:nvPr>
            <p:ph type="dt" sz="half" idx="10"/>
          </p:nvPr>
        </p:nvSpPr>
        <p:spPr/>
        <p:txBody>
          <a:bodyPr/>
          <a:lstStyle/>
          <a:p>
            <a:fld id="{1B8ABB09-4A1D-463E-8065-109CC2B7EFAA}" type="datetimeFigureOut">
              <a:rPr lang="ar-SA" smtClean="0"/>
              <a:pPr/>
              <a:t>08/03/1439</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pPr/>
              <a:t>‹#›</a:t>
            </a:fld>
            <a:endParaRPr lang="ar-S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629400" y="914401"/>
            <a:ext cx="2057400" cy="5211763"/>
          </a:xfrm>
        </p:spPr>
        <p:txBody>
          <a:bodyPr vert="eaVert"/>
          <a:lstStyle/>
          <a:p>
            <a:r>
              <a:rPr kumimoji="0" lang="ar-SA" smtClean="0"/>
              <a:t>انقر لتحرير نمط العنوان الرئيسي</a:t>
            </a:r>
            <a:endParaRPr kumimoji="0" lang="en-US"/>
          </a:p>
        </p:txBody>
      </p:sp>
      <p:sp>
        <p:nvSpPr>
          <p:cNvPr id="3" name="عنصر نائب للعنوان العمودي 2"/>
          <p:cNvSpPr>
            <a:spLocks noGrp="1"/>
          </p:cNvSpPr>
          <p:nvPr>
            <p:ph type="body" orient="vert" idx="1"/>
          </p:nvPr>
        </p:nvSpPr>
        <p:spPr>
          <a:xfrm>
            <a:off x="457200" y="914401"/>
            <a:ext cx="6019800" cy="5211763"/>
          </a:xfrm>
        </p:spPr>
        <p:txBody>
          <a:bodyPr vert="eaVer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تاريخ 3"/>
          <p:cNvSpPr>
            <a:spLocks noGrp="1"/>
          </p:cNvSpPr>
          <p:nvPr>
            <p:ph type="dt" sz="half" idx="10"/>
          </p:nvPr>
        </p:nvSpPr>
        <p:spPr/>
        <p:txBody>
          <a:bodyPr/>
          <a:lstStyle/>
          <a:p>
            <a:fld id="{1B8ABB09-4A1D-463E-8065-109CC2B7EFAA}" type="datetimeFigureOut">
              <a:rPr lang="ar-SA" smtClean="0"/>
              <a:pPr/>
              <a:t>08/03/1439</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pPr/>
              <a:t>‹#›</a:t>
            </a:fld>
            <a:endParaRPr lang="ar-S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kumimoji="0" lang="ar-SA" smtClean="0"/>
              <a:t>انقر لتحرير نمط العنوان الرئيسي</a:t>
            </a:r>
            <a:endParaRPr kumimoji="0" lang="en-US"/>
          </a:p>
        </p:txBody>
      </p:sp>
      <p:sp>
        <p:nvSpPr>
          <p:cNvPr id="3" name="عنصر نائب للمحتوى 2"/>
          <p:cNvSpPr>
            <a:spLocks noGrp="1"/>
          </p:cNvSpPr>
          <p:nvPr>
            <p:ph idx="1"/>
          </p:nvPr>
        </p:nvSpPr>
        <p:spPr/>
        <p:txBody>
          <a:body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تاريخ 3"/>
          <p:cNvSpPr>
            <a:spLocks noGrp="1"/>
          </p:cNvSpPr>
          <p:nvPr>
            <p:ph type="dt" sz="half" idx="10"/>
          </p:nvPr>
        </p:nvSpPr>
        <p:spPr/>
        <p:txBody>
          <a:bodyPr/>
          <a:lstStyle/>
          <a:p>
            <a:fld id="{1B8ABB09-4A1D-463E-8065-109CC2B7EFAA}" type="datetimeFigureOut">
              <a:rPr lang="ar-SA" smtClean="0"/>
              <a:pPr/>
              <a:t>08/03/1439</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pPr/>
              <a:t>‹#›</a:t>
            </a:fld>
            <a:endParaRPr lang="ar-S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bg>
      <p:bgRef idx="1002">
        <a:schemeClr val="bg2"/>
      </p:bgRef>
    </p:bg>
    <p:spTree>
      <p:nvGrpSpPr>
        <p:cNvPr id="1" name=""/>
        <p:cNvGrpSpPr/>
        <p:nvPr/>
      </p:nvGrpSpPr>
      <p:grpSpPr>
        <a:xfrm>
          <a:off x="0" y="0"/>
          <a:ext cx="0" cy="0"/>
          <a:chOff x="0" y="0"/>
          <a:chExt cx="0" cy="0"/>
        </a:xfrm>
      </p:grpSpPr>
      <p:sp>
        <p:nvSpPr>
          <p:cNvPr id="2" name="عنوان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ar-SA" smtClean="0"/>
              <a:t>انقر لتحرير نمط العنوان الرئيسي</a:t>
            </a:r>
            <a:endParaRPr kumimoji="0" lang="en-US"/>
          </a:p>
        </p:txBody>
      </p:sp>
      <p:sp>
        <p:nvSpPr>
          <p:cNvPr id="3" name="عنصر نائب للنص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ar-SA" smtClean="0"/>
              <a:t>انقر لتحرير أنماط النص الرئيسي</a:t>
            </a:r>
          </a:p>
        </p:txBody>
      </p:sp>
      <p:sp>
        <p:nvSpPr>
          <p:cNvPr id="4" name="عنصر نائب للتاريخ 3"/>
          <p:cNvSpPr>
            <a:spLocks noGrp="1"/>
          </p:cNvSpPr>
          <p:nvPr>
            <p:ph type="dt" sz="half" idx="10"/>
          </p:nvPr>
        </p:nvSpPr>
        <p:spPr/>
        <p:txBody>
          <a:bodyPr/>
          <a:lstStyle/>
          <a:p>
            <a:fld id="{1B8ABB09-4A1D-463E-8065-109CC2B7EFAA}" type="datetimeFigureOut">
              <a:rPr lang="ar-SA" smtClean="0"/>
              <a:pPr/>
              <a:t>08/03/1439</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pPr/>
              <a:t>‹#›</a:t>
            </a:fld>
            <a:endParaRPr lang="ar-SA"/>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704088"/>
            <a:ext cx="8229600" cy="1143000"/>
          </a:xfrm>
        </p:spPr>
        <p:txBody>
          <a:bodyPr/>
          <a:lstStyle/>
          <a:p>
            <a:r>
              <a:rPr kumimoji="0" lang="ar-SA" smtClean="0"/>
              <a:t>انقر لتحرير نمط العنوان الرئيسي</a:t>
            </a:r>
            <a:endParaRPr kumimoji="0" lang="en-US"/>
          </a:p>
        </p:txBody>
      </p:sp>
      <p:sp>
        <p:nvSpPr>
          <p:cNvPr id="3" name="عنصر نائب للمحتوى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محتوى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5" name="عنصر نائب للتاريخ 4"/>
          <p:cNvSpPr>
            <a:spLocks noGrp="1"/>
          </p:cNvSpPr>
          <p:nvPr>
            <p:ph type="dt" sz="half" idx="10"/>
          </p:nvPr>
        </p:nvSpPr>
        <p:spPr/>
        <p:txBody>
          <a:bodyPr/>
          <a:lstStyle/>
          <a:p>
            <a:fld id="{1B8ABB09-4A1D-463E-8065-109CC2B7EFAA}" type="datetimeFigureOut">
              <a:rPr lang="ar-SA" smtClean="0"/>
              <a:pPr/>
              <a:t>08/03/1439</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0B34F065-1154-456A-91E3-76DE8E75E17B}" type="slidenum">
              <a:rPr lang="ar-SA" smtClean="0"/>
              <a:pPr/>
              <a:t>‹#›</a:t>
            </a:fld>
            <a:endParaRPr lang="ar-S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704088"/>
            <a:ext cx="8229600" cy="1143000"/>
          </a:xfrm>
        </p:spPr>
        <p:txBody>
          <a:bodyPr tIns="45720" anchor="b"/>
          <a:lstStyle>
            <a:lvl1pPr>
              <a:defRPr/>
            </a:lvl1pPr>
          </a:lstStyle>
          <a:p>
            <a:r>
              <a:rPr kumimoji="0" lang="ar-SA" smtClean="0"/>
              <a:t>انقر لتحرير نمط العنوان الرئيسي</a:t>
            </a:r>
            <a:endParaRPr kumimoji="0" lang="en-US"/>
          </a:p>
        </p:txBody>
      </p:sp>
      <p:sp>
        <p:nvSpPr>
          <p:cNvPr id="3" name="عنصر نائب للنص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ar-SA" smtClean="0"/>
              <a:t>انقر لتحرير أنماط النص الرئيسي</a:t>
            </a:r>
          </a:p>
        </p:txBody>
      </p:sp>
      <p:sp>
        <p:nvSpPr>
          <p:cNvPr id="4" name="عنصر نائب للنص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ar-SA" smtClean="0"/>
              <a:t>انقر لتحرير أنماط النص الرئيسي</a:t>
            </a:r>
          </a:p>
        </p:txBody>
      </p:sp>
      <p:sp>
        <p:nvSpPr>
          <p:cNvPr id="5" name="عنصر نائب للمحتوى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6" name="عنصر نائب للمحتوى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7" name="عنصر نائب للتاريخ 6"/>
          <p:cNvSpPr>
            <a:spLocks noGrp="1"/>
          </p:cNvSpPr>
          <p:nvPr>
            <p:ph type="dt" sz="half" idx="10"/>
          </p:nvPr>
        </p:nvSpPr>
        <p:spPr/>
        <p:txBody>
          <a:bodyPr/>
          <a:lstStyle/>
          <a:p>
            <a:fld id="{1B8ABB09-4A1D-463E-8065-109CC2B7EFAA}" type="datetimeFigureOut">
              <a:rPr lang="ar-SA" smtClean="0"/>
              <a:pPr/>
              <a:t>08/03/1439</a:t>
            </a:fld>
            <a:endParaRPr lang="ar-SA"/>
          </a:p>
        </p:txBody>
      </p:sp>
      <p:sp>
        <p:nvSpPr>
          <p:cNvPr id="8" name="عنصر نائب للتذييل 7"/>
          <p:cNvSpPr>
            <a:spLocks noGrp="1"/>
          </p:cNvSpPr>
          <p:nvPr>
            <p:ph type="ftr" sz="quarter" idx="11"/>
          </p:nvPr>
        </p:nvSpPr>
        <p:spPr/>
        <p:txBody>
          <a:bodyPr/>
          <a:lstStyle/>
          <a:p>
            <a:endParaRPr lang="ar-SA"/>
          </a:p>
        </p:txBody>
      </p:sp>
      <p:sp>
        <p:nvSpPr>
          <p:cNvPr id="9" name="عنصر نائب لرقم الشريحة 8"/>
          <p:cNvSpPr>
            <a:spLocks noGrp="1"/>
          </p:cNvSpPr>
          <p:nvPr>
            <p:ph type="sldNum" sz="quarter" idx="12"/>
          </p:nvPr>
        </p:nvSpPr>
        <p:spPr/>
        <p:txBody>
          <a:bodyPr/>
          <a:lstStyle/>
          <a:p>
            <a:fld id="{0B34F065-1154-456A-91E3-76DE8E75E17B}" type="slidenum">
              <a:rPr lang="ar-SA" smtClean="0"/>
              <a:pPr/>
              <a:t>‹#›</a:t>
            </a:fld>
            <a:endParaRPr lang="ar-SA"/>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ar-SA" smtClean="0"/>
              <a:t>انقر لتحرير نمط العنوان الرئيسي</a:t>
            </a:r>
            <a:endParaRPr kumimoji="0" lang="en-US"/>
          </a:p>
        </p:txBody>
      </p:sp>
      <p:sp>
        <p:nvSpPr>
          <p:cNvPr id="3" name="عنصر نائب للتاريخ 2"/>
          <p:cNvSpPr>
            <a:spLocks noGrp="1"/>
          </p:cNvSpPr>
          <p:nvPr>
            <p:ph type="dt" sz="half" idx="10"/>
          </p:nvPr>
        </p:nvSpPr>
        <p:spPr/>
        <p:txBody>
          <a:bodyPr/>
          <a:lstStyle/>
          <a:p>
            <a:fld id="{1B8ABB09-4A1D-463E-8065-109CC2B7EFAA}" type="datetimeFigureOut">
              <a:rPr lang="ar-SA" smtClean="0"/>
              <a:pPr/>
              <a:t>08/03/1439</a:t>
            </a:fld>
            <a:endParaRPr lang="ar-SA"/>
          </a:p>
        </p:txBody>
      </p:sp>
      <p:sp>
        <p:nvSpPr>
          <p:cNvPr id="4" name="عنصر نائب للتذييل 3"/>
          <p:cNvSpPr>
            <a:spLocks noGrp="1"/>
          </p:cNvSpPr>
          <p:nvPr>
            <p:ph type="ftr" sz="quarter" idx="11"/>
          </p:nvPr>
        </p:nvSpPr>
        <p:spPr/>
        <p:txBody>
          <a:bodyPr/>
          <a:lstStyle/>
          <a:p>
            <a:endParaRPr lang="ar-SA"/>
          </a:p>
        </p:txBody>
      </p:sp>
      <p:sp>
        <p:nvSpPr>
          <p:cNvPr id="5" name="عنصر نائب لرقم الشريحة 4"/>
          <p:cNvSpPr>
            <a:spLocks noGrp="1"/>
          </p:cNvSpPr>
          <p:nvPr>
            <p:ph type="sldNum" sz="quarter" idx="12"/>
          </p:nvPr>
        </p:nvSpPr>
        <p:spPr/>
        <p:txBody>
          <a:bodyPr/>
          <a:lstStyle/>
          <a:p>
            <a:fld id="{0B34F065-1154-456A-91E3-76DE8E75E17B}" type="slidenum">
              <a:rPr lang="ar-SA" smtClean="0"/>
              <a:pPr/>
              <a:t>‹#›</a:t>
            </a:fld>
            <a:endParaRPr lang="ar-S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p:txBody>
          <a:bodyPr/>
          <a:lstStyle/>
          <a:p>
            <a:fld id="{1B8ABB09-4A1D-463E-8065-109CC2B7EFAA}" type="datetimeFigureOut">
              <a:rPr lang="ar-SA" smtClean="0"/>
              <a:pPr/>
              <a:t>08/03/1439</a:t>
            </a:fld>
            <a:endParaRPr lang="ar-SA"/>
          </a:p>
        </p:txBody>
      </p:sp>
      <p:sp>
        <p:nvSpPr>
          <p:cNvPr id="3" name="عنصر نائب للتذييل 2"/>
          <p:cNvSpPr>
            <a:spLocks noGrp="1"/>
          </p:cNvSpPr>
          <p:nvPr>
            <p:ph type="ftr" sz="quarter" idx="11"/>
          </p:nvPr>
        </p:nvSpPr>
        <p:spPr/>
        <p:txBody>
          <a:bodyPr/>
          <a:lstStyle/>
          <a:p>
            <a:endParaRPr lang="ar-SA"/>
          </a:p>
        </p:txBody>
      </p:sp>
      <p:sp>
        <p:nvSpPr>
          <p:cNvPr id="4" name="عنصر نائب لرقم الشريحة 3"/>
          <p:cNvSpPr>
            <a:spLocks noGrp="1"/>
          </p:cNvSpPr>
          <p:nvPr>
            <p:ph type="sldNum" sz="quarter" idx="12"/>
          </p:nvPr>
        </p:nvSpPr>
        <p:spPr/>
        <p:txBody>
          <a:bodyPr/>
          <a:lstStyle/>
          <a:p>
            <a:fld id="{0B34F065-1154-456A-91E3-76DE8E75E17B}" type="slidenum">
              <a:rPr lang="ar-SA" smtClean="0"/>
              <a:pPr/>
              <a:t>‹#›</a:t>
            </a:fld>
            <a:endParaRPr lang="ar-S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ar-SA" smtClean="0"/>
              <a:t>انقر لتحرير نمط العنوان الرئيسي</a:t>
            </a:r>
            <a:endParaRPr kumimoji="0" lang="en-US"/>
          </a:p>
        </p:txBody>
      </p:sp>
      <p:sp>
        <p:nvSpPr>
          <p:cNvPr id="3" name="عنصر نائب للنص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ar-SA" smtClean="0"/>
              <a:t>انقر لتحرير أنماط النص الرئيسي</a:t>
            </a:r>
          </a:p>
        </p:txBody>
      </p:sp>
      <p:sp>
        <p:nvSpPr>
          <p:cNvPr id="4" name="عنصر نائب للمحتوى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5" name="عنصر نائب للتاريخ 4"/>
          <p:cNvSpPr>
            <a:spLocks noGrp="1"/>
          </p:cNvSpPr>
          <p:nvPr>
            <p:ph type="dt" sz="half" idx="10"/>
          </p:nvPr>
        </p:nvSpPr>
        <p:spPr/>
        <p:txBody>
          <a:bodyPr/>
          <a:lstStyle/>
          <a:p>
            <a:fld id="{1B8ABB09-4A1D-463E-8065-109CC2B7EFAA}" type="datetimeFigureOut">
              <a:rPr lang="ar-SA" smtClean="0"/>
              <a:pPr/>
              <a:t>08/03/1439</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0B34F065-1154-456A-91E3-76DE8E75E17B}" type="slidenum">
              <a:rPr lang="ar-SA" smtClean="0"/>
              <a:pPr/>
              <a:t>‹#›</a:t>
            </a:fld>
            <a:endParaRPr lang="ar-SA"/>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صورة ذو تسمية توضيحية">
    <p:spTree>
      <p:nvGrpSpPr>
        <p:cNvPr id="1" name=""/>
        <p:cNvGrpSpPr/>
        <p:nvPr/>
      </p:nvGrpSpPr>
      <p:grpSpPr>
        <a:xfrm>
          <a:off x="0" y="0"/>
          <a:ext cx="0" cy="0"/>
          <a:chOff x="0" y="0"/>
          <a:chExt cx="0" cy="0"/>
        </a:xfrm>
      </p:grpSpPr>
      <p:sp>
        <p:nvSpPr>
          <p:cNvPr id="9" name="مستطيل ذو زاوية واحدة مخدوشة ودائرية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مثلث قائم الزاوية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عنوان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ar-SA" smtClean="0"/>
              <a:t>انقر لتحرير نمط العنوان الرئيسي</a:t>
            </a:r>
            <a:endParaRPr kumimoji="0" lang="en-US"/>
          </a:p>
        </p:txBody>
      </p:sp>
      <p:sp>
        <p:nvSpPr>
          <p:cNvPr id="4" name="عنصر نائب للنص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1B8ABB09-4A1D-463E-8065-109CC2B7EFAA}" type="datetimeFigureOut">
              <a:rPr lang="ar-SA" smtClean="0"/>
              <a:pPr/>
              <a:t>08/03/1439</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a:xfrm>
            <a:off x="8077200" y="6356350"/>
            <a:ext cx="609600" cy="365125"/>
          </a:xfrm>
        </p:spPr>
        <p:txBody>
          <a:bodyPr/>
          <a:lstStyle/>
          <a:p>
            <a:fld id="{0B34F065-1154-456A-91E3-76DE8E75E17B}" type="slidenum">
              <a:rPr lang="ar-SA" smtClean="0"/>
              <a:pPr/>
              <a:t>‹#›</a:t>
            </a:fld>
            <a:endParaRPr lang="ar-SA"/>
          </a:p>
        </p:txBody>
      </p:sp>
      <p:sp>
        <p:nvSpPr>
          <p:cNvPr id="3" name="عنصر نائب للصورة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ar-SA" smtClean="0"/>
              <a:t>انقر فوق الرمز لإضافة صورة</a:t>
            </a:r>
            <a:endParaRPr kumimoji="0" lang="en-US" dirty="0"/>
          </a:p>
        </p:txBody>
      </p:sp>
      <p:sp>
        <p:nvSpPr>
          <p:cNvPr id="10" name="شكل حر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شكل حر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شكل حر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شكل حر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عنصر نائب للعنوان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ar-SA" smtClean="0"/>
              <a:t>انقر لتحرير نمط العنوان الرئيسي</a:t>
            </a:r>
            <a:endParaRPr kumimoji="0" lang="en-US"/>
          </a:p>
        </p:txBody>
      </p:sp>
      <p:sp>
        <p:nvSpPr>
          <p:cNvPr id="30" name="عنصر نائب للنص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ar-SA" smtClean="0"/>
              <a:t>انقر لتحرير أنماط النص الرئيسي</a:t>
            </a:r>
          </a:p>
          <a:p>
            <a:pPr lvl="1" eaLnBrk="1" latinLnBrk="0" hangingPunct="1"/>
            <a:r>
              <a:rPr kumimoji="0" lang="ar-SA" smtClean="0"/>
              <a:t>المستوى الثاني</a:t>
            </a:r>
          </a:p>
          <a:p>
            <a:pPr lvl="2" eaLnBrk="1" latinLnBrk="0" hangingPunct="1"/>
            <a:r>
              <a:rPr kumimoji="0" lang="ar-SA" smtClean="0"/>
              <a:t>المستوى الثالث</a:t>
            </a:r>
          </a:p>
          <a:p>
            <a:pPr lvl="3" eaLnBrk="1" latinLnBrk="0" hangingPunct="1"/>
            <a:r>
              <a:rPr kumimoji="0" lang="ar-SA" smtClean="0"/>
              <a:t>المستوى الرابع</a:t>
            </a:r>
          </a:p>
          <a:p>
            <a:pPr lvl="4" eaLnBrk="1" latinLnBrk="0" hangingPunct="1"/>
            <a:r>
              <a:rPr kumimoji="0" lang="ar-SA" smtClean="0"/>
              <a:t>المستوى الخامس</a:t>
            </a:r>
            <a:endParaRPr kumimoji="0" lang="en-US"/>
          </a:p>
        </p:txBody>
      </p:sp>
      <p:sp>
        <p:nvSpPr>
          <p:cNvPr id="10" name="عنصر نائب للتاريخ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1B8ABB09-4A1D-463E-8065-109CC2B7EFAA}" type="datetimeFigureOut">
              <a:rPr lang="ar-SA" smtClean="0"/>
              <a:pPr/>
              <a:t>08/03/1439</a:t>
            </a:fld>
            <a:endParaRPr lang="ar-SA"/>
          </a:p>
        </p:txBody>
      </p:sp>
      <p:sp>
        <p:nvSpPr>
          <p:cNvPr id="22" name="عنصر نائب للتذييل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ar-SA"/>
          </a:p>
        </p:txBody>
      </p:sp>
      <p:sp>
        <p:nvSpPr>
          <p:cNvPr id="18" name="عنصر نائب لرقم الشريحة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0B34F065-1154-456A-91E3-76DE8E75E17B}" type="slidenum">
              <a:rPr lang="ar-SA" smtClean="0"/>
              <a:pPr/>
              <a:t>‹#›</a:t>
            </a:fld>
            <a:endParaRPr lang="ar-SA"/>
          </a:p>
        </p:txBody>
      </p:sp>
      <p:grpSp>
        <p:nvGrpSpPr>
          <p:cNvPr id="2" name="مجموعة 1"/>
          <p:cNvGrpSpPr/>
          <p:nvPr/>
        </p:nvGrpSpPr>
        <p:grpSpPr>
          <a:xfrm>
            <a:off x="-19017" y="202408"/>
            <a:ext cx="9180548" cy="649224"/>
            <a:chOff x="-19045" y="216550"/>
            <a:chExt cx="9180548" cy="649224"/>
          </a:xfrm>
        </p:grpSpPr>
        <p:sp>
          <p:nvSpPr>
            <p:cNvPr id="12" name="شكل حر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شكل حر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1"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r" rtl="1"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r" rtl="1"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r" rtl="1"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r" rtl="1"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r" rtl="1"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r" rtl="1"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r" rtl="1"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r" rtl="1"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r" rtl="1"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r" rtl="1" eaLnBrk="1" latinLnBrk="0" hangingPunct="1">
        <a:defRPr kumimoji="0" kern="1200">
          <a:solidFill>
            <a:schemeClr val="tx1"/>
          </a:solidFill>
          <a:latin typeface="+mn-lt"/>
          <a:ea typeface="+mn-ea"/>
          <a:cs typeface="+mn-cs"/>
        </a:defRPr>
      </a:lvl1pPr>
      <a:lvl2pPr marL="457200" algn="r" rtl="1" eaLnBrk="1" latinLnBrk="0" hangingPunct="1">
        <a:defRPr kumimoji="0" kern="1200">
          <a:solidFill>
            <a:schemeClr val="tx1"/>
          </a:solidFill>
          <a:latin typeface="+mn-lt"/>
          <a:ea typeface="+mn-ea"/>
          <a:cs typeface="+mn-cs"/>
        </a:defRPr>
      </a:lvl2pPr>
      <a:lvl3pPr marL="914400" algn="r" rtl="1" eaLnBrk="1" latinLnBrk="0" hangingPunct="1">
        <a:defRPr kumimoji="0" kern="1200">
          <a:solidFill>
            <a:schemeClr val="tx1"/>
          </a:solidFill>
          <a:latin typeface="+mn-lt"/>
          <a:ea typeface="+mn-ea"/>
          <a:cs typeface="+mn-cs"/>
        </a:defRPr>
      </a:lvl3pPr>
      <a:lvl4pPr marL="1371600" algn="r" rtl="1" eaLnBrk="1" latinLnBrk="0" hangingPunct="1">
        <a:defRPr kumimoji="0" kern="1200">
          <a:solidFill>
            <a:schemeClr val="tx1"/>
          </a:solidFill>
          <a:latin typeface="+mn-lt"/>
          <a:ea typeface="+mn-ea"/>
          <a:cs typeface="+mn-cs"/>
        </a:defRPr>
      </a:lvl4pPr>
      <a:lvl5pPr marL="1828800" algn="r" rtl="1" eaLnBrk="1" latinLnBrk="0" hangingPunct="1">
        <a:defRPr kumimoji="0" kern="1200">
          <a:solidFill>
            <a:schemeClr val="tx1"/>
          </a:solidFill>
          <a:latin typeface="+mn-lt"/>
          <a:ea typeface="+mn-ea"/>
          <a:cs typeface="+mn-cs"/>
        </a:defRPr>
      </a:lvl5pPr>
      <a:lvl6pPr marL="2286000" algn="r" rtl="1" eaLnBrk="1" latinLnBrk="0" hangingPunct="1">
        <a:defRPr kumimoji="0" kern="1200">
          <a:solidFill>
            <a:schemeClr val="tx1"/>
          </a:solidFill>
          <a:latin typeface="+mn-lt"/>
          <a:ea typeface="+mn-ea"/>
          <a:cs typeface="+mn-cs"/>
        </a:defRPr>
      </a:lvl6pPr>
      <a:lvl7pPr marL="2743200" algn="r" rtl="1" eaLnBrk="1" latinLnBrk="0" hangingPunct="1">
        <a:defRPr kumimoji="0" kern="1200">
          <a:solidFill>
            <a:schemeClr val="tx1"/>
          </a:solidFill>
          <a:latin typeface="+mn-lt"/>
          <a:ea typeface="+mn-ea"/>
          <a:cs typeface="+mn-cs"/>
        </a:defRPr>
      </a:lvl7pPr>
      <a:lvl8pPr marL="3200400" algn="r" rtl="1" eaLnBrk="1" latinLnBrk="0" hangingPunct="1">
        <a:defRPr kumimoji="0" kern="1200">
          <a:solidFill>
            <a:schemeClr val="tx1"/>
          </a:solidFill>
          <a:latin typeface="+mn-lt"/>
          <a:ea typeface="+mn-ea"/>
          <a:cs typeface="+mn-cs"/>
        </a:defRPr>
      </a:lvl8pPr>
      <a:lvl9pPr marL="3657600" algn="r" rtl="1"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p:txBody>
          <a:bodyPr/>
          <a:lstStyle/>
          <a:p>
            <a:r>
              <a:rPr lang="ar-SA" dirty="0" smtClean="0"/>
              <a:t>المحاضرة الثامنة </a:t>
            </a:r>
            <a:endParaRPr lang="ar-SA" dirty="0"/>
          </a:p>
        </p:txBody>
      </p:sp>
      <p:sp>
        <p:nvSpPr>
          <p:cNvPr id="3" name="عنوان فرعي 2"/>
          <p:cNvSpPr>
            <a:spLocks noGrp="1"/>
          </p:cNvSpPr>
          <p:nvPr>
            <p:ph type="subTitle" idx="1"/>
          </p:nvPr>
        </p:nvSpPr>
        <p:spPr/>
        <p:txBody>
          <a:bodyPr/>
          <a:lstStyle/>
          <a:p>
            <a:r>
              <a:rPr lang="ar-SA" dirty="0" smtClean="0"/>
              <a:t>استخلاص النتائج والدلالات والتوصيات </a:t>
            </a:r>
            <a:endParaRPr lang="ar-SA"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idx="1"/>
          </p:nvPr>
        </p:nvSpPr>
        <p:spPr/>
        <p:txBody>
          <a:bodyPr>
            <a:normAutofit/>
          </a:bodyPr>
          <a:lstStyle/>
          <a:p>
            <a:r>
              <a:rPr lang="ar-SA" dirty="0" smtClean="0"/>
              <a:t>نلاحظ في هذه الفرضيات، محاولة إيجاد تأثير المتغير التابع، مثلا في فرضية الأولى نلاحظ أن الباحث يحاول معرفة فيما إذا كانت أرباح الشركة ”المتغير المستقل“ أثر في أسعار تداول أسهمها ”المتغير التابع“ </a:t>
            </a:r>
          </a:p>
          <a:p>
            <a:r>
              <a:rPr lang="ar-SA" dirty="0" smtClean="0"/>
              <a:t>العلاقة هنا، إذا كان هناك تأثير، قد تكون موجبة أي كلما زاد ربح الشركة فإن أسعار أسهمها تزداد تبعا لذلك. أو قد تكون سالبة أي كلما زاد ربح الشركة فإن أسعار أسهمها تنخفض. </a:t>
            </a:r>
          </a:p>
          <a:p>
            <a:r>
              <a:rPr lang="ar-SA" dirty="0" smtClean="0"/>
              <a:t>وعليه فإن معظم الاختبارات التي تستخدم في مثل هذه الحالات تنحصر بين -1 (علاقة سالبة كاملة) وبين +1 ( علاقة موجبة كاملة) وكلما اقتربت العلاقة من -1 </a:t>
            </a:r>
            <a:r>
              <a:rPr lang="ar-SA" dirty="0" err="1" smtClean="0"/>
              <a:t>و</a:t>
            </a:r>
            <a:r>
              <a:rPr lang="ar-SA" dirty="0" smtClean="0"/>
              <a:t>+1 تكون العلاقة بين المتغيرين قوية، بينما كلما اقتربت العلاقة من الصفر تكون العلاقة ضعيفة </a:t>
            </a:r>
            <a:endParaRPr lang="ar-SA"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idx="1"/>
          </p:nvPr>
        </p:nvSpPr>
        <p:spPr/>
        <p:txBody>
          <a:bodyPr>
            <a:normAutofit fontScale="92500" lnSpcReduction="10000"/>
          </a:bodyPr>
          <a:lstStyle/>
          <a:p>
            <a:r>
              <a:rPr lang="ar-SA" dirty="0" smtClean="0"/>
              <a:t>المجموعة الثانية: اختبارات وجود اختلاف بين متغيرين، أو مجموعتين من الأفراد أو المشاهدات: </a:t>
            </a:r>
          </a:p>
          <a:p>
            <a:r>
              <a:rPr lang="ar-SA" dirty="0" smtClean="0"/>
              <a:t>تقيس هذه الأنواع من الاختبارات مدى وجود اختلاف أو تباين وبشكل مقبول </a:t>
            </a:r>
            <a:r>
              <a:rPr lang="ar-SA" dirty="0" err="1" smtClean="0"/>
              <a:t>احصائيا</a:t>
            </a:r>
            <a:r>
              <a:rPr lang="ar-SA" dirty="0" smtClean="0"/>
              <a:t> بين مجموعتين من الأفراد أو المشاهدات أو أكثر، ومن الأمثلة على الفرضيات التي يمكن فحصها بهذا النوع من الاختبارات: </a:t>
            </a:r>
          </a:p>
          <a:p>
            <a:r>
              <a:rPr lang="ar-SA" dirty="0" smtClean="0"/>
              <a:t>هناك اختلاف جوهري بين مستوى رواتب الذكور والإناث ممن يحملن نفس المؤهلات والخبرات </a:t>
            </a:r>
          </a:p>
          <a:p>
            <a:r>
              <a:rPr lang="ar-SA" dirty="0" smtClean="0"/>
              <a:t>يزداد استهلاك الأفراد للمشروبات الساخنة في فصل الشتاء مقارنة عما هو عليه الحال في فصل الصيف </a:t>
            </a:r>
            <a:endParaRPr lang="ar-SA"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idx="1"/>
          </p:nvPr>
        </p:nvSpPr>
        <p:spPr/>
        <p:txBody>
          <a:bodyPr/>
          <a:lstStyle/>
          <a:p>
            <a:r>
              <a:rPr lang="ar-SA" dirty="0" smtClean="0"/>
              <a:t>نلاحظ من خلال الفرضيات السابقة أن </a:t>
            </a:r>
            <a:r>
              <a:rPr lang="ar-SA" dirty="0" err="1" smtClean="0"/>
              <a:t>الإهتمام</a:t>
            </a:r>
            <a:r>
              <a:rPr lang="ar-SA" dirty="0" smtClean="0"/>
              <a:t> يتركز في محاول إيجاد مدى التفاوت أو الاختلاف بين مجموعتين من الأفراد ففي حالة الفرضية الأولى نحاول التحقق من وجود اختلاف في مستوى الرواتب بين كل من الذكور </a:t>
            </a:r>
            <a:r>
              <a:rPr lang="ar-SA" dirty="0" err="1" smtClean="0"/>
              <a:t>والاناث</a:t>
            </a:r>
            <a:r>
              <a:rPr lang="ar-SA" dirty="0" smtClean="0"/>
              <a:t>. </a:t>
            </a:r>
            <a:endParaRPr lang="ar-SA"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dirty="0" smtClean="0"/>
              <a:t>التحليل </a:t>
            </a:r>
            <a:r>
              <a:rPr lang="ar-SA" dirty="0" err="1" smtClean="0"/>
              <a:t>الاحصائي</a:t>
            </a:r>
            <a:r>
              <a:rPr lang="ar-SA" dirty="0" smtClean="0"/>
              <a:t> للبيانات التسويقية </a:t>
            </a:r>
            <a:endParaRPr lang="ar-SA" dirty="0"/>
          </a:p>
        </p:txBody>
      </p:sp>
      <p:sp>
        <p:nvSpPr>
          <p:cNvPr id="3" name="عنصر نائب للمحتوى 2"/>
          <p:cNvSpPr>
            <a:spLocks noGrp="1"/>
          </p:cNvSpPr>
          <p:nvPr>
            <p:ph idx="1"/>
          </p:nvPr>
        </p:nvSpPr>
        <p:spPr/>
        <p:txBody>
          <a:bodyPr/>
          <a:lstStyle/>
          <a:p>
            <a:r>
              <a:rPr lang="ar-SA" dirty="0" smtClean="0"/>
              <a:t>الهدف الرئيسي من عملية البحث التسويقي هي الوصول إلى مجموعة من النتائج والتوصيات التي من شأنها أن تسهم في حل مشكلة تسويقية معينة أو تشخيص وضع تسويقي، لذلك فإن عملية جمع البيانات ومراجعتها وتصنيفها لن يكون لها معنى دون إجراء المعالجة والتحليل الكافيين لتلك البيانات </a:t>
            </a:r>
          </a:p>
          <a:p>
            <a:r>
              <a:rPr lang="ar-SA" dirty="0" smtClean="0"/>
              <a:t>بالتالي تبرز أهمية تحليل وتفسير البيانات التسويقية كحلقة أساسية في عملية البحث التسويقي </a:t>
            </a:r>
            <a:endParaRPr lang="ar-SA"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idx="1"/>
          </p:nvPr>
        </p:nvSpPr>
        <p:spPr/>
        <p:txBody>
          <a:bodyPr/>
          <a:lstStyle/>
          <a:p>
            <a:r>
              <a:rPr lang="ar-SA" dirty="0" smtClean="0"/>
              <a:t>تنطوي عملية تحليل وتفسير البيانات التسويقية على تحويل ما تم جمعه من بيانات إلى نتائج ومؤشرات يستطيع بوساطتها الباحث اختبار الفروض الأساسية لبحثه وبالتالي الاستدلال على ما تنطوي عليه تلك الفروض والوصول إلى دلالات منطقية للنتائج التي يصل إليها. </a:t>
            </a:r>
          </a:p>
          <a:p>
            <a:r>
              <a:rPr lang="ar-SA" dirty="0" smtClean="0"/>
              <a:t>أن عملية التحليل تحتاج إلى مجموعة من الأساليب الإحصائية تساعد الباحث في تفسير اتجاهات معينة لسلوك بعض الظواهر التي يكون الباحث راغبا في معرفتها </a:t>
            </a:r>
            <a:endParaRPr lang="ar-SA"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dirty="0" smtClean="0"/>
              <a:t>التحليل الإحصائي الأولي للبيانات </a:t>
            </a:r>
            <a:endParaRPr lang="ar-SA" dirty="0"/>
          </a:p>
        </p:txBody>
      </p:sp>
      <p:sp>
        <p:nvSpPr>
          <p:cNvPr id="3" name="عنصر نائب للمحتوى 2"/>
          <p:cNvSpPr>
            <a:spLocks noGrp="1"/>
          </p:cNvSpPr>
          <p:nvPr>
            <p:ph idx="1"/>
          </p:nvPr>
        </p:nvSpPr>
        <p:spPr/>
        <p:txBody>
          <a:bodyPr>
            <a:normAutofit/>
          </a:bodyPr>
          <a:lstStyle/>
          <a:p>
            <a:r>
              <a:rPr lang="ar-SA" dirty="0" smtClean="0"/>
              <a:t>تستهدف عملية التحليل الأولي للبيانات التسويقية استكشاف الاتجاهات والأنماط العامة للبيانات التي تم جمعها والتي يمكن أن تدعو الباحث إلى صياغة بياناته بطرق مختلفة </a:t>
            </a:r>
          </a:p>
          <a:p>
            <a:r>
              <a:rPr lang="ar-SA" dirty="0" smtClean="0">
                <a:solidFill>
                  <a:srgbClr val="FF0000"/>
                </a:solidFill>
              </a:rPr>
              <a:t>التحليل الإحصائي : </a:t>
            </a:r>
          </a:p>
          <a:p>
            <a:r>
              <a:rPr lang="ar-SA" dirty="0" smtClean="0"/>
              <a:t>بعد أن يتم إدخال البيانات إلى الحاسب، تكون البيانات جاهزة للتحليل، واستخراج النتائج، وهي المرحلة التي يتم فيها تلخيص البيانات المجمعة للتعبير عنها بشكل مختصر ومنظم</a:t>
            </a:r>
          </a:p>
          <a:p>
            <a:r>
              <a:rPr lang="ar-SA" dirty="0" smtClean="0"/>
              <a:t>أما فيما يتعلق بالأساليب الإحصائية الواجب استخدامها فإن ذلك يعتمد على أهداف الدراسة، وطبيعتها، والفرضيات، </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idx="1"/>
          </p:nvPr>
        </p:nvSpPr>
        <p:spPr/>
        <p:txBody>
          <a:bodyPr>
            <a:normAutofit/>
          </a:bodyPr>
          <a:lstStyle/>
          <a:p>
            <a:r>
              <a:rPr lang="ar-SA" dirty="0" smtClean="0"/>
              <a:t>ففي حالة الدراسة الوصفية يلجأ الباحث إلى استخدام الأساليب </a:t>
            </a:r>
            <a:r>
              <a:rPr lang="ar-SA" dirty="0" err="1" smtClean="0"/>
              <a:t>الاحصائية</a:t>
            </a:r>
            <a:r>
              <a:rPr lang="ar-SA" dirty="0" smtClean="0"/>
              <a:t> الوصفية والتي تصف الظاهرة أو المشكلة موضوع البحث، والتعرف على بعض نواحي العلاقة أو الارتباط بمتغيرات الدراسة. ومن أهم هذه الأساليب: </a:t>
            </a:r>
          </a:p>
          <a:p>
            <a:r>
              <a:rPr lang="ar-SA" dirty="0" smtClean="0"/>
              <a:t>تتراوح الأدوات والأساليب المستخدمة في هذا المستوى من التحليل بين مقاييس : النزعة المركزية، كالمتوسط الحسابي، الوسيط، المنوال، إلى مقاييس الانتشار والانحراف المعياري وغيرها. </a:t>
            </a:r>
          </a:p>
          <a:p>
            <a:r>
              <a:rPr lang="ar-SA" dirty="0" smtClean="0"/>
              <a:t>هذه المقاييس المستخدمة في التحليل الأولي تحاول توضيح مدى النمطية والتفاوت في البيانات التي تم جمعها. </a:t>
            </a:r>
          </a:p>
          <a:p>
            <a:r>
              <a:rPr lang="ar-SA" dirty="0" smtClean="0"/>
              <a:t>قراءة </a:t>
            </a:r>
            <a:r>
              <a:rPr lang="ar-SA" dirty="0" err="1" smtClean="0"/>
              <a:t>ص</a:t>
            </a:r>
            <a:r>
              <a:rPr lang="ar-SA" dirty="0" smtClean="0"/>
              <a:t> -224-</a:t>
            </a:r>
            <a:endParaRPr lang="ar-SA" dirty="0" smtClean="0"/>
          </a:p>
          <a:p>
            <a:endParaRPr lang="ar-SA"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idx="1"/>
          </p:nvPr>
        </p:nvSpPr>
        <p:spPr/>
        <p:txBody>
          <a:bodyPr/>
          <a:lstStyle/>
          <a:p>
            <a:r>
              <a:rPr lang="ar-SA" dirty="0" smtClean="0"/>
              <a:t>الأساليب </a:t>
            </a:r>
            <a:r>
              <a:rPr lang="ar-SA" dirty="0" err="1" smtClean="0"/>
              <a:t>الاحصائية</a:t>
            </a:r>
            <a:r>
              <a:rPr lang="ar-SA" dirty="0" smtClean="0"/>
              <a:t> الوصفية: </a:t>
            </a:r>
          </a:p>
          <a:p>
            <a:r>
              <a:rPr lang="ar-SA" dirty="0" smtClean="0"/>
              <a:t>1- التكرار: يعرف التكرار بأنه عدد المرات التي تتكرر فيها الظاهرة أو المشاهدة، فمثلا إذا كان المتغير يتعلق بالجنس ذكر أو </a:t>
            </a:r>
            <a:r>
              <a:rPr lang="ar-SA" dirty="0" err="1" smtClean="0"/>
              <a:t>إنثى</a:t>
            </a:r>
            <a:r>
              <a:rPr lang="ar-SA" dirty="0" smtClean="0"/>
              <a:t>، فإن التكرار يعني في هذه الحالة عدد الذكور وعدد الإناث الخاص بمجتمع الدراسة</a:t>
            </a:r>
          </a:p>
          <a:p>
            <a:r>
              <a:rPr lang="ar-SA" dirty="0" smtClean="0"/>
              <a:t>ويستخدم التكرار بشكل أساسي في حالة المقاييس </a:t>
            </a:r>
            <a:r>
              <a:rPr lang="ar-SA" dirty="0" err="1" smtClean="0"/>
              <a:t>الأسميه</a:t>
            </a:r>
            <a:r>
              <a:rPr lang="ar-SA" dirty="0" smtClean="0"/>
              <a:t> مثل </a:t>
            </a:r>
            <a:r>
              <a:rPr lang="ar-SA" dirty="0" err="1" smtClean="0"/>
              <a:t>الاسئلة</a:t>
            </a:r>
            <a:r>
              <a:rPr lang="ar-SA" dirty="0" smtClean="0"/>
              <a:t> المتعلقة بالجنس، الدين، الحالة الاجتماعية، والمستوى التعليمي  </a:t>
            </a:r>
            <a:r>
              <a:rPr lang="ar-SA" dirty="0" err="1" smtClean="0"/>
              <a:t>ص</a:t>
            </a:r>
            <a:r>
              <a:rPr lang="ar-SA" dirty="0" smtClean="0"/>
              <a:t> 227</a:t>
            </a:r>
            <a:endParaRPr lang="ar-SA"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idx="1"/>
          </p:nvPr>
        </p:nvSpPr>
        <p:spPr/>
        <p:txBody>
          <a:bodyPr/>
          <a:lstStyle/>
          <a:p>
            <a:r>
              <a:rPr lang="ar-SA" dirty="0" smtClean="0"/>
              <a:t>2- الجداول المتقاطعة: </a:t>
            </a:r>
          </a:p>
          <a:p>
            <a:r>
              <a:rPr lang="ar-SA" dirty="0" smtClean="0"/>
              <a:t>تعتمد الجداول المتقاطعة على مبدأ التكرار إلا أنها تعطي معلومات أكثر عمقا ودلالة بالمقارنة مع ما تعطيه جداول التكرار. حيث تدمج الجداول المتقاطعة متغيرين أو أكثر. </a:t>
            </a:r>
          </a:p>
          <a:p>
            <a:r>
              <a:rPr lang="ar-SA" dirty="0" smtClean="0"/>
              <a:t>مثلا إذا كان أحد الأسئلة يتعلق بالجنس ” ذكر، أنثى“ والآخر عن المستوى التعليمي فإنه في الجداول المتقاطعة تستطيع أن تظهر عدد كل من الذكور والإناث عند كل مستوى تعليمي</a:t>
            </a:r>
          </a:p>
          <a:p>
            <a:r>
              <a:rPr lang="ar-SA" dirty="0" smtClean="0"/>
              <a:t>قراءة </a:t>
            </a:r>
            <a:r>
              <a:rPr lang="ar-SA" dirty="0" err="1" smtClean="0"/>
              <a:t>ص</a:t>
            </a:r>
            <a:r>
              <a:rPr lang="ar-SA" dirty="0" smtClean="0"/>
              <a:t> 230 </a:t>
            </a:r>
            <a:endParaRPr lang="ar-SA"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idx="1"/>
          </p:nvPr>
        </p:nvSpPr>
        <p:spPr/>
        <p:txBody>
          <a:bodyPr/>
          <a:lstStyle/>
          <a:p>
            <a:r>
              <a:rPr lang="ar-SA" dirty="0" smtClean="0"/>
              <a:t>مقاييس اختبار الفرضيات: </a:t>
            </a:r>
          </a:p>
          <a:p>
            <a:r>
              <a:rPr lang="ar-SA" dirty="0" smtClean="0"/>
              <a:t>ومن هذه الأساليب اختبار </a:t>
            </a:r>
            <a:r>
              <a:rPr lang="ar-SA" dirty="0" err="1" smtClean="0"/>
              <a:t>سبيرمان</a:t>
            </a:r>
            <a:r>
              <a:rPr lang="ar-SA" dirty="0" smtClean="0"/>
              <a:t>، اختبار </a:t>
            </a:r>
            <a:r>
              <a:rPr lang="ar-SA" dirty="0" err="1" smtClean="0"/>
              <a:t>الإنحدار</a:t>
            </a:r>
            <a:r>
              <a:rPr lang="ar-SA" dirty="0" smtClean="0"/>
              <a:t> البسيط، أو </a:t>
            </a:r>
            <a:r>
              <a:rPr lang="ar-SA" dirty="0" err="1" smtClean="0"/>
              <a:t>الإنحدار</a:t>
            </a:r>
            <a:r>
              <a:rPr lang="ar-SA" dirty="0" smtClean="0"/>
              <a:t> المتعدد، ويمكن تقسيم هذه الاختبارات إلى قسمين رئيسين وهي: </a:t>
            </a:r>
          </a:p>
          <a:p>
            <a:r>
              <a:rPr lang="ar-SA" dirty="0" smtClean="0"/>
              <a:t>1- أساليب اختبار وجود علاقة، أو الارتباط بين متغيرين أو أكثر. </a:t>
            </a:r>
          </a:p>
          <a:p>
            <a:r>
              <a:rPr lang="ar-SA" dirty="0" smtClean="0"/>
              <a:t>2- أساليب اختبار وجود متغيرين أو مجموعتين من الأفراد أو المشاهدات </a:t>
            </a:r>
            <a:endParaRPr lang="ar-SA"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idx="1"/>
          </p:nvPr>
        </p:nvSpPr>
        <p:spPr/>
        <p:txBody>
          <a:bodyPr/>
          <a:lstStyle/>
          <a:p>
            <a:r>
              <a:rPr lang="ar-SA" dirty="0" smtClean="0"/>
              <a:t>المجموعة الأولى : اختبارات وجود علاقة أو ارتباط بين متغيرين أو أكثر: </a:t>
            </a:r>
          </a:p>
          <a:p>
            <a:r>
              <a:rPr lang="ar-SA" dirty="0" smtClean="0"/>
              <a:t>يتم استخدام هذه المجموعة من الاختبارات في حالة الفرضيات التي تقوم على فحص مدى وجود علاقة ، أو ارتباط بين متغيرين أو أكثر ومن الأمثلة: </a:t>
            </a:r>
          </a:p>
          <a:p>
            <a:r>
              <a:rPr lang="ar-SA" dirty="0" smtClean="0"/>
              <a:t>هناك علاقة بين أرباح الشركات وبين سعر تداول أسهمها في السوق المالي </a:t>
            </a:r>
          </a:p>
          <a:p>
            <a:r>
              <a:rPr lang="ar-SA" dirty="0" smtClean="0"/>
              <a:t>هناك ارتباط بين سعر السلعة وحجم الطلب عليها </a:t>
            </a:r>
            <a:endParaRPr lang="ar-SA"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تدفق">
  <a:themeElements>
    <a:clrScheme name="تدفق">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تدفق">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تدفق">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629</TotalTime>
  <Words>776</Words>
  <PresentationFormat>عرض على الشاشة (3:4)‏</PresentationFormat>
  <Paragraphs>39</Paragraphs>
  <Slides>12</Slides>
  <Notes>0</Notes>
  <HiddenSlides>0</HiddenSlides>
  <MMClips>0</MMClips>
  <ScaleCrop>false</ScaleCrop>
  <HeadingPairs>
    <vt:vector size="4" baseType="variant">
      <vt:variant>
        <vt:lpstr>سمة</vt:lpstr>
      </vt:variant>
      <vt:variant>
        <vt:i4>1</vt:i4>
      </vt:variant>
      <vt:variant>
        <vt:lpstr>عناوين الشرائح</vt:lpstr>
      </vt:variant>
      <vt:variant>
        <vt:i4>12</vt:i4>
      </vt:variant>
    </vt:vector>
  </HeadingPairs>
  <TitlesOfParts>
    <vt:vector size="13" baseType="lpstr">
      <vt:lpstr>تدفق</vt:lpstr>
      <vt:lpstr>المحاضرة الثامنة </vt:lpstr>
      <vt:lpstr>التحليل الاحصائي للبيانات التسويقية </vt:lpstr>
      <vt:lpstr>الشريحة 3</vt:lpstr>
      <vt:lpstr>التحليل الإحصائي الأولي للبيانات </vt:lpstr>
      <vt:lpstr>الشريحة 5</vt:lpstr>
      <vt:lpstr>الشريحة 6</vt:lpstr>
      <vt:lpstr>الشريحة 7</vt:lpstr>
      <vt:lpstr>الشريحة 8</vt:lpstr>
      <vt:lpstr>الشريحة 9</vt:lpstr>
      <vt:lpstr>الشريحة 10</vt:lpstr>
      <vt:lpstr>الشريحة 11</vt:lpstr>
      <vt:lpstr>الشريحة 12</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المحاضرة الثامنة </dc:title>
  <cp:lastModifiedBy>Dr.Ghada</cp:lastModifiedBy>
  <cp:revision>13</cp:revision>
  <dcterms:modified xsi:type="dcterms:W3CDTF">2017-11-26T18:32:57Z</dcterms:modified>
</cp:coreProperties>
</file>