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 id="268" r:id="rId14"/>
    <p:sldId id="269" r:id="rId15"/>
    <p:sldId id="270" r:id="rId16"/>
    <p:sldId id="272" r:id="rId17"/>
    <p:sldId id="271" r:id="rId18"/>
    <p:sldId id="273" r:id="rId19"/>
    <p:sldId id="274"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12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ورقة1!$B$1</c:f>
              <c:strCache>
                <c:ptCount val="1"/>
                <c:pt idx="0">
                  <c:v>المدينة</c:v>
                </c:pt>
              </c:strCache>
            </c:strRef>
          </c:tx>
          <c:invertIfNegative val="0"/>
          <c:cat>
            <c:strRef>
              <c:f>ورقة1!$A$2:$A$5</c:f>
              <c:strCache>
                <c:ptCount val="3"/>
                <c:pt idx="0">
                  <c:v>الرياض</c:v>
                </c:pt>
                <c:pt idx="1">
                  <c:v>الدمام</c:v>
                </c:pt>
                <c:pt idx="2">
                  <c:v>جدة</c:v>
                </c:pt>
              </c:strCache>
            </c:strRef>
          </c:cat>
          <c:val>
            <c:numRef>
              <c:f>ورقة1!$B$2:$B$5</c:f>
              <c:numCache>
                <c:formatCode>General</c:formatCode>
                <c:ptCount val="4"/>
                <c:pt idx="0">
                  <c:v>6</c:v>
                </c:pt>
                <c:pt idx="1">
                  <c:v>4</c:v>
                </c:pt>
                <c:pt idx="2">
                  <c:v>2</c:v>
                </c:pt>
              </c:numCache>
            </c:numRef>
          </c:val>
        </c:ser>
        <c:dLbls>
          <c:showLegendKey val="0"/>
          <c:showVal val="0"/>
          <c:showCatName val="0"/>
          <c:showSerName val="0"/>
          <c:showPercent val="0"/>
          <c:showBubbleSize val="0"/>
        </c:dLbls>
        <c:gapWidth val="150"/>
        <c:axId val="41436672"/>
        <c:axId val="38110336"/>
      </c:barChart>
      <c:catAx>
        <c:axId val="41436672"/>
        <c:scaling>
          <c:orientation val="minMax"/>
        </c:scaling>
        <c:delete val="0"/>
        <c:axPos val="b"/>
        <c:majorTickMark val="out"/>
        <c:minorTickMark val="none"/>
        <c:tickLblPos val="nextTo"/>
        <c:crossAx val="38110336"/>
        <c:crosses val="autoZero"/>
        <c:auto val="1"/>
        <c:lblAlgn val="ctr"/>
        <c:lblOffset val="100"/>
        <c:noMultiLvlLbl val="0"/>
      </c:catAx>
      <c:valAx>
        <c:axId val="38110336"/>
        <c:scaling>
          <c:orientation val="minMax"/>
        </c:scaling>
        <c:delete val="0"/>
        <c:axPos val="l"/>
        <c:majorGridlines/>
        <c:numFmt formatCode="General" sourceLinked="1"/>
        <c:majorTickMark val="out"/>
        <c:minorTickMark val="none"/>
        <c:tickLblPos val="nextTo"/>
        <c:crossAx val="41436672"/>
        <c:crosses val="autoZero"/>
        <c:crossBetween val="between"/>
      </c:valAx>
    </c:plotArea>
    <c:legend>
      <c:legendPos val="r"/>
      <c:layout/>
      <c:overlay val="0"/>
    </c:legend>
    <c:plotVisOnly val="1"/>
    <c:dispBlanksAs val="gap"/>
    <c:showDLblsOverMax val="0"/>
  </c:chart>
  <c:txPr>
    <a:bodyPr/>
    <a:lstStyle/>
    <a:p>
      <a:pPr>
        <a:defRPr sz="1800"/>
      </a:pPr>
      <a:endParaRPr lang="ar-SA"/>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67B3AD-B335-46FE-8C14-4CA5DBAE980F}" type="doc">
      <dgm:prSet loTypeId="urn:microsoft.com/office/officeart/2005/8/layout/chart3" loCatId="cycle" qsTypeId="urn:microsoft.com/office/officeart/2005/8/quickstyle/simple1" qsCatId="simple" csTypeId="urn:microsoft.com/office/officeart/2005/8/colors/accent1_2" csCatId="accent1" phldr="1"/>
      <dgm:spPr/>
    </dgm:pt>
    <dgm:pt modelId="{74BAF908-44E3-44B3-BED7-A4242D7B639C}">
      <dgm:prSet phldrT="[نص]"/>
      <dgm:spPr/>
      <dgm:t>
        <a:bodyPr/>
        <a:lstStyle/>
        <a:p>
          <a:pPr rtl="1"/>
          <a:r>
            <a:rPr lang="ar-SA" dirty="0" smtClean="0"/>
            <a:t>الرياض</a:t>
          </a:r>
          <a:endParaRPr lang="ar-SA" dirty="0"/>
        </a:p>
      </dgm:t>
    </dgm:pt>
    <dgm:pt modelId="{399FB970-3C09-494F-9BB9-208364B0D754}" type="parTrans" cxnId="{E41A71B1-47AF-454B-95F3-7D1F53FB7768}">
      <dgm:prSet/>
      <dgm:spPr/>
      <dgm:t>
        <a:bodyPr/>
        <a:lstStyle/>
        <a:p>
          <a:pPr rtl="1"/>
          <a:endParaRPr lang="ar-SA"/>
        </a:p>
      </dgm:t>
    </dgm:pt>
    <dgm:pt modelId="{2B551A84-A45E-4ED4-B865-49407A2B480F}" type="sibTrans" cxnId="{E41A71B1-47AF-454B-95F3-7D1F53FB7768}">
      <dgm:prSet/>
      <dgm:spPr/>
      <dgm:t>
        <a:bodyPr/>
        <a:lstStyle/>
        <a:p>
          <a:pPr rtl="1"/>
          <a:endParaRPr lang="ar-SA"/>
        </a:p>
      </dgm:t>
    </dgm:pt>
    <dgm:pt modelId="{B30B56EE-7EF6-47BC-8CF6-5780EACC44D5}">
      <dgm:prSet phldrT="[نص]"/>
      <dgm:spPr/>
      <dgm:t>
        <a:bodyPr/>
        <a:lstStyle/>
        <a:p>
          <a:pPr rtl="1"/>
          <a:r>
            <a:rPr lang="ar-SA" dirty="0" smtClean="0"/>
            <a:t>جدة</a:t>
          </a:r>
          <a:endParaRPr lang="ar-SA" dirty="0"/>
        </a:p>
      </dgm:t>
    </dgm:pt>
    <dgm:pt modelId="{8848DB6C-C85D-4A4C-B85F-0CA425020BF3}" type="parTrans" cxnId="{099DFAE9-F05F-445C-A2E7-EC42C4A6331A}">
      <dgm:prSet/>
      <dgm:spPr/>
      <dgm:t>
        <a:bodyPr/>
        <a:lstStyle/>
        <a:p>
          <a:pPr rtl="1"/>
          <a:endParaRPr lang="ar-SA"/>
        </a:p>
      </dgm:t>
    </dgm:pt>
    <dgm:pt modelId="{52FB7AC8-0212-4086-8368-80822CDFE976}" type="sibTrans" cxnId="{099DFAE9-F05F-445C-A2E7-EC42C4A6331A}">
      <dgm:prSet/>
      <dgm:spPr/>
      <dgm:t>
        <a:bodyPr/>
        <a:lstStyle/>
        <a:p>
          <a:pPr rtl="1"/>
          <a:endParaRPr lang="ar-SA"/>
        </a:p>
      </dgm:t>
    </dgm:pt>
    <dgm:pt modelId="{9D752216-52A0-4E33-97C4-9B78D6CF1C60}">
      <dgm:prSet phldrT="[نص]"/>
      <dgm:spPr/>
      <dgm:t>
        <a:bodyPr/>
        <a:lstStyle/>
        <a:p>
          <a:pPr rtl="1"/>
          <a:r>
            <a:rPr lang="ar-SA" dirty="0" err="1" smtClean="0"/>
            <a:t>الدمام</a:t>
          </a:r>
          <a:endParaRPr lang="ar-SA" dirty="0"/>
        </a:p>
      </dgm:t>
    </dgm:pt>
    <dgm:pt modelId="{F5011568-8EA8-4FBB-A0C9-5534FF048D11}" type="parTrans" cxnId="{D50A1E80-E764-4372-BA7D-D7565697184C}">
      <dgm:prSet/>
      <dgm:spPr/>
      <dgm:t>
        <a:bodyPr/>
        <a:lstStyle/>
        <a:p>
          <a:pPr rtl="1"/>
          <a:endParaRPr lang="ar-SA"/>
        </a:p>
      </dgm:t>
    </dgm:pt>
    <dgm:pt modelId="{00219DDD-B1A2-415D-B056-7DA2712C9906}" type="sibTrans" cxnId="{D50A1E80-E764-4372-BA7D-D7565697184C}">
      <dgm:prSet/>
      <dgm:spPr/>
      <dgm:t>
        <a:bodyPr/>
        <a:lstStyle/>
        <a:p>
          <a:pPr rtl="1"/>
          <a:endParaRPr lang="ar-SA"/>
        </a:p>
      </dgm:t>
    </dgm:pt>
    <dgm:pt modelId="{8F5211DF-34A9-443A-B1FE-271CD990688C}" type="pres">
      <dgm:prSet presAssocID="{1767B3AD-B335-46FE-8C14-4CA5DBAE980F}" presName="compositeShape" presStyleCnt="0">
        <dgm:presLayoutVars>
          <dgm:chMax val="7"/>
          <dgm:dir/>
          <dgm:resizeHandles val="exact"/>
        </dgm:presLayoutVars>
      </dgm:prSet>
      <dgm:spPr/>
    </dgm:pt>
    <dgm:pt modelId="{90FF49EC-EA80-492F-9800-EE51D1E5FD6C}" type="pres">
      <dgm:prSet presAssocID="{1767B3AD-B335-46FE-8C14-4CA5DBAE980F}" presName="wedge1" presStyleLbl="node1" presStyleIdx="0" presStyleCnt="3" custLinFactNeighborX="-4863" custLinFactNeighborY="2618"/>
      <dgm:spPr/>
      <dgm:t>
        <a:bodyPr/>
        <a:lstStyle/>
        <a:p>
          <a:pPr rtl="1"/>
          <a:endParaRPr lang="ar-SA"/>
        </a:p>
      </dgm:t>
    </dgm:pt>
    <dgm:pt modelId="{C88D31EF-0B71-4A8F-B751-379C07D5DC1F}" type="pres">
      <dgm:prSet presAssocID="{1767B3AD-B335-46FE-8C14-4CA5DBAE980F}" presName="wedge1Tx" presStyleLbl="node1" presStyleIdx="0" presStyleCnt="3">
        <dgm:presLayoutVars>
          <dgm:chMax val="0"/>
          <dgm:chPref val="0"/>
          <dgm:bulletEnabled val="1"/>
        </dgm:presLayoutVars>
      </dgm:prSet>
      <dgm:spPr/>
      <dgm:t>
        <a:bodyPr/>
        <a:lstStyle/>
        <a:p>
          <a:pPr rtl="1"/>
          <a:endParaRPr lang="ar-SA"/>
        </a:p>
      </dgm:t>
    </dgm:pt>
    <dgm:pt modelId="{0E175E83-69F0-4DEF-94A7-824B68CCED5D}" type="pres">
      <dgm:prSet presAssocID="{1767B3AD-B335-46FE-8C14-4CA5DBAE980F}" presName="wedge2" presStyleLbl="node1" presStyleIdx="1" presStyleCnt="3"/>
      <dgm:spPr/>
      <dgm:t>
        <a:bodyPr/>
        <a:lstStyle/>
        <a:p>
          <a:pPr rtl="1"/>
          <a:endParaRPr lang="ar-SA"/>
        </a:p>
      </dgm:t>
    </dgm:pt>
    <dgm:pt modelId="{BFCF1485-0C98-42F0-9211-1AAC30B51B23}" type="pres">
      <dgm:prSet presAssocID="{1767B3AD-B335-46FE-8C14-4CA5DBAE980F}" presName="wedge2Tx" presStyleLbl="node1" presStyleIdx="1" presStyleCnt="3">
        <dgm:presLayoutVars>
          <dgm:chMax val="0"/>
          <dgm:chPref val="0"/>
          <dgm:bulletEnabled val="1"/>
        </dgm:presLayoutVars>
      </dgm:prSet>
      <dgm:spPr/>
      <dgm:t>
        <a:bodyPr/>
        <a:lstStyle/>
        <a:p>
          <a:pPr rtl="1"/>
          <a:endParaRPr lang="ar-SA"/>
        </a:p>
      </dgm:t>
    </dgm:pt>
    <dgm:pt modelId="{038DC375-55D6-4EFE-A562-1F6ED18B12DF}" type="pres">
      <dgm:prSet presAssocID="{1767B3AD-B335-46FE-8C14-4CA5DBAE980F}" presName="wedge3" presStyleLbl="node1" presStyleIdx="2" presStyleCnt="3"/>
      <dgm:spPr/>
      <dgm:t>
        <a:bodyPr/>
        <a:lstStyle/>
        <a:p>
          <a:pPr rtl="1"/>
          <a:endParaRPr lang="ar-SA"/>
        </a:p>
      </dgm:t>
    </dgm:pt>
    <dgm:pt modelId="{119297AB-0B44-4317-84B7-DDBC08862751}" type="pres">
      <dgm:prSet presAssocID="{1767B3AD-B335-46FE-8C14-4CA5DBAE980F}" presName="wedge3Tx" presStyleLbl="node1" presStyleIdx="2" presStyleCnt="3">
        <dgm:presLayoutVars>
          <dgm:chMax val="0"/>
          <dgm:chPref val="0"/>
          <dgm:bulletEnabled val="1"/>
        </dgm:presLayoutVars>
      </dgm:prSet>
      <dgm:spPr/>
      <dgm:t>
        <a:bodyPr/>
        <a:lstStyle/>
        <a:p>
          <a:pPr rtl="1"/>
          <a:endParaRPr lang="ar-SA"/>
        </a:p>
      </dgm:t>
    </dgm:pt>
  </dgm:ptLst>
  <dgm:cxnLst>
    <dgm:cxn modelId="{787D55B2-496C-472D-B1FE-4E84B908D50E}" type="presOf" srcId="{74BAF908-44E3-44B3-BED7-A4242D7B639C}" destId="{C88D31EF-0B71-4A8F-B751-379C07D5DC1F}" srcOrd="1" destOrd="0" presId="urn:microsoft.com/office/officeart/2005/8/layout/chart3"/>
    <dgm:cxn modelId="{E41A71B1-47AF-454B-95F3-7D1F53FB7768}" srcId="{1767B3AD-B335-46FE-8C14-4CA5DBAE980F}" destId="{74BAF908-44E3-44B3-BED7-A4242D7B639C}" srcOrd="0" destOrd="0" parTransId="{399FB970-3C09-494F-9BB9-208364B0D754}" sibTransId="{2B551A84-A45E-4ED4-B865-49407A2B480F}"/>
    <dgm:cxn modelId="{E1C55A52-C4FD-4A72-8C45-AB50F5BEF045}" type="presOf" srcId="{B30B56EE-7EF6-47BC-8CF6-5780EACC44D5}" destId="{0E175E83-69F0-4DEF-94A7-824B68CCED5D}" srcOrd="0" destOrd="0" presId="urn:microsoft.com/office/officeart/2005/8/layout/chart3"/>
    <dgm:cxn modelId="{8193373E-899D-448D-B087-1FB2963908B8}" type="presOf" srcId="{9D752216-52A0-4E33-97C4-9B78D6CF1C60}" destId="{119297AB-0B44-4317-84B7-DDBC08862751}" srcOrd="1" destOrd="0" presId="urn:microsoft.com/office/officeart/2005/8/layout/chart3"/>
    <dgm:cxn modelId="{099DFAE9-F05F-445C-A2E7-EC42C4A6331A}" srcId="{1767B3AD-B335-46FE-8C14-4CA5DBAE980F}" destId="{B30B56EE-7EF6-47BC-8CF6-5780EACC44D5}" srcOrd="1" destOrd="0" parTransId="{8848DB6C-C85D-4A4C-B85F-0CA425020BF3}" sibTransId="{52FB7AC8-0212-4086-8368-80822CDFE976}"/>
    <dgm:cxn modelId="{ECA16320-867E-40EA-AF77-1BD74317A3F7}" type="presOf" srcId="{1767B3AD-B335-46FE-8C14-4CA5DBAE980F}" destId="{8F5211DF-34A9-443A-B1FE-271CD990688C}" srcOrd="0" destOrd="0" presId="urn:microsoft.com/office/officeart/2005/8/layout/chart3"/>
    <dgm:cxn modelId="{820E6AED-FB05-4013-85C8-3800CB5B119F}" type="presOf" srcId="{74BAF908-44E3-44B3-BED7-A4242D7B639C}" destId="{90FF49EC-EA80-492F-9800-EE51D1E5FD6C}" srcOrd="0" destOrd="0" presId="urn:microsoft.com/office/officeart/2005/8/layout/chart3"/>
    <dgm:cxn modelId="{EF426D88-6622-4AF7-AC5E-F8EF9B08987B}" type="presOf" srcId="{9D752216-52A0-4E33-97C4-9B78D6CF1C60}" destId="{038DC375-55D6-4EFE-A562-1F6ED18B12DF}" srcOrd="0" destOrd="0" presId="urn:microsoft.com/office/officeart/2005/8/layout/chart3"/>
    <dgm:cxn modelId="{D50A1E80-E764-4372-BA7D-D7565697184C}" srcId="{1767B3AD-B335-46FE-8C14-4CA5DBAE980F}" destId="{9D752216-52A0-4E33-97C4-9B78D6CF1C60}" srcOrd="2" destOrd="0" parTransId="{F5011568-8EA8-4FBB-A0C9-5534FF048D11}" sibTransId="{00219DDD-B1A2-415D-B056-7DA2712C9906}"/>
    <dgm:cxn modelId="{C4BD6FAC-1742-44ED-881F-55C38823EDBC}" type="presOf" srcId="{B30B56EE-7EF6-47BC-8CF6-5780EACC44D5}" destId="{BFCF1485-0C98-42F0-9211-1AAC30B51B23}" srcOrd="1" destOrd="0" presId="urn:microsoft.com/office/officeart/2005/8/layout/chart3"/>
    <dgm:cxn modelId="{26DA128E-9DBA-4071-A8D5-C5B4BF418524}" type="presParOf" srcId="{8F5211DF-34A9-443A-B1FE-271CD990688C}" destId="{90FF49EC-EA80-492F-9800-EE51D1E5FD6C}" srcOrd="0" destOrd="0" presId="urn:microsoft.com/office/officeart/2005/8/layout/chart3"/>
    <dgm:cxn modelId="{663D34AA-5E99-4EEC-8DB1-A470BB410F22}" type="presParOf" srcId="{8F5211DF-34A9-443A-B1FE-271CD990688C}" destId="{C88D31EF-0B71-4A8F-B751-379C07D5DC1F}" srcOrd="1" destOrd="0" presId="urn:microsoft.com/office/officeart/2005/8/layout/chart3"/>
    <dgm:cxn modelId="{5F46A9DA-7A08-44BB-934B-9900FD515EE5}" type="presParOf" srcId="{8F5211DF-34A9-443A-B1FE-271CD990688C}" destId="{0E175E83-69F0-4DEF-94A7-824B68CCED5D}" srcOrd="2" destOrd="0" presId="urn:microsoft.com/office/officeart/2005/8/layout/chart3"/>
    <dgm:cxn modelId="{1DACF334-B000-4E2C-895A-F9FFF2C8D7B6}" type="presParOf" srcId="{8F5211DF-34A9-443A-B1FE-271CD990688C}" destId="{BFCF1485-0C98-42F0-9211-1AAC30B51B23}" srcOrd="3" destOrd="0" presId="urn:microsoft.com/office/officeart/2005/8/layout/chart3"/>
    <dgm:cxn modelId="{B652AB70-951B-4B60-BB75-463FF88B667A}" type="presParOf" srcId="{8F5211DF-34A9-443A-B1FE-271CD990688C}" destId="{038DC375-55D6-4EFE-A562-1F6ED18B12DF}" srcOrd="4" destOrd="0" presId="urn:microsoft.com/office/officeart/2005/8/layout/chart3"/>
    <dgm:cxn modelId="{200B41E3-0C99-4E10-B084-391CCFC476AC}" type="presParOf" srcId="{8F5211DF-34A9-443A-B1FE-271CD990688C}" destId="{119297AB-0B44-4317-84B7-DDBC08862751}"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390BE9-796E-4EDF-8260-832ABEABCFA4}"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pPr rtl="1"/>
          <a:endParaRPr lang="ar-SA"/>
        </a:p>
      </dgm:t>
    </dgm:pt>
    <dgm:pt modelId="{2C97C412-C3B5-4C4A-892E-D7B78E695F75}">
      <dgm:prSet phldrT="[نص]"/>
      <dgm:spPr/>
      <dgm:t>
        <a:bodyPr/>
        <a:lstStyle/>
        <a:p>
          <a:pPr rtl="1"/>
          <a:r>
            <a:rPr lang="ar-SA" dirty="0" smtClean="0"/>
            <a:t>الوسط الموزون</a:t>
          </a:r>
          <a:endParaRPr lang="ar-SA" dirty="0"/>
        </a:p>
      </dgm:t>
    </dgm:pt>
    <dgm:pt modelId="{33377ACC-C4EE-4CCF-AEE6-30D3B112D8E6}" type="parTrans" cxnId="{B97F0E07-3906-4BFE-AF32-37E427339F80}">
      <dgm:prSet/>
      <dgm:spPr/>
      <dgm:t>
        <a:bodyPr/>
        <a:lstStyle/>
        <a:p>
          <a:pPr rtl="1"/>
          <a:endParaRPr lang="ar-SA"/>
        </a:p>
      </dgm:t>
    </dgm:pt>
    <dgm:pt modelId="{43C64180-42B1-44DF-A310-0E9A51199071}" type="sibTrans" cxnId="{B97F0E07-3906-4BFE-AF32-37E427339F80}">
      <dgm:prSet/>
      <dgm:spPr/>
      <dgm:t>
        <a:bodyPr/>
        <a:lstStyle/>
        <a:p>
          <a:pPr rtl="1"/>
          <a:endParaRPr lang="ar-SA"/>
        </a:p>
      </dgm:t>
    </dgm:pt>
    <dgm:pt modelId="{86E570C3-7FBF-4BFA-9359-A51EAC646B8F}">
      <dgm:prSet phldrT="[نص]"/>
      <dgm:spPr/>
      <dgm:t>
        <a:bodyPr/>
        <a:lstStyle/>
        <a:p>
          <a:pPr rtl="1"/>
          <a:r>
            <a:rPr lang="ar-SA" dirty="0" smtClean="0"/>
            <a:t>الوسط الحسابي</a:t>
          </a:r>
        </a:p>
        <a:p>
          <a:pPr rtl="1"/>
          <a:r>
            <a:rPr lang="ar-SA" dirty="0" smtClean="0"/>
            <a:t>(المتوسط</a:t>
          </a:r>
          <a:r>
            <a:rPr lang="ar-SA" dirty="0" err="1" smtClean="0"/>
            <a:t>)</a:t>
          </a:r>
          <a:endParaRPr lang="ar-SA" dirty="0"/>
        </a:p>
      </dgm:t>
    </dgm:pt>
    <dgm:pt modelId="{3284D494-8956-4025-9E60-D34E0EAF4F7F}" type="parTrans" cxnId="{3B55F7D3-E059-4DFB-B35D-22F4079EC66C}">
      <dgm:prSet/>
      <dgm:spPr/>
      <dgm:t>
        <a:bodyPr/>
        <a:lstStyle/>
        <a:p>
          <a:pPr rtl="1"/>
          <a:endParaRPr lang="ar-SA"/>
        </a:p>
      </dgm:t>
    </dgm:pt>
    <dgm:pt modelId="{676B696E-4D96-43DD-BE92-74C88E4A2B97}" type="sibTrans" cxnId="{3B55F7D3-E059-4DFB-B35D-22F4079EC66C}">
      <dgm:prSet/>
      <dgm:spPr/>
      <dgm:t>
        <a:bodyPr/>
        <a:lstStyle/>
        <a:p>
          <a:pPr rtl="1"/>
          <a:endParaRPr lang="ar-SA"/>
        </a:p>
      </dgm:t>
    </dgm:pt>
    <dgm:pt modelId="{6DEF210A-BE00-4C13-8787-D55C88723B73}">
      <dgm:prSet phldrT="[نص]"/>
      <dgm:spPr/>
      <dgm:t>
        <a:bodyPr/>
        <a:lstStyle/>
        <a:p>
          <a:pPr rtl="1"/>
          <a:r>
            <a:rPr lang="ar-SA" dirty="0" smtClean="0"/>
            <a:t>المنوال</a:t>
          </a:r>
          <a:endParaRPr lang="ar-SA" dirty="0"/>
        </a:p>
      </dgm:t>
    </dgm:pt>
    <dgm:pt modelId="{8C1111A6-B276-4E41-A123-075F19C55E78}" type="parTrans" cxnId="{E007634D-FDF2-4CA5-91FE-AB816CC3E2C3}">
      <dgm:prSet/>
      <dgm:spPr/>
      <dgm:t>
        <a:bodyPr/>
        <a:lstStyle/>
        <a:p>
          <a:pPr rtl="1"/>
          <a:endParaRPr lang="ar-SA"/>
        </a:p>
      </dgm:t>
    </dgm:pt>
    <dgm:pt modelId="{67E974D9-E34E-4F7F-910D-C30044E25529}" type="sibTrans" cxnId="{E007634D-FDF2-4CA5-91FE-AB816CC3E2C3}">
      <dgm:prSet/>
      <dgm:spPr/>
      <dgm:t>
        <a:bodyPr/>
        <a:lstStyle/>
        <a:p>
          <a:pPr rtl="1"/>
          <a:endParaRPr lang="ar-SA"/>
        </a:p>
      </dgm:t>
    </dgm:pt>
    <dgm:pt modelId="{937E704B-058D-4084-9CD7-1A15DCCBD1C8}">
      <dgm:prSet phldrT="[نص]"/>
      <dgm:spPr/>
      <dgm:t>
        <a:bodyPr/>
        <a:lstStyle/>
        <a:p>
          <a:pPr rtl="1"/>
          <a:r>
            <a:rPr lang="ar-SA" dirty="0" smtClean="0"/>
            <a:t>الوسيط</a:t>
          </a:r>
          <a:endParaRPr lang="ar-SA" dirty="0"/>
        </a:p>
      </dgm:t>
    </dgm:pt>
    <dgm:pt modelId="{AEA808EB-93BD-4DC9-9CBB-2BB421475727}" type="parTrans" cxnId="{1D25A253-7108-4A49-9957-B09B5B03D91A}">
      <dgm:prSet/>
      <dgm:spPr/>
      <dgm:t>
        <a:bodyPr/>
        <a:lstStyle/>
        <a:p>
          <a:pPr rtl="1"/>
          <a:endParaRPr lang="ar-SA"/>
        </a:p>
      </dgm:t>
    </dgm:pt>
    <dgm:pt modelId="{5B5D1CE4-FD8B-4A86-8F7E-B3EFBC49142C}" type="sibTrans" cxnId="{1D25A253-7108-4A49-9957-B09B5B03D91A}">
      <dgm:prSet/>
      <dgm:spPr/>
      <dgm:t>
        <a:bodyPr/>
        <a:lstStyle/>
        <a:p>
          <a:pPr rtl="1"/>
          <a:endParaRPr lang="ar-SA"/>
        </a:p>
      </dgm:t>
    </dgm:pt>
    <dgm:pt modelId="{1AA1EFAF-41D6-4724-BEA8-4A22397DA8D9}" type="pres">
      <dgm:prSet presAssocID="{88390BE9-796E-4EDF-8260-832ABEABCFA4}" presName="matrix" presStyleCnt="0">
        <dgm:presLayoutVars>
          <dgm:chMax val="1"/>
          <dgm:dir/>
          <dgm:resizeHandles val="exact"/>
        </dgm:presLayoutVars>
      </dgm:prSet>
      <dgm:spPr/>
      <dgm:t>
        <a:bodyPr/>
        <a:lstStyle/>
        <a:p>
          <a:pPr rtl="1"/>
          <a:endParaRPr lang="ar-SA"/>
        </a:p>
      </dgm:t>
    </dgm:pt>
    <dgm:pt modelId="{21E3F6F6-7472-473B-A6F7-6A0CEB80EEC9}" type="pres">
      <dgm:prSet presAssocID="{88390BE9-796E-4EDF-8260-832ABEABCFA4}" presName="diamond" presStyleLbl="bgShp" presStyleIdx="0" presStyleCnt="1"/>
      <dgm:spPr/>
    </dgm:pt>
    <dgm:pt modelId="{D9C205DA-1292-4D7E-B9BA-157E04F3D055}" type="pres">
      <dgm:prSet presAssocID="{88390BE9-796E-4EDF-8260-832ABEABCFA4}" presName="quad1" presStyleLbl="node1" presStyleIdx="0" presStyleCnt="4">
        <dgm:presLayoutVars>
          <dgm:chMax val="0"/>
          <dgm:chPref val="0"/>
          <dgm:bulletEnabled val="1"/>
        </dgm:presLayoutVars>
      </dgm:prSet>
      <dgm:spPr/>
      <dgm:t>
        <a:bodyPr/>
        <a:lstStyle/>
        <a:p>
          <a:pPr rtl="1"/>
          <a:endParaRPr lang="ar-SA"/>
        </a:p>
      </dgm:t>
    </dgm:pt>
    <dgm:pt modelId="{85838145-BA5C-493A-A54F-EA1E64F62D06}" type="pres">
      <dgm:prSet presAssocID="{88390BE9-796E-4EDF-8260-832ABEABCFA4}" presName="quad2" presStyleLbl="node1" presStyleIdx="1" presStyleCnt="4">
        <dgm:presLayoutVars>
          <dgm:chMax val="0"/>
          <dgm:chPref val="0"/>
          <dgm:bulletEnabled val="1"/>
        </dgm:presLayoutVars>
      </dgm:prSet>
      <dgm:spPr/>
      <dgm:t>
        <a:bodyPr/>
        <a:lstStyle/>
        <a:p>
          <a:pPr rtl="1"/>
          <a:endParaRPr lang="ar-SA"/>
        </a:p>
      </dgm:t>
    </dgm:pt>
    <dgm:pt modelId="{F0463B94-BB88-4619-AD64-3AB3F960A5E1}" type="pres">
      <dgm:prSet presAssocID="{88390BE9-796E-4EDF-8260-832ABEABCFA4}" presName="quad3" presStyleLbl="node1" presStyleIdx="2" presStyleCnt="4">
        <dgm:presLayoutVars>
          <dgm:chMax val="0"/>
          <dgm:chPref val="0"/>
          <dgm:bulletEnabled val="1"/>
        </dgm:presLayoutVars>
      </dgm:prSet>
      <dgm:spPr/>
      <dgm:t>
        <a:bodyPr/>
        <a:lstStyle/>
        <a:p>
          <a:pPr rtl="1"/>
          <a:endParaRPr lang="ar-SA"/>
        </a:p>
      </dgm:t>
    </dgm:pt>
    <dgm:pt modelId="{070A6C38-8736-43A9-A0AD-7F5B53E8B113}" type="pres">
      <dgm:prSet presAssocID="{88390BE9-796E-4EDF-8260-832ABEABCFA4}" presName="quad4" presStyleLbl="node1" presStyleIdx="3" presStyleCnt="4">
        <dgm:presLayoutVars>
          <dgm:chMax val="0"/>
          <dgm:chPref val="0"/>
          <dgm:bulletEnabled val="1"/>
        </dgm:presLayoutVars>
      </dgm:prSet>
      <dgm:spPr/>
      <dgm:t>
        <a:bodyPr/>
        <a:lstStyle/>
        <a:p>
          <a:pPr rtl="1"/>
          <a:endParaRPr lang="ar-SA"/>
        </a:p>
      </dgm:t>
    </dgm:pt>
  </dgm:ptLst>
  <dgm:cxnLst>
    <dgm:cxn modelId="{5BE87E01-9125-4EEA-B466-C2B0CF055814}" type="presOf" srcId="{88390BE9-796E-4EDF-8260-832ABEABCFA4}" destId="{1AA1EFAF-41D6-4724-BEA8-4A22397DA8D9}" srcOrd="0" destOrd="0" presId="urn:microsoft.com/office/officeart/2005/8/layout/matrix3"/>
    <dgm:cxn modelId="{E007634D-FDF2-4CA5-91FE-AB816CC3E2C3}" srcId="{88390BE9-796E-4EDF-8260-832ABEABCFA4}" destId="{6DEF210A-BE00-4C13-8787-D55C88723B73}" srcOrd="2" destOrd="0" parTransId="{8C1111A6-B276-4E41-A123-075F19C55E78}" sibTransId="{67E974D9-E34E-4F7F-910D-C30044E25529}"/>
    <dgm:cxn modelId="{A74B77CA-4F52-42E7-B962-B85F8812FD68}" type="presOf" srcId="{86E570C3-7FBF-4BFA-9359-A51EAC646B8F}" destId="{85838145-BA5C-493A-A54F-EA1E64F62D06}" srcOrd="0" destOrd="0" presId="urn:microsoft.com/office/officeart/2005/8/layout/matrix3"/>
    <dgm:cxn modelId="{5FD8EFAC-00AE-4344-8499-02AFF4A83471}" type="presOf" srcId="{6DEF210A-BE00-4C13-8787-D55C88723B73}" destId="{F0463B94-BB88-4619-AD64-3AB3F960A5E1}" srcOrd="0" destOrd="0" presId="urn:microsoft.com/office/officeart/2005/8/layout/matrix3"/>
    <dgm:cxn modelId="{3B55F7D3-E059-4DFB-B35D-22F4079EC66C}" srcId="{88390BE9-796E-4EDF-8260-832ABEABCFA4}" destId="{86E570C3-7FBF-4BFA-9359-A51EAC646B8F}" srcOrd="1" destOrd="0" parTransId="{3284D494-8956-4025-9E60-D34E0EAF4F7F}" sibTransId="{676B696E-4D96-43DD-BE92-74C88E4A2B97}"/>
    <dgm:cxn modelId="{FDEAA434-0820-44ED-B711-93BDF96DA4CB}" type="presOf" srcId="{2C97C412-C3B5-4C4A-892E-D7B78E695F75}" destId="{D9C205DA-1292-4D7E-B9BA-157E04F3D055}" srcOrd="0" destOrd="0" presId="urn:microsoft.com/office/officeart/2005/8/layout/matrix3"/>
    <dgm:cxn modelId="{1D25A253-7108-4A49-9957-B09B5B03D91A}" srcId="{88390BE9-796E-4EDF-8260-832ABEABCFA4}" destId="{937E704B-058D-4084-9CD7-1A15DCCBD1C8}" srcOrd="3" destOrd="0" parTransId="{AEA808EB-93BD-4DC9-9CBB-2BB421475727}" sibTransId="{5B5D1CE4-FD8B-4A86-8F7E-B3EFBC49142C}"/>
    <dgm:cxn modelId="{B97F0E07-3906-4BFE-AF32-37E427339F80}" srcId="{88390BE9-796E-4EDF-8260-832ABEABCFA4}" destId="{2C97C412-C3B5-4C4A-892E-D7B78E695F75}" srcOrd="0" destOrd="0" parTransId="{33377ACC-C4EE-4CCF-AEE6-30D3B112D8E6}" sibTransId="{43C64180-42B1-44DF-A310-0E9A51199071}"/>
    <dgm:cxn modelId="{038FB89A-D878-4875-A4BB-74F2BAE8CB98}" type="presOf" srcId="{937E704B-058D-4084-9CD7-1A15DCCBD1C8}" destId="{070A6C38-8736-43A9-A0AD-7F5B53E8B113}" srcOrd="0" destOrd="0" presId="urn:microsoft.com/office/officeart/2005/8/layout/matrix3"/>
    <dgm:cxn modelId="{1BCA9A5A-C4DB-427A-A8E6-C82C1FE07B56}" type="presParOf" srcId="{1AA1EFAF-41D6-4724-BEA8-4A22397DA8D9}" destId="{21E3F6F6-7472-473B-A6F7-6A0CEB80EEC9}" srcOrd="0" destOrd="0" presId="urn:microsoft.com/office/officeart/2005/8/layout/matrix3"/>
    <dgm:cxn modelId="{D0E01001-5EB2-4DB7-86B6-460B209061A8}" type="presParOf" srcId="{1AA1EFAF-41D6-4724-BEA8-4A22397DA8D9}" destId="{D9C205DA-1292-4D7E-B9BA-157E04F3D055}" srcOrd="1" destOrd="0" presId="urn:microsoft.com/office/officeart/2005/8/layout/matrix3"/>
    <dgm:cxn modelId="{C4B313F8-0E8B-4541-9DC0-D4A20A5A2567}" type="presParOf" srcId="{1AA1EFAF-41D6-4724-BEA8-4A22397DA8D9}" destId="{85838145-BA5C-493A-A54F-EA1E64F62D06}" srcOrd="2" destOrd="0" presId="urn:microsoft.com/office/officeart/2005/8/layout/matrix3"/>
    <dgm:cxn modelId="{68F0F3CA-9E40-4A9B-89D7-29A9D152021A}" type="presParOf" srcId="{1AA1EFAF-41D6-4724-BEA8-4A22397DA8D9}" destId="{F0463B94-BB88-4619-AD64-3AB3F960A5E1}" srcOrd="3" destOrd="0" presId="urn:microsoft.com/office/officeart/2005/8/layout/matrix3"/>
    <dgm:cxn modelId="{5A80E6D1-C9AB-45A7-BF4A-779B7E47F4C1}" type="presParOf" srcId="{1AA1EFAF-41D6-4724-BEA8-4A22397DA8D9}" destId="{070A6C38-8736-43A9-A0AD-7F5B53E8B113}"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842790-5589-4194-96C5-3398E5BB09D3}"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pPr rtl="1"/>
          <a:endParaRPr lang="ar-SA"/>
        </a:p>
      </dgm:t>
    </dgm:pt>
    <dgm:pt modelId="{BB709F3A-A93E-45D4-9D37-E42A4C958888}">
      <dgm:prSet phldrT="[نص]"/>
      <dgm:spPr/>
      <dgm:t>
        <a:bodyPr/>
        <a:lstStyle/>
        <a:p>
          <a:pPr rtl="1"/>
          <a:r>
            <a:rPr lang="ar-SA" dirty="0" smtClean="0"/>
            <a:t>الانحراف المعياري</a:t>
          </a:r>
          <a:endParaRPr lang="ar-SA" dirty="0"/>
        </a:p>
      </dgm:t>
    </dgm:pt>
    <dgm:pt modelId="{F45B5ED8-7C13-4C22-954F-D73D1B1E4D3F}" type="parTrans" cxnId="{A1E894AC-FD69-4F0A-A365-17B5429D5222}">
      <dgm:prSet/>
      <dgm:spPr/>
      <dgm:t>
        <a:bodyPr/>
        <a:lstStyle/>
        <a:p>
          <a:pPr rtl="1"/>
          <a:endParaRPr lang="ar-SA"/>
        </a:p>
      </dgm:t>
    </dgm:pt>
    <dgm:pt modelId="{DFBCFA8D-33AF-4FB8-8D0C-050D5A38C8D3}" type="sibTrans" cxnId="{A1E894AC-FD69-4F0A-A365-17B5429D5222}">
      <dgm:prSet/>
      <dgm:spPr/>
      <dgm:t>
        <a:bodyPr/>
        <a:lstStyle/>
        <a:p>
          <a:pPr rtl="1"/>
          <a:endParaRPr lang="ar-SA"/>
        </a:p>
      </dgm:t>
    </dgm:pt>
    <dgm:pt modelId="{8082295A-F3B8-4C9F-8F24-A19AB03DD71D}">
      <dgm:prSet phldrT="[نص]"/>
      <dgm:spPr/>
      <dgm:t>
        <a:bodyPr/>
        <a:lstStyle/>
        <a:p>
          <a:pPr rtl="1"/>
          <a:r>
            <a:rPr lang="ar-SA" dirty="0" smtClean="0"/>
            <a:t>المدى</a:t>
          </a:r>
          <a:endParaRPr lang="ar-SA" dirty="0"/>
        </a:p>
      </dgm:t>
    </dgm:pt>
    <dgm:pt modelId="{768FD143-9ECC-4011-B275-D3D2025A5F3E}" type="parTrans" cxnId="{73AF0208-FFE5-4D61-A432-8A1A9016D7B2}">
      <dgm:prSet/>
      <dgm:spPr/>
      <dgm:t>
        <a:bodyPr/>
        <a:lstStyle/>
        <a:p>
          <a:pPr rtl="1"/>
          <a:endParaRPr lang="ar-SA"/>
        </a:p>
      </dgm:t>
    </dgm:pt>
    <dgm:pt modelId="{F9D82197-AEFB-4C61-8A03-421E84E42990}" type="sibTrans" cxnId="{73AF0208-FFE5-4D61-A432-8A1A9016D7B2}">
      <dgm:prSet/>
      <dgm:spPr/>
      <dgm:t>
        <a:bodyPr/>
        <a:lstStyle/>
        <a:p>
          <a:pPr rtl="1"/>
          <a:endParaRPr lang="ar-SA"/>
        </a:p>
      </dgm:t>
    </dgm:pt>
    <dgm:pt modelId="{1B82065F-341F-4A5C-A22C-EE860EEAA2EC}">
      <dgm:prSet phldrT="[نص]"/>
      <dgm:spPr/>
      <dgm:t>
        <a:bodyPr/>
        <a:lstStyle/>
        <a:p>
          <a:pPr rtl="1"/>
          <a:r>
            <a:rPr lang="ar-SA" dirty="0" smtClean="0"/>
            <a:t>التباين</a:t>
          </a:r>
          <a:endParaRPr lang="ar-SA" dirty="0"/>
        </a:p>
      </dgm:t>
    </dgm:pt>
    <dgm:pt modelId="{435572D7-F9F8-448D-B8F1-0ABC61C8CF57}" type="parTrans" cxnId="{2B6195D0-ABA3-44A0-925E-A07814082819}">
      <dgm:prSet/>
      <dgm:spPr/>
      <dgm:t>
        <a:bodyPr/>
        <a:lstStyle/>
        <a:p>
          <a:pPr rtl="1"/>
          <a:endParaRPr lang="ar-SA"/>
        </a:p>
      </dgm:t>
    </dgm:pt>
    <dgm:pt modelId="{E2951099-A8F2-48C7-8890-DBA0C42FBC04}" type="sibTrans" cxnId="{2B6195D0-ABA3-44A0-925E-A07814082819}">
      <dgm:prSet/>
      <dgm:spPr/>
      <dgm:t>
        <a:bodyPr/>
        <a:lstStyle/>
        <a:p>
          <a:pPr rtl="1"/>
          <a:endParaRPr lang="ar-SA"/>
        </a:p>
      </dgm:t>
    </dgm:pt>
    <dgm:pt modelId="{5688EADE-9241-4B13-92B3-A76F8D2A2B31}" type="pres">
      <dgm:prSet presAssocID="{E0842790-5589-4194-96C5-3398E5BB09D3}" presName="matrix" presStyleCnt="0">
        <dgm:presLayoutVars>
          <dgm:chMax val="1"/>
          <dgm:dir/>
          <dgm:resizeHandles val="exact"/>
        </dgm:presLayoutVars>
      </dgm:prSet>
      <dgm:spPr/>
      <dgm:t>
        <a:bodyPr/>
        <a:lstStyle/>
        <a:p>
          <a:pPr rtl="1"/>
          <a:endParaRPr lang="ar-SA"/>
        </a:p>
      </dgm:t>
    </dgm:pt>
    <dgm:pt modelId="{B332B21E-BFC3-4B67-9CD0-8050F4610B6D}" type="pres">
      <dgm:prSet presAssocID="{E0842790-5589-4194-96C5-3398E5BB09D3}" presName="diamond" presStyleLbl="bgShp" presStyleIdx="0" presStyleCnt="1"/>
      <dgm:spPr/>
    </dgm:pt>
    <dgm:pt modelId="{78769788-587A-48B1-881E-64B31D17E80C}" type="pres">
      <dgm:prSet presAssocID="{E0842790-5589-4194-96C5-3398E5BB09D3}" presName="quad1" presStyleLbl="node1" presStyleIdx="0" presStyleCnt="4">
        <dgm:presLayoutVars>
          <dgm:chMax val="0"/>
          <dgm:chPref val="0"/>
          <dgm:bulletEnabled val="1"/>
        </dgm:presLayoutVars>
      </dgm:prSet>
      <dgm:spPr/>
      <dgm:t>
        <a:bodyPr/>
        <a:lstStyle/>
        <a:p>
          <a:pPr rtl="1"/>
          <a:endParaRPr lang="ar-SA"/>
        </a:p>
      </dgm:t>
    </dgm:pt>
    <dgm:pt modelId="{B090167F-AA71-4B27-8708-D0776DD68E62}" type="pres">
      <dgm:prSet presAssocID="{E0842790-5589-4194-96C5-3398E5BB09D3}" presName="quad2" presStyleLbl="node1" presStyleIdx="1" presStyleCnt="4" custLinFactNeighborX="360" custLinFactNeighborY="-192">
        <dgm:presLayoutVars>
          <dgm:chMax val="0"/>
          <dgm:chPref val="0"/>
          <dgm:bulletEnabled val="1"/>
        </dgm:presLayoutVars>
      </dgm:prSet>
      <dgm:spPr/>
      <dgm:t>
        <a:bodyPr/>
        <a:lstStyle/>
        <a:p>
          <a:pPr rtl="1"/>
          <a:endParaRPr lang="ar-SA"/>
        </a:p>
      </dgm:t>
    </dgm:pt>
    <dgm:pt modelId="{DDAA7439-C10B-4602-A1F3-CCEC5C33924E}" type="pres">
      <dgm:prSet presAssocID="{E0842790-5589-4194-96C5-3398E5BB09D3}" presName="quad3" presStyleLbl="node1" presStyleIdx="2" presStyleCnt="4" custLinFactNeighborX="53370" custLinFactNeighborY="-2725">
        <dgm:presLayoutVars>
          <dgm:chMax val="0"/>
          <dgm:chPref val="0"/>
          <dgm:bulletEnabled val="1"/>
        </dgm:presLayoutVars>
      </dgm:prSet>
      <dgm:spPr/>
      <dgm:t>
        <a:bodyPr/>
        <a:lstStyle/>
        <a:p>
          <a:pPr rtl="1"/>
          <a:endParaRPr lang="ar-SA"/>
        </a:p>
      </dgm:t>
    </dgm:pt>
    <dgm:pt modelId="{0EA13966-E40E-42D1-9F61-2FFD733ECF28}" type="pres">
      <dgm:prSet presAssocID="{E0842790-5589-4194-96C5-3398E5BB09D3}" presName="quad4" presStyleLbl="node1" presStyleIdx="3" presStyleCnt="4" custFlipVert="1" custFlipHor="1" custScaleX="6251" custScaleY="14088" custLinFactX="100000" custLinFactNeighborX="113229" custLinFactNeighborY="77196">
        <dgm:presLayoutVars>
          <dgm:chMax val="0"/>
          <dgm:chPref val="0"/>
          <dgm:bulletEnabled val="1"/>
        </dgm:presLayoutVars>
      </dgm:prSet>
      <dgm:spPr/>
    </dgm:pt>
  </dgm:ptLst>
  <dgm:cxnLst>
    <dgm:cxn modelId="{73AF0208-FFE5-4D61-A432-8A1A9016D7B2}" srcId="{E0842790-5589-4194-96C5-3398E5BB09D3}" destId="{8082295A-F3B8-4C9F-8F24-A19AB03DD71D}" srcOrd="1" destOrd="0" parTransId="{768FD143-9ECC-4011-B275-D3D2025A5F3E}" sibTransId="{F9D82197-AEFB-4C61-8A03-421E84E42990}"/>
    <dgm:cxn modelId="{A780131D-2CCF-4724-A8CE-4824A409BF89}" type="presOf" srcId="{8082295A-F3B8-4C9F-8F24-A19AB03DD71D}" destId="{B090167F-AA71-4B27-8708-D0776DD68E62}" srcOrd="0" destOrd="0" presId="urn:microsoft.com/office/officeart/2005/8/layout/matrix3"/>
    <dgm:cxn modelId="{C3A8C36A-3B5E-430E-AAB4-23FF0839ED5A}" type="presOf" srcId="{1B82065F-341F-4A5C-A22C-EE860EEAA2EC}" destId="{DDAA7439-C10B-4602-A1F3-CCEC5C33924E}" srcOrd="0" destOrd="0" presId="urn:microsoft.com/office/officeart/2005/8/layout/matrix3"/>
    <dgm:cxn modelId="{F1290A2E-F9C1-471B-A3BE-DF9303AA9AF4}" type="presOf" srcId="{E0842790-5589-4194-96C5-3398E5BB09D3}" destId="{5688EADE-9241-4B13-92B3-A76F8D2A2B31}" srcOrd="0" destOrd="0" presId="urn:microsoft.com/office/officeart/2005/8/layout/matrix3"/>
    <dgm:cxn modelId="{A1E894AC-FD69-4F0A-A365-17B5429D5222}" srcId="{E0842790-5589-4194-96C5-3398E5BB09D3}" destId="{BB709F3A-A93E-45D4-9D37-E42A4C958888}" srcOrd="0" destOrd="0" parTransId="{F45B5ED8-7C13-4C22-954F-D73D1B1E4D3F}" sibTransId="{DFBCFA8D-33AF-4FB8-8D0C-050D5A38C8D3}"/>
    <dgm:cxn modelId="{B12B5435-13C7-4225-AADA-531F4D871EA2}" type="presOf" srcId="{BB709F3A-A93E-45D4-9D37-E42A4C958888}" destId="{78769788-587A-48B1-881E-64B31D17E80C}" srcOrd="0" destOrd="0" presId="urn:microsoft.com/office/officeart/2005/8/layout/matrix3"/>
    <dgm:cxn modelId="{2B6195D0-ABA3-44A0-925E-A07814082819}" srcId="{E0842790-5589-4194-96C5-3398E5BB09D3}" destId="{1B82065F-341F-4A5C-A22C-EE860EEAA2EC}" srcOrd="2" destOrd="0" parTransId="{435572D7-F9F8-448D-B8F1-0ABC61C8CF57}" sibTransId="{E2951099-A8F2-48C7-8890-DBA0C42FBC04}"/>
    <dgm:cxn modelId="{7EA91500-6C56-4B88-8317-B62D6550E5F9}" type="presParOf" srcId="{5688EADE-9241-4B13-92B3-A76F8D2A2B31}" destId="{B332B21E-BFC3-4B67-9CD0-8050F4610B6D}" srcOrd="0" destOrd="0" presId="urn:microsoft.com/office/officeart/2005/8/layout/matrix3"/>
    <dgm:cxn modelId="{544104FC-D070-4287-843E-5BEADA7B78A8}" type="presParOf" srcId="{5688EADE-9241-4B13-92B3-A76F8D2A2B31}" destId="{78769788-587A-48B1-881E-64B31D17E80C}" srcOrd="1" destOrd="0" presId="urn:microsoft.com/office/officeart/2005/8/layout/matrix3"/>
    <dgm:cxn modelId="{515F5F89-60A1-4D5B-B7ED-CC45A6A7D1CB}" type="presParOf" srcId="{5688EADE-9241-4B13-92B3-A76F8D2A2B31}" destId="{B090167F-AA71-4B27-8708-D0776DD68E62}" srcOrd="2" destOrd="0" presId="urn:microsoft.com/office/officeart/2005/8/layout/matrix3"/>
    <dgm:cxn modelId="{5D3C1506-7683-4508-8057-A2D4BE689828}" type="presParOf" srcId="{5688EADE-9241-4B13-92B3-A76F8D2A2B31}" destId="{DDAA7439-C10B-4602-A1F3-CCEC5C33924E}" srcOrd="3" destOrd="0" presId="urn:microsoft.com/office/officeart/2005/8/layout/matrix3"/>
    <dgm:cxn modelId="{85D486D5-C5CF-47D3-85E5-0C7A9AF7B882}" type="presParOf" srcId="{5688EADE-9241-4B13-92B3-A76F8D2A2B31}" destId="{0EA13966-E40E-42D1-9F61-2FFD733ECF28}"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FF49EC-EA80-492F-9800-EE51D1E5FD6C}">
      <dsp:nvSpPr>
        <dsp:cNvPr id="0" name=""/>
        <dsp:cNvSpPr/>
      </dsp:nvSpPr>
      <dsp:spPr>
        <a:xfrm>
          <a:off x="1080128" y="259175"/>
          <a:ext cx="2432720" cy="2432720"/>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الرياض</a:t>
          </a:r>
          <a:endParaRPr lang="ar-SA" sz="2400" kern="1200" dirty="0"/>
        </a:p>
      </dsp:txBody>
      <dsp:txXfrm>
        <a:off x="2402775" y="708069"/>
        <a:ext cx="825387" cy="810906"/>
      </dsp:txXfrm>
    </dsp:sp>
    <dsp:sp modelId="{0E175E83-69F0-4DEF-94A7-824B68CCED5D}">
      <dsp:nvSpPr>
        <dsp:cNvPr id="0" name=""/>
        <dsp:cNvSpPr/>
      </dsp:nvSpPr>
      <dsp:spPr>
        <a:xfrm>
          <a:off x="1073031" y="267888"/>
          <a:ext cx="2432720" cy="2432720"/>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جدة</a:t>
          </a:r>
          <a:endParaRPr lang="ar-SA" sz="2400" kern="1200" dirty="0"/>
        </a:p>
      </dsp:txBody>
      <dsp:txXfrm>
        <a:off x="1739133" y="1802819"/>
        <a:ext cx="1100516" cy="752984"/>
      </dsp:txXfrm>
    </dsp:sp>
    <dsp:sp modelId="{038DC375-55D6-4EFE-A562-1F6ED18B12DF}">
      <dsp:nvSpPr>
        <dsp:cNvPr id="0" name=""/>
        <dsp:cNvSpPr/>
      </dsp:nvSpPr>
      <dsp:spPr>
        <a:xfrm>
          <a:off x="1073031" y="267888"/>
          <a:ext cx="2432720" cy="2432720"/>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err="1" smtClean="0"/>
            <a:t>الدمام</a:t>
          </a:r>
          <a:endParaRPr lang="ar-SA" sz="2400" kern="1200" dirty="0"/>
        </a:p>
      </dsp:txBody>
      <dsp:txXfrm>
        <a:off x="1333679" y="745744"/>
        <a:ext cx="825387" cy="8109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E3F6F6-7472-473B-A6F7-6A0CEB80EEC9}">
      <dsp:nvSpPr>
        <dsp:cNvPr id="0" name=""/>
        <dsp:cNvSpPr/>
      </dsp:nvSpPr>
      <dsp:spPr>
        <a:xfrm>
          <a:off x="1920081" y="0"/>
          <a:ext cx="4389437" cy="4389437"/>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C205DA-1292-4D7E-B9BA-157E04F3D055}">
      <dsp:nvSpPr>
        <dsp:cNvPr id="0" name=""/>
        <dsp:cNvSpPr/>
      </dsp:nvSpPr>
      <dsp:spPr>
        <a:xfrm>
          <a:off x="2337078" y="416996"/>
          <a:ext cx="1711880" cy="1711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SA" sz="2900" kern="1200" dirty="0" smtClean="0"/>
            <a:t>الوسط الموزون</a:t>
          </a:r>
          <a:endParaRPr lang="ar-SA" sz="2900" kern="1200" dirty="0"/>
        </a:p>
      </dsp:txBody>
      <dsp:txXfrm>
        <a:off x="2420645" y="500563"/>
        <a:ext cx="1544746" cy="1544746"/>
      </dsp:txXfrm>
    </dsp:sp>
    <dsp:sp modelId="{85838145-BA5C-493A-A54F-EA1E64F62D06}">
      <dsp:nvSpPr>
        <dsp:cNvPr id="0" name=""/>
        <dsp:cNvSpPr/>
      </dsp:nvSpPr>
      <dsp:spPr>
        <a:xfrm>
          <a:off x="4180641" y="416996"/>
          <a:ext cx="1711880" cy="1711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SA" sz="2900" kern="1200" dirty="0" smtClean="0"/>
            <a:t>الوسط الحسابي</a:t>
          </a:r>
        </a:p>
        <a:p>
          <a:pPr lvl="0" algn="ctr" defTabSz="1289050" rtl="1">
            <a:lnSpc>
              <a:spcPct val="90000"/>
            </a:lnSpc>
            <a:spcBef>
              <a:spcPct val="0"/>
            </a:spcBef>
            <a:spcAft>
              <a:spcPct val="35000"/>
            </a:spcAft>
          </a:pPr>
          <a:r>
            <a:rPr lang="ar-SA" sz="2900" kern="1200" dirty="0" smtClean="0"/>
            <a:t>(المتوسط</a:t>
          </a:r>
          <a:r>
            <a:rPr lang="ar-SA" sz="2900" kern="1200" dirty="0" err="1" smtClean="0"/>
            <a:t>)</a:t>
          </a:r>
          <a:endParaRPr lang="ar-SA" sz="2900" kern="1200" dirty="0"/>
        </a:p>
      </dsp:txBody>
      <dsp:txXfrm>
        <a:off x="4264208" y="500563"/>
        <a:ext cx="1544746" cy="1544746"/>
      </dsp:txXfrm>
    </dsp:sp>
    <dsp:sp modelId="{F0463B94-BB88-4619-AD64-3AB3F960A5E1}">
      <dsp:nvSpPr>
        <dsp:cNvPr id="0" name=""/>
        <dsp:cNvSpPr/>
      </dsp:nvSpPr>
      <dsp:spPr>
        <a:xfrm>
          <a:off x="2337078" y="2260560"/>
          <a:ext cx="1711880" cy="1711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SA" sz="2900" kern="1200" dirty="0" smtClean="0"/>
            <a:t>المنوال</a:t>
          </a:r>
          <a:endParaRPr lang="ar-SA" sz="2900" kern="1200" dirty="0"/>
        </a:p>
      </dsp:txBody>
      <dsp:txXfrm>
        <a:off x="2420645" y="2344127"/>
        <a:ext cx="1544746" cy="1544746"/>
      </dsp:txXfrm>
    </dsp:sp>
    <dsp:sp modelId="{070A6C38-8736-43A9-A0AD-7F5B53E8B113}">
      <dsp:nvSpPr>
        <dsp:cNvPr id="0" name=""/>
        <dsp:cNvSpPr/>
      </dsp:nvSpPr>
      <dsp:spPr>
        <a:xfrm>
          <a:off x="4180641" y="2260560"/>
          <a:ext cx="1711880" cy="1711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SA" sz="2900" kern="1200" dirty="0" smtClean="0"/>
            <a:t>الوسيط</a:t>
          </a:r>
          <a:endParaRPr lang="ar-SA" sz="2900" kern="1200" dirty="0"/>
        </a:p>
      </dsp:txBody>
      <dsp:txXfrm>
        <a:off x="4264208" y="2344127"/>
        <a:ext cx="1544746" cy="15447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32B21E-BFC3-4B67-9CD0-8050F4610B6D}">
      <dsp:nvSpPr>
        <dsp:cNvPr id="0" name=""/>
        <dsp:cNvSpPr/>
      </dsp:nvSpPr>
      <dsp:spPr>
        <a:xfrm>
          <a:off x="1920081" y="0"/>
          <a:ext cx="4389437" cy="4389437"/>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769788-587A-48B1-881E-64B31D17E80C}">
      <dsp:nvSpPr>
        <dsp:cNvPr id="0" name=""/>
        <dsp:cNvSpPr/>
      </dsp:nvSpPr>
      <dsp:spPr>
        <a:xfrm>
          <a:off x="2337078" y="416996"/>
          <a:ext cx="1711880" cy="1711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1">
            <a:lnSpc>
              <a:spcPct val="90000"/>
            </a:lnSpc>
            <a:spcBef>
              <a:spcPct val="0"/>
            </a:spcBef>
            <a:spcAft>
              <a:spcPct val="35000"/>
            </a:spcAft>
          </a:pPr>
          <a:r>
            <a:rPr lang="ar-SA" sz="3300" kern="1200" dirty="0" smtClean="0"/>
            <a:t>الانحراف المعياري</a:t>
          </a:r>
          <a:endParaRPr lang="ar-SA" sz="3300" kern="1200" dirty="0"/>
        </a:p>
      </dsp:txBody>
      <dsp:txXfrm>
        <a:off x="2420645" y="500563"/>
        <a:ext cx="1544746" cy="1544746"/>
      </dsp:txXfrm>
    </dsp:sp>
    <dsp:sp modelId="{B090167F-AA71-4B27-8708-D0776DD68E62}">
      <dsp:nvSpPr>
        <dsp:cNvPr id="0" name=""/>
        <dsp:cNvSpPr/>
      </dsp:nvSpPr>
      <dsp:spPr>
        <a:xfrm>
          <a:off x="4186804" y="413709"/>
          <a:ext cx="1711880" cy="1711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1">
            <a:lnSpc>
              <a:spcPct val="90000"/>
            </a:lnSpc>
            <a:spcBef>
              <a:spcPct val="0"/>
            </a:spcBef>
            <a:spcAft>
              <a:spcPct val="35000"/>
            </a:spcAft>
          </a:pPr>
          <a:r>
            <a:rPr lang="ar-SA" sz="3300" kern="1200" dirty="0" smtClean="0"/>
            <a:t>المدى</a:t>
          </a:r>
          <a:endParaRPr lang="ar-SA" sz="3300" kern="1200" dirty="0"/>
        </a:p>
      </dsp:txBody>
      <dsp:txXfrm>
        <a:off x="4270371" y="497276"/>
        <a:ext cx="1544746" cy="1544746"/>
      </dsp:txXfrm>
    </dsp:sp>
    <dsp:sp modelId="{DDAA7439-C10B-4602-A1F3-CCEC5C33924E}">
      <dsp:nvSpPr>
        <dsp:cNvPr id="0" name=""/>
        <dsp:cNvSpPr/>
      </dsp:nvSpPr>
      <dsp:spPr>
        <a:xfrm>
          <a:off x="3250708" y="2213911"/>
          <a:ext cx="1711880" cy="1711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1">
            <a:lnSpc>
              <a:spcPct val="90000"/>
            </a:lnSpc>
            <a:spcBef>
              <a:spcPct val="0"/>
            </a:spcBef>
            <a:spcAft>
              <a:spcPct val="35000"/>
            </a:spcAft>
          </a:pPr>
          <a:r>
            <a:rPr lang="ar-SA" sz="3300" kern="1200" dirty="0" smtClean="0"/>
            <a:t>التباين</a:t>
          </a:r>
          <a:endParaRPr lang="ar-SA" sz="3300" kern="1200" dirty="0"/>
        </a:p>
      </dsp:txBody>
      <dsp:txXfrm>
        <a:off x="3334275" y="2297478"/>
        <a:ext cx="1544746" cy="1544746"/>
      </dsp:txXfrm>
    </dsp:sp>
    <dsp:sp modelId="{0EA13966-E40E-42D1-9F61-2FFD733ECF28}">
      <dsp:nvSpPr>
        <dsp:cNvPr id="0" name=""/>
        <dsp:cNvSpPr/>
      </dsp:nvSpPr>
      <dsp:spPr>
        <a:xfrm flipH="1" flipV="1">
          <a:off x="8122590" y="4148267"/>
          <a:ext cx="107009" cy="24116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5913450-552F-41AD-BEFA-D44C9DD4984E}" type="datetimeFigureOut">
              <a:rPr lang="ar-SA" smtClean="0"/>
              <a:pPr/>
              <a:t>27/06/37</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ED45C29F-61E3-4CD5-8E37-0903CECC5371}"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5913450-552F-41AD-BEFA-D44C9DD4984E}" type="datetimeFigureOut">
              <a:rPr lang="ar-SA" smtClean="0"/>
              <a:pPr/>
              <a:t>27/06/37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D45C29F-61E3-4CD5-8E37-0903CECC537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5913450-552F-41AD-BEFA-D44C9DD4984E}" type="datetimeFigureOut">
              <a:rPr lang="ar-SA" smtClean="0"/>
              <a:pPr/>
              <a:t>27/06/37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D45C29F-61E3-4CD5-8E37-0903CECC5371}"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5913450-552F-41AD-BEFA-D44C9DD4984E}" type="datetimeFigureOut">
              <a:rPr lang="ar-SA" smtClean="0"/>
              <a:pPr/>
              <a:t>27/06/37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D45C29F-61E3-4CD5-8E37-0903CECC5371}"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5913450-552F-41AD-BEFA-D44C9DD4984E}" type="datetimeFigureOut">
              <a:rPr lang="ar-SA" smtClean="0"/>
              <a:pPr/>
              <a:t>27/06/37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D45C29F-61E3-4CD5-8E37-0903CECC5371}"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5913450-552F-41AD-BEFA-D44C9DD4984E}" type="datetimeFigureOut">
              <a:rPr lang="ar-SA" smtClean="0"/>
              <a:pPr/>
              <a:t>27/06/37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D45C29F-61E3-4CD5-8E37-0903CECC5371}"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5913450-552F-41AD-BEFA-D44C9DD4984E}" type="datetimeFigureOut">
              <a:rPr lang="ar-SA" smtClean="0"/>
              <a:pPr/>
              <a:t>27/06/37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D45C29F-61E3-4CD5-8E37-0903CECC5371}"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5913450-552F-41AD-BEFA-D44C9DD4984E}" type="datetimeFigureOut">
              <a:rPr lang="ar-SA" smtClean="0"/>
              <a:pPr/>
              <a:t>27/06/37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D45C29F-61E3-4CD5-8E37-0903CECC537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5913450-552F-41AD-BEFA-D44C9DD4984E}" type="datetimeFigureOut">
              <a:rPr lang="ar-SA" smtClean="0"/>
              <a:pPr/>
              <a:t>27/06/37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D45C29F-61E3-4CD5-8E37-0903CECC537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5913450-552F-41AD-BEFA-D44C9DD4984E}" type="datetimeFigureOut">
              <a:rPr lang="ar-SA" smtClean="0"/>
              <a:pPr/>
              <a:t>27/06/37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D45C29F-61E3-4CD5-8E37-0903CECC5371}"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5913450-552F-41AD-BEFA-D44C9DD4984E}" type="datetimeFigureOut">
              <a:rPr lang="ar-SA" smtClean="0"/>
              <a:pPr/>
              <a:t>27/06/37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ED45C29F-61E3-4CD5-8E37-0903CECC5371}"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5913450-552F-41AD-BEFA-D44C9DD4984E}" type="datetimeFigureOut">
              <a:rPr lang="ar-SA" smtClean="0"/>
              <a:pPr/>
              <a:t>27/06/37</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D45C29F-61E3-4CD5-8E37-0903CECC5371}"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SA" dirty="0" smtClean="0"/>
              <a:t>الإحصاء في البحث التربوي</a:t>
            </a:r>
            <a:endParaRPr lang="ar-SA" dirty="0"/>
          </a:p>
        </p:txBody>
      </p:sp>
      <p:sp>
        <p:nvSpPr>
          <p:cNvPr id="3" name="عنوان فرعي 2"/>
          <p:cNvSpPr>
            <a:spLocks noGrp="1"/>
          </p:cNvSpPr>
          <p:nvPr>
            <p:ph type="subTitle" idx="1"/>
          </p:nvPr>
        </p:nvSpPr>
        <p:spPr>
          <a:xfrm>
            <a:off x="539552" y="3861048"/>
            <a:ext cx="7854696" cy="1752600"/>
          </a:xfrm>
        </p:spPr>
        <p:txBody>
          <a:bodyPr/>
          <a:lstStyle/>
          <a:p>
            <a:pPr algn="ctr"/>
            <a:r>
              <a:rPr lang="ar-SA" dirty="0" smtClean="0"/>
              <a:t>المحاضرة الثامنة</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548680"/>
            <a:ext cx="8229600" cy="866360"/>
          </a:xfrm>
        </p:spPr>
        <p:txBody>
          <a:bodyPr/>
          <a:lstStyle/>
          <a:p>
            <a:pPr algn="ctr"/>
            <a:r>
              <a:rPr lang="ar-SA" dirty="0" smtClean="0"/>
              <a:t>مقاييس النزعة المركزية</a:t>
            </a:r>
            <a:endParaRPr lang="ar-SA" dirty="0"/>
          </a:p>
        </p:txBody>
      </p:sp>
      <p:sp>
        <p:nvSpPr>
          <p:cNvPr id="3" name="عنصر نائب للمحتوى 2"/>
          <p:cNvSpPr>
            <a:spLocks noGrp="1"/>
          </p:cNvSpPr>
          <p:nvPr>
            <p:ph idx="1"/>
          </p:nvPr>
        </p:nvSpPr>
        <p:spPr>
          <a:xfrm>
            <a:off x="179512" y="1340768"/>
            <a:ext cx="8784976" cy="4983832"/>
          </a:xfrm>
        </p:spPr>
        <p:txBody>
          <a:bodyPr>
            <a:normAutofit/>
          </a:bodyPr>
          <a:lstStyle/>
          <a:p>
            <a:pPr marL="0" indent="0"/>
            <a:r>
              <a:rPr lang="ar-SA" dirty="0" smtClean="0"/>
              <a:t>هي إحدى المعالجات الإحصائية التي تصف البيانات حول متغير ما، وقد سميت بهذا الاسم لأن كلاً من تلك المقاييس يحاول أن يصف نقطة تجمع البيانات أو ما يسمى مركز تجمع </a:t>
            </a:r>
            <a:r>
              <a:rPr lang="ar-SA" dirty="0" err="1" smtClean="0"/>
              <a:t>البيانات.</a:t>
            </a:r>
            <a:r>
              <a:rPr lang="ar-SA" dirty="0" smtClean="0"/>
              <a:t> </a:t>
            </a:r>
            <a:r>
              <a:rPr lang="ar-SA" dirty="0" err="1" smtClean="0"/>
              <a:t>وهي:</a:t>
            </a:r>
            <a:endParaRPr lang="ar-SA" dirty="0" smtClean="0"/>
          </a:p>
          <a:p>
            <a:pPr marL="0" indent="0"/>
            <a:r>
              <a:rPr lang="ar-SA" dirty="0" smtClean="0">
                <a:solidFill>
                  <a:schemeClr val="bg2">
                    <a:lumMod val="50000"/>
                  </a:schemeClr>
                </a:solidFill>
              </a:rPr>
              <a:t>(1) الوسط </a:t>
            </a:r>
            <a:r>
              <a:rPr lang="ar-SA" dirty="0" err="1" smtClean="0">
                <a:solidFill>
                  <a:schemeClr val="bg2">
                    <a:lumMod val="50000"/>
                  </a:schemeClr>
                </a:solidFill>
              </a:rPr>
              <a:t>الحسابي </a:t>
            </a:r>
            <a:r>
              <a:rPr lang="ar-SA" dirty="0" smtClean="0">
                <a:solidFill>
                  <a:schemeClr val="bg2">
                    <a:lumMod val="50000"/>
                  </a:schemeClr>
                </a:solidFill>
              </a:rPr>
              <a:t>(المعدل/ المتوسط</a:t>
            </a:r>
            <a:r>
              <a:rPr lang="ar-SA" dirty="0" err="1" smtClean="0">
                <a:solidFill>
                  <a:schemeClr val="bg2">
                    <a:lumMod val="50000"/>
                  </a:schemeClr>
                </a:solidFill>
              </a:rPr>
              <a:t>):</a:t>
            </a:r>
            <a:endParaRPr lang="ar-SA" dirty="0" smtClean="0">
              <a:solidFill>
                <a:schemeClr val="bg2">
                  <a:lumMod val="50000"/>
                </a:schemeClr>
              </a:solidFill>
            </a:endParaRPr>
          </a:p>
          <a:p>
            <a:pPr marL="0" indent="0">
              <a:buNone/>
            </a:pPr>
            <a:r>
              <a:rPr lang="ar-SA" dirty="0" smtClean="0"/>
              <a:t>وهو مركز تجمع البيانات لمتغير ما في توزيع </a:t>
            </a:r>
            <a:r>
              <a:rPr lang="ar-SA" dirty="0" err="1" smtClean="0"/>
              <a:t>معين.</a:t>
            </a:r>
            <a:r>
              <a:rPr lang="ar-SA" dirty="0" smtClean="0"/>
              <a:t> ويعرف إحصائياً بأنه ناتج قسمة مجموع البيانات على عددها.</a:t>
            </a:r>
          </a:p>
          <a:p>
            <a:pPr marL="0" indent="0">
              <a:buNone/>
            </a:pPr>
            <a:r>
              <a:rPr lang="ar-SA" dirty="0" smtClean="0"/>
              <a:t>مثال: </a:t>
            </a:r>
            <a:r>
              <a:rPr lang="ar-SA" dirty="0" err="1" smtClean="0"/>
              <a:t>92 </a:t>
            </a:r>
            <a:r>
              <a:rPr lang="ar-SA" dirty="0" smtClean="0"/>
              <a:t>+ </a:t>
            </a:r>
            <a:r>
              <a:rPr lang="ar-SA" dirty="0" err="1" smtClean="0"/>
              <a:t>88 </a:t>
            </a:r>
            <a:r>
              <a:rPr lang="ar-SA" dirty="0" smtClean="0"/>
              <a:t>+ </a:t>
            </a:r>
            <a:r>
              <a:rPr lang="ar-SA" dirty="0" err="1" smtClean="0"/>
              <a:t>86 </a:t>
            </a:r>
            <a:r>
              <a:rPr lang="ar-SA" dirty="0" smtClean="0"/>
              <a:t>+ </a:t>
            </a:r>
            <a:r>
              <a:rPr lang="ar-SA" dirty="0" err="1" smtClean="0"/>
              <a:t>91 </a:t>
            </a:r>
            <a:r>
              <a:rPr lang="ar-SA" dirty="0" smtClean="0"/>
              <a:t>+ </a:t>
            </a:r>
            <a:r>
              <a:rPr lang="ar-SA" dirty="0" err="1" smtClean="0"/>
              <a:t>93 </a:t>
            </a:r>
            <a:r>
              <a:rPr lang="ar-SA" dirty="0" smtClean="0"/>
              <a:t>÷ </a:t>
            </a:r>
            <a:r>
              <a:rPr lang="ar-SA" dirty="0" err="1" smtClean="0"/>
              <a:t>5 </a:t>
            </a:r>
            <a:r>
              <a:rPr lang="ar-SA" dirty="0" smtClean="0"/>
              <a:t>=</a:t>
            </a:r>
            <a:r>
              <a:rPr lang="ar-SA" dirty="0" smtClean="0">
                <a:solidFill>
                  <a:schemeClr val="bg2">
                    <a:lumMod val="50000"/>
                  </a:schemeClr>
                </a:solidFill>
              </a:rPr>
              <a:t> </a:t>
            </a:r>
            <a:r>
              <a:rPr lang="ar-SA" dirty="0" err="1" smtClean="0">
                <a:solidFill>
                  <a:schemeClr val="bg2">
                    <a:lumMod val="50000"/>
                  </a:schemeClr>
                </a:solidFill>
              </a:rPr>
              <a:t>450 </a:t>
            </a:r>
            <a:r>
              <a:rPr lang="ar-SA" dirty="0" smtClean="0">
                <a:solidFill>
                  <a:schemeClr val="bg2">
                    <a:lumMod val="50000"/>
                  </a:schemeClr>
                </a:solidFill>
              </a:rPr>
              <a:t>÷ </a:t>
            </a:r>
            <a:r>
              <a:rPr lang="ar-SA" dirty="0" err="1" smtClean="0">
                <a:solidFill>
                  <a:schemeClr val="bg2">
                    <a:lumMod val="50000"/>
                  </a:schemeClr>
                </a:solidFill>
              </a:rPr>
              <a:t>5 </a:t>
            </a:r>
            <a:r>
              <a:rPr lang="ar-SA" dirty="0" smtClean="0"/>
              <a:t>= 90 </a:t>
            </a:r>
          </a:p>
          <a:p>
            <a:pPr marL="0" indent="0">
              <a:buNone/>
            </a:pPr>
            <a:endParaRPr lang="ar-SA" dirty="0" smtClean="0"/>
          </a:p>
          <a:p>
            <a:pPr marL="0" indent="0"/>
            <a:r>
              <a:rPr lang="ar-SA" dirty="0" smtClean="0">
                <a:solidFill>
                  <a:schemeClr val="bg2">
                    <a:lumMod val="50000"/>
                  </a:schemeClr>
                </a:solidFill>
              </a:rPr>
              <a:t>(2) الوسط </a:t>
            </a:r>
            <a:r>
              <a:rPr lang="ar-SA" dirty="0" err="1" smtClean="0">
                <a:solidFill>
                  <a:schemeClr val="bg2">
                    <a:lumMod val="50000"/>
                  </a:schemeClr>
                </a:solidFill>
              </a:rPr>
              <a:t>الموزون:</a:t>
            </a:r>
            <a:endParaRPr lang="ar-SA" dirty="0" smtClean="0">
              <a:solidFill>
                <a:schemeClr val="bg2">
                  <a:lumMod val="50000"/>
                </a:schemeClr>
              </a:solidFill>
            </a:endParaRPr>
          </a:p>
          <a:p>
            <a:pPr marL="0" indent="0">
              <a:buNone/>
            </a:pPr>
            <a:r>
              <a:rPr lang="ar-SA" dirty="0" smtClean="0"/>
              <a:t>يستخدم عندما توجد متوسطات حسابية لمجموعات جزئية لعينة ما، وراد إيجاد الوسط الحسابي للعينة ككل.</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92696"/>
            <a:ext cx="8229600" cy="866360"/>
          </a:xfrm>
        </p:spPr>
        <p:txBody>
          <a:bodyPr/>
          <a:lstStyle/>
          <a:p>
            <a:pPr algn="ctr"/>
            <a:r>
              <a:rPr lang="ar-SA" dirty="0" smtClean="0"/>
              <a:t>مقاييس النزعة المركزية</a:t>
            </a:r>
            <a:endParaRPr lang="ar-SA" dirty="0"/>
          </a:p>
        </p:txBody>
      </p:sp>
      <p:sp>
        <p:nvSpPr>
          <p:cNvPr id="3" name="عنصر نائب للمحتوى 2"/>
          <p:cNvSpPr>
            <a:spLocks noGrp="1"/>
          </p:cNvSpPr>
          <p:nvPr>
            <p:ph idx="1"/>
          </p:nvPr>
        </p:nvSpPr>
        <p:spPr>
          <a:xfrm>
            <a:off x="457200" y="1412776"/>
            <a:ext cx="8229600" cy="5256584"/>
          </a:xfrm>
        </p:spPr>
        <p:txBody>
          <a:bodyPr>
            <a:normAutofit fontScale="85000" lnSpcReduction="20000"/>
          </a:bodyPr>
          <a:lstStyle/>
          <a:p>
            <a:r>
              <a:rPr lang="ar-SA" dirty="0" smtClean="0">
                <a:solidFill>
                  <a:schemeClr val="bg2">
                    <a:lumMod val="50000"/>
                  </a:schemeClr>
                </a:solidFill>
              </a:rPr>
              <a:t>(3) </a:t>
            </a:r>
            <a:r>
              <a:rPr lang="ar-SA" dirty="0" err="1" smtClean="0">
                <a:solidFill>
                  <a:schemeClr val="bg2">
                    <a:lumMod val="50000"/>
                  </a:schemeClr>
                </a:solidFill>
              </a:rPr>
              <a:t>الوسيط:</a:t>
            </a:r>
            <a:endParaRPr lang="ar-SA" dirty="0" smtClean="0">
              <a:solidFill>
                <a:schemeClr val="bg2">
                  <a:lumMod val="50000"/>
                </a:schemeClr>
              </a:solidFill>
            </a:endParaRPr>
          </a:p>
          <a:p>
            <a:pPr>
              <a:buNone/>
            </a:pPr>
            <a:r>
              <a:rPr lang="ar-SA" dirty="0" smtClean="0"/>
              <a:t>هو القيمة التي تتوسط مجموع قيم مرتبة تصاعدياً أو تنازلياً.</a:t>
            </a:r>
          </a:p>
          <a:p>
            <a:pPr>
              <a:buNone/>
            </a:pPr>
            <a:r>
              <a:rPr lang="ar-SA" dirty="0" smtClean="0"/>
              <a:t>* أولاً نرتب القيم تصاعدياً أو تنازلياً.</a:t>
            </a:r>
          </a:p>
          <a:p>
            <a:pPr>
              <a:buNone/>
            </a:pPr>
            <a:r>
              <a:rPr lang="ar-SA" dirty="0" err="1" smtClean="0">
                <a:solidFill>
                  <a:schemeClr val="bg2">
                    <a:lumMod val="50000"/>
                  </a:schemeClr>
                </a:solidFill>
              </a:rPr>
              <a:t>مثال:</a:t>
            </a:r>
            <a:endParaRPr lang="ar-SA" dirty="0" smtClean="0">
              <a:solidFill>
                <a:schemeClr val="bg2">
                  <a:lumMod val="50000"/>
                </a:schemeClr>
              </a:solidFill>
            </a:endParaRPr>
          </a:p>
          <a:p>
            <a:pPr>
              <a:buNone/>
            </a:pPr>
            <a:r>
              <a:rPr lang="ar-SA" dirty="0" smtClean="0"/>
              <a:t>* إذا كان عدد الطالبات </a:t>
            </a:r>
            <a:r>
              <a:rPr lang="ar-SA" dirty="0" err="1" smtClean="0"/>
              <a:t>فردي:</a:t>
            </a:r>
            <a:endParaRPr lang="ar-SA" dirty="0" smtClean="0"/>
          </a:p>
          <a:p>
            <a:pPr>
              <a:buNone/>
            </a:pPr>
            <a:r>
              <a:rPr lang="ar-SA" dirty="0" err="1" smtClean="0"/>
              <a:t>11.</a:t>
            </a:r>
            <a:r>
              <a:rPr lang="ar-SA" dirty="0" smtClean="0"/>
              <a:t> </a:t>
            </a:r>
            <a:r>
              <a:rPr lang="ar-SA" dirty="0" err="1" smtClean="0"/>
              <a:t>12.</a:t>
            </a:r>
            <a:r>
              <a:rPr lang="ar-SA" dirty="0" smtClean="0"/>
              <a:t> </a:t>
            </a:r>
            <a:r>
              <a:rPr lang="ar-SA" dirty="0" err="1" smtClean="0"/>
              <a:t>13.</a:t>
            </a:r>
            <a:r>
              <a:rPr lang="ar-SA" dirty="0" smtClean="0"/>
              <a:t> </a:t>
            </a:r>
            <a:r>
              <a:rPr lang="ar-SA" dirty="0" err="1" smtClean="0"/>
              <a:t>14.</a:t>
            </a:r>
            <a:r>
              <a:rPr lang="ar-SA" dirty="0" smtClean="0"/>
              <a:t> </a:t>
            </a:r>
            <a:r>
              <a:rPr lang="ar-SA" dirty="0" err="1" smtClean="0"/>
              <a:t>15.</a:t>
            </a:r>
            <a:r>
              <a:rPr lang="ar-SA" dirty="0" smtClean="0"/>
              <a:t> </a:t>
            </a:r>
            <a:r>
              <a:rPr lang="ar-SA" dirty="0" err="1" smtClean="0"/>
              <a:t>16.</a:t>
            </a:r>
            <a:r>
              <a:rPr lang="ar-SA" dirty="0" smtClean="0"/>
              <a:t> 17 </a:t>
            </a:r>
          </a:p>
          <a:p>
            <a:pPr>
              <a:buNone/>
            </a:pPr>
            <a:r>
              <a:rPr lang="ar-SA" dirty="0" smtClean="0"/>
              <a:t>إذن الوسيط هو 14 يقع في المنتصف</a:t>
            </a:r>
            <a:r>
              <a:rPr lang="ar-SA" dirty="0" smtClean="0"/>
              <a:t>.</a:t>
            </a:r>
          </a:p>
          <a:p>
            <a:pPr>
              <a:buNone/>
            </a:pPr>
            <a:r>
              <a:rPr lang="ar-SA" dirty="0" smtClean="0"/>
              <a:t>أو نطبق المعادلة ن +1 ÷ 2 </a:t>
            </a:r>
          </a:p>
          <a:p>
            <a:pPr>
              <a:buNone/>
            </a:pPr>
            <a:r>
              <a:rPr lang="ar-SA" dirty="0" smtClean="0"/>
              <a:t>أي 7 + 1 ÷ 2  =  </a:t>
            </a:r>
            <a:r>
              <a:rPr lang="ar-SA" dirty="0" smtClean="0">
                <a:solidFill>
                  <a:schemeClr val="accent2">
                    <a:lumMod val="75000"/>
                  </a:schemeClr>
                </a:solidFill>
              </a:rPr>
              <a:t> 8 ÷ 2   </a:t>
            </a:r>
            <a:r>
              <a:rPr lang="ar-SA" dirty="0" smtClean="0"/>
              <a:t>= 4    أي الرقم الرابع بالسلسلة </a:t>
            </a:r>
            <a:r>
              <a:rPr lang="ar-SA" smtClean="0"/>
              <a:t>هو الوسيط أي 14</a:t>
            </a:r>
            <a:endParaRPr lang="ar-SA" dirty="0" smtClean="0"/>
          </a:p>
          <a:p>
            <a:pPr>
              <a:buNone/>
            </a:pPr>
            <a:endParaRPr lang="ar-SA" dirty="0" smtClean="0"/>
          </a:p>
          <a:p>
            <a:pPr>
              <a:buNone/>
            </a:pPr>
            <a:r>
              <a:rPr lang="ar-SA" dirty="0" smtClean="0"/>
              <a:t>* وإذا كان عدد الطالبات </a:t>
            </a:r>
            <a:r>
              <a:rPr lang="ar-SA" dirty="0" err="1" smtClean="0"/>
              <a:t>زوجي:</a:t>
            </a:r>
            <a:endParaRPr lang="ar-SA" dirty="0" smtClean="0"/>
          </a:p>
          <a:p>
            <a:pPr>
              <a:buNone/>
            </a:pPr>
            <a:r>
              <a:rPr lang="ar-SA" dirty="0" err="1" smtClean="0"/>
              <a:t>11.</a:t>
            </a:r>
            <a:r>
              <a:rPr lang="ar-SA" dirty="0" smtClean="0"/>
              <a:t> </a:t>
            </a:r>
            <a:r>
              <a:rPr lang="ar-SA" dirty="0" err="1" smtClean="0"/>
              <a:t>12.</a:t>
            </a:r>
            <a:r>
              <a:rPr lang="ar-SA" dirty="0" smtClean="0"/>
              <a:t> </a:t>
            </a:r>
            <a:r>
              <a:rPr lang="ar-SA" dirty="0" err="1" smtClean="0"/>
              <a:t>13.</a:t>
            </a:r>
            <a:r>
              <a:rPr lang="ar-SA" dirty="0" smtClean="0"/>
              <a:t> </a:t>
            </a:r>
            <a:r>
              <a:rPr lang="ar-SA" dirty="0" err="1" smtClean="0"/>
              <a:t>14.</a:t>
            </a:r>
            <a:r>
              <a:rPr lang="ar-SA" dirty="0" smtClean="0"/>
              <a:t> </a:t>
            </a:r>
            <a:r>
              <a:rPr lang="ar-SA" dirty="0" err="1" smtClean="0"/>
              <a:t>15.</a:t>
            </a:r>
            <a:r>
              <a:rPr lang="ar-SA" dirty="0" smtClean="0"/>
              <a:t> </a:t>
            </a:r>
            <a:r>
              <a:rPr lang="ar-SA" dirty="0" err="1" smtClean="0"/>
              <a:t>16.</a:t>
            </a:r>
            <a:r>
              <a:rPr lang="ar-SA" dirty="0" smtClean="0"/>
              <a:t> </a:t>
            </a:r>
            <a:r>
              <a:rPr lang="ar-SA" dirty="0" err="1" smtClean="0"/>
              <a:t>17.</a:t>
            </a:r>
            <a:r>
              <a:rPr lang="ar-SA" dirty="0" smtClean="0"/>
              <a:t> 18</a:t>
            </a:r>
          </a:p>
          <a:p>
            <a:pPr>
              <a:buNone/>
            </a:pPr>
            <a:r>
              <a:rPr lang="ar-SA" dirty="0" smtClean="0"/>
              <a:t>إذن الوسيط قيمتين تتوسطان المجموعة</a:t>
            </a:r>
          </a:p>
          <a:p>
            <a:pPr>
              <a:buNone/>
            </a:pPr>
            <a:r>
              <a:rPr lang="ar-SA" dirty="0" smtClean="0"/>
              <a:t> </a:t>
            </a:r>
            <a:r>
              <a:rPr lang="ar-SA" dirty="0" err="1" smtClean="0"/>
              <a:t>14 </a:t>
            </a:r>
            <a:r>
              <a:rPr lang="ar-SA" dirty="0" smtClean="0"/>
              <a:t>+ </a:t>
            </a:r>
            <a:r>
              <a:rPr lang="ar-SA" dirty="0" err="1" smtClean="0"/>
              <a:t>15 </a:t>
            </a:r>
            <a:r>
              <a:rPr lang="ar-SA" dirty="0" smtClean="0"/>
              <a:t>÷ </a:t>
            </a:r>
            <a:r>
              <a:rPr lang="ar-SA" dirty="0" err="1" smtClean="0"/>
              <a:t>2 </a:t>
            </a:r>
            <a:r>
              <a:rPr lang="ar-SA" dirty="0" smtClean="0"/>
              <a:t>= </a:t>
            </a:r>
            <a:r>
              <a:rPr lang="ar-SA" dirty="0" err="1" smtClean="0">
                <a:solidFill>
                  <a:schemeClr val="bg2">
                    <a:lumMod val="50000"/>
                  </a:schemeClr>
                </a:solidFill>
              </a:rPr>
              <a:t>29 </a:t>
            </a:r>
            <a:r>
              <a:rPr lang="ar-SA" dirty="0" smtClean="0">
                <a:solidFill>
                  <a:schemeClr val="bg2">
                    <a:lumMod val="50000"/>
                  </a:schemeClr>
                </a:solidFill>
              </a:rPr>
              <a:t>÷ </a:t>
            </a:r>
            <a:r>
              <a:rPr lang="ar-SA" dirty="0" err="1" smtClean="0">
                <a:solidFill>
                  <a:schemeClr val="bg2">
                    <a:lumMod val="50000"/>
                  </a:schemeClr>
                </a:solidFill>
              </a:rPr>
              <a:t>2 </a:t>
            </a:r>
            <a:r>
              <a:rPr lang="ar-SA" dirty="0" smtClean="0"/>
              <a:t>= إذن الوسيط 14،5 </a:t>
            </a:r>
          </a:p>
          <a:p>
            <a:pPr>
              <a:buNone/>
            </a:pPr>
            <a:r>
              <a:rPr lang="ar-SA" dirty="0" smtClean="0"/>
              <a:t>* الوسيط لا يقرب.</a:t>
            </a:r>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مقاييس النزعة المركزية</a:t>
            </a:r>
            <a:endParaRPr lang="ar-SA" dirty="0"/>
          </a:p>
        </p:txBody>
      </p:sp>
      <p:sp>
        <p:nvSpPr>
          <p:cNvPr id="3" name="عنصر نائب للمحتوى 2"/>
          <p:cNvSpPr>
            <a:spLocks noGrp="1"/>
          </p:cNvSpPr>
          <p:nvPr>
            <p:ph idx="1"/>
          </p:nvPr>
        </p:nvSpPr>
        <p:spPr/>
        <p:txBody>
          <a:bodyPr/>
          <a:lstStyle/>
          <a:p>
            <a:r>
              <a:rPr lang="ar-SA" dirty="0" smtClean="0">
                <a:solidFill>
                  <a:schemeClr val="bg2">
                    <a:lumMod val="50000"/>
                  </a:schemeClr>
                </a:solidFill>
              </a:rPr>
              <a:t>(4) </a:t>
            </a:r>
            <a:r>
              <a:rPr lang="ar-SA" dirty="0" err="1" smtClean="0">
                <a:solidFill>
                  <a:schemeClr val="bg2">
                    <a:lumMod val="50000"/>
                  </a:schemeClr>
                </a:solidFill>
              </a:rPr>
              <a:t>المنوال:</a:t>
            </a:r>
            <a:endParaRPr lang="ar-SA" dirty="0" smtClean="0">
              <a:solidFill>
                <a:schemeClr val="bg2">
                  <a:lumMod val="50000"/>
                </a:schemeClr>
              </a:solidFill>
            </a:endParaRPr>
          </a:p>
          <a:p>
            <a:pPr>
              <a:buNone/>
            </a:pPr>
            <a:r>
              <a:rPr lang="ar-SA" dirty="0" smtClean="0"/>
              <a:t>هو القيمة الأكثر تكراراً بين مجموعة القيم التي تمثل متغيراً ما.</a:t>
            </a:r>
          </a:p>
          <a:p>
            <a:r>
              <a:rPr lang="ar-SA" dirty="0" err="1" smtClean="0">
                <a:solidFill>
                  <a:srgbClr val="C00000"/>
                </a:solidFill>
              </a:rPr>
              <a:t>مثال:</a:t>
            </a:r>
            <a:endParaRPr lang="ar-SA" dirty="0" smtClean="0">
              <a:solidFill>
                <a:srgbClr val="C00000"/>
              </a:solidFill>
            </a:endParaRPr>
          </a:p>
          <a:p>
            <a:r>
              <a:rPr lang="ar-SA" dirty="0" smtClean="0">
                <a:solidFill>
                  <a:srgbClr val="00B050"/>
                </a:solidFill>
              </a:rPr>
              <a:t>( 8- 9- 10-12-10-15) </a:t>
            </a:r>
            <a:r>
              <a:rPr lang="ar-SA" dirty="0" err="1" smtClean="0">
                <a:solidFill>
                  <a:srgbClr val="00B050"/>
                </a:solidFill>
              </a:rPr>
              <a:t>المنوال </a:t>
            </a:r>
            <a:r>
              <a:rPr lang="ar-SA" dirty="0" smtClean="0">
                <a:solidFill>
                  <a:srgbClr val="00B050"/>
                </a:solidFill>
              </a:rPr>
              <a:t>= 10</a:t>
            </a:r>
          </a:p>
          <a:p>
            <a:r>
              <a:rPr lang="ar-SA" dirty="0" smtClean="0">
                <a:solidFill>
                  <a:srgbClr val="00B0F0"/>
                </a:solidFill>
              </a:rPr>
              <a:t>(8- 9- 5-9- 8-10) المنوال </a:t>
            </a:r>
            <a:r>
              <a:rPr lang="ar-SA" dirty="0" err="1" smtClean="0">
                <a:solidFill>
                  <a:srgbClr val="00B0F0"/>
                </a:solidFill>
              </a:rPr>
              <a:t>الأول </a:t>
            </a:r>
            <a:r>
              <a:rPr lang="ar-SA" dirty="0" smtClean="0">
                <a:solidFill>
                  <a:srgbClr val="00B0F0"/>
                </a:solidFill>
              </a:rPr>
              <a:t>= 8 المنوال </a:t>
            </a:r>
            <a:r>
              <a:rPr lang="ar-SA" dirty="0" err="1" smtClean="0">
                <a:solidFill>
                  <a:srgbClr val="00B0F0"/>
                </a:solidFill>
              </a:rPr>
              <a:t>الثاني </a:t>
            </a:r>
            <a:r>
              <a:rPr lang="ar-SA" dirty="0" smtClean="0">
                <a:solidFill>
                  <a:srgbClr val="00B0F0"/>
                </a:solidFill>
              </a:rPr>
              <a:t>= 9</a:t>
            </a:r>
          </a:p>
          <a:p>
            <a:r>
              <a:rPr lang="ar-SA" dirty="0" smtClean="0">
                <a:solidFill>
                  <a:srgbClr val="7030A0"/>
                </a:solidFill>
              </a:rPr>
              <a:t>(8-9-5-9-8-10-9) </a:t>
            </a:r>
            <a:r>
              <a:rPr lang="ar-SA" dirty="0" err="1" smtClean="0">
                <a:solidFill>
                  <a:srgbClr val="7030A0"/>
                </a:solidFill>
              </a:rPr>
              <a:t>المنوال </a:t>
            </a:r>
            <a:r>
              <a:rPr lang="ar-SA" dirty="0" smtClean="0">
                <a:solidFill>
                  <a:srgbClr val="7030A0"/>
                </a:solidFill>
              </a:rPr>
              <a:t>= 9 لأنه تكرر 3 مرات </a:t>
            </a:r>
          </a:p>
          <a:p>
            <a:r>
              <a:rPr lang="ar-SA" dirty="0" smtClean="0">
                <a:solidFill>
                  <a:srgbClr val="7030A0"/>
                </a:solidFill>
              </a:rPr>
              <a:t>( 8-9-7-8-7-8-11-10-8) المنوال= 8 تكرر 4 مرات</a:t>
            </a:r>
          </a:p>
          <a:p>
            <a:r>
              <a:rPr lang="ar-SA" dirty="0" smtClean="0">
                <a:solidFill>
                  <a:srgbClr val="FF0000"/>
                </a:solidFill>
              </a:rPr>
              <a:t>(9-8-5-10-7-6</a:t>
            </a:r>
            <a:r>
              <a:rPr lang="ar-SA" dirty="0" err="1" smtClean="0">
                <a:solidFill>
                  <a:srgbClr val="FF0000"/>
                </a:solidFill>
              </a:rPr>
              <a:t>) </a:t>
            </a:r>
            <a:r>
              <a:rPr lang="ar-SA" dirty="0" smtClean="0">
                <a:solidFill>
                  <a:srgbClr val="FF0000"/>
                </a:solidFill>
              </a:rPr>
              <a:t>= لا يوجد منوال</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مقاييس التشتت</a:t>
            </a:r>
            <a:endParaRPr lang="ar-SA" dirty="0"/>
          </a:p>
        </p:txBody>
      </p:sp>
      <p:graphicFrame>
        <p:nvGraphicFramePr>
          <p:cNvPr id="4" name="عنصر نائب للمحتوى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مقاييس التشتت</a:t>
            </a:r>
            <a:endParaRPr lang="ar-SA" dirty="0"/>
          </a:p>
        </p:txBody>
      </p:sp>
      <p:sp>
        <p:nvSpPr>
          <p:cNvPr id="3" name="عنصر نائب للمحتوى 2"/>
          <p:cNvSpPr>
            <a:spLocks noGrp="1"/>
          </p:cNvSpPr>
          <p:nvPr>
            <p:ph idx="1"/>
          </p:nvPr>
        </p:nvSpPr>
        <p:spPr/>
        <p:txBody>
          <a:bodyPr>
            <a:normAutofit/>
          </a:bodyPr>
          <a:lstStyle/>
          <a:p>
            <a:pPr algn="just"/>
            <a:r>
              <a:rPr lang="ar-SA" dirty="0" smtClean="0"/>
              <a:t>هي المقاييس التي توضح مقدار تباعد أو تبعثر القيم في التوزيع عن بعضها البعض، حيث أنه كلما تباعدت القيم عن بعضها تكون أكثر تشتتاً، وكلما تقاربت تكون أقل تشتتاً.</a:t>
            </a:r>
          </a:p>
          <a:p>
            <a:pPr algn="just"/>
            <a:r>
              <a:rPr lang="ar-SA" dirty="0" smtClean="0">
                <a:solidFill>
                  <a:schemeClr val="bg2">
                    <a:lumMod val="50000"/>
                  </a:schemeClr>
                </a:solidFill>
              </a:rPr>
              <a:t>(1) </a:t>
            </a:r>
            <a:r>
              <a:rPr lang="ar-SA" dirty="0" err="1" smtClean="0">
                <a:solidFill>
                  <a:schemeClr val="bg2">
                    <a:lumMod val="50000"/>
                  </a:schemeClr>
                </a:solidFill>
              </a:rPr>
              <a:t>المدى:</a:t>
            </a:r>
            <a:endParaRPr lang="ar-SA" dirty="0" smtClean="0">
              <a:solidFill>
                <a:schemeClr val="bg2">
                  <a:lumMod val="50000"/>
                </a:schemeClr>
              </a:solidFill>
            </a:endParaRPr>
          </a:p>
          <a:p>
            <a:pPr algn="just">
              <a:buNone/>
            </a:pPr>
            <a:r>
              <a:rPr lang="ar-SA" dirty="0" smtClean="0"/>
              <a:t>هو الفرق بين أكبر قيمة وأصغر قيمة.</a:t>
            </a:r>
          </a:p>
          <a:p>
            <a:pPr algn="just">
              <a:buNone/>
            </a:pPr>
            <a:r>
              <a:rPr lang="ar-SA" dirty="0" smtClean="0"/>
              <a:t>أي </a:t>
            </a:r>
            <a:r>
              <a:rPr lang="ar-SA" dirty="0" err="1" smtClean="0"/>
              <a:t>المدى </a:t>
            </a:r>
            <a:r>
              <a:rPr lang="ar-SA" dirty="0" smtClean="0"/>
              <a:t>= أكبر </a:t>
            </a:r>
            <a:r>
              <a:rPr lang="ar-SA" dirty="0" err="1" smtClean="0"/>
              <a:t>قيمة </a:t>
            </a:r>
            <a:r>
              <a:rPr lang="ar-SA" dirty="0" smtClean="0"/>
              <a:t>– أصغر </a:t>
            </a:r>
            <a:r>
              <a:rPr lang="ar-SA" dirty="0" err="1" smtClean="0"/>
              <a:t>قيمة </a:t>
            </a:r>
            <a:r>
              <a:rPr lang="ar-SA" dirty="0" smtClean="0"/>
              <a:t>+ 1</a:t>
            </a:r>
          </a:p>
          <a:p>
            <a:pPr algn="just">
              <a:buNone/>
            </a:pPr>
            <a:r>
              <a:rPr lang="ar-SA" dirty="0" err="1" smtClean="0">
                <a:solidFill>
                  <a:schemeClr val="bg2">
                    <a:lumMod val="50000"/>
                  </a:schemeClr>
                </a:solidFill>
              </a:rPr>
              <a:t>مثال:</a:t>
            </a:r>
            <a:endParaRPr lang="ar-SA" dirty="0" smtClean="0">
              <a:solidFill>
                <a:schemeClr val="bg2">
                  <a:lumMod val="50000"/>
                </a:schemeClr>
              </a:solidFill>
            </a:endParaRPr>
          </a:p>
          <a:p>
            <a:pPr algn="just">
              <a:buNone/>
            </a:pPr>
            <a:r>
              <a:rPr lang="ar-SA" dirty="0" err="1" smtClean="0"/>
              <a:t>52.</a:t>
            </a:r>
            <a:r>
              <a:rPr lang="ar-SA" dirty="0" smtClean="0"/>
              <a:t> </a:t>
            </a:r>
            <a:r>
              <a:rPr lang="ar-SA" dirty="0" err="1" smtClean="0"/>
              <a:t>48.</a:t>
            </a:r>
            <a:r>
              <a:rPr lang="ar-SA" dirty="0" smtClean="0"/>
              <a:t> </a:t>
            </a:r>
            <a:r>
              <a:rPr lang="ar-SA" dirty="0" err="1" smtClean="0"/>
              <a:t>46.</a:t>
            </a:r>
            <a:r>
              <a:rPr lang="ar-SA" dirty="0" smtClean="0"/>
              <a:t> </a:t>
            </a:r>
            <a:r>
              <a:rPr lang="ar-SA" dirty="0" err="1" smtClean="0"/>
              <a:t>42.</a:t>
            </a:r>
            <a:r>
              <a:rPr lang="ar-SA" dirty="0" smtClean="0"/>
              <a:t> </a:t>
            </a:r>
            <a:r>
              <a:rPr lang="ar-SA" dirty="0" err="1" smtClean="0"/>
              <a:t>50.</a:t>
            </a:r>
            <a:r>
              <a:rPr lang="ar-SA" dirty="0" smtClean="0"/>
              <a:t> </a:t>
            </a:r>
            <a:r>
              <a:rPr lang="ar-SA" dirty="0" err="1" smtClean="0"/>
              <a:t>47.</a:t>
            </a:r>
            <a:r>
              <a:rPr lang="ar-SA" dirty="0" smtClean="0"/>
              <a:t> 53</a:t>
            </a:r>
          </a:p>
          <a:p>
            <a:pPr algn="just">
              <a:buNone/>
            </a:pPr>
            <a:r>
              <a:rPr lang="ar-SA" dirty="0" err="1" smtClean="0"/>
              <a:t>53 </a:t>
            </a:r>
            <a:r>
              <a:rPr lang="ar-SA" dirty="0" smtClean="0"/>
              <a:t>– </a:t>
            </a:r>
            <a:r>
              <a:rPr lang="ar-SA" dirty="0" err="1" smtClean="0"/>
              <a:t>42 </a:t>
            </a:r>
            <a:r>
              <a:rPr lang="ar-SA" dirty="0" smtClean="0"/>
              <a:t>+ 1= 12</a:t>
            </a:r>
          </a:p>
          <a:p>
            <a:pPr algn="just">
              <a:buNone/>
            </a:pP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مقاييس التشتت</a:t>
            </a:r>
            <a:endParaRPr lang="ar-SA" dirty="0"/>
          </a:p>
        </p:txBody>
      </p:sp>
      <p:sp>
        <p:nvSpPr>
          <p:cNvPr id="3" name="عنصر نائب للمحتوى 2"/>
          <p:cNvSpPr>
            <a:spLocks noGrp="1"/>
          </p:cNvSpPr>
          <p:nvPr>
            <p:ph idx="1"/>
          </p:nvPr>
        </p:nvSpPr>
        <p:spPr/>
        <p:txBody>
          <a:bodyPr/>
          <a:lstStyle/>
          <a:p>
            <a:pPr marL="0" indent="0" algn="just"/>
            <a:r>
              <a:rPr lang="ar-SA" dirty="0" smtClean="0">
                <a:solidFill>
                  <a:schemeClr val="bg2">
                    <a:lumMod val="50000"/>
                  </a:schemeClr>
                </a:solidFill>
              </a:rPr>
              <a:t>(2) الانحراف </a:t>
            </a:r>
            <a:r>
              <a:rPr lang="ar-SA" dirty="0" err="1" smtClean="0">
                <a:solidFill>
                  <a:schemeClr val="bg2">
                    <a:lumMod val="50000"/>
                  </a:schemeClr>
                </a:solidFill>
              </a:rPr>
              <a:t>المعياري:</a:t>
            </a:r>
            <a:endParaRPr lang="ar-SA" dirty="0" smtClean="0">
              <a:solidFill>
                <a:schemeClr val="bg2">
                  <a:lumMod val="50000"/>
                </a:schemeClr>
              </a:solidFill>
            </a:endParaRPr>
          </a:p>
          <a:p>
            <a:pPr marL="0" indent="0" algn="just">
              <a:buNone/>
            </a:pPr>
            <a:r>
              <a:rPr lang="ar-SA" dirty="0" smtClean="0"/>
              <a:t>هو الجذر التربيعي لمتوسط مجموع مربعات انحرافات القيم عن وسطها الحسابي.</a:t>
            </a:r>
          </a:p>
          <a:p>
            <a:pPr marL="0" indent="0" algn="just">
              <a:buNone/>
            </a:pPr>
            <a:r>
              <a:rPr lang="ar-SA" dirty="0" smtClean="0">
                <a:solidFill>
                  <a:schemeClr val="accent2">
                    <a:lumMod val="50000"/>
                  </a:schemeClr>
                </a:solidFill>
              </a:rPr>
              <a:t>أي أن الانحراف المعياري هو الجذر التربيعي للتباين.</a:t>
            </a:r>
          </a:p>
          <a:p>
            <a:pPr marL="0" indent="0" algn="just">
              <a:buNone/>
            </a:pPr>
            <a:endParaRPr lang="ar-SA" dirty="0" smtClean="0"/>
          </a:p>
          <a:p>
            <a:pPr marL="0" indent="0" algn="just"/>
            <a:r>
              <a:rPr lang="ar-SA" dirty="0" smtClean="0">
                <a:solidFill>
                  <a:schemeClr val="bg2">
                    <a:lumMod val="50000"/>
                  </a:schemeClr>
                </a:solidFill>
              </a:rPr>
              <a:t>(3) </a:t>
            </a:r>
            <a:r>
              <a:rPr lang="ar-SA" dirty="0" err="1" smtClean="0">
                <a:solidFill>
                  <a:schemeClr val="bg2">
                    <a:lumMod val="50000"/>
                  </a:schemeClr>
                </a:solidFill>
              </a:rPr>
              <a:t>التباين:</a:t>
            </a:r>
            <a:endParaRPr lang="ar-SA" dirty="0" smtClean="0">
              <a:solidFill>
                <a:schemeClr val="bg2">
                  <a:lumMod val="50000"/>
                </a:schemeClr>
              </a:solidFill>
            </a:endParaRPr>
          </a:p>
          <a:p>
            <a:pPr marL="0" indent="0" algn="just">
              <a:buNone/>
            </a:pPr>
            <a:r>
              <a:rPr lang="ar-SA" dirty="0" smtClean="0"/>
              <a:t>هو متوسط مجموع مربعات انحرافات القيم عن وسطها الحسابي.</a:t>
            </a:r>
          </a:p>
          <a:p>
            <a:pPr marL="0" indent="0" algn="just">
              <a:buNone/>
            </a:pPr>
            <a:r>
              <a:rPr lang="ar-SA" dirty="0" smtClean="0">
                <a:solidFill>
                  <a:schemeClr val="accent2">
                    <a:lumMod val="50000"/>
                  </a:schemeClr>
                </a:solidFill>
              </a:rPr>
              <a:t>أي أن التباين </a:t>
            </a:r>
            <a:r>
              <a:rPr lang="ar-SA" dirty="0" err="1" smtClean="0">
                <a:solidFill>
                  <a:schemeClr val="accent2">
                    <a:lumMod val="50000"/>
                  </a:schemeClr>
                </a:solidFill>
              </a:rPr>
              <a:t>هو </a:t>
            </a:r>
            <a:r>
              <a:rPr lang="ar-SA" dirty="0" smtClean="0">
                <a:solidFill>
                  <a:schemeClr val="accent2">
                    <a:lumMod val="50000"/>
                  </a:schemeClr>
                </a:solidFill>
              </a:rPr>
              <a:t>(الانحراف المعياري</a:t>
            </a:r>
            <a:r>
              <a:rPr lang="ar-SA" dirty="0" err="1" smtClean="0">
                <a:solidFill>
                  <a:schemeClr val="accent2">
                    <a:lumMod val="50000"/>
                  </a:schemeClr>
                </a:solidFill>
              </a:rPr>
              <a:t>)</a:t>
            </a:r>
            <a:r>
              <a:rPr lang="ar-SA" sz="2400" b="1" dirty="0" err="1" smtClean="0">
                <a:solidFill>
                  <a:schemeClr val="accent2">
                    <a:lumMod val="50000"/>
                  </a:schemeClr>
                </a:solidFill>
              </a:rPr>
              <a:t> ²</a:t>
            </a:r>
            <a:r>
              <a:rPr lang="ar-SA" dirty="0" err="1" smtClean="0">
                <a:solidFill>
                  <a:schemeClr val="accent2">
                    <a:lumMod val="50000"/>
                  </a:schemeClr>
                </a:solidFill>
              </a:rPr>
              <a:t>.</a:t>
            </a:r>
            <a:endParaRPr lang="ar-SA" dirty="0" smtClean="0">
              <a:solidFill>
                <a:schemeClr val="accent2">
                  <a:lumMod val="50000"/>
                </a:schemeClr>
              </a:solidFill>
            </a:endParaRPr>
          </a:p>
          <a:p>
            <a:pPr marL="0" indent="0" algn="just">
              <a:buNone/>
            </a:pP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620688"/>
            <a:ext cx="8784976" cy="6048672"/>
          </a:xfrm>
        </p:spPr>
        <p:txBody>
          <a:bodyPr>
            <a:normAutofit lnSpcReduction="10000"/>
          </a:bodyPr>
          <a:lstStyle/>
          <a:p>
            <a:pPr algn="just"/>
            <a:r>
              <a:rPr lang="ar-SA" dirty="0" smtClean="0">
                <a:solidFill>
                  <a:srgbClr val="FF0000"/>
                </a:solidFill>
              </a:rPr>
              <a:t>احسبي التباين والانحراف المعياري للدرجات </a:t>
            </a:r>
            <a:r>
              <a:rPr lang="ar-SA" dirty="0" err="1" smtClean="0">
                <a:solidFill>
                  <a:srgbClr val="FF0000"/>
                </a:solidFill>
              </a:rPr>
              <a:t>التالية:</a:t>
            </a:r>
            <a:endParaRPr lang="ar-SA" dirty="0" smtClean="0">
              <a:solidFill>
                <a:srgbClr val="FF0000"/>
              </a:solidFill>
            </a:endParaRPr>
          </a:p>
          <a:p>
            <a:pPr algn="just"/>
            <a:r>
              <a:rPr lang="ar-SA" dirty="0" smtClean="0"/>
              <a:t> (1– </a:t>
            </a:r>
            <a:r>
              <a:rPr lang="ar-SA" dirty="0" err="1" smtClean="0"/>
              <a:t>1 </a:t>
            </a:r>
            <a:r>
              <a:rPr lang="ar-SA" dirty="0" smtClean="0"/>
              <a:t>– 3- </a:t>
            </a:r>
            <a:r>
              <a:rPr lang="ar-SA" dirty="0" err="1" smtClean="0"/>
              <a:t>4 -6 ).</a:t>
            </a:r>
            <a:endParaRPr lang="ar-SA" dirty="0" smtClean="0"/>
          </a:p>
          <a:p>
            <a:pPr algn="just"/>
            <a:r>
              <a:rPr lang="ar-SA" dirty="0" smtClean="0">
                <a:solidFill>
                  <a:srgbClr val="C00000"/>
                </a:solidFill>
              </a:rPr>
              <a:t>أولاً: نقوم بحساب المتوسط </a:t>
            </a:r>
            <a:r>
              <a:rPr lang="ar-SA" dirty="0" err="1" smtClean="0">
                <a:solidFill>
                  <a:srgbClr val="C00000"/>
                </a:solidFill>
              </a:rPr>
              <a:t>الحسابي:</a:t>
            </a:r>
            <a:endParaRPr lang="ar-SA" dirty="0" smtClean="0">
              <a:solidFill>
                <a:srgbClr val="C00000"/>
              </a:solidFill>
            </a:endParaRPr>
          </a:p>
          <a:p>
            <a:pPr algn="just"/>
            <a:r>
              <a:rPr lang="ar-SA" dirty="0" smtClean="0"/>
              <a:t>(1+1+3+4+6</a:t>
            </a:r>
            <a:r>
              <a:rPr lang="ar-SA" dirty="0" err="1" smtClean="0"/>
              <a:t>) </a:t>
            </a:r>
            <a:r>
              <a:rPr lang="ar-SA" dirty="0" smtClean="0"/>
              <a:t>÷ 5= </a:t>
            </a:r>
            <a:r>
              <a:rPr lang="ar-SA" dirty="0" smtClean="0">
                <a:solidFill>
                  <a:srgbClr val="C00000"/>
                </a:solidFill>
              </a:rPr>
              <a:t>3</a:t>
            </a:r>
          </a:p>
          <a:p>
            <a:pPr algn="just"/>
            <a:r>
              <a:rPr lang="ar-SA" dirty="0" smtClean="0"/>
              <a:t>ثانياً: نقوم بحساب انحراف كل درجة عن المتوسط، ثم نقوم بتربيع هذا الانحراف.</a:t>
            </a:r>
          </a:p>
          <a:p>
            <a:r>
              <a:rPr lang="ar-SA" dirty="0" smtClean="0"/>
              <a:t>إذن </a:t>
            </a:r>
            <a:r>
              <a:rPr lang="ar-SA" b="1" dirty="0" err="1" smtClean="0">
                <a:solidFill>
                  <a:schemeClr val="accent2"/>
                </a:solidFill>
              </a:rPr>
              <a:t>التباين</a:t>
            </a:r>
            <a:r>
              <a:rPr lang="ar-SA" dirty="0" err="1" smtClean="0"/>
              <a:t> </a:t>
            </a:r>
            <a:r>
              <a:rPr lang="ar-SA" dirty="0" smtClean="0"/>
              <a:t>= </a:t>
            </a:r>
            <a:r>
              <a:rPr lang="ar-SA" dirty="0" err="1" smtClean="0"/>
              <a:t>18 ÷5  </a:t>
            </a:r>
            <a:r>
              <a:rPr lang="ar-SA" dirty="0" smtClean="0"/>
              <a:t>= </a:t>
            </a:r>
            <a:r>
              <a:rPr lang="ar-SA" dirty="0" smtClean="0">
                <a:solidFill>
                  <a:srgbClr val="C00000"/>
                </a:solidFill>
              </a:rPr>
              <a:t>3.6</a:t>
            </a:r>
          </a:p>
          <a:p>
            <a:r>
              <a:rPr lang="ar-SA" dirty="0" smtClean="0"/>
              <a:t>(18) هي مربع الانحرافات</a:t>
            </a:r>
          </a:p>
          <a:p>
            <a:r>
              <a:rPr lang="ar-SA" dirty="0" smtClean="0"/>
              <a:t>(5) هي عدد الطلاب</a:t>
            </a:r>
          </a:p>
          <a:p>
            <a:r>
              <a:rPr lang="ar-SA" dirty="0" smtClean="0">
                <a:solidFill>
                  <a:srgbClr val="00B050"/>
                </a:solidFill>
              </a:rPr>
              <a:t>وبما أن </a:t>
            </a:r>
            <a:r>
              <a:rPr lang="ar-SA" b="1" dirty="0" smtClean="0">
                <a:solidFill>
                  <a:schemeClr val="accent2"/>
                </a:solidFill>
              </a:rPr>
              <a:t>الانحراف المعياري</a:t>
            </a:r>
          </a:p>
          <a:p>
            <a:pPr>
              <a:buNone/>
            </a:pPr>
            <a:r>
              <a:rPr lang="ar-SA" dirty="0" smtClean="0">
                <a:solidFill>
                  <a:srgbClr val="00B050"/>
                </a:solidFill>
              </a:rPr>
              <a:t>هو الجذر التربيعي للتباين إذن</a:t>
            </a:r>
          </a:p>
          <a:p>
            <a:r>
              <a:rPr lang="ar-SA" dirty="0" smtClean="0">
                <a:solidFill>
                  <a:srgbClr val="00B050"/>
                </a:solidFill>
              </a:rPr>
              <a:t>بالآلة الحاسبة الجذر التربيعي لـ</a:t>
            </a:r>
          </a:p>
          <a:p>
            <a:pPr>
              <a:buNone/>
            </a:pPr>
            <a:r>
              <a:rPr lang="ar-SA" dirty="0" smtClean="0">
                <a:solidFill>
                  <a:srgbClr val="00B050"/>
                </a:solidFill>
              </a:rPr>
              <a:t> (3.6</a:t>
            </a:r>
            <a:r>
              <a:rPr lang="ar-SA" dirty="0" err="1" smtClean="0">
                <a:solidFill>
                  <a:srgbClr val="00B050"/>
                </a:solidFill>
              </a:rPr>
              <a:t>) </a:t>
            </a:r>
            <a:r>
              <a:rPr lang="ar-SA" dirty="0" smtClean="0">
                <a:solidFill>
                  <a:srgbClr val="00B050"/>
                </a:solidFill>
              </a:rPr>
              <a:t>= 1.89</a:t>
            </a:r>
          </a:p>
          <a:p>
            <a:pPr algn="just"/>
            <a:endParaRPr lang="ar-SA" dirty="0" smtClean="0"/>
          </a:p>
          <a:p>
            <a:endParaRPr lang="ar-SA" dirty="0"/>
          </a:p>
        </p:txBody>
      </p:sp>
      <p:graphicFrame>
        <p:nvGraphicFramePr>
          <p:cNvPr id="4" name="جدول 3"/>
          <p:cNvGraphicFramePr>
            <a:graphicFrameLocks noGrp="1"/>
          </p:cNvGraphicFramePr>
          <p:nvPr/>
        </p:nvGraphicFramePr>
        <p:xfrm>
          <a:off x="251521" y="3573016"/>
          <a:ext cx="4752528" cy="3061012"/>
        </p:xfrm>
        <a:graphic>
          <a:graphicData uri="http://schemas.openxmlformats.org/drawingml/2006/table">
            <a:tbl>
              <a:tblPr rtl="1" firstRow="1" bandRow="1">
                <a:tableStyleId>{5C22544A-7EE6-4342-B048-85BDC9FD1C3A}</a:tableStyleId>
              </a:tblPr>
              <a:tblGrid>
                <a:gridCol w="1584176"/>
                <a:gridCol w="1584176"/>
                <a:gridCol w="1584176"/>
              </a:tblGrid>
              <a:tr h="523390">
                <a:tc>
                  <a:txBody>
                    <a:bodyPr/>
                    <a:lstStyle/>
                    <a:p>
                      <a:pPr algn="ctr" rtl="1"/>
                      <a:r>
                        <a:rPr lang="ar-SA" sz="1500" b="1" dirty="0" smtClean="0"/>
                        <a:t>الدرجات</a:t>
                      </a:r>
                      <a:endParaRPr lang="ar-SA" sz="1500" b="1" dirty="0"/>
                    </a:p>
                  </a:txBody>
                  <a:tcPr/>
                </a:tc>
                <a:tc>
                  <a:txBody>
                    <a:bodyPr/>
                    <a:lstStyle/>
                    <a:p>
                      <a:pPr algn="ctr" rtl="1"/>
                      <a:r>
                        <a:rPr lang="ar-SA" sz="1500" b="1" dirty="0" smtClean="0"/>
                        <a:t>الانحراف (الدرجة – المتوسط)</a:t>
                      </a:r>
                      <a:endParaRPr lang="ar-SA" sz="1500" b="1" dirty="0"/>
                    </a:p>
                  </a:txBody>
                  <a:tcPr/>
                </a:tc>
                <a:tc>
                  <a:txBody>
                    <a:bodyPr/>
                    <a:lstStyle/>
                    <a:p>
                      <a:pPr algn="ctr" rtl="1"/>
                      <a:r>
                        <a:rPr lang="ar-SA" sz="1500" b="1" dirty="0" smtClean="0"/>
                        <a:t> تربيع الانحراف </a:t>
                      </a:r>
                      <a:endParaRPr lang="ar-SA" sz="1500" b="1" dirty="0"/>
                    </a:p>
                  </a:txBody>
                  <a:tcPr/>
                </a:tc>
              </a:tr>
              <a:tr h="353773">
                <a:tc>
                  <a:txBody>
                    <a:bodyPr/>
                    <a:lstStyle/>
                    <a:p>
                      <a:pPr algn="ctr" rtl="1"/>
                      <a:r>
                        <a:rPr lang="ar-SA" sz="1500" b="1" dirty="0" smtClean="0"/>
                        <a:t>1</a:t>
                      </a:r>
                      <a:endParaRPr lang="ar-SA" sz="1500" b="1" dirty="0"/>
                    </a:p>
                  </a:txBody>
                  <a:tcPr/>
                </a:tc>
                <a:tc>
                  <a:txBody>
                    <a:bodyPr/>
                    <a:lstStyle/>
                    <a:p>
                      <a:pPr algn="ctr" rtl="1"/>
                      <a:r>
                        <a:rPr lang="ar-SA" sz="1500" b="1" dirty="0" smtClean="0"/>
                        <a:t>(1-</a:t>
                      </a:r>
                      <a:r>
                        <a:rPr lang="ar-SA" sz="1500" b="1" baseline="0" dirty="0" smtClean="0"/>
                        <a:t> </a:t>
                      </a:r>
                      <a:r>
                        <a:rPr lang="ar-SA" sz="1500" b="1" baseline="0" dirty="0" smtClean="0">
                          <a:solidFill>
                            <a:srgbClr val="C00000"/>
                          </a:solidFill>
                        </a:rPr>
                        <a:t>3</a:t>
                      </a:r>
                      <a:r>
                        <a:rPr lang="ar-SA" sz="1500" b="1" baseline="0" dirty="0" smtClean="0"/>
                        <a:t>) = 2-</a:t>
                      </a:r>
                      <a:endParaRPr lang="ar-SA" sz="1500" b="1" dirty="0"/>
                    </a:p>
                  </a:txBody>
                  <a:tcPr/>
                </a:tc>
                <a:tc>
                  <a:txBody>
                    <a:bodyPr/>
                    <a:lstStyle/>
                    <a:p>
                      <a:pPr algn="ctr" rtl="1"/>
                      <a:r>
                        <a:rPr lang="ar-SA" sz="1500" b="1" dirty="0" smtClean="0"/>
                        <a:t> ( 2-) ²   = 4</a:t>
                      </a:r>
                      <a:endParaRPr lang="ar-SA" sz="1500" b="1" dirty="0"/>
                    </a:p>
                  </a:txBody>
                  <a:tcPr/>
                </a:tc>
              </a:tr>
              <a:tr h="353773">
                <a:tc>
                  <a:txBody>
                    <a:bodyPr/>
                    <a:lstStyle/>
                    <a:p>
                      <a:pPr algn="ctr" rtl="1"/>
                      <a:r>
                        <a:rPr lang="ar-SA" sz="1500" b="1" dirty="0" smtClean="0"/>
                        <a:t>1</a:t>
                      </a:r>
                      <a:endParaRPr lang="ar-SA" sz="1500" b="1" dirty="0"/>
                    </a:p>
                  </a:txBody>
                  <a:tcPr/>
                </a:tc>
                <a:tc>
                  <a:txBody>
                    <a:bodyPr/>
                    <a:lstStyle/>
                    <a:p>
                      <a:pPr algn="ctr" rtl="1"/>
                      <a:r>
                        <a:rPr lang="ar-SA" sz="1500" b="1" dirty="0" smtClean="0"/>
                        <a:t>(1-</a:t>
                      </a:r>
                      <a:r>
                        <a:rPr lang="ar-SA" sz="1500" b="1" dirty="0" smtClean="0">
                          <a:solidFill>
                            <a:srgbClr val="C00000"/>
                          </a:solidFill>
                        </a:rPr>
                        <a:t>3</a:t>
                      </a:r>
                      <a:r>
                        <a:rPr lang="ar-SA" sz="1500" b="1" dirty="0" smtClean="0"/>
                        <a:t>)= 2-</a:t>
                      </a:r>
                      <a:endParaRPr lang="ar-SA" sz="15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500" b="1" dirty="0" smtClean="0"/>
                        <a:t> ( 2-) ²  =</a:t>
                      </a:r>
                      <a:r>
                        <a:rPr lang="ar-SA" sz="1500" b="1" baseline="0" dirty="0" smtClean="0"/>
                        <a:t> 4</a:t>
                      </a:r>
                      <a:endParaRPr lang="ar-SA" sz="1500" b="1" dirty="0" smtClean="0"/>
                    </a:p>
                  </a:txBody>
                  <a:tcPr/>
                </a:tc>
              </a:tr>
              <a:tr h="353773">
                <a:tc>
                  <a:txBody>
                    <a:bodyPr/>
                    <a:lstStyle/>
                    <a:p>
                      <a:pPr algn="ctr" rtl="1"/>
                      <a:r>
                        <a:rPr lang="ar-SA" sz="1500" b="1" dirty="0" smtClean="0"/>
                        <a:t>3</a:t>
                      </a:r>
                      <a:endParaRPr lang="ar-SA" sz="1500" b="1" dirty="0"/>
                    </a:p>
                  </a:txBody>
                  <a:tcPr/>
                </a:tc>
                <a:tc>
                  <a:txBody>
                    <a:bodyPr/>
                    <a:lstStyle/>
                    <a:p>
                      <a:pPr algn="ctr" rtl="1"/>
                      <a:r>
                        <a:rPr lang="ar-SA" sz="1500" b="1" dirty="0" smtClean="0"/>
                        <a:t>(3-</a:t>
                      </a:r>
                      <a:r>
                        <a:rPr lang="ar-SA" sz="1500" b="1" dirty="0" smtClean="0">
                          <a:solidFill>
                            <a:srgbClr val="C00000"/>
                          </a:solidFill>
                        </a:rPr>
                        <a:t>3</a:t>
                      </a:r>
                      <a:r>
                        <a:rPr lang="ar-SA" sz="1500" b="1" dirty="0" smtClean="0"/>
                        <a:t>) = صفر</a:t>
                      </a:r>
                      <a:endParaRPr lang="ar-SA" sz="15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500" b="1" dirty="0" smtClean="0"/>
                        <a:t> ( صفر) ²   = صفر</a:t>
                      </a:r>
                    </a:p>
                  </a:txBody>
                  <a:tcPr/>
                </a:tc>
              </a:tr>
              <a:tr h="523390">
                <a:tc>
                  <a:txBody>
                    <a:bodyPr/>
                    <a:lstStyle/>
                    <a:p>
                      <a:pPr algn="ctr" rtl="1"/>
                      <a:r>
                        <a:rPr lang="ar-SA" sz="1500" b="1" dirty="0" smtClean="0"/>
                        <a:t>4</a:t>
                      </a:r>
                      <a:endParaRPr lang="ar-SA" sz="1500" b="1" dirty="0"/>
                    </a:p>
                  </a:txBody>
                  <a:tcPr/>
                </a:tc>
                <a:tc>
                  <a:txBody>
                    <a:bodyPr/>
                    <a:lstStyle/>
                    <a:p>
                      <a:pPr algn="ctr" rtl="1"/>
                      <a:r>
                        <a:rPr lang="ar-SA" sz="1500" b="1" dirty="0" smtClean="0"/>
                        <a:t>( 4- </a:t>
                      </a:r>
                      <a:r>
                        <a:rPr lang="ar-SA" sz="1500" b="1" dirty="0" smtClean="0">
                          <a:solidFill>
                            <a:srgbClr val="C00000"/>
                          </a:solidFill>
                        </a:rPr>
                        <a:t>3</a:t>
                      </a:r>
                      <a:r>
                        <a:rPr lang="ar-SA" sz="1500" b="1" dirty="0" smtClean="0"/>
                        <a:t>) = 1</a:t>
                      </a:r>
                      <a:endParaRPr lang="ar-SA" sz="15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500" b="1" dirty="0" smtClean="0"/>
                        <a:t> ( 1) ²</a:t>
                      </a:r>
                    </a:p>
                    <a:p>
                      <a:pPr algn="ctr" rtl="1"/>
                      <a:r>
                        <a:rPr lang="ar-SA" sz="1500" b="1" dirty="0" smtClean="0"/>
                        <a:t>                  = 1</a:t>
                      </a:r>
                      <a:endParaRPr lang="ar-SA" sz="1500" b="1" dirty="0"/>
                    </a:p>
                  </a:txBody>
                  <a:tcPr/>
                </a:tc>
              </a:tr>
              <a:tr h="523390">
                <a:tc>
                  <a:txBody>
                    <a:bodyPr/>
                    <a:lstStyle/>
                    <a:p>
                      <a:pPr algn="ctr" rtl="1"/>
                      <a:r>
                        <a:rPr lang="ar-SA" sz="1500" b="1" dirty="0" smtClean="0"/>
                        <a:t>6</a:t>
                      </a:r>
                      <a:endParaRPr lang="ar-SA" sz="1500" b="1" dirty="0"/>
                    </a:p>
                  </a:txBody>
                  <a:tcPr/>
                </a:tc>
                <a:tc>
                  <a:txBody>
                    <a:bodyPr/>
                    <a:lstStyle/>
                    <a:p>
                      <a:pPr algn="ctr" rtl="1"/>
                      <a:r>
                        <a:rPr lang="ar-SA" sz="1500" b="1" dirty="0" smtClean="0"/>
                        <a:t>(6- </a:t>
                      </a:r>
                      <a:r>
                        <a:rPr lang="ar-SA" sz="1500" b="1" dirty="0" smtClean="0">
                          <a:solidFill>
                            <a:srgbClr val="C00000"/>
                          </a:solidFill>
                        </a:rPr>
                        <a:t>3</a:t>
                      </a:r>
                      <a:r>
                        <a:rPr lang="ar-SA" sz="1500" b="1" dirty="0" smtClean="0"/>
                        <a:t>) = 3</a:t>
                      </a:r>
                      <a:endParaRPr lang="ar-SA" sz="15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500" b="1" dirty="0" smtClean="0"/>
                        <a:t> (3) ²</a:t>
                      </a:r>
                    </a:p>
                    <a:p>
                      <a:pPr algn="ctr" rtl="1"/>
                      <a:r>
                        <a:rPr lang="ar-SA" sz="1500" b="1" dirty="0" smtClean="0"/>
                        <a:t>             = 9</a:t>
                      </a:r>
                      <a:endParaRPr lang="ar-SA" sz="1500" b="1" dirty="0"/>
                    </a:p>
                  </a:txBody>
                  <a:tcPr/>
                </a:tc>
              </a:tr>
              <a:tr h="353773">
                <a:tc>
                  <a:txBody>
                    <a:bodyPr/>
                    <a:lstStyle/>
                    <a:p>
                      <a:pPr algn="ctr" rtl="1"/>
                      <a:r>
                        <a:rPr lang="ar-SA" sz="1500" b="1" dirty="0" smtClean="0"/>
                        <a:t>المجموع</a:t>
                      </a:r>
                      <a:endParaRPr lang="ar-SA" sz="1500" b="1" dirty="0"/>
                    </a:p>
                  </a:txBody>
                  <a:tcPr/>
                </a:tc>
                <a:tc>
                  <a:txBody>
                    <a:bodyPr/>
                    <a:lstStyle/>
                    <a:p>
                      <a:pPr algn="ctr" rtl="1"/>
                      <a:r>
                        <a:rPr lang="ar-SA" sz="1500" b="1" smtClean="0"/>
                        <a:t> </a:t>
                      </a:r>
                      <a:endParaRPr lang="ar-SA" sz="1500" b="1" dirty="0"/>
                    </a:p>
                  </a:txBody>
                  <a:tcPr/>
                </a:tc>
                <a:tc>
                  <a:txBody>
                    <a:bodyPr/>
                    <a:lstStyle/>
                    <a:p>
                      <a:pPr algn="ctr" rtl="1"/>
                      <a:r>
                        <a:rPr lang="ar-SA" sz="1500" b="1" dirty="0" smtClean="0">
                          <a:solidFill>
                            <a:srgbClr val="C00000"/>
                          </a:solidFill>
                        </a:rPr>
                        <a:t>        18</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dirty="0" smtClean="0"/>
              <a:t>الخطأ المعياري للقياس </a:t>
            </a:r>
            <a:endParaRPr lang="ar-SA" dirty="0"/>
          </a:p>
        </p:txBody>
      </p:sp>
      <p:sp>
        <p:nvSpPr>
          <p:cNvPr id="3" name="عنصر نائب للمحتوى 2"/>
          <p:cNvSpPr>
            <a:spLocks noGrp="1"/>
          </p:cNvSpPr>
          <p:nvPr>
            <p:ph idx="1"/>
          </p:nvPr>
        </p:nvSpPr>
        <p:spPr/>
        <p:txBody>
          <a:bodyPr>
            <a:normAutofit/>
          </a:bodyPr>
          <a:lstStyle/>
          <a:p>
            <a:pPr marL="0" indent="0" algn="just">
              <a:buNone/>
            </a:pPr>
            <a:r>
              <a:rPr lang="ar-SA" dirty="0" smtClean="0"/>
              <a:t>* إذا تعرض طالب لاختبار ما في أوقات مختلفة وضمن الشروط والظروف نفسها فإنه لن يحصل على العلامة نفسها في كل مرة، لكنه سيحصل على علامات تتجمع حول علامة معينة هي الوسط الحسابي للعلامات، وتسمى هذه العلامة بالعلامة </a:t>
            </a:r>
            <a:r>
              <a:rPr lang="ar-SA" dirty="0" err="1" smtClean="0"/>
              <a:t>الحقيقية</a:t>
            </a:r>
            <a:r>
              <a:rPr lang="ar-SA" dirty="0" smtClean="0"/>
              <a:t> للطالب، أما العلامة التي يحصل عليها الطالب في الاختبار فتسمى العلامة المحصلة أو العلامة الظاهرية.</a:t>
            </a:r>
          </a:p>
          <a:p>
            <a:pPr marL="0" indent="0" algn="just">
              <a:buFont typeface="Arial" pitchFamily="34" charset="0"/>
              <a:buChar char="•"/>
            </a:pPr>
            <a:r>
              <a:rPr lang="ar-SA" dirty="0" smtClean="0"/>
              <a:t> خطأ القياس هو الفرق بين العلامة </a:t>
            </a:r>
            <a:r>
              <a:rPr lang="ar-SA" dirty="0" err="1" smtClean="0"/>
              <a:t>الحقيقية</a:t>
            </a:r>
            <a:r>
              <a:rPr lang="ar-SA" dirty="0" smtClean="0"/>
              <a:t> والعلامة التي حصل عليها الطالب: أي </a:t>
            </a:r>
            <a:r>
              <a:rPr lang="ar-SA" dirty="0" err="1" smtClean="0"/>
              <a:t>أن:</a:t>
            </a:r>
            <a:endParaRPr lang="ar-SA" dirty="0" smtClean="0"/>
          </a:p>
          <a:p>
            <a:pPr marL="0" indent="0" algn="just">
              <a:buFont typeface="Arial" pitchFamily="34" charset="0"/>
              <a:buChar char="•"/>
            </a:pPr>
            <a:r>
              <a:rPr lang="ar-SA" dirty="0" smtClean="0">
                <a:solidFill>
                  <a:schemeClr val="bg2">
                    <a:lumMod val="50000"/>
                  </a:schemeClr>
                </a:solidFill>
              </a:rPr>
              <a:t> خطأ </a:t>
            </a:r>
            <a:r>
              <a:rPr lang="ar-SA" dirty="0" err="1" smtClean="0">
                <a:solidFill>
                  <a:schemeClr val="bg2">
                    <a:lumMod val="50000"/>
                  </a:schemeClr>
                </a:solidFill>
              </a:rPr>
              <a:t>القياس </a:t>
            </a:r>
            <a:r>
              <a:rPr lang="ar-SA" dirty="0" smtClean="0">
                <a:solidFill>
                  <a:schemeClr val="bg2">
                    <a:lumMod val="50000"/>
                  </a:schemeClr>
                </a:solidFill>
              </a:rPr>
              <a:t>= العلامة </a:t>
            </a:r>
            <a:r>
              <a:rPr lang="ar-SA" dirty="0" err="1" smtClean="0">
                <a:solidFill>
                  <a:schemeClr val="bg2">
                    <a:lumMod val="50000"/>
                  </a:schemeClr>
                </a:solidFill>
              </a:rPr>
              <a:t>المحصلة </a:t>
            </a:r>
            <a:r>
              <a:rPr lang="ar-SA" dirty="0" smtClean="0">
                <a:solidFill>
                  <a:schemeClr val="bg2">
                    <a:lumMod val="50000"/>
                  </a:schemeClr>
                </a:solidFill>
              </a:rPr>
              <a:t>– العلامة </a:t>
            </a:r>
            <a:r>
              <a:rPr lang="ar-SA" dirty="0" err="1" smtClean="0">
                <a:solidFill>
                  <a:schemeClr val="bg2">
                    <a:lumMod val="50000"/>
                  </a:schemeClr>
                </a:solidFill>
              </a:rPr>
              <a:t>الحقيقية</a:t>
            </a:r>
            <a:endParaRPr lang="ar-SA" dirty="0" smtClean="0">
              <a:solidFill>
                <a:schemeClr val="bg2">
                  <a:lumMod val="50000"/>
                </a:schemeClr>
              </a:solidFill>
            </a:endParaRPr>
          </a:p>
          <a:p>
            <a:pPr marL="0" indent="0" algn="just">
              <a:buFont typeface="Arial" pitchFamily="34" charset="0"/>
              <a:buChar char="•"/>
            </a:pPr>
            <a:r>
              <a:rPr lang="ar-SA" dirty="0" smtClean="0"/>
              <a:t>أما الخطأ المعياري للقياس فهو الانحراف المعياري لخطأ القياس.</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معامل الارتباط</a:t>
            </a:r>
            <a:endParaRPr lang="ar-SA" dirty="0"/>
          </a:p>
        </p:txBody>
      </p:sp>
      <p:sp>
        <p:nvSpPr>
          <p:cNvPr id="3" name="عنصر نائب للمحتوى 2"/>
          <p:cNvSpPr>
            <a:spLocks noGrp="1"/>
          </p:cNvSpPr>
          <p:nvPr>
            <p:ph idx="1"/>
          </p:nvPr>
        </p:nvSpPr>
        <p:spPr/>
        <p:txBody>
          <a:bodyPr/>
          <a:lstStyle/>
          <a:p>
            <a:pPr algn="just">
              <a:buNone/>
            </a:pPr>
            <a:r>
              <a:rPr lang="ar-SA" dirty="0" smtClean="0"/>
              <a:t>* هو مؤشر إحصائي يكشف عن وجود أو عدم وجود علاقة بين متغيرين أو </a:t>
            </a:r>
            <a:r>
              <a:rPr lang="ar-SA" dirty="0" err="1" smtClean="0"/>
              <a:t>أكثر.</a:t>
            </a:r>
            <a:r>
              <a:rPr lang="ar-SA" dirty="0" smtClean="0"/>
              <a:t> وهو يعبر عن قوة واتجاه العلاقة بين المتغيرات.</a:t>
            </a:r>
          </a:p>
          <a:p>
            <a:pPr algn="just">
              <a:buNone/>
            </a:pPr>
            <a:r>
              <a:rPr lang="ar-SA" dirty="0" smtClean="0"/>
              <a:t>* وتتراوح قيمة معامل الارتباط بين القيمة </a:t>
            </a:r>
            <a:r>
              <a:rPr lang="ar-SA" dirty="0" err="1" smtClean="0"/>
              <a:t>الدنيا </a:t>
            </a:r>
            <a:r>
              <a:rPr lang="ar-SA" dirty="0" smtClean="0"/>
              <a:t>(-1) والقيمة </a:t>
            </a:r>
            <a:r>
              <a:rPr lang="ar-SA" dirty="0" err="1" smtClean="0"/>
              <a:t>العليا </a:t>
            </a:r>
            <a:r>
              <a:rPr lang="ar-SA" dirty="0" smtClean="0"/>
              <a:t>(+1)، وتدل إشارة معامل الارتباط على اتجاه العلاقة بينما تدل القيمة على قوة العلاقة.</a:t>
            </a:r>
          </a:p>
          <a:p>
            <a:pPr algn="just">
              <a:buNone/>
            </a:pPr>
            <a:r>
              <a:rPr lang="ar-SA" dirty="0" smtClean="0"/>
              <a:t>* في العلوم الإنسانية يصعب إيجاد علاقة تامة بين المتغيرات وذلك لأن معظم المتغيرات لها علاقة بخصائص إنسانية يصعب ضبطها أو </a:t>
            </a:r>
            <a:r>
              <a:rPr lang="ar-SA" dirty="0" err="1" smtClean="0"/>
              <a:t>عزلها </a:t>
            </a:r>
            <a:r>
              <a:rPr lang="ar-SA" dirty="0" smtClean="0"/>
              <a:t>، وهذه الخصائص فيها تداخل وارتباط كبير مع تلك المتغيرات.</a:t>
            </a:r>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معامل الارتباط</a:t>
            </a:r>
            <a:endParaRPr lang="ar-SA" dirty="0"/>
          </a:p>
        </p:txBody>
      </p:sp>
      <p:sp>
        <p:nvSpPr>
          <p:cNvPr id="3" name="عنصر نائب للمحتوى 2"/>
          <p:cNvSpPr>
            <a:spLocks noGrp="1"/>
          </p:cNvSpPr>
          <p:nvPr>
            <p:ph idx="1"/>
          </p:nvPr>
        </p:nvSpPr>
        <p:spPr>
          <a:xfrm>
            <a:off x="457200" y="2132856"/>
            <a:ext cx="8229600" cy="4191744"/>
          </a:xfrm>
        </p:spPr>
        <p:txBody>
          <a:bodyPr/>
          <a:lstStyle/>
          <a:p>
            <a:pPr algn="just"/>
            <a:r>
              <a:rPr lang="ar-SA" dirty="0" smtClean="0">
                <a:solidFill>
                  <a:schemeClr val="bg2">
                    <a:lumMod val="50000"/>
                  </a:schemeClr>
                </a:solidFill>
              </a:rPr>
              <a:t>(1) معامل ارتباط </a:t>
            </a:r>
            <a:r>
              <a:rPr lang="ar-SA" dirty="0" err="1" smtClean="0">
                <a:solidFill>
                  <a:schemeClr val="bg2">
                    <a:lumMod val="50000"/>
                  </a:schemeClr>
                </a:solidFill>
              </a:rPr>
              <a:t>بيرسون:</a:t>
            </a:r>
            <a:endParaRPr lang="ar-SA" dirty="0" smtClean="0">
              <a:solidFill>
                <a:schemeClr val="bg2">
                  <a:lumMod val="50000"/>
                </a:schemeClr>
              </a:solidFill>
            </a:endParaRPr>
          </a:p>
          <a:p>
            <a:pPr algn="just">
              <a:buNone/>
            </a:pPr>
            <a:r>
              <a:rPr lang="ar-SA" smtClean="0"/>
              <a:t>معادلة</a:t>
            </a:r>
          </a:p>
          <a:p>
            <a:pPr algn="just">
              <a:buNone/>
            </a:pPr>
            <a:endParaRPr lang="ar-SA" dirty="0" smtClean="0"/>
          </a:p>
          <a:p>
            <a:pPr algn="just"/>
            <a:r>
              <a:rPr lang="ar-SA" dirty="0" smtClean="0">
                <a:solidFill>
                  <a:schemeClr val="bg2">
                    <a:lumMod val="50000"/>
                  </a:schemeClr>
                </a:solidFill>
              </a:rPr>
              <a:t>(2) معامل ارتباط </a:t>
            </a:r>
            <a:r>
              <a:rPr lang="ar-SA" dirty="0" err="1" smtClean="0">
                <a:solidFill>
                  <a:schemeClr val="bg2">
                    <a:lumMod val="50000"/>
                  </a:schemeClr>
                </a:solidFill>
              </a:rPr>
              <a:t>سبيرمان</a:t>
            </a:r>
            <a:r>
              <a:rPr lang="ar-SA" dirty="0" smtClean="0">
                <a:solidFill>
                  <a:schemeClr val="bg2">
                    <a:lumMod val="50000"/>
                  </a:schemeClr>
                </a:solidFill>
              </a:rPr>
              <a:t> (الرتب</a:t>
            </a:r>
            <a:r>
              <a:rPr lang="ar-SA" dirty="0" err="1" smtClean="0">
                <a:solidFill>
                  <a:schemeClr val="bg2">
                    <a:lumMod val="50000"/>
                  </a:schemeClr>
                </a:solidFill>
              </a:rPr>
              <a:t>):</a:t>
            </a:r>
            <a:endParaRPr lang="ar-SA" dirty="0" smtClean="0">
              <a:solidFill>
                <a:schemeClr val="bg2">
                  <a:lumMod val="50000"/>
                </a:schemeClr>
              </a:solidFill>
            </a:endParaRPr>
          </a:p>
          <a:p>
            <a:pPr algn="just">
              <a:buNone/>
            </a:pPr>
            <a:r>
              <a:rPr lang="ar-SA" dirty="0" smtClean="0"/>
              <a:t>يتطلب حساب معامل الارتباط بهذه الطريقة إعطاء رتب للقيم الأصلية للمتغيرين وتحديد مربع الفرق لكل زوج من الرتب المتقابلة.</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764704"/>
            <a:ext cx="8229600" cy="722344"/>
          </a:xfrm>
        </p:spPr>
        <p:txBody>
          <a:bodyPr>
            <a:normAutofit fontScale="90000"/>
          </a:bodyPr>
          <a:lstStyle/>
          <a:p>
            <a:pPr algn="ctr"/>
            <a:r>
              <a:rPr lang="ar-SA" dirty="0" smtClean="0"/>
              <a:t>الإحصاء في البحث التربوي</a:t>
            </a:r>
            <a:endParaRPr lang="ar-SA" dirty="0"/>
          </a:p>
        </p:txBody>
      </p:sp>
      <p:sp>
        <p:nvSpPr>
          <p:cNvPr id="3" name="عنصر نائب للمحتوى 2"/>
          <p:cNvSpPr>
            <a:spLocks noGrp="1"/>
          </p:cNvSpPr>
          <p:nvPr>
            <p:ph idx="1"/>
          </p:nvPr>
        </p:nvSpPr>
        <p:spPr>
          <a:xfrm>
            <a:off x="179512" y="1412776"/>
            <a:ext cx="8784976" cy="4911824"/>
          </a:xfrm>
        </p:spPr>
        <p:txBody>
          <a:bodyPr>
            <a:normAutofit fontScale="92500" lnSpcReduction="10000"/>
          </a:bodyPr>
          <a:lstStyle/>
          <a:p>
            <a:pPr marL="0" indent="0" algn="just"/>
            <a:r>
              <a:rPr lang="ar-SA" b="1" u="sng" dirty="0" smtClean="0">
                <a:solidFill>
                  <a:srgbClr val="FF0000"/>
                </a:solidFill>
              </a:rPr>
              <a:t>تعريف علم </a:t>
            </a:r>
            <a:r>
              <a:rPr lang="ar-SA" b="1" u="sng" dirty="0" err="1" smtClean="0">
                <a:solidFill>
                  <a:srgbClr val="FF0000"/>
                </a:solidFill>
              </a:rPr>
              <a:t>الإحصاء:</a:t>
            </a:r>
            <a:endParaRPr lang="ar-SA" b="1" u="sng" dirty="0" smtClean="0">
              <a:solidFill>
                <a:srgbClr val="FF0000"/>
              </a:solidFill>
            </a:endParaRPr>
          </a:p>
          <a:p>
            <a:pPr marL="0" indent="0" algn="just">
              <a:buNone/>
            </a:pPr>
            <a:r>
              <a:rPr lang="ar-SA" dirty="0" smtClean="0"/>
              <a:t>هو علم البيانات الذي </a:t>
            </a:r>
            <a:r>
              <a:rPr lang="ar-SA" dirty="0" err="1" smtClean="0"/>
              <a:t>يشتمل</a:t>
            </a:r>
            <a:r>
              <a:rPr lang="ar-SA" dirty="0" smtClean="0"/>
              <a:t> على شريحة واسعة من المبادئ والأساليب التي يمكن بواسطتها تلخيص البيانات في صيغ رقمية على نحو يسهل عملية معالجتها للوصول إلى استنتاجات أو أحكام محددة.</a:t>
            </a:r>
          </a:p>
          <a:p>
            <a:pPr marL="0" indent="0" algn="just"/>
            <a:r>
              <a:rPr lang="ar-SA" b="1" u="sng" dirty="0" smtClean="0">
                <a:solidFill>
                  <a:srgbClr val="FF0000"/>
                </a:solidFill>
              </a:rPr>
              <a:t>ويقسم علم الإحصاء إلى </a:t>
            </a:r>
            <a:r>
              <a:rPr lang="ar-SA" b="1" u="sng" dirty="0" err="1" smtClean="0">
                <a:solidFill>
                  <a:srgbClr val="FF0000"/>
                </a:solidFill>
              </a:rPr>
              <a:t>قسمين:</a:t>
            </a:r>
            <a:endParaRPr lang="ar-SA" b="1" u="sng" dirty="0" smtClean="0">
              <a:solidFill>
                <a:srgbClr val="FF0000"/>
              </a:solidFill>
            </a:endParaRPr>
          </a:p>
          <a:p>
            <a:pPr marL="0" indent="0" algn="just"/>
            <a:r>
              <a:rPr lang="ar-SA" dirty="0" smtClean="0">
                <a:solidFill>
                  <a:schemeClr val="bg2">
                    <a:lumMod val="50000"/>
                  </a:schemeClr>
                </a:solidFill>
              </a:rPr>
              <a:t>(1) الإحصاء </a:t>
            </a:r>
            <a:r>
              <a:rPr lang="ar-SA" dirty="0" err="1" smtClean="0">
                <a:solidFill>
                  <a:schemeClr val="bg2">
                    <a:lumMod val="50000"/>
                  </a:schemeClr>
                </a:solidFill>
              </a:rPr>
              <a:t>الوصفي:</a:t>
            </a:r>
            <a:endParaRPr lang="ar-SA" dirty="0" smtClean="0">
              <a:solidFill>
                <a:schemeClr val="bg2">
                  <a:lumMod val="50000"/>
                </a:schemeClr>
              </a:solidFill>
            </a:endParaRPr>
          </a:p>
          <a:p>
            <a:pPr marL="0" indent="0" algn="just">
              <a:buNone/>
            </a:pPr>
            <a:r>
              <a:rPr lang="ar-SA" dirty="0" smtClean="0"/>
              <a:t>ويهتم بوصف البيانات الإحصائية لمجتمع ما، والعمل على تنظيم تلك البيانات وإخراجها بأسلوب يساهم في وصف تلك البيانات.</a:t>
            </a:r>
          </a:p>
          <a:p>
            <a:pPr marL="0" indent="0" algn="just">
              <a:buNone/>
            </a:pPr>
            <a:r>
              <a:rPr lang="ar-SA" dirty="0" smtClean="0"/>
              <a:t>مثل: حساب الوسط </a:t>
            </a:r>
            <a:r>
              <a:rPr lang="ar-SA" dirty="0" err="1" smtClean="0"/>
              <a:t>الحسابي </a:t>
            </a:r>
            <a:r>
              <a:rPr lang="ar-SA" dirty="0" smtClean="0"/>
              <a:t>(المعدل)، والوسيط، والمنوال، والتكرار، والنسب المئوية.</a:t>
            </a:r>
          </a:p>
          <a:p>
            <a:pPr marL="0" indent="0" algn="just"/>
            <a:r>
              <a:rPr lang="ar-SA" dirty="0" smtClean="0">
                <a:solidFill>
                  <a:schemeClr val="bg2">
                    <a:lumMod val="50000"/>
                  </a:schemeClr>
                </a:solidFill>
              </a:rPr>
              <a:t>(2) الإحصاء </a:t>
            </a:r>
            <a:r>
              <a:rPr lang="ar-SA" dirty="0" err="1" smtClean="0">
                <a:solidFill>
                  <a:schemeClr val="bg2">
                    <a:lumMod val="50000"/>
                  </a:schemeClr>
                </a:solidFill>
              </a:rPr>
              <a:t>الاستدلالي:</a:t>
            </a:r>
            <a:endParaRPr lang="ar-SA" dirty="0" smtClean="0">
              <a:solidFill>
                <a:schemeClr val="bg2">
                  <a:lumMod val="50000"/>
                </a:schemeClr>
              </a:solidFill>
            </a:endParaRPr>
          </a:p>
          <a:p>
            <a:pPr marL="0" indent="0" algn="just">
              <a:buNone/>
            </a:pPr>
            <a:r>
              <a:rPr lang="ar-SA" dirty="0" smtClean="0"/>
              <a:t>ويسمى بالإحصاء </a:t>
            </a:r>
            <a:r>
              <a:rPr lang="ar-SA" dirty="0" err="1" smtClean="0"/>
              <a:t>الاستنتاجي</a:t>
            </a:r>
            <a:r>
              <a:rPr lang="ar-SA" dirty="0" smtClean="0"/>
              <a:t> أو التحليلي، ويهتم بالقيام باستدلالات حول خصائص مجتمع معين، من خلال تحليل بيانات عينة ممثلة للمجتمع.</a:t>
            </a:r>
          </a:p>
          <a:p>
            <a:pPr marL="0" indent="0" algn="just">
              <a:buNone/>
            </a:pP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تمثيل البيانات</a:t>
            </a:r>
            <a:endParaRPr lang="ar-SA" dirty="0"/>
          </a:p>
        </p:txBody>
      </p:sp>
      <p:sp>
        <p:nvSpPr>
          <p:cNvPr id="3" name="عنصر نائب للمحتوى 2"/>
          <p:cNvSpPr>
            <a:spLocks noGrp="1"/>
          </p:cNvSpPr>
          <p:nvPr>
            <p:ph idx="1"/>
          </p:nvPr>
        </p:nvSpPr>
        <p:spPr/>
        <p:txBody>
          <a:bodyPr/>
          <a:lstStyle/>
          <a:p>
            <a:pPr algn="just"/>
            <a:r>
              <a:rPr lang="ar-SA" dirty="0" smtClean="0"/>
              <a:t>عند القيام بجمع بيانات عن متغير ما أو عدة متغيرات في مجتمع ما، فإن هذه البيانات تحتاج إلى نوع من التنظيم وإعادة كتابتها وتمثيلها بصورة تعمل على تسهيل عملية قراءتها وفهمها ومعالجتها وتحليلها، لذا فإنه من المهم التعرف على التوزيعات التكرارية لتسهيل معالجة البيانات.</a:t>
            </a:r>
          </a:p>
          <a:p>
            <a:pPr algn="just">
              <a:buNone/>
            </a:pPr>
            <a:endParaRPr lang="ar-SA" dirty="0" smtClean="0"/>
          </a:p>
          <a:p>
            <a:pPr algn="just"/>
            <a:r>
              <a:rPr lang="ar-SA" dirty="0" smtClean="0"/>
              <a:t>وسنتعرف على طريقتين لتنظيم البيانات وتلخيصها حسب التوزيعات التكرارية وهاتان الطريقتان هما: طريقة العرض الجدولي، وطريقة التمثيل البياني.</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692696"/>
            <a:ext cx="8229600" cy="794352"/>
          </a:xfrm>
        </p:spPr>
        <p:txBody>
          <a:bodyPr>
            <a:normAutofit fontScale="90000"/>
          </a:bodyPr>
          <a:lstStyle/>
          <a:p>
            <a:pPr algn="ctr"/>
            <a:r>
              <a:rPr lang="ar-SA" dirty="0" smtClean="0"/>
              <a:t>تمثيل البيانات</a:t>
            </a:r>
            <a:endParaRPr lang="ar-SA" dirty="0"/>
          </a:p>
        </p:txBody>
      </p:sp>
      <p:sp>
        <p:nvSpPr>
          <p:cNvPr id="3" name="عنصر نائب للمحتوى 2"/>
          <p:cNvSpPr>
            <a:spLocks noGrp="1"/>
          </p:cNvSpPr>
          <p:nvPr>
            <p:ph idx="1"/>
          </p:nvPr>
        </p:nvSpPr>
        <p:spPr>
          <a:xfrm>
            <a:off x="179512" y="1484784"/>
            <a:ext cx="8784976" cy="4839816"/>
          </a:xfrm>
        </p:spPr>
        <p:txBody>
          <a:bodyPr/>
          <a:lstStyle/>
          <a:p>
            <a:pPr marL="0" indent="0" algn="just"/>
            <a:r>
              <a:rPr lang="ar-SA" b="1" dirty="0" smtClean="0">
                <a:solidFill>
                  <a:schemeClr val="accent2">
                    <a:lumMod val="75000"/>
                  </a:schemeClr>
                </a:solidFill>
              </a:rPr>
              <a:t>(1) طريقة العرض </a:t>
            </a:r>
            <a:r>
              <a:rPr lang="ar-SA" b="1" dirty="0" err="1" smtClean="0">
                <a:solidFill>
                  <a:schemeClr val="accent2">
                    <a:lumMod val="75000"/>
                  </a:schemeClr>
                </a:solidFill>
              </a:rPr>
              <a:t>الجدولي:</a:t>
            </a:r>
            <a:endParaRPr lang="ar-SA" b="1" dirty="0" smtClean="0">
              <a:solidFill>
                <a:schemeClr val="accent2">
                  <a:lumMod val="75000"/>
                </a:schemeClr>
              </a:solidFill>
            </a:endParaRPr>
          </a:p>
          <a:p>
            <a:pPr marL="0" indent="0" algn="just">
              <a:buNone/>
            </a:pPr>
            <a:r>
              <a:rPr lang="ar-SA" dirty="0" smtClean="0"/>
              <a:t>وتعمل هذه الطريقة على تلخيص البيانات وتصنيفها، خاصة إذا كانت كبيرة جداً بحيث يصعب التعامل معها في صورتها الأصلية، لذا نلجأ إلى عرض تلك البيانات في جدول يهدف إلى تسهيل قراءة وفهم وتحليل </a:t>
            </a:r>
            <a:r>
              <a:rPr lang="ar-SA" dirty="0" err="1" smtClean="0"/>
              <a:t>البيانات.</a:t>
            </a:r>
            <a:r>
              <a:rPr lang="ar-SA" dirty="0" smtClean="0"/>
              <a:t> ومن </a:t>
            </a:r>
            <a:r>
              <a:rPr lang="ar-SA" dirty="0" err="1" smtClean="0"/>
              <a:t>أنواعها:</a:t>
            </a:r>
            <a:endParaRPr lang="ar-SA" dirty="0" smtClean="0"/>
          </a:p>
          <a:p>
            <a:pPr marL="0" indent="0" algn="just">
              <a:buNone/>
            </a:pPr>
            <a:endParaRPr lang="ar-SA" dirty="0" smtClean="0"/>
          </a:p>
          <a:p>
            <a:pPr marL="0" indent="0" algn="just"/>
            <a:r>
              <a:rPr lang="ar-SA" dirty="0" smtClean="0">
                <a:solidFill>
                  <a:schemeClr val="bg2">
                    <a:lumMod val="50000"/>
                  </a:schemeClr>
                </a:solidFill>
              </a:rPr>
              <a:t>أ- الجداول التكرارية </a:t>
            </a:r>
            <a:r>
              <a:rPr lang="ar-SA" dirty="0" err="1" smtClean="0">
                <a:solidFill>
                  <a:schemeClr val="bg2">
                    <a:lumMod val="50000"/>
                  </a:schemeClr>
                </a:solidFill>
              </a:rPr>
              <a:t>البسيطة:</a:t>
            </a:r>
            <a:endParaRPr lang="ar-SA" dirty="0" smtClean="0">
              <a:solidFill>
                <a:schemeClr val="bg2">
                  <a:lumMod val="50000"/>
                </a:schemeClr>
              </a:solidFill>
            </a:endParaRPr>
          </a:p>
          <a:p>
            <a:pPr marL="0" indent="0" algn="just">
              <a:buNone/>
            </a:pPr>
            <a:r>
              <a:rPr lang="ar-SA" dirty="0" smtClean="0"/>
              <a:t>وهي الجداول التي تلخص البيانات ذات العلاقة بالمتغيرات النوعية أو المتعلقة بمتغير كمي </a:t>
            </a:r>
            <a:r>
              <a:rPr lang="ar-SA" dirty="0" err="1" smtClean="0"/>
              <a:t>واحد.</a:t>
            </a:r>
            <a:r>
              <a:rPr lang="ar-SA" dirty="0" smtClean="0"/>
              <a:t> وتعرض هذه الجداول التكرارات أو النسب المئوية للتكرارات أو كليهما</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764704"/>
            <a:ext cx="8229600" cy="866360"/>
          </a:xfrm>
        </p:spPr>
        <p:txBody>
          <a:bodyPr/>
          <a:lstStyle/>
          <a:p>
            <a:pPr algn="ctr"/>
            <a:r>
              <a:rPr lang="ar-SA" dirty="0" smtClean="0"/>
              <a:t>مثال على الجداول التكرارية البسيطة</a:t>
            </a:r>
            <a:endParaRPr lang="ar-SA" dirty="0"/>
          </a:p>
        </p:txBody>
      </p:sp>
      <p:sp>
        <p:nvSpPr>
          <p:cNvPr id="3" name="عنصر نائب للمحتوى 2"/>
          <p:cNvSpPr>
            <a:spLocks noGrp="1"/>
          </p:cNvSpPr>
          <p:nvPr>
            <p:ph idx="1"/>
          </p:nvPr>
        </p:nvSpPr>
        <p:spPr>
          <a:xfrm>
            <a:off x="179512" y="1628800"/>
            <a:ext cx="8507288" cy="4922520"/>
          </a:xfrm>
        </p:spPr>
        <p:txBody>
          <a:bodyPr/>
          <a:lstStyle/>
          <a:p>
            <a:r>
              <a:rPr lang="ar-SA" dirty="0" smtClean="0"/>
              <a:t>كانت علامات 20 طالباً على اختبار قصير في الرياضيات كما </a:t>
            </a:r>
            <a:r>
              <a:rPr lang="ar-SA" dirty="0" err="1" smtClean="0"/>
              <a:t>يلي:</a:t>
            </a:r>
            <a:endParaRPr lang="ar-SA" dirty="0" smtClean="0"/>
          </a:p>
          <a:p>
            <a:pPr>
              <a:buNone/>
            </a:pPr>
            <a:r>
              <a:rPr lang="ar-SA" dirty="0" err="1" smtClean="0"/>
              <a:t>4.</a:t>
            </a:r>
            <a:r>
              <a:rPr lang="ar-SA" dirty="0" smtClean="0"/>
              <a:t> </a:t>
            </a:r>
            <a:r>
              <a:rPr lang="ar-SA" dirty="0" err="1" smtClean="0"/>
              <a:t>3.</a:t>
            </a:r>
            <a:r>
              <a:rPr lang="ar-SA" dirty="0" smtClean="0"/>
              <a:t> </a:t>
            </a:r>
            <a:r>
              <a:rPr lang="ar-SA" dirty="0" err="1" smtClean="0"/>
              <a:t>1.</a:t>
            </a:r>
            <a:r>
              <a:rPr lang="ar-SA" dirty="0" smtClean="0"/>
              <a:t> </a:t>
            </a:r>
            <a:r>
              <a:rPr lang="ar-SA" dirty="0" err="1" smtClean="0"/>
              <a:t>4.</a:t>
            </a:r>
            <a:r>
              <a:rPr lang="ar-SA" dirty="0" smtClean="0"/>
              <a:t> </a:t>
            </a:r>
            <a:r>
              <a:rPr lang="ar-SA" dirty="0" err="1" smtClean="0"/>
              <a:t>2.</a:t>
            </a:r>
            <a:r>
              <a:rPr lang="ar-SA" dirty="0" smtClean="0"/>
              <a:t> </a:t>
            </a:r>
            <a:r>
              <a:rPr lang="ar-SA" dirty="0" err="1" smtClean="0"/>
              <a:t>3.</a:t>
            </a:r>
            <a:r>
              <a:rPr lang="ar-SA" dirty="0" smtClean="0"/>
              <a:t> </a:t>
            </a:r>
            <a:r>
              <a:rPr lang="ar-SA" dirty="0" err="1" smtClean="0"/>
              <a:t>4.</a:t>
            </a:r>
            <a:r>
              <a:rPr lang="ar-SA" dirty="0" smtClean="0"/>
              <a:t> </a:t>
            </a:r>
            <a:r>
              <a:rPr lang="ar-SA" dirty="0" err="1" smtClean="0"/>
              <a:t>1.</a:t>
            </a:r>
            <a:r>
              <a:rPr lang="ar-SA" dirty="0" smtClean="0"/>
              <a:t> </a:t>
            </a:r>
            <a:r>
              <a:rPr lang="ar-SA" dirty="0" err="1" smtClean="0"/>
              <a:t>3.</a:t>
            </a:r>
            <a:r>
              <a:rPr lang="ar-SA" dirty="0" smtClean="0"/>
              <a:t> </a:t>
            </a:r>
            <a:r>
              <a:rPr lang="ar-SA" dirty="0" err="1" smtClean="0"/>
              <a:t>3.</a:t>
            </a:r>
            <a:r>
              <a:rPr lang="ar-SA" dirty="0" smtClean="0"/>
              <a:t> </a:t>
            </a:r>
            <a:r>
              <a:rPr lang="ar-SA" dirty="0" err="1" smtClean="0"/>
              <a:t>4.</a:t>
            </a:r>
            <a:r>
              <a:rPr lang="ar-SA" dirty="0" smtClean="0"/>
              <a:t> </a:t>
            </a:r>
            <a:r>
              <a:rPr lang="ar-SA" dirty="0" err="1" smtClean="0"/>
              <a:t>2.</a:t>
            </a:r>
            <a:r>
              <a:rPr lang="ar-SA" dirty="0" smtClean="0"/>
              <a:t> </a:t>
            </a:r>
            <a:r>
              <a:rPr lang="ar-SA" dirty="0" err="1" smtClean="0"/>
              <a:t>3.</a:t>
            </a:r>
            <a:r>
              <a:rPr lang="ar-SA" dirty="0" smtClean="0"/>
              <a:t> </a:t>
            </a:r>
            <a:r>
              <a:rPr lang="ar-SA" dirty="0" err="1" smtClean="0"/>
              <a:t>4.</a:t>
            </a:r>
            <a:r>
              <a:rPr lang="ar-SA" dirty="0" smtClean="0"/>
              <a:t> </a:t>
            </a:r>
            <a:r>
              <a:rPr lang="ar-SA" dirty="0" err="1" smtClean="0"/>
              <a:t>1.</a:t>
            </a:r>
            <a:r>
              <a:rPr lang="ar-SA" dirty="0" smtClean="0"/>
              <a:t> </a:t>
            </a:r>
            <a:r>
              <a:rPr lang="ar-SA" dirty="0" err="1" smtClean="0"/>
              <a:t>2.</a:t>
            </a:r>
            <a:r>
              <a:rPr lang="ar-SA" dirty="0" smtClean="0"/>
              <a:t> </a:t>
            </a:r>
            <a:r>
              <a:rPr lang="ar-SA" dirty="0" err="1" smtClean="0"/>
              <a:t>5.</a:t>
            </a:r>
            <a:r>
              <a:rPr lang="ar-SA" dirty="0" smtClean="0"/>
              <a:t> </a:t>
            </a:r>
            <a:r>
              <a:rPr lang="ar-SA" dirty="0" err="1" smtClean="0"/>
              <a:t>2.</a:t>
            </a:r>
            <a:r>
              <a:rPr lang="ar-SA" dirty="0" smtClean="0"/>
              <a:t> </a:t>
            </a:r>
            <a:r>
              <a:rPr lang="ar-SA" dirty="0" err="1" smtClean="0"/>
              <a:t>3.</a:t>
            </a:r>
            <a:r>
              <a:rPr lang="ar-SA" dirty="0" smtClean="0"/>
              <a:t> 5</a:t>
            </a:r>
          </a:p>
          <a:p>
            <a:pPr>
              <a:buNone/>
            </a:pPr>
            <a:r>
              <a:rPr lang="ar-SA" dirty="0" smtClean="0"/>
              <a:t>* ننظم البيانات في جدول تكراري على النحو </a:t>
            </a:r>
            <a:r>
              <a:rPr lang="ar-SA" dirty="0" err="1" smtClean="0"/>
              <a:t>التالي:</a:t>
            </a:r>
            <a:endParaRPr lang="ar-SA" dirty="0" smtClean="0"/>
          </a:p>
          <a:p>
            <a:pPr>
              <a:buNone/>
            </a:pPr>
            <a:r>
              <a:rPr lang="ar-SA" dirty="0" smtClean="0">
                <a:solidFill>
                  <a:schemeClr val="accent2">
                    <a:lumMod val="75000"/>
                  </a:schemeClr>
                </a:solidFill>
              </a:rPr>
              <a:t>* النسبة المئوية </a:t>
            </a:r>
            <a:r>
              <a:rPr lang="ar-SA" dirty="0" err="1" smtClean="0">
                <a:solidFill>
                  <a:schemeClr val="accent2">
                    <a:lumMod val="75000"/>
                  </a:schemeClr>
                </a:solidFill>
              </a:rPr>
              <a:t>للتكرار </a:t>
            </a:r>
            <a:r>
              <a:rPr lang="ar-SA" dirty="0" smtClean="0">
                <a:solidFill>
                  <a:schemeClr val="accent2">
                    <a:lumMod val="75000"/>
                  </a:schemeClr>
                </a:solidFill>
              </a:rPr>
              <a:t>= </a:t>
            </a:r>
            <a:r>
              <a:rPr lang="ar-SA" dirty="0" err="1" smtClean="0">
                <a:solidFill>
                  <a:schemeClr val="accent2">
                    <a:lumMod val="75000"/>
                  </a:schemeClr>
                </a:solidFill>
              </a:rPr>
              <a:t>التكرار </a:t>
            </a:r>
            <a:r>
              <a:rPr lang="ar-SA" dirty="0" smtClean="0">
                <a:solidFill>
                  <a:schemeClr val="accent2">
                    <a:lumMod val="75000"/>
                  </a:schemeClr>
                </a:solidFill>
              </a:rPr>
              <a:t>÷ مجموع </a:t>
            </a:r>
            <a:r>
              <a:rPr lang="ar-SA" dirty="0" err="1" smtClean="0">
                <a:solidFill>
                  <a:schemeClr val="accent2">
                    <a:lumMod val="75000"/>
                  </a:schemeClr>
                </a:solidFill>
              </a:rPr>
              <a:t>التكرارات </a:t>
            </a:r>
            <a:r>
              <a:rPr lang="ar-SA" dirty="0" smtClean="0">
                <a:solidFill>
                  <a:schemeClr val="accent2">
                    <a:lumMod val="75000"/>
                  </a:schemeClr>
                </a:solidFill>
              </a:rPr>
              <a:t>× </a:t>
            </a:r>
            <a:r>
              <a:rPr lang="ar-SA" dirty="0" err="1" smtClean="0">
                <a:solidFill>
                  <a:schemeClr val="accent2">
                    <a:lumMod val="75000"/>
                  </a:schemeClr>
                </a:solidFill>
              </a:rPr>
              <a:t>100 %</a:t>
            </a:r>
            <a:endParaRPr lang="ar-SA" dirty="0" smtClean="0">
              <a:solidFill>
                <a:schemeClr val="accent2">
                  <a:lumMod val="75000"/>
                </a:schemeClr>
              </a:solidFill>
            </a:endParaRPr>
          </a:p>
          <a:p>
            <a:pPr>
              <a:buNone/>
            </a:pPr>
            <a:endParaRPr lang="ar-SA" dirty="0" smtClean="0"/>
          </a:p>
        </p:txBody>
      </p:sp>
      <p:graphicFrame>
        <p:nvGraphicFramePr>
          <p:cNvPr id="4" name="جدول 3"/>
          <p:cNvGraphicFramePr>
            <a:graphicFrameLocks noGrp="1"/>
          </p:cNvGraphicFramePr>
          <p:nvPr/>
        </p:nvGraphicFramePr>
        <p:xfrm>
          <a:off x="1547664" y="3789040"/>
          <a:ext cx="6465704" cy="2570480"/>
        </p:xfrm>
        <a:graphic>
          <a:graphicData uri="http://schemas.openxmlformats.org/drawingml/2006/table">
            <a:tbl>
              <a:tblPr rtl="1" firstRow="1" bandRow="1">
                <a:tableStyleId>{5C22544A-7EE6-4342-B048-85BDC9FD1C3A}</a:tableStyleId>
              </a:tblPr>
              <a:tblGrid>
                <a:gridCol w="2032000"/>
                <a:gridCol w="2318158"/>
                <a:gridCol w="2115546"/>
              </a:tblGrid>
              <a:tr h="370840">
                <a:tc>
                  <a:txBody>
                    <a:bodyPr/>
                    <a:lstStyle/>
                    <a:p>
                      <a:pPr algn="ctr" rtl="1"/>
                      <a:r>
                        <a:rPr lang="ar-SA" dirty="0" smtClean="0"/>
                        <a:t>العلامة</a:t>
                      </a:r>
                      <a:endParaRPr lang="ar-SA" dirty="0"/>
                    </a:p>
                  </a:txBody>
                  <a:tcPr/>
                </a:tc>
                <a:tc>
                  <a:txBody>
                    <a:bodyPr/>
                    <a:lstStyle/>
                    <a:p>
                      <a:pPr algn="ctr" rtl="1"/>
                      <a:r>
                        <a:rPr lang="ar-SA" dirty="0" smtClean="0"/>
                        <a:t>عدد </a:t>
                      </a:r>
                      <a:r>
                        <a:rPr lang="ar-SA" dirty="0" err="1" smtClean="0"/>
                        <a:t>الطلبة</a:t>
                      </a:r>
                      <a:r>
                        <a:rPr lang="ar-SA" baseline="0" dirty="0" err="1" smtClean="0"/>
                        <a:t> </a:t>
                      </a:r>
                      <a:r>
                        <a:rPr lang="ar-SA" dirty="0" smtClean="0"/>
                        <a:t>(التكرار</a:t>
                      </a:r>
                      <a:r>
                        <a:rPr lang="ar-SA" dirty="0" err="1" smtClean="0"/>
                        <a:t>)</a:t>
                      </a:r>
                      <a:endParaRPr lang="ar-SA" dirty="0"/>
                    </a:p>
                  </a:txBody>
                  <a:tcPr/>
                </a:tc>
                <a:tc>
                  <a:txBody>
                    <a:bodyPr/>
                    <a:lstStyle/>
                    <a:p>
                      <a:pPr algn="ctr" rtl="1"/>
                      <a:r>
                        <a:rPr lang="ar-SA" dirty="0" smtClean="0"/>
                        <a:t>النسبة المئوية للتكرار</a:t>
                      </a:r>
                      <a:endParaRPr lang="ar-SA" dirty="0"/>
                    </a:p>
                  </a:txBody>
                  <a:tcPr/>
                </a:tc>
              </a:tr>
              <a:tr h="0">
                <a:tc>
                  <a:txBody>
                    <a:bodyPr/>
                    <a:lstStyle/>
                    <a:p>
                      <a:pPr algn="ctr" rtl="1"/>
                      <a:r>
                        <a:rPr lang="ar-SA" dirty="0" smtClean="0"/>
                        <a:t>1</a:t>
                      </a:r>
                      <a:endParaRPr lang="ar-SA" dirty="0"/>
                    </a:p>
                  </a:txBody>
                  <a:tcPr/>
                </a:tc>
                <a:tc>
                  <a:txBody>
                    <a:bodyPr/>
                    <a:lstStyle/>
                    <a:p>
                      <a:pPr algn="ctr" rtl="1"/>
                      <a:r>
                        <a:rPr lang="ar-SA" dirty="0" smtClean="0"/>
                        <a:t>2</a:t>
                      </a:r>
                      <a:endParaRPr lang="ar-SA" dirty="0"/>
                    </a:p>
                  </a:txBody>
                  <a:tcPr/>
                </a:tc>
                <a:tc>
                  <a:txBody>
                    <a:bodyPr/>
                    <a:lstStyle/>
                    <a:p>
                      <a:pPr algn="ctr" rtl="1"/>
                      <a:r>
                        <a:rPr lang="ar-SA" dirty="0" err="1" smtClean="0"/>
                        <a:t>10 %</a:t>
                      </a:r>
                      <a:endParaRPr lang="ar-SA" dirty="0"/>
                    </a:p>
                  </a:txBody>
                  <a:tcPr/>
                </a:tc>
              </a:tr>
              <a:tr h="291592">
                <a:tc>
                  <a:txBody>
                    <a:bodyPr/>
                    <a:lstStyle/>
                    <a:p>
                      <a:pPr algn="ctr" rtl="1"/>
                      <a:r>
                        <a:rPr lang="ar-SA" dirty="0" smtClean="0"/>
                        <a:t>2</a:t>
                      </a:r>
                      <a:endParaRPr lang="ar-SA" dirty="0"/>
                    </a:p>
                  </a:txBody>
                  <a:tcPr/>
                </a:tc>
                <a:tc>
                  <a:txBody>
                    <a:bodyPr/>
                    <a:lstStyle/>
                    <a:p>
                      <a:pPr algn="ctr" rtl="1"/>
                      <a:r>
                        <a:rPr lang="ar-SA" dirty="0" smtClean="0"/>
                        <a:t>5</a:t>
                      </a:r>
                      <a:endParaRPr lang="ar-SA" dirty="0"/>
                    </a:p>
                  </a:txBody>
                  <a:tcPr/>
                </a:tc>
                <a:tc>
                  <a:txBody>
                    <a:bodyPr/>
                    <a:lstStyle/>
                    <a:p>
                      <a:pPr algn="ctr" rtl="1"/>
                      <a:r>
                        <a:rPr lang="ar-SA" dirty="0" err="1" smtClean="0"/>
                        <a:t>25 %</a:t>
                      </a:r>
                      <a:endParaRPr lang="ar-SA" dirty="0"/>
                    </a:p>
                  </a:txBody>
                  <a:tcPr/>
                </a:tc>
              </a:tr>
              <a:tr h="217424">
                <a:tc>
                  <a:txBody>
                    <a:bodyPr/>
                    <a:lstStyle/>
                    <a:p>
                      <a:pPr algn="ctr" rtl="1"/>
                      <a:r>
                        <a:rPr lang="ar-SA" dirty="0" smtClean="0"/>
                        <a:t>3</a:t>
                      </a:r>
                      <a:endParaRPr lang="ar-SA" dirty="0"/>
                    </a:p>
                  </a:txBody>
                  <a:tcPr/>
                </a:tc>
                <a:tc>
                  <a:txBody>
                    <a:bodyPr/>
                    <a:lstStyle/>
                    <a:p>
                      <a:pPr algn="ctr" rtl="1"/>
                      <a:r>
                        <a:rPr lang="ar-SA" dirty="0" smtClean="0"/>
                        <a:t>6</a:t>
                      </a:r>
                      <a:endParaRPr lang="ar-SA" dirty="0"/>
                    </a:p>
                  </a:txBody>
                  <a:tcPr/>
                </a:tc>
                <a:tc>
                  <a:txBody>
                    <a:bodyPr/>
                    <a:lstStyle/>
                    <a:p>
                      <a:pPr algn="ctr" rtl="1"/>
                      <a:r>
                        <a:rPr lang="ar-SA" dirty="0" err="1" smtClean="0"/>
                        <a:t>30 %</a:t>
                      </a:r>
                      <a:endParaRPr lang="ar-SA" dirty="0"/>
                    </a:p>
                  </a:txBody>
                  <a:tcPr/>
                </a:tc>
              </a:tr>
              <a:tr h="143256">
                <a:tc>
                  <a:txBody>
                    <a:bodyPr/>
                    <a:lstStyle/>
                    <a:p>
                      <a:pPr algn="ctr" rtl="1"/>
                      <a:r>
                        <a:rPr lang="ar-SA" dirty="0" smtClean="0"/>
                        <a:t>4</a:t>
                      </a:r>
                      <a:endParaRPr lang="ar-SA" dirty="0"/>
                    </a:p>
                  </a:txBody>
                  <a:tcPr/>
                </a:tc>
                <a:tc>
                  <a:txBody>
                    <a:bodyPr/>
                    <a:lstStyle/>
                    <a:p>
                      <a:pPr algn="ctr" rtl="1"/>
                      <a:r>
                        <a:rPr lang="ar-SA" dirty="0" smtClean="0"/>
                        <a:t>4</a:t>
                      </a:r>
                      <a:endParaRPr lang="ar-SA" dirty="0"/>
                    </a:p>
                  </a:txBody>
                  <a:tcPr/>
                </a:tc>
                <a:tc>
                  <a:txBody>
                    <a:bodyPr/>
                    <a:lstStyle/>
                    <a:p>
                      <a:pPr algn="ctr" rtl="1"/>
                      <a:r>
                        <a:rPr lang="ar-SA" dirty="0" err="1" smtClean="0"/>
                        <a:t>20 %</a:t>
                      </a:r>
                      <a:endParaRPr lang="ar-SA" dirty="0"/>
                    </a:p>
                  </a:txBody>
                  <a:tcPr/>
                </a:tc>
              </a:tr>
              <a:tr h="0">
                <a:tc>
                  <a:txBody>
                    <a:bodyPr/>
                    <a:lstStyle/>
                    <a:p>
                      <a:pPr algn="ctr" rtl="1"/>
                      <a:r>
                        <a:rPr lang="ar-SA" dirty="0" smtClean="0"/>
                        <a:t>5</a:t>
                      </a:r>
                      <a:endParaRPr lang="ar-SA" dirty="0"/>
                    </a:p>
                  </a:txBody>
                  <a:tcPr/>
                </a:tc>
                <a:tc>
                  <a:txBody>
                    <a:bodyPr/>
                    <a:lstStyle/>
                    <a:p>
                      <a:pPr algn="ctr" rtl="1"/>
                      <a:r>
                        <a:rPr lang="ar-SA" dirty="0" smtClean="0"/>
                        <a:t>3</a:t>
                      </a:r>
                      <a:endParaRPr lang="ar-SA" dirty="0"/>
                    </a:p>
                  </a:txBody>
                  <a:tcPr/>
                </a:tc>
                <a:tc>
                  <a:txBody>
                    <a:bodyPr/>
                    <a:lstStyle/>
                    <a:p>
                      <a:pPr algn="ctr" rtl="1"/>
                      <a:r>
                        <a:rPr lang="ar-SA" dirty="0" err="1" smtClean="0"/>
                        <a:t>15 %</a:t>
                      </a:r>
                      <a:endParaRPr lang="ar-SA" dirty="0"/>
                    </a:p>
                  </a:txBody>
                  <a:tcPr/>
                </a:tc>
              </a:tr>
              <a:tr h="370840">
                <a:tc>
                  <a:txBody>
                    <a:bodyPr/>
                    <a:lstStyle/>
                    <a:p>
                      <a:pPr algn="ctr" rtl="1"/>
                      <a:r>
                        <a:rPr lang="ar-SA" dirty="0" smtClean="0"/>
                        <a:t>المجموع</a:t>
                      </a:r>
                      <a:endParaRPr lang="ar-SA" dirty="0"/>
                    </a:p>
                  </a:txBody>
                  <a:tcPr/>
                </a:tc>
                <a:tc>
                  <a:txBody>
                    <a:bodyPr/>
                    <a:lstStyle/>
                    <a:p>
                      <a:pPr algn="ctr" rtl="1"/>
                      <a:r>
                        <a:rPr lang="ar-SA" dirty="0" smtClean="0"/>
                        <a:t>20</a:t>
                      </a:r>
                      <a:endParaRPr lang="ar-SA" dirty="0"/>
                    </a:p>
                  </a:txBody>
                  <a:tcPr/>
                </a:tc>
                <a:tc>
                  <a:txBody>
                    <a:bodyPr/>
                    <a:lstStyle/>
                    <a:p>
                      <a:pPr algn="ctr" rtl="1"/>
                      <a:r>
                        <a:rPr lang="ar-SA" dirty="0" err="1" smtClean="0"/>
                        <a:t>100 %</a:t>
                      </a:r>
                      <a:endParaRPr lang="ar-SA"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620688"/>
            <a:ext cx="8229600" cy="794352"/>
          </a:xfrm>
        </p:spPr>
        <p:txBody>
          <a:bodyPr>
            <a:normAutofit fontScale="90000"/>
          </a:bodyPr>
          <a:lstStyle/>
          <a:p>
            <a:pPr algn="ctr"/>
            <a:r>
              <a:rPr lang="ar-SA" dirty="0" smtClean="0"/>
              <a:t>تمثيل البيانات</a:t>
            </a:r>
            <a:endParaRPr lang="ar-SA" dirty="0"/>
          </a:p>
        </p:txBody>
      </p:sp>
      <p:sp>
        <p:nvSpPr>
          <p:cNvPr id="3" name="عنصر نائب للمحتوى 2"/>
          <p:cNvSpPr>
            <a:spLocks noGrp="1"/>
          </p:cNvSpPr>
          <p:nvPr>
            <p:ph idx="1"/>
          </p:nvPr>
        </p:nvSpPr>
        <p:spPr>
          <a:xfrm>
            <a:off x="179512" y="1340768"/>
            <a:ext cx="8784976" cy="4983832"/>
          </a:xfrm>
        </p:spPr>
        <p:txBody>
          <a:bodyPr/>
          <a:lstStyle/>
          <a:p>
            <a:pPr marL="0" indent="0" algn="just"/>
            <a:r>
              <a:rPr lang="ar-SA" dirty="0" smtClean="0">
                <a:solidFill>
                  <a:schemeClr val="bg2">
                    <a:lumMod val="50000"/>
                  </a:schemeClr>
                </a:solidFill>
              </a:rPr>
              <a:t>ب- الجداول التكرارية </a:t>
            </a:r>
            <a:r>
              <a:rPr lang="ar-SA" dirty="0" err="1" smtClean="0">
                <a:solidFill>
                  <a:schemeClr val="bg2">
                    <a:lumMod val="50000"/>
                  </a:schemeClr>
                </a:solidFill>
              </a:rPr>
              <a:t>التلخيصية:</a:t>
            </a:r>
            <a:endParaRPr lang="ar-SA" dirty="0" smtClean="0">
              <a:solidFill>
                <a:schemeClr val="bg2">
                  <a:lumMod val="50000"/>
                </a:schemeClr>
              </a:solidFill>
            </a:endParaRPr>
          </a:p>
          <a:p>
            <a:pPr marL="0" indent="0" algn="just">
              <a:buNone/>
            </a:pPr>
            <a:r>
              <a:rPr lang="ar-SA" dirty="0" smtClean="0"/>
              <a:t>وتستخدم هذه الجداول عند دراسة أكثر من متغير ولكل متغير عدة مستويات.</a:t>
            </a:r>
          </a:p>
          <a:p>
            <a:pPr marL="0" indent="0" algn="just">
              <a:buNone/>
            </a:pPr>
            <a:r>
              <a:rPr lang="ar-SA" b="1" u="sng" dirty="0" smtClean="0">
                <a:solidFill>
                  <a:schemeClr val="bg2">
                    <a:lumMod val="50000"/>
                  </a:schemeClr>
                </a:solidFill>
              </a:rPr>
              <a:t>مثال: </a:t>
            </a:r>
            <a:r>
              <a:rPr lang="ar-SA" dirty="0" smtClean="0"/>
              <a:t>تم جمع بيانات لمجموعة من طلبة الصفوف 8 و 9 و </a:t>
            </a:r>
            <a:r>
              <a:rPr lang="ar-SA" dirty="0" err="1" smtClean="0"/>
              <a:t>10 </a:t>
            </a:r>
            <a:r>
              <a:rPr lang="ar-SA" dirty="0" smtClean="0"/>
              <a:t>(ذكور وإناث) وقد تم تقسيم العينة حسب مستوى التحصل إلى ثلاثة </a:t>
            </a:r>
            <a:r>
              <a:rPr lang="ar-SA" dirty="0" err="1" smtClean="0"/>
              <a:t>مستويات </a:t>
            </a:r>
            <a:r>
              <a:rPr lang="ar-SA" dirty="0" smtClean="0"/>
              <a:t>(مرتفع، متوسط، منخفض)، حيث يمكن تنظيم البيانات في جدول تكراري يلخص كل مستوى لكل متغير كما يبين الجدول </a:t>
            </a:r>
            <a:r>
              <a:rPr lang="ar-SA" dirty="0" err="1" smtClean="0"/>
              <a:t>التالي:</a:t>
            </a:r>
            <a:endParaRPr lang="ar-SA" dirty="0" smtClean="0"/>
          </a:p>
          <a:p>
            <a:pPr marL="0" indent="0" algn="just">
              <a:buNone/>
            </a:pPr>
            <a:endParaRPr lang="ar-SA" dirty="0" smtClean="0">
              <a:solidFill>
                <a:schemeClr val="bg2">
                  <a:lumMod val="50000"/>
                </a:schemeClr>
              </a:solidFill>
            </a:endParaRPr>
          </a:p>
          <a:p>
            <a:pPr marL="0" indent="0"/>
            <a:endParaRPr lang="ar-SA" dirty="0"/>
          </a:p>
        </p:txBody>
      </p:sp>
      <p:graphicFrame>
        <p:nvGraphicFramePr>
          <p:cNvPr id="4" name="جدول 3"/>
          <p:cNvGraphicFramePr>
            <a:graphicFrameLocks noGrp="1"/>
          </p:cNvGraphicFramePr>
          <p:nvPr/>
        </p:nvGraphicFramePr>
        <p:xfrm>
          <a:off x="755574" y="4149080"/>
          <a:ext cx="7776866" cy="2494280"/>
        </p:xfrm>
        <a:graphic>
          <a:graphicData uri="http://schemas.openxmlformats.org/drawingml/2006/table">
            <a:tbl>
              <a:tblPr rtl="1" firstRow="1" bandRow="1">
                <a:tableStyleId>{5C22544A-7EE6-4342-B048-85BDC9FD1C3A}</a:tableStyleId>
              </a:tblPr>
              <a:tblGrid>
                <a:gridCol w="889620"/>
                <a:gridCol w="524354"/>
                <a:gridCol w="706988"/>
                <a:gridCol w="706988"/>
                <a:gridCol w="706988"/>
                <a:gridCol w="706988"/>
                <a:gridCol w="706988"/>
                <a:gridCol w="706988"/>
                <a:gridCol w="706988"/>
                <a:gridCol w="706988"/>
                <a:gridCol w="706988"/>
              </a:tblGrid>
              <a:tr h="370840">
                <a:tc>
                  <a:txBody>
                    <a:bodyPr/>
                    <a:lstStyle/>
                    <a:p>
                      <a:pPr algn="ctr" rtl="1"/>
                      <a:r>
                        <a:rPr lang="ar-SA" sz="1500" dirty="0" smtClean="0"/>
                        <a:t>المستوى</a:t>
                      </a:r>
                      <a:endParaRPr lang="ar-SA" sz="1500" dirty="0"/>
                    </a:p>
                  </a:txBody>
                  <a:tcPr/>
                </a:tc>
                <a:tc gridSpan="3">
                  <a:txBody>
                    <a:bodyPr/>
                    <a:lstStyle/>
                    <a:p>
                      <a:pPr algn="ctr" rtl="1"/>
                      <a:r>
                        <a:rPr lang="ar-SA" dirty="0" smtClean="0"/>
                        <a:t>مرتفع</a:t>
                      </a:r>
                      <a:endParaRPr lang="ar-SA" dirty="0"/>
                    </a:p>
                  </a:txBody>
                  <a:tcPr/>
                </a:tc>
                <a:tc hMerge="1">
                  <a:txBody>
                    <a:bodyPr/>
                    <a:lstStyle/>
                    <a:p>
                      <a:pPr rtl="1"/>
                      <a:endParaRPr lang="ar-SA" dirty="0"/>
                    </a:p>
                  </a:txBody>
                  <a:tcPr/>
                </a:tc>
                <a:tc hMerge="1">
                  <a:txBody>
                    <a:bodyPr/>
                    <a:lstStyle/>
                    <a:p>
                      <a:pPr rtl="1"/>
                      <a:endParaRPr lang="ar-SA" dirty="0"/>
                    </a:p>
                  </a:txBody>
                  <a:tcPr/>
                </a:tc>
                <a:tc gridSpan="2">
                  <a:txBody>
                    <a:bodyPr/>
                    <a:lstStyle/>
                    <a:p>
                      <a:pPr algn="ctr" rtl="1"/>
                      <a:r>
                        <a:rPr lang="ar-SA" dirty="0" smtClean="0"/>
                        <a:t>متوسط</a:t>
                      </a:r>
                      <a:endParaRPr lang="ar-SA" dirty="0"/>
                    </a:p>
                  </a:txBody>
                  <a:tcPr/>
                </a:tc>
                <a:tc hMerge="1">
                  <a:txBody>
                    <a:bodyPr/>
                    <a:lstStyle/>
                    <a:p>
                      <a:pPr rtl="1"/>
                      <a:endParaRPr lang="ar-SA" dirty="0"/>
                    </a:p>
                  </a:txBody>
                  <a:tcPr/>
                </a:tc>
                <a:tc>
                  <a:txBody>
                    <a:bodyPr/>
                    <a:lstStyle/>
                    <a:p>
                      <a:pPr algn="ctr" rtl="1"/>
                      <a:endParaRPr lang="ar-SA" dirty="0"/>
                    </a:p>
                  </a:txBody>
                  <a:tcPr/>
                </a:tc>
                <a:tc gridSpan="2">
                  <a:txBody>
                    <a:bodyPr/>
                    <a:lstStyle/>
                    <a:p>
                      <a:pPr algn="ctr" rtl="1"/>
                      <a:r>
                        <a:rPr lang="ar-SA" dirty="0" smtClean="0"/>
                        <a:t>منخفض</a:t>
                      </a:r>
                      <a:endParaRPr lang="ar-SA" dirty="0"/>
                    </a:p>
                  </a:txBody>
                  <a:tcPr/>
                </a:tc>
                <a:tc hMerge="1">
                  <a:txBody>
                    <a:bodyPr/>
                    <a:lstStyle/>
                    <a:p>
                      <a:pPr rtl="1"/>
                      <a:endParaRPr lang="ar-SA" dirty="0"/>
                    </a:p>
                  </a:txBody>
                  <a:tcPr/>
                </a:tc>
                <a:tc>
                  <a:txBody>
                    <a:bodyPr/>
                    <a:lstStyle/>
                    <a:p>
                      <a:pPr algn="ctr" rtl="1"/>
                      <a:endParaRPr lang="ar-SA" dirty="0"/>
                    </a:p>
                  </a:txBody>
                  <a:tcPr/>
                </a:tc>
                <a:tc>
                  <a:txBody>
                    <a:bodyPr/>
                    <a:lstStyle/>
                    <a:p>
                      <a:pPr algn="ctr" rtl="1"/>
                      <a:endParaRPr lang="ar-SA" dirty="0"/>
                    </a:p>
                  </a:txBody>
                  <a:tcPr/>
                </a:tc>
              </a:tr>
              <a:tr h="370840">
                <a:tc>
                  <a:txBody>
                    <a:bodyPr/>
                    <a:lstStyle/>
                    <a:p>
                      <a:pPr algn="ctr" rtl="1"/>
                      <a:r>
                        <a:rPr lang="ar-SA" dirty="0" err="1" smtClean="0"/>
                        <a:t>الجنس/</a:t>
                      </a:r>
                      <a:endParaRPr lang="ar-SA" dirty="0" smtClean="0"/>
                    </a:p>
                    <a:p>
                      <a:pPr algn="ctr" rtl="1"/>
                      <a:r>
                        <a:rPr lang="ar-SA" dirty="0" smtClean="0"/>
                        <a:t>الصف</a:t>
                      </a:r>
                      <a:endParaRPr lang="ar-SA" dirty="0"/>
                    </a:p>
                  </a:txBody>
                  <a:tcPr/>
                </a:tc>
                <a:tc>
                  <a:txBody>
                    <a:bodyPr/>
                    <a:lstStyle/>
                    <a:p>
                      <a:pPr algn="ctr" rtl="1"/>
                      <a:r>
                        <a:rPr lang="ar-SA" sz="1300" dirty="0" smtClean="0"/>
                        <a:t>ذكور</a:t>
                      </a:r>
                      <a:endParaRPr lang="ar-SA" sz="1300" dirty="0"/>
                    </a:p>
                  </a:txBody>
                  <a:tcPr/>
                </a:tc>
                <a:tc>
                  <a:txBody>
                    <a:bodyPr/>
                    <a:lstStyle/>
                    <a:p>
                      <a:pPr algn="ctr" rtl="1"/>
                      <a:r>
                        <a:rPr lang="ar-SA" sz="1300" dirty="0" smtClean="0"/>
                        <a:t>إناث</a:t>
                      </a:r>
                      <a:endParaRPr lang="ar-SA" sz="1300" dirty="0"/>
                    </a:p>
                  </a:txBody>
                  <a:tcPr/>
                </a:tc>
                <a:tc>
                  <a:txBody>
                    <a:bodyPr/>
                    <a:lstStyle/>
                    <a:p>
                      <a:pPr algn="ctr" rtl="1"/>
                      <a:r>
                        <a:rPr lang="ar-SA" sz="1300" dirty="0" smtClean="0"/>
                        <a:t>المجموع</a:t>
                      </a:r>
                      <a:endParaRPr lang="ar-SA" sz="1300" dirty="0"/>
                    </a:p>
                  </a:txBody>
                  <a:tcPr/>
                </a:tc>
                <a:tc>
                  <a:txBody>
                    <a:bodyPr/>
                    <a:lstStyle/>
                    <a:p>
                      <a:pPr algn="ctr" rtl="1"/>
                      <a:r>
                        <a:rPr lang="ar-SA" sz="1300" dirty="0" smtClean="0"/>
                        <a:t>ذكور</a:t>
                      </a:r>
                      <a:endParaRPr lang="ar-SA" sz="1300" dirty="0"/>
                    </a:p>
                  </a:txBody>
                  <a:tcPr/>
                </a:tc>
                <a:tc>
                  <a:txBody>
                    <a:bodyPr/>
                    <a:lstStyle/>
                    <a:p>
                      <a:pPr algn="ctr" rtl="1"/>
                      <a:r>
                        <a:rPr lang="ar-SA" sz="1300" dirty="0" smtClean="0"/>
                        <a:t>إناث</a:t>
                      </a:r>
                      <a:endParaRPr lang="ar-SA" sz="1300" dirty="0"/>
                    </a:p>
                  </a:txBody>
                  <a:tcPr/>
                </a:tc>
                <a:tc>
                  <a:txBody>
                    <a:bodyPr/>
                    <a:lstStyle/>
                    <a:p>
                      <a:pPr algn="ctr" rtl="1"/>
                      <a:r>
                        <a:rPr lang="ar-SA" sz="1300" dirty="0" smtClean="0"/>
                        <a:t>المجموع</a:t>
                      </a:r>
                      <a:endParaRPr lang="ar-SA" sz="1300" dirty="0"/>
                    </a:p>
                  </a:txBody>
                  <a:tcPr/>
                </a:tc>
                <a:tc>
                  <a:txBody>
                    <a:bodyPr/>
                    <a:lstStyle/>
                    <a:p>
                      <a:pPr algn="ctr" rtl="1"/>
                      <a:r>
                        <a:rPr lang="ar-SA" sz="1300" dirty="0" smtClean="0"/>
                        <a:t>ذكور</a:t>
                      </a:r>
                      <a:endParaRPr lang="ar-SA" sz="1300" dirty="0"/>
                    </a:p>
                  </a:txBody>
                  <a:tcPr/>
                </a:tc>
                <a:tc>
                  <a:txBody>
                    <a:bodyPr/>
                    <a:lstStyle/>
                    <a:p>
                      <a:pPr algn="ctr" rtl="1"/>
                      <a:r>
                        <a:rPr lang="ar-SA" sz="1300" dirty="0" smtClean="0"/>
                        <a:t>إناث</a:t>
                      </a:r>
                      <a:endParaRPr lang="ar-SA" sz="1300" dirty="0"/>
                    </a:p>
                  </a:txBody>
                  <a:tcPr/>
                </a:tc>
                <a:tc>
                  <a:txBody>
                    <a:bodyPr/>
                    <a:lstStyle/>
                    <a:p>
                      <a:pPr algn="ctr" rtl="1"/>
                      <a:r>
                        <a:rPr lang="ar-SA" sz="1300" dirty="0" smtClean="0"/>
                        <a:t>المجموع</a:t>
                      </a:r>
                      <a:endParaRPr lang="ar-SA" sz="1300" dirty="0"/>
                    </a:p>
                  </a:txBody>
                  <a:tcPr/>
                </a:tc>
                <a:tc>
                  <a:txBody>
                    <a:bodyPr/>
                    <a:lstStyle/>
                    <a:p>
                      <a:pPr algn="ctr" rtl="1"/>
                      <a:r>
                        <a:rPr lang="ar-SA" sz="1300" b="1" dirty="0" smtClean="0"/>
                        <a:t>المجموع الكلي</a:t>
                      </a:r>
                      <a:endParaRPr lang="ar-SA" sz="1300" b="1" dirty="0"/>
                    </a:p>
                  </a:txBody>
                  <a:tcPr/>
                </a:tc>
              </a:tr>
              <a:tr h="370840">
                <a:tc>
                  <a:txBody>
                    <a:bodyPr/>
                    <a:lstStyle/>
                    <a:p>
                      <a:pPr algn="ctr" rtl="1"/>
                      <a:r>
                        <a:rPr lang="ar-SA" dirty="0" smtClean="0"/>
                        <a:t>الثامن</a:t>
                      </a:r>
                      <a:endParaRPr lang="ar-SA" dirty="0"/>
                    </a:p>
                  </a:txBody>
                  <a:tcPr/>
                </a:tc>
                <a:tc>
                  <a:txBody>
                    <a:bodyPr/>
                    <a:lstStyle/>
                    <a:p>
                      <a:pPr algn="ctr" rtl="1"/>
                      <a:r>
                        <a:rPr lang="ar-SA" dirty="0" smtClean="0"/>
                        <a:t>8</a:t>
                      </a:r>
                      <a:endParaRPr lang="ar-SA" dirty="0"/>
                    </a:p>
                  </a:txBody>
                  <a:tcPr/>
                </a:tc>
                <a:tc>
                  <a:txBody>
                    <a:bodyPr/>
                    <a:lstStyle/>
                    <a:p>
                      <a:pPr algn="ctr" rtl="1"/>
                      <a:r>
                        <a:rPr lang="ar-SA" dirty="0" smtClean="0"/>
                        <a:t>7</a:t>
                      </a:r>
                      <a:endParaRPr lang="ar-SA" dirty="0"/>
                    </a:p>
                  </a:txBody>
                  <a:tcPr/>
                </a:tc>
                <a:tc>
                  <a:txBody>
                    <a:bodyPr/>
                    <a:lstStyle/>
                    <a:p>
                      <a:pPr algn="ctr" rtl="1"/>
                      <a:r>
                        <a:rPr lang="ar-SA" dirty="0" smtClean="0"/>
                        <a:t>15</a:t>
                      </a:r>
                      <a:endParaRPr lang="ar-SA" dirty="0"/>
                    </a:p>
                  </a:txBody>
                  <a:tcPr/>
                </a:tc>
                <a:tc>
                  <a:txBody>
                    <a:bodyPr/>
                    <a:lstStyle/>
                    <a:p>
                      <a:pPr algn="ctr" rtl="1"/>
                      <a:r>
                        <a:rPr lang="ar-SA" dirty="0" smtClean="0"/>
                        <a:t>21</a:t>
                      </a:r>
                      <a:endParaRPr lang="ar-SA" dirty="0"/>
                    </a:p>
                  </a:txBody>
                  <a:tcPr/>
                </a:tc>
                <a:tc>
                  <a:txBody>
                    <a:bodyPr/>
                    <a:lstStyle/>
                    <a:p>
                      <a:pPr algn="ctr" rtl="1"/>
                      <a:r>
                        <a:rPr lang="ar-SA" dirty="0" smtClean="0"/>
                        <a:t>19</a:t>
                      </a:r>
                      <a:endParaRPr lang="ar-SA" dirty="0"/>
                    </a:p>
                  </a:txBody>
                  <a:tcPr/>
                </a:tc>
                <a:tc>
                  <a:txBody>
                    <a:bodyPr/>
                    <a:lstStyle/>
                    <a:p>
                      <a:pPr algn="ctr" rtl="1"/>
                      <a:r>
                        <a:rPr lang="ar-SA" dirty="0" smtClean="0"/>
                        <a:t>40</a:t>
                      </a:r>
                      <a:endParaRPr lang="ar-SA" dirty="0"/>
                    </a:p>
                  </a:txBody>
                  <a:tcPr/>
                </a:tc>
                <a:tc>
                  <a:txBody>
                    <a:bodyPr/>
                    <a:lstStyle/>
                    <a:p>
                      <a:pPr algn="ctr" rtl="1"/>
                      <a:r>
                        <a:rPr lang="ar-SA" dirty="0" smtClean="0"/>
                        <a:t>11</a:t>
                      </a:r>
                      <a:endParaRPr lang="ar-SA" dirty="0"/>
                    </a:p>
                  </a:txBody>
                  <a:tcPr/>
                </a:tc>
                <a:tc>
                  <a:txBody>
                    <a:bodyPr/>
                    <a:lstStyle/>
                    <a:p>
                      <a:pPr algn="ctr" rtl="1"/>
                      <a:r>
                        <a:rPr lang="ar-SA" dirty="0" smtClean="0"/>
                        <a:t>12</a:t>
                      </a:r>
                      <a:endParaRPr lang="ar-SA" dirty="0"/>
                    </a:p>
                  </a:txBody>
                  <a:tcPr/>
                </a:tc>
                <a:tc>
                  <a:txBody>
                    <a:bodyPr/>
                    <a:lstStyle/>
                    <a:p>
                      <a:pPr algn="ctr" rtl="1"/>
                      <a:r>
                        <a:rPr lang="ar-SA" dirty="0" smtClean="0"/>
                        <a:t>23</a:t>
                      </a:r>
                      <a:endParaRPr lang="ar-SA" dirty="0"/>
                    </a:p>
                  </a:txBody>
                  <a:tcPr/>
                </a:tc>
                <a:tc>
                  <a:txBody>
                    <a:bodyPr/>
                    <a:lstStyle/>
                    <a:p>
                      <a:pPr algn="ctr" rtl="1"/>
                      <a:r>
                        <a:rPr lang="ar-SA" dirty="0" smtClean="0"/>
                        <a:t>78</a:t>
                      </a:r>
                      <a:endParaRPr lang="ar-SA" dirty="0"/>
                    </a:p>
                  </a:txBody>
                  <a:tcPr/>
                </a:tc>
              </a:tr>
              <a:tr h="370840">
                <a:tc>
                  <a:txBody>
                    <a:bodyPr/>
                    <a:lstStyle/>
                    <a:p>
                      <a:pPr algn="ctr" rtl="1"/>
                      <a:r>
                        <a:rPr lang="ar-SA" dirty="0" smtClean="0"/>
                        <a:t>التاسع</a:t>
                      </a:r>
                      <a:endParaRPr lang="ar-SA" dirty="0"/>
                    </a:p>
                  </a:txBody>
                  <a:tcPr/>
                </a:tc>
                <a:tc>
                  <a:txBody>
                    <a:bodyPr/>
                    <a:lstStyle/>
                    <a:p>
                      <a:pPr algn="ctr" rtl="1"/>
                      <a:r>
                        <a:rPr lang="ar-SA" dirty="0" smtClean="0"/>
                        <a:t>7</a:t>
                      </a:r>
                      <a:endParaRPr lang="ar-SA" dirty="0"/>
                    </a:p>
                  </a:txBody>
                  <a:tcPr/>
                </a:tc>
                <a:tc>
                  <a:txBody>
                    <a:bodyPr/>
                    <a:lstStyle/>
                    <a:p>
                      <a:pPr algn="ctr" rtl="1"/>
                      <a:r>
                        <a:rPr lang="ar-SA" dirty="0" smtClean="0"/>
                        <a:t>10</a:t>
                      </a:r>
                      <a:endParaRPr lang="ar-SA" dirty="0"/>
                    </a:p>
                  </a:txBody>
                  <a:tcPr/>
                </a:tc>
                <a:tc>
                  <a:txBody>
                    <a:bodyPr/>
                    <a:lstStyle/>
                    <a:p>
                      <a:pPr algn="ctr" rtl="1"/>
                      <a:r>
                        <a:rPr lang="ar-SA" dirty="0" smtClean="0"/>
                        <a:t>17</a:t>
                      </a:r>
                      <a:endParaRPr lang="ar-SA" dirty="0"/>
                    </a:p>
                  </a:txBody>
                  <a:tcPr/>
                </a:tc>
                <a:tc>
                  <a:txBody>
                    <a:bodyPr/>
                    <a:lstStyle/>
                    <a:p>
                      <a:pPr algn="ctr" rtl="1"/>
                      <a:r>
                        <a:rPr lang="ar-SA" dirty="0" smtClean="0"/>
                        <a:t>20</a:t>
                      </a:r>
                      <a:endParaRPr lang="ar-SA" dirty="0"/>
                    </a:p>
                  </a:txBody>
                  <a:tcPr/>
                </a:tc>
                <a:tc>
                  <a:txBody>
                    <a:bodyPr/>
                    <a:lstStyle/>
                    <a:p>
                      <a:pPr algn="ctr" rtl="1"/>
                      <a:r>
                        <a:rPr lang="ar-SA" dirty="0" smtClean="0"/>
                        <a:t>16</a:t>
                      </a:r>
                      <a:endParaRPr lang="ar-SA" dirty="0"/>
                    </a:p>
                  </a:txBody>
                  <a:tcPr/>
                </a:tc>
                <a:tc>
                  <a:txBody>
                    <a:bodyPr/>
                    <a:lstStyle/>
                    <a:p>
                      <a:pPr algn="ctr" rtl="1"/>
                      <a:r>
                        <a:rPr lang="ar-SA" dirty="0" smtClean="0"/>
                        <a:t>36</a:t>
                      </a:r>
                      <a:endParaRPr lang="ar-SA" dirty="0"/>
                    </a:p>
                  </a:txBody>
                  <a:tcPr/>
                </a:tc>
                <a:tc>
                  <a:txBody>
                    <a:bodyPr/>
                    <a:lstStyle/>
                    <a:p>
                      <a:pPr algn="ctr" rtl="1"/>
                      <a:r>
                        <a:rPr lang="ar-SA" dirty="0" smtClean="0"/>
                        <a:t>10</a:t>
                      </a:r>
                      <a:endParaRPr lang="ar-SA" dirty="0"/>
                    </a:p>
                  </a:txBody>
                  <a:tcPr/>
                </a:tc>
                <a:tc>
                  <a:txBody>
                    <a:bodyPr/>
                    <a:lstStyle/>
                    <a:p>
                      <a:pPr algn="ctr" rtl="1"/>
                      <a:r>
                        <a:rPr lang="ar-SA" dirty="0" smtClean="0"/>
                        <a:t>9</a:t>
                      </a:r>
                      <a:endParaRPr lang="ar-SA" dirty="0"/>
                    </a:p>
                  </a:txBody>
                  <a:tcPr/>
                </a:tc>
                <a:tc>
                  <a:txBody>
                    <a:bodyPr/>
                    <a:lstStyle/>
                    <a:p>
                      <a:pPr algn="ctr" rtl="1"/>
                      <a:r>
                        <a:rPr lang="ar-SA" dirty="0" smtClean="0"/>
                        <a:t>19</a:t>
                      </a:r>
                      <a:endParaRPr lang="ar-SA" dirty="0"/>
                    </a:p>
                  </a:txBody>
                  <a:tcPr/>
                </a:tc>
                <a:tc>
                  <a:txBody>
                    <a:bodyPr/>
                    <a:lstStyle/>
                    <a:p>
                      <a:pPr algn="ctr" rtl="1"/>
                      <a:r>
                        <a:rPr lang="ar-SA" dirty="0" smtClean="0"/>
                        <a:t>72</a:t>
                      </a:r>
                      <a:endParaRPr lang="ar-SA" dirty="0"/>
                    </a:p>
                  </a:txBody>
                  <a:tcPr/>
                </a:tc>
              </a:tr>
              <a:tr h="370840">
                <a:tc>
                  <a:txBody>
                    <a:bodyPr/>
                    <a:lstStyle/>
                    <a:p>
                      <a:pPr algn="ctr" rtl="1"/>
                      <a:r>
                        <a:rPr lang="ar-SA" dirty="0" smtClean="0"/>
                        <a:t>العاشر</a:t>
                      </a:r>
                      <a:endParaRPr lang="ar-SA" dirty="0"/>
                    </a:p>
                  </a:txBody>
                  <a:tcPr/>
                </a:tc>
                <a:tc>
                  <a:txBody>
                    <a:bodyPr/>
                    <a:lstStyle/>
                    <a:p>
                      <a:pPr algn="ctr" rtl="1"/>
                      <a:r>
                        <a:rPr lang="ar-SA" dirty="0" smtClean="0"/>
                        <a:t>6</a:t>
                      </a:r>
                      <a:endParaRPr lang="ar-SA" dirty="0"/>
                    </a:p>
                  </a:txBody>
                  <a:tcPr/>
                </a:tc>
                <a:tc>
                  <a:txBody>
                    <a:bodyPr/>
                    <a:lstStyle/>
                    <a:p>
                      <a:pPr algn="ctr" rtl="1"/>
                      <a:r>
                        <a:rPr lang="ar-SA" dirty="0" smtClean="0"/>
                        <a:t>8</a:t>
                      </a:r>
                      <a:endParaRPr lang="ar-SA" dirty="0"/>
                    </a:p>
                  </a:txBody>
                  <a:tcPr/>
                </a:tc>
                <a:tc>
                  <a:txBody>
                    <a:bodyPr/>
                    <a:lstStyle/>
                    <a:p>
                      <a:pPr algn="ctr" rtl="1"/>
                      <a:r>
                        <a:rPr lang="ar-SA" dirty="0" smtClean="0"/>
                        <a:t>14</a:t>
                      </a:r>
                      <a:endParaRPr lang="ar-SA" dirty="0"/>
                    </a:p>
                  </a:txBody>
                  <a:tcPr/>
                </a:tc>
                <a:tc>
                  <a:txBody>
                    <a:bodyPr/>
                    <a:lstStyle/>
                    <a:p>
                      <a:pPr algn="ctr" rtl="1"/>
                      <a:r>
                        <a:rPr lang="ar-SA" dirty="0" smtClean="0"/>
                        <a:t>17</a:t>
                      </a:r>
                      <a:endParaRPr lang="ar-SA" dirty="0"/>
                    </a:p>
                  </a:txBody>
                  <a:tcPr/>
                </a:tc>
                <a:tc>
                  <a:txBody>
                    <a:bodyPr/>
                    <a:lstStyle/>
                    <a:p>
                      <a:pPr algn="ctr" rtl="1"/>
                      <a:r>
                        <a:rPr lang="ar-SA" dirty="0" smtClean="0"/>
                        <a:t>21</a:t>
                      </a:r>
                      <a:endParaRPr lang="ar-SA" dirty="0"/>
                    </a:p>
                  </a:txBody>
                  <a:tcPr/>
                </a:tc>
                <a:tc>
                  <a:txBody>
                    <a:bodyPr/>
                    <a:lstStyle/>
                    <a:p>
                      <a:pPr algn="ctr" rtl="1"/>
                      <a:r>
                        <a:rPr lang="ar-SA" dirty="0" smtClean="0"/>
                        <a:t>38</a:t>
                      </a:r>
                      <a:endParaRPr lang="ar-SA" dirty="0"/>
                    </a:p>
                  </a:txBody>
                  <a:tcPr/>
                </a:tc>
                <a:tc>
                  <a:txBody>
                    <a:bodyPr/>
                    <a:lstStyle/>
                    <a:p>
                      <a:pPr algn="ctr" rtl="1"/>
                      <a:r>
                        <a:rPr lang="ar-SA" dirty="0" smtClean="0"/>
                        <a:t>9</a:t>
                      </a:r>
                      <a:endParaRPr lang="ar-SA" dirty="0"/>
                    </a:p>
                  </a:txBody>
                  <a:tcPr/>
                </a:tc>
                <a:tc>
                  <a:txBody>
                    <a:bodyPr/>
                    <a:lstStyle/>
                    <a:p>
                      <a:pPr algn="ctr" rtl="1"/>
                      <a:r>
                        <a:rPr lang="ar-SA" dirty="0" smtClean="0"/>
                        <a:t>7</a:t>
                      </a:r>
                      <a:endParaRPr lang="ar-SA" dirty="0"/>
                    </a:p>
                  </a:txBody>
                  <a:tcPr/>
                </a:tc>
                <a:tc>
                  <a:txBody>
                    <a:bodyPr/>
                    <a:lstStyle/>
                    <a:p>
                      <a:pPr algn="ctr" rtl="1"/>
                      <a:r>
                        <a:rPr lang="ar-SA" dirty="0" smtClean="0"/>
                        <a:t>16</a:t>
                      </a:r>
                      <a:endParaRPr lang="ar-SA" dirty="0"/>
                    </a:p>
                  </a:txBody>
                  <a:tcPr/>
                </a:tc>
                <a:tc>
                  <a:txBody>
                    <a:bodyPr/>
                    <a:lstStyle/>
                    <a:p>
                      <a:pPr algn="ctr" rtl="1"/>
                      <a:r>
                        <a:rPr lang="ar-SA" dirty="0" smtClean="0"/>
                        <a:t>68</a:t>
                      </a:r>
                      <a:endParaRPr lang="ar-SA" dirty="0"/>
                    </a:p>
                  </a:txBody>
                  <a:tcPr/>
                </a:tc>
              </a:tr>
              <a:tr h="370840">
                <a:tc>
                  <a:txBody>
                    <a:bodyPr/>
                    <a:lstStyle/>
                    <a:p>
                      <a:pPr algn="ctr" rtl="1"/>
                      <a:r>
                        <a:rPr lang="ar-SA" dirty="0" smtClean="0"/>
                        <a:t>المجموع</a:t>
                      </a:r>
                      <a:endParaRPr lang="ar-SA" dirty="0"/>
                    </a:p>
                  </a:txBody>
                  <a:tcPr/>
                </a:tc>
                <a:tc>
                  <a:txBody>
                    <a:bodyPr/>
                    <a:lstStyle/>
                    <a:p>
                      <a:pPr algn="ctr" rtl="1"/>
                      <a:r>
                        <a:rPr lang="ar-SA" dirty="0" smtClean="0"/>
                        <a:t>21</a:t>
                      </a:r>
                      <a:endParaRPr lang="ar-SA" dirty="0"/>
                    </a:p>
                  </a:txBody>
                  <a:tcPr/>
                </a:tc>
                <a:tc>
                  <a:txBody>
                    <a:bodyPr/>
                    <a:lstStyle/>
                    <a:p>
                      <a:pPr algn="ctr" rtl="1"/>
                      <a:r>
                        <a:rPr lang="ar-SA" dirty="0" smtClean="0"/>
                        <a:t>25</a:t>
                      </a:r>
                      <a:endParaRPr lang="ar-SA" dirty="0"/>
                    </a:p>
                  </a:txBody>
                  <a:tcPr/>
                </a:tc>
                <a:tc>
                  <a:txBody>
                    <a:bodyPr/>
                    <a:lstStyle/>
                    <a:p>
                      <a:pPr algn="ctr" rtl="1"/>
                      <a:r>
                        <a:rPr lang="ar-SA" dirty="0" smtClean="0"/>
                        <a:t>46</a:t>
                      </a:r>
                      <a:endParaRPr lang="ar-SA" dirty="0"/>
                    </a:p>
                  </a:txBody>
                  <a:tcPr/>
                </a:tc>
                <a:tc>
                  <a:txBody>
                    <a:bodyPr/>
                    <a:lstStyle/>
                    <a:p>
                      <a:pPr algn="ctr" rtl="1"/>
                      <a:r>
                        <a:rPr lang="ar-SA" dirty="0" smtClean="0"/>
                        <a:t>58</a:t>
                      </a:r>
                      <a:endParaRPr lang="ar-SA" dirty="0"/>
                    </a:p>
                  </a:txBody>
                  <a:tcPr/>
                </a:tc>
                <a:tc>
                  <a:txBody>
                    <a:bodyPr/>
                    <a:lstStyle/>
                    <a:p>
                      <a:pPr algn="ctr" rtl="1"/>
                      <a:r>
                        <a:rPr lang="ar-SA" dirty="0" smtClean="0"/>
                        <a:t>56</a:t>
                      </a:r>
                      <a:endParaRPr lang="ar-SA" dirty="0"/>
                    </a:p>
                  </a:txBody>
                  <a:tcPr/>
                </a:tc>
                <a:tc>
                  <a:txBody>
                    <a:bodyPr/>
                    <a:lstStyle/>
                    <a:p>
                      <a:pPr algn="ctr" rtl="1"/>
                      <a:r>
                        <a:rPr lang="ar-SA" dirty="0" smtClean="0"/>
                        <a:t>114</a:t>
                      </a:r>
                      <a:endParaRPr lang="ar-SA" dirty="0"/>
                    </a:p>
                  </a:txBody>
                  <a:tcPr/>
                </a:tc>
                <a:tc>
                  <a:txBody>
                    <a:bodyPr/>
                    <a:lstStyle/>
                    <a:p>
                      <a:pPr algn="ctr" rtl="1"/>
                      <a:r>
                        <a:rPr lang="ar-SA" dirty="0" smtClean="0"/>
                        <a:t>30</a:t>
                      </a:r>
                      <a:endParaRPr lang="ar-SA" dirty="0"/>
                    </a:p>
                  </a:txBody>
                  <a:tcPr/>
                </a:tc>
                <a:tc>
                  <a:txBody>
                    <a:bodyPr/>
                    <a:lstStyle/>
                    <a:p>
                      <a:pPr algn="ctr" rtl="1"/>
                      <a:r>
                        <a:rPr lang="ar-SA" dirty="0" smtClean="0"/>
                        <a:t>28</a:t>
                      </a:r>
                      <a:endParaRPr lang="ar-SA" dirty="0"/>
                    </a:p>
                  </a:txBody>
                  <a:tcPr/>
                </a:tc>
                <a:tc>
                  <a:txBody>
                    <a:bodyPr/>
                    <a:lstStyle/>
                    <a:p>
                      <a:pPr algn="ctr" rtl="1"/>
                      <a:r>
                        <a:rPr lang="ar-SA" dirty="0" smtClean="0"/>
                        <a:t>58</a:t>
                      </a:r>
                      <a:endParaRPr lang="ar-SA" dirty="0"/>
                    </a:p>
                  </a:txBody>
                  <a:tcPr/>
                </a:tc>
                <a:tc>
                  <a:txBody>
                    <a:bodyPr/>
                    <a:lstStyle/>
                    <a:p>
                      <a:pPr algn="ctr" rtl="1"/>
                      <a:r>
                        <a:rPr lang="ar-SA" dirty="0" smtClean="0"/>
                        <a:t>218</a:t>
                      </a:r>
                      <a:endParaRPr lang="ar-SA"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548680"/>
            <a:ext cx="8229600" cy="938368"/>
          </a:xfrm>
        </p:spPr>
        <p:txBody>
          <a:bodyPr/>
          <a:lstStyle/>
          <a:p>
            <a:pPr algn="ctr"/>
            <a:r>
              <a:rPr lang="ar-SA" dirty="0" smtClean="0"/>
              <a:t>تمثيل البيانات</a:t>
            </a:r>
            <a:endParaRPr lang="ar-SA" dirty="0"/>
          </a:p>
        </p:txBody>
      </p:sp>
      <p:sp>
        <p:nvSpPr>
          <p:cNvPr id="3" name="عنصر نائب للمحتوى 2"/>
          <p:cNvSpPr>
            <a:spLocks noGrp="1"/>
          </p:cNvSpPr>
          <p:nvPr>
            <p:ph idx="1"/>
          </p:nvPr>
        </p:nvSpPr>
        <p:spPr>
          <a:xfrm>
            <a:off x="179512" y="1484784"/>
            <a:ext cx="8784976" cy="4839816"/>
          </a:xfrm>
        </p:spPr>
        <p:txBody>
          <a:bodyPr/>
          <a:lstStyle/>
          <a:p>
            <a:pPr marL="0" indent="0" algn="just"/>
            <a:r>
              <a:rPr lang="ar-SA" b="1" dirty="0" smtClean="0">
                <a:solidFill>
                  <a:schemeClr val="accent2">
                    <a:lumMod val="75000"/>
                  </a:schemeClr>
                </a:solidFill>
              </a:rPr>
              <a:t>(2) طريقة التمثيل </a:t>
            </a:r>
            <a:r>
              <a:rPr lang="ar-SA" b="1" dirty="0" err="1" smtClean="0">
                <a:solidFill>
                  <a:schemeClr val="accent2">
                    <a:lumMod val="75000"/>
                  </a:schemeClr>
                </a:solidFill>
              </a:rPr>
              <a:t>البياني:</a:t>
            </a:r>
            <a:endParaRPr lang="ar-SA" b="1" dirty="0" smtClean="0">
              <a:solidFill>
                <a:schemeClr val="accent2">
                  <a:lumMod val="75000"/>
                </a:schemeClr>
              </a:solidFill>
            </a:endParaRPr>
          </a:p>
          <a:p>
            <a:pPr marL="0" indent="0" algn="just">
              <a:buNone/>
            </a:pPr>
            <a:r>
              <a:rPr lang="ar-SA" dirty="0" smtClean="0"/>
              <a:t>وهي الطريقة التي تستخدم الرسوم البيانية في عرض وتلخيص البيانات، </a:t>
            </a:r>
            <a:r>
              <a:rPr lang="ar-SA" dirty="0" err="1" smtClean="0"/>
              <a:t>مثل:</a:t>
            </a:r>
            <a:endParaRPr lang="ar-SA" dirty="0" smtClean="0"/>
          </a:p>
          <a:p>
            <a:pPr marL="0" indent="0" algn="just"/>
            <a:r>
              <a:rPr lang="ar-SA" dirty="0" smtClean="0">
                <a:solidFill>
                  <a:schemeClr val="bg2">
                    <a:lumMod val="50000"/>
                  </a:schemeClr>
                </a:solidFill>
              </a:rPr>
              <a:t>أ- طريقة القطاعات </a:t>
            </a:r>
            <a:r>
              <a:rPr lang="ar-SA" dirty="0" err="1" smtClean="0">
                <a:solidFill>
                  <a:schemeClr val="bg2">
                    <a:lumMod val="50000"/>
                  </a:schemeClr>
                </a:solidFill>
              </a:rPr>
              <a:t>الدائرية:</a:t>
            </a:r>
            <a:endParaRPr lang="ar-SA" dirty="0" smtClean="0">
              <a:solidFill>
                <a:schemeClr val="bg2">
                  <a:lumMod val="50000"/>
                </a:schemeClr>
              </a:solidFill>
            </a:endParaRPr>
          </a:p>
          <a:p>
            <a:pPr marL="0" indent="0" algn="just">
              <a:buNone/>
            </a:pPr>
            <a:r>
              <a:rPr lang="ar-SA" dirty="0" smtClean="0"/>
              <a:t>وتستخدم لتمثيل مستويات المتغيرات النوعية في دائرة مقسمة إلى عدة قطاعات تتناسب مع كل مستوى في المتغير المراد تمثيله.</a:t>
            </a:r>
          </a:p>
          <a:p>
            <a:pPr marL="0" indent="0" algn="just">
              <a:buNone/>
            </a:pPr>
            <a:r>
              <a:rPr lang="ar-SA" dirty="0" smtClean="0"/>
              <a:t>ونحتاج في هذه الطريقة إلى حساب زاوية كل قطاع من خلال قسمة العدد لكل مستوى على العدد الكلي وضرب الناتج في 360 ْ </a:t>
            </a:r>
          </a:p>
          <a:p>
            <a:pPr marL="0" indent="0" algn="just">
              <a:buNone/>
            </a:pPr>
            <a:endParaRPr lang="ar-SA" dirty="0" smtClean="0"/>
          </a:p>
          <a:p>
            <a:pPr marL="0" indent="0" algn="just">
              <a:buNone/>
            </a:pPr>
            <a:endParaRPr lang="ar-SA" dirty="0" smtClean="0"/>
          </a:p>
        </p:txBody>
      </p:sp>
      <p:graphicFrame>
        <p:nvGraphicFramePr>
          <p:cNvPr id="6" name="رسم تخطيطي 5"/>
          <p:cNvGraphicFramePr/>
          <p:nvPr/>
        </p:nvGraphicFramePr>
        <p:xfrm>
          <a:off x="0" y="3961904"/>
          <a:ext cx="4704184" cy="2896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تمثيل البيانات</a:t>
            </a:r>
            <a:endParaRPr lang="ar-SA" dirty="0"/>
          </a:p>
        </p:txBody>
      </p:sp>
      <p:sp>
        <p:nvSpPr>
          <p:cNvPr id="3" name="عنصر نائب للمحتوى 2"/>
          <p:cNvSpPr>
            <a:spLocks noGrp="1"/>
          </p:cNvSpPr>
          <p:nvPr>
            <p:ph idx="1"/>
          </p:nvPr>
        </p:nvSpPr>
        <p:spPr/>
        <p:txBody>
          <a:bodyPr/>
          <a:lstStyle/>
          <a:p>
            <a:r>
              <a:rPr lang="ar-SA" dirty="0" smtClean="0">
                <a:solidFill>
                  <a:schemeClr val="bg2">
                    <a:lumMod val="50000"/>
                  </a:schemeClr>
                </a:solidFill>
              </a:rPr>
              <a:t>ب- طريقة </a:t>
            </a:r>
            <a:r>
              <a:rPr lang="ar-SA" dirty="0" err="1" smtClean="0">
                <a:solidFill>
                  <a:schemeClr val="bg2">
                    <a:lumMod val="50000"/>
                  </a:schemeClr>
                </a:solidFill>
              </a:rPr>
              <a:t>الأعمدة:</a:t>
            </a:r>
            <a:endParaRPr lang="ar-SA" dirty="0" smtClean="0">
              <a:solidFill>
                <a:schemeClr val="bg2">
                  <a:lumMod val="50000"/>
                </a:schemeClr>
              </a:solidFill>
            </a:endParaRPr>
          </a:p>
          <a:p>
            <a:pPr>
              <a:buNone/>
            </a:pPr>
            <a:r>
              <a:rPr lang="ar-SA" dirty="0" smtClean="0"/>
              <a:t>وتتطلب هذه الطريقة رسم أعمدة متوازية، بحيث يمثل كل عمود أحد مستويات المتغير.</a:t>
            </a:r>
          </a:p>
          <a:p>
            <a:pPr>
              <a:buNone/>
            </a:pPr>
            <a:endParaRPr lang="ar-SA" dirty="0"/>
          </a:p>
        </p:txBody>
      </p:sp>
      <p:graphicFrame>
        <p:nvGraphicFramePr>
          <p:cNvPr id="5" name="مخطط 4"/>
          <p:cNvGraphicFramePr/>
          <p:nvPr/>
        </p:nvGraphicFramePr>
        <p:xfrm>
          <a:off x="2555776" y="3861048"/>
          <a:ext cx="4344144" cy="26800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عنصر نائب للمحتوى 5"/>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عنوان 1"/>
          <p:cNvSpPr>
            <a:spLocks noGrp="1"/>
          </p:cNvSpPr>
          <p:nvPr>
            <p:ph type="title"/>
          </p:nvPr>
        </p:nvSpPr>
        <p:spPr>
          <a:xfrm>
            <a:off x="467544" y="764704"/>
            <a:ext cx="8229600" cy="866360"/>
          </a:xfrm>
        </p:spPr>
        <p:txBody>
          <a:bodyPr/>
          <a:lstStyle/>
          <a:p>
            <a:pPr algn="ctr"/>
            <a:r>
              <a:rPr lang="ar-SA" dirty="0" smtClean="0"/>
              <a:t>مقاييس النزعة المركزية</a:t>
            </a:r>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147</TotalTime>
  <Words>1470</Words>
  <Application>Microsoft Office PowerPoint</Application>
  <PresentationFormat>عرض على الشاشة (3:4)‏</PresentationFormat>
  <Paragraphs>233</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تدفق</vt:lpstr>
      <vt:lpstr>الإحصاء في البحث التربوي</vt:lpstr>
      <vt:lpstr>الإحصاء في البحث التربوي</vt:lpstr>
      <vt:lpstr>تمثيل البيانات</vt:lpstr>
      <vt:lpstr>تمثيل البيانات</vt:lpstr>
      <vt:lpstr>مثال على الجداول التكرارية البسيطة</vt:lpstr>
      <vt:lpstr>تمثيل البيانات</vt:lpstr>
      <vt:lpstr>تمثيل البيانات</vt:lpstr>
      <vt:lpstr>تمثيل البيانات</vt:lpstr>
      <vt:lpstr>مقاييس النزعة المركزية</vt:lpstr>
      <vt:lpstr>مقاييس النزعة المركزية</vt:lpstr>
      <vt:lpstr>مقاييس النزعة المركزية</vt:lpstr>
      <vt:lpstr>مقاييس النزعة المركزية</vt:lpstr>
      <vt:lpstr>مقاييس التشتت</vt:lpstr>
      <vt:lpstr>مقاييس التشتت</vt:lpstr>
      <vt:lpstr>مقاييس التشتت</vt:lpstr>
      <vt:lpstr>عرض تقديمي في PowerPoint</vt:lpstr>
      <vt:lpstr>الخطأ المعياري للقياس </vt:lpstr>
      <vt:lpstr>معامل الارتباط</vt:lpstr>
      <vt:lpstr>معامل الارتباط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الإحصاء في البحث التربوي</dc:title>
  <dc:creator>shr</dc:creator>
  <cp:lastModifiedBy>امل العنزي</cp:lastModifiedBy>
  <cp:revision>16</cp:revision>
  <dcterms:created xsi:type="dcterms:W3CDTF">2016-04-03T19:48:47Z</dcterms:created>
  <dcterms:modified xsi:type="dcterms:W3CDTF">2016-04-05T10:38:26Z</dcterms:modified>
</cp:coreProperties>
</file>