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303" r:id="rId5"/>
    <p:sldId id="262" r:id="rId6"/>
    <p:sldId id="263" r:id="rId7"/>
    <p:sldId id="273" r:id="rId8"/>
    <p:sldId id="274" r:id="rId9"/>
    <p:sldId id="289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8" r:id="rId18"/>
    <p:sldId id="283" r:id="rId19"/>
    <p:sldId id="284" r:id="rId20"/>
    <p:sldId id="285" r:id="rId21"/>
    <p:sldId id="286" r:id="rId22"/>
    <p:sldId id="287" r:id="rId23"/>
    <p:sldId id="290" r:id="rId24"/>
    <p:sldId id="291" r:id="rId25"/>
    <p:sldId id="292" r:id="rId26"/>
    <p:sldId id="293" r:id="rId27"/>
    <p:sldId id="294" r:id="rId28"/>
    <p:sldId id="266" r:id="rId29"/>
    <p:sldId id="295" r:id="rId30"/>
    <p:sldId id="296" r:id="rId31"/>
    <p:sldId id="297" r:id="rId32"/>
    <p:sldId id="298" r:id="rId33"/>
    <p:sldId id="299" r:id="rId34"/>
    <p:sldId id="269" r:id="rId35"/>
    <p:sldId id="267" r:id="rId36"/>
    <p:sldId id="270" r:id="rId37"/>
    <p:sldId id="271" r:id="rId38"/>
    <p:sldId id="272" r:id="rId39"/>
    <p:sldId id="300" r:id="rId40"/>
    <p:sldId id="301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19" autoAdjust="0"/>
  </p:normalViewPr>
  <p:slideViewPr>
    <p:cSldViewPr snapToGrid="0">
      <p:cViewPr varScale="1">
        <p:scale>
          <a:sx n="78" d="100"/>
          <a:sy n="78" d="100"/>
        </p:scale>
        <p:origin x="-4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4/3/2016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sa/url?sa=i&amp;rct=j&amp;q=&amp;esrc=s&amp;frm=1&amp;source=images&amp;cd=&amp;cad=rja&amp;uact=8&amp;ved=0CAcQjRw&amp;url=http://www.123greety.com/category/great-leaders-wallpaper/&amp;ei=weotVaPsPIbiaJm9gVA&amp;psig=AFQjCNG78uY4fu3Uneat73kJAI-Tu0Rpeg&amp;ust=14291589763791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zHhoQw71U" TargetMode="External"/><Relationship Id="rId2" Type="http://schemas.openxmlformats.org/officeDocument/2006/relationships/hyperlink" Target="https://www.youtube.com/watch?v=KCf3jRViMKo&amp;spfreload=1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fMNt6j43EU&amp;spfreload=1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SA" sz="6000" dirty="0" smtClean="0"/>
              <a:t>      الإعاقة الحركية</a:t>
            </a:r>
            <a:endParaRPr lang="en-US" sz="6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2" y="1729524"/>
            <a:ext cx="2321954" cy="20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Century Gothic"/>
                <a:ea typeface="+mn-ea"/>
              </a:rPr>
              <a:t>الشلل النصفي الطولي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النصف الأيمن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أوالأيسر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من الجسم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صورة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176531"/>
            <a:ext cx="2691684" cy="3303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3" y="2176530"/>
            <a:ext cx="2511379" cy="3363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4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+mn-lt"/>
                <a:ea typeface="+mn-ea"/>
              </a:rPr>
              <a:t>الشلل النصفي العرضي </a:t>
            </a:r>
            <a:br>
              <a:rPr lang="ar-SA" sz="3600" cap="none" dirty="0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هذه الحالة شلل النصف العلوي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أوالسفلي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  <a:t>من الجسم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</a:rPr>
            </a:br>
            <a:endParaRPr lang="ar-SA" sz="3600" dirty="0">
              <a:latin typeface="+mn-lt"/>
            </a:endParaRPr>
          </a:p>
        </p:txBody>
      </p:sp>
      <p:pic>
        <p:nvPicPr>
          <p:cNvPr id="4" name="صورة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034862"/>
            <a:ext cx="2846231" cy="3512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2021983"/>
            <a:ext cx="2781836" cy="3438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Century Gothic"/>
                <a:ea typeface="+mn-ea"/>
              </a:rPr>
              <a:t>شلل الأطراف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الأطراف الأربعة للجسم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صورة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31" y="2120900"/>
            <a:ext cx="2807594" cy="405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Century Gothic"/>
                <a:ea typeface="+mn-ea"/>
              </a:rPr>
              <a:t>الشلل النصفي السفلي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الرجلين من الجسم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صورة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3" y="2228045"/>
            <a:ext cx="3284112" cy="3323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6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Century Gothic"/>
                <a:ea typeface="+mn-ea"/>
              </a:rPr>
              <a:t>شلل طرف واحد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طرف من أطراف الجسم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صورة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8" y="1996225"/>
            <a:ext cx="1777284" cy="352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1996225"/>
            <a:ext cx="1622737" cy="3515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1" y="1996224"/>
            <a:ext cx="1751526" cy="3515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1996225"/>
            <a:ext cx="1803042" cy="3515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9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rtl="1">
              <a:lnSpc>
                <a:spcPct val="107000"/>
              </a:lnSpc>
              <a:spcBef>
                <a:spcPts val="0"/>
              </a:spcBef>
            </a:pPr>
            <a:r>
              <a:rPr lang="ar-SA" sz="3600" cap="none" dirty="0">
                <a:solidFill>
                  <a:srgbClr val="FF0000"/>
                </a:solidFill>
                <a:latin typeface="Rockwell"/>
                <a:ea typeface="+mn-ea"/>
              </a:rPr>
              <a:t>شلل ثلاث أطراف الجسم</a:t>
            </a:r>
            <a:r>
              <a:rPr lang="en-US" sz="36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3600" cap="non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ثلاث أطراف من أطراف الجسم </a:t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08" y="2120900"/>
            <a:ext cx="2031318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3600" cap="none" dirty="0" smtClean="0">
                <a:solidFill>
                  <a:srgbClr val="FF0000"/>
                </a:solidFill>
                <a:latin typeface="Century Gothic"/>
                <a:ea typeface="+mn-ea"/>
              </a:rPr>
              <a:t>الشلل الكلي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تمثل 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هذه الحالة شلل نصفي الجسم </a:t>
            </a:r>
            <a:r>
              <a:rPr lang="ar-SA" sz="36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معاً</a:t>
            </a:r>
            <a: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36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3600" dirty="0"/>
          </a:p>
        </p:txBody>
      </p:sp>
      <p:pic>
        <p:nvPicPr>
          <p:cNvPr id="4" name="صورة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3" y="2356834"/>
            <a:ext cx="2498501" cy="3392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r" defTabSz="457200" rtl="1">
              <a:lnSpc>
                <a:spcPct val="100000"/>
              </a:lnSpc>
              <a:spcBef>
                <a:spcPts val="0"/>
              </a:spcBef>
            </a:pPr>
            <a:r>
              <a:rPr lang="ar-SA" sz="3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ea typeface="+mn-ea"/>
              </a:rPr>
              <a:t>*  السبب الرئيسي لحدوث حالات الشلل الدماغي           </a:t>
            </a:r>
            <a:r>
              <a:rPr lang="ar-SA" sz="3200" u="sng" cap="none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/>
                <a:ea typeface="+mn-ea"/>
              </a:rPr>
              <a:t>حدوث </a:t>
            </a:r>
            <a:r>
              <a:rPr lang="ar-SA" sz="3200" u="sng" cap="non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/>
                <a:ea typeface="+mn-ea"/>
              </a:rPr>
              <a:t>تلف بالدماغ </a:t>
            </a:r>
            <a:br>
              <a:rPr lang="ar-SA" sz="3200" u="sng" cap="none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/>
                <a:ea typeface="+mn-ea"/>
              </a:rPr>
            </a:b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Left Arrow 3"/>
          <p:cNvSpPr/>
          <p:nvPr/>
        </p:nvSpPr>
        <p:spPr>
          <a:xfrm>
            <a:off x="3757612" y="2443163"/>
            <a:ext cx="1000125" cy="585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5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400" cap="none" dirty="0">
                <a:solidFill>
                  <a:srgbClr val="FF0000"/>
                </a:solidFill>
                <a:latin typeface="Century Gothic"/>
              </a:rPr>
              <a:t>أسباب الإصابة بتلف الدماغ 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48497"/>
            <a:ext cx="10058400" cy="4523704"/>
          </a:xfrm>
        </p:spPr>
        <p:txBody>
          <a:bodyPr/>
          <a:lstStyle/>
          <a:p>
            <a:pPr lvl="8" algn="r"/>
            <a:endParaRPr lang="ar-SA" dirty="0"/>
          </a:p>
        </p:txBody>
      </p:sp>
      <p:sp>
        <p:nvSpPr>
          <p:cNvPr id="4" name="Oval 3"/>
          <p:cNvSpPr/>
          <p:nvPr/>
        </p:nvSpPr>
        <p:spPr>
          <a:xfrm>
            <a:off x="9556124" y="2021983"/>
            <a:ext cx="1390918" cy="149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dirty="0"/>
              <a:t>عوامل وراثية </a:t>
            </a:r>
          </a:p>
        </p:txBody>
      </p:sp>
      <p:sp>
        <p:nvSpPr>
          <p:cNvPr id="6" name="4-Point Star 5"/>
          <p:cNvSpPr/>
          <p:nvPr/>
        </p:nvSpPr>
        <p:spPr>
          <a:xfrm>
            <a:off x="8680360" y="2202288"/>
            <a:ext cx="785611" cy="13136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7199291" y="2021983"/>
            <a:ext cx="1326524" cy="149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000" dirty="0"/>
              <a:t>أسباب ما قبل الولادة 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6272011" y="2202288"/>
            <a:ext cx="811369" cy="13136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4687911" y="2021983"/>
            <a:ext cx="1455313" cy="149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dirty="0"/>
              <a:t>أثناء الولادة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3889421" y="2202289"/>
            <a:ext cx="682579" cy="131364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356835" y="2021983"/>
            <a:ext cx="1416676" cy="149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dirty="0"/>
              <a:t>ما بعد الولادة </a:t>
            </a:r>
          </a:p>
        </p:txBody>
      </p:sp>
      <p:sp>
        <p:nvSpPr>
          <p:cNvPr id="16" name="Down Arrow 15"/>
          <p:cNvSpPr/>
          <p:nvPr/>
        </p:nvSpPr>
        <p:spPr>
          <a:xfrm rot="20255304">
            <a:off x="8295716" y="3494781"/>
            <a:ext cx="614077" cy="121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 rot="20078082">
            <a:off x="5939387" y="3405257"/>
            <a:ext cx="575257" cy="1232029"/>
          </a:xfrm>
          <a:prstGeom prst="downArrow">
            <a:avLst>
              <a:gd name="adj1" fmla="val 50000"/>
              <a:gd name="adj2" fmla="val 52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 rot="20723396">
            <a:off x="3250964" y="3512394"/>
            <a:ext cx="539370" cy="1067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ounded Rectangle 18"/>
          <p:cNvSpPr/>
          <p:nvPr/>
        </p:nvSpPr>
        <p:spPr>
          <a:xfrm>
            <a:off x="7862553" y="4702039"/>
            <a:ext cx="3187519" cy="1389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dirty="0">
                <a:solidFill>
                  <a:schemeClr val="tx1"/>
                </a:solidFill>
                <a:cs typeface="+mj-cs"/>
              </a:rPr>
              <a:t>أسباب جينية </a:t>
            </a:r>
            <a:r>
              <a:rPr lang="ar-SA" dirty="0" smtClean="0">
                <a:solidFill>
                  <a:schemeClr val="tx1"/>
                </a:solidFill>
                <a:cs typeface="+mj-cs"/>
              </a:rPr>
              <a:t>وإصابة </a:t>
            </a:r>
            <a:r>
              <a:rPr lang="ar-SA" dirty="0">
                <a:solidFill>
                  <a:schemeClr val="tx1"/>
                </a:solidFill>
                <a:cs typeface="+mj-cs"/>
              </a:rPr>
              <a:t>الأم بالأمراض المعدية كالحصبة الألمانية </a:t>
            </a:r>
            <a:r>
              <a:rPr lang="ar-SA" dirty="0" smtClean="0">
                <a:solidFill>
                  <a:schemeClr val="tx1"/>
                </a:solidFill>
                <a:cs typeface="+mj-cs"/>
              </a:rPr>
              <a:t>والزهري، </a:t>
            </a:r>
            <a:r>
              <a:rPr lang="ar-SA" dirty="0">
                <a:solidFill>
                  <a:schemeClr val="tx1"/>
                </a:solidFill>
                <a:cs typeface="+mj-cs"/>
              </a:rPr>
              <a:t>تعرض الأم للأشعة السينية سوء </a:t>
            </a:r>
            <a:r>
              <a:rPr lang="ar-SA" dirty="0" smtClean="0">
                <a:solidFill>
                  <a:schemeClr val="tx1"/>
                </a:solidFill>
                <a:cs typeface="+mj-cs"/>
              </a:rPr>
              <a:t>التغذية، </a:t>
            </a:r>
            <a:r>
              <a:rPr lang="ar-SA" dirty="0">
                <a:solidFill>
                  <a:schemeClr val="tx1"/>
                </a:solidFill>
                <a:cs typeface="+mj-cs"/>
              </a:rPr>
              <a:t>الصدمات الجسمية </a:t>
            </a:r>
            <a:r>
              <a:rPr lang="ar-SA" dirty="0" smtClean="0">
                <a:solidFill>
                  <a:schemeClr val="tx1"/>
                </a:solidFill>
                <a:cs typeface="+mj-cs"/>
              </a:rPr>
              <a:t>والعقاقير والأدوية وتسمم </a:t>
            </a:r>
            <a:r>
              <a:rPr lang="ar-SA" dirty="0">
                <a:solidFill>
                  <a:schemeClr val="tx1"/>
                </a:solidFill>
                <a:cs typeface="+mj-cs"/>
              </a:rPr>
              <a:t>الحامل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87911" y="4702039"/>
            <a:ext cx="2640168" cy="1389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dirty="0">
                <a:solidFill>
                  <a:schemeClr val="tx1"/>
                </a:solidFill>
              </a:rPr>
              <a:t>نقص الأكسجين أثناء عملية الولادة وصعوبة عملية الولادة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35617" y="4702039"/>
            <a:ext cx="2575775" cy="1389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400" dirty="0">
                <a:solidFill>
                  <a:schemeClr val="tx1"/>
                </a:solidFill>
              </a:rPr>
              <a:t>ارتفاع درجة الحرارة , </a:t>
            </a:r>
            <a:r>
              <a:rPr lang="ar-SA" sz="2400" dirty="0" smtClean="0">
                <a:solidFill>
                  <a:schemeClr val="tx1"/>
                </a:solidFill>
              </a:rPr>
              <a:t>الإلتهابات، </a:t>
            </a:r>
            <a:r>
              <a:rPr lang="ar-SA" sz="2400" dirty="0">
                <a:solidFill>
                  <a:schemeClr val="tx1"/>
                </a:solidFill>
              </a:rPr>
              <a:t>الصدمات الجسمية </a:t>
            </a:r>
          </a:p>
        </p:txBody>
      </p:sp>
    </p:spTree>
    <p:extLst>
      <p:ext uri="{BB962C8B-B14F-4D97-AF65-F5344CB8AC3E}">
        <p14:creationId xmlns:p14="http://schemas.microsoft.com/office/powerpoint/2010/main" val="3901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cap="none" dirty="0">
                <a:solidFill>
                  <a:srgbClr val="FF0000"/>
                </a:solidFill>
                <a:latin typeface="Century Gothic"/>
              </a:rPr>
              <a:t>2- اضطرابات العمود </a:t>
            </a:r>
            <a:r>
              <a:rPr lang="ar-SA" sz="4400" cap="none" dirty="0" smtClean="0">
                <a:solidFill>
                  <a:srgbClr val="FF0000"/>
                </a:solidFill>
                <a:latin typeface="Century Gothic"/>
              </a:rPr>
              <a:t>الفقري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800" b="1" dirty="0">
                <a:solidFill>
                  <a:srgbClr val="FF0000"/>
                </a:solidFill>
                <a:latin typeface="Century Gothic"/>
                <a:cs typeface="+mj-cs"/>
              </a:rPr>
              <a:t>يقصد </a:t>
            </a:r>
            <a:r>
              <a:rPr lang="ar-SA" sz="2800" b="1" dirty="0" smtClean="0">
                <a:solidFill>
                  <a:srgbClr val="FF0000"/>
                </a:solidFill>
                <a:latin typeface="Century Gothic"/>
                <a:cs typeface="+mj-cs"/>
              </a:rPr>
              <a:t>بإضطراب </a:t>
            </a:r>
            <a:r>
              <a:rPr lang="ar-SA" sz="2800" b="1" dirty="0">
                <a:solidFill>
                  <a:srgbClr val="FF0000"/>
                </a:solidFill>
                <a:latin typeface="Century Gothic"/>
                <a:cs typeface="+mj-cs"/>
              </a:rPr>
              <a:t>العمود </a:t>
            </a:r>
            <a:r>
              <a:rPr lang="ar-SA" sz="2800" b="1" dirty="0" smtClean="0">
                <a:solidFill>
                  <a:srgbClr val="FF0000"/>
                </a:solidFill>
                <a:latin typeface="Century Gothic"/>
                <a:cs typeface="+mj-cs"/>
              </a:rPr>
              <a:t>الفقري: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ذلك الخلل الذي يصيب النمو السوي للعمود الفقري من منطقة الرأس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وحتى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نهاية العمود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الفقري.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800" b="1" dirty="0">
                <a:solidFill>
                  <a:srgbClr val="FF0000"/>
                </a:solidFill>
                <a:latin typeface="Century Gothic"/>
                <a:cs typeface="+mj-cs"/>
              </a:rPr>
              <a:t>و تبدو مظاهره </a:t>
            </a:r>
            <a:r>
              <a:rPr lang="ar-SA" sz="2800" b="1" dirty="0" smtClean="0">
                <a:solidFill>
                  <a:srgbClr val="FF0000"/>
                </a:solidFill>
                <a:latin typeface="Century Gothic"/>
                <a:cs typeface="+mj-cs"/>
              </a:rPr>
              <a:t>في:</a:t>
            </a:r>
            <a:endParaRPr lang="ar-SA" sz="2800" b="1" dirty="0">
              <a:solidFill>
                <a:srgbClr val="FF0000"/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تباعد فقرات العمود الفقري عن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بعضها. 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بروز نتوء من العمود الفقري المملوء بسائل النخاع الشوكي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والذي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لا يحتوي أنسجة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عصبية.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بروز نتوء من العمود الفقري المملوء بسائل النخاع الشوكي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والذي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يحتوي على أنسجة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عصبية.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endParaRPr lang="ar-SA" sz="18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723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52439" y="394480"/>
            <a:ext cx="4970344" cy="880529"/>
          </a:xfrm>
        </p:spPr>
        <p:txBody>
          <a:bodyPr>
            <a:normAutofit/>
          </a:bodyPr>
          <a:lstStyle/>
          <a:p>
            <a:pPr algn="ctr" rtl="1"/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69848" y="1275009"/>
            <a:ext cx="10058400" cy="4897191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sz="2400" dirty="0">
                <a:cs typeface="+mj-cs"/>
              </a:rPr>
              <a:t/>
            </a:r>
            <a:br>
              <a:rPr lang="ar-SA" sz="2400" dirty="0">
                <a:cs typeface="+mj-cs"/>
              </a:rPr>
            </a:br>
            <a:r>
              <a:rPr lang="ar-SA" sz="2400" b="1" dirty="0">
                <a:cs typeface="+mj-cs"/>
              </a:rPr>
              <a:t>النمو الحركي مظهراً رئيسيا من مظاهر النمو الجسمي </a:t>
            </a:r>
            <a:r>
              <a:rPr lang="ar-SA" sz="2400" b="1" dirty="0" smtClean="0">
                <a:cs typeface="+mj-cs"/>
              </a:rPr>
              <a:t>إذ يبدأ </a:t>
            </a:r>
            <a:r>
              <a:rPr lang="ar-SA" sz="2400" b="1" dirty="0">
                <a:cs typeface="+mj-cs"/>
              </a:rPr>
              <a:t>النمو الحركي للفرد بعد مرحلة الولادة </a:t>
            </a:r>
            <a:r>
              <a:rPr lang="ar-SA" sz="2400" b="1" dirty="0" smtClean="0">
                <a:cs typeface="+mj-cs"/>
              </a:rPr>
              <a:t>وتبدو في تحريك الذراعين، والساقين، </a:t>
            </a:r>
            <a:r>
              <a:rPr lang="ar-SA" sz="2400" b="1" dirty="0">
                <a:cs typeface="+mj-cs"/>
              </a:rPr>
              <a:t>وتحريك </a:t>
            </a:r>
            <a:r>
              <a:rPr lang="ar-SA" sz="2400" b="1" dirty="0" smtClean="0">
                <a:cs typeface="+mj-cs"/>
              </a:rPr>
              <a:t>الرأس، </a:t>
            </a:r>
            <a:r>
              <a:rPr lang="ar-SA" sz="2400" b="1" dirty="0">
                <a:cs typeface="+mj-cs"/>
              </a:rPr>
              <a:t>و الحبو </a:t>
            </a:r>
            <a:r>
              <a:rPr lang="ar-SA" sz="2400" b="1" dirty="0" smtClean="0">
                <a:cs typeface="+mj-cs"/>
              </a:rPr>
              <a:t>والزحف، والمشي، والركل، وصعود ونزول </a:t>
            </a:r>
            <a:r>
              <a:rPr lang="ar-SA" sz="2400" b="1" dirty="0">
                <a:cs typeface="+mj-cs"/>
              </a:rPr>
              <a:t>الدرج </a:t>
            </a:r>
            <a:r>
              <a:rPr lang="ar-SA" sz="2400" b="1" dirty="0" smtClean="0">
                <a:cs typeface="+mj-cs"/>
              </a:rPr>
              <a:t> والجري، </a:t>
            </a:r>
            <a:r>
              <a:rPr lang="ar-SA" sz="2400" b="1" dirty="0">
                <a:cs typeface="+mj-cs"/>
              </a:rPr>
              <a:t>والقبض على </a:t>
            </a:r>
            <a:r>
              <a:rPr lang="ar-SA" sz="2400" b="1" dirty="0" smtClean="0">
                <a:cs typeface="+mj-cs"/>
              </a:rPr>
              <a:t>الأشياء </a:t>
            </a:r>
            <a:r>
              <a:rPr lang="ar-SA" sz="2400" b="1" dirty="0">
                <a:cs typeface="+mj-cs"/>
              </a:rPr>
              <a:t>مثل حمل </a:t>
            </a:r>
            <a:r>
              <a:rPr lang="ar-SA" sz="2400" b="1" dirty="0" smtClean="0">
                <a:cs typeface="+mj-cs"/>
              </a:rPr>
              <a:t>الكوب واستخدام القلم.</a:t>
            </a:r>
            <a:r>
              <a:rPr lang="ar-SA" sz="2400" dirty="0" smtClean="0">
                <a:cs typeface="+mj-cs"/>
              </a:rPr>
              <a:t>​</a:t>
            </a:r>
          </a:p>
          <a:p>
            <a:pPr marL="0" indent="0" algn="ctr" rtl="1">
              <a:buNone/>
            </a:pPr>
            <a:endParaRPr lang="ar-SA" dirty="0"/>
          </a:p>
          <a:p>
            <a:pPr algn="ctr" rtl="1"/>
            <a:r>
              <a:rPr lang="ar-SA" sz="2400" b="1" dirty="0" smtClean="0">
                <a:cs typeface="+mj-cs"/>
              </a:rPr>
              <a:t>يعتبر </a:t>
            </a:r>
            <a:r>
              <a:rPr lang="ar-SA" sz="2400" b="1" dirty="0">
                <a:cs typeface="+mj-cs"/>
              </a:rPr>
              <a:t>النمو الحركي </a:t>
            </a:r>
            <a:r>
              <a:rPr lang="ar-SA" sz="2400" b="1" dirty="0" smtClean="0">
                <a:cs typeface="+mj-cs"/>
              </a:rPr>
              <a:t>عاملاً أساسياً ومهماً </a:t>
            </a:r>
            <a:r>
              <a:rPr lang="ar-SA" sz="2400" b="1" dirty="0">
                <a:cs typeface="+mj-cs"/>
              </a:rPr>
              <a:t>من عوامل النمو العقلي </a:t>
            </a:r>
            <a:r>
              <a:rPr lang="ar-SA" sz="2400" b="1" dirty="0" smtClean="0">
                <a:cs typeface="+mj-cs"/>
              </a:rPr>
              <a:t>والانفعالي والاجتماعي </a:t>
            </a:r>
            <a:r>
              <a:rPr lang="ar-SA" sz="2400" b="1" dirty="0">
                <a:cs typeface="+mj-cs"/>
              </a:rPr>
              <a:t>إ</a:t>
            </a:r>
            <a:r>
              <a:rPr lang="ar-SA" sz="2400" b="1" dirty="0" smtClean="0">
                <a:cs typeface="+mj-cs"/>
              </a:rPr>
              <a:t>ذ </a:t>
            </a:r>
            <a:r>
              <a:rPr lang="ar-SA" sz="2400" b="1" dirty="0">
                <a:cs typeface="+mj-cs"/>
              </a:rPr>
              <a:t>أ</a:t>
            </a:r>
            <a:r>
              <a:rPr lang="ar-SA" sz="2400" b="1" dirty="0" smtClean="0">
                <a:cs typeface="+mj-cs"/>
              </a:rPr>
              <a:t>نه </a:t>
            </a:r>
            <a:r>
              <a:rPr lang="ar-SA" sz="2400" b="1" dirty="0">
                <a:cs typeface="+mj-cs"/>
              </a:rPr>
              <a:t>يساهم في </a:t>
            </a:r>
            <a:r>
              <a:rPr lang="ar-SA" sz="2400" b="1" dirty="0" smtClean="0">
                <a:cs typeface="+mj-cs"/>
              </a:rPr>
              <a:t>أنشطته </a:t>
            </a:r>
            <a:r>
              <a:rPr lang="ar-SA" sz="2400" b="1" dirty="0">
                <a:cs typeface="+mj-cs"/>
              </a:rPr>
              <a:t>العقلية و الاجتماعية </a:t>
            </a:r>
            <a:r>
              <a:rPr lang="ar-SA" sz="2400" b="1" dirty="0" smtClean="0">
                <a:cs typeface="+mj-cs"/>
              </a:rPr>
              <a:t>والانفعالية.</a:t>
            </a:r>
            <a:r>
              <a:rPr lang="ar-SA" sz="2400" dirty="0">
                <a:cs typeface="+mj-cs"/>
              </a:rPr>
              <a:t>​</a:t>
            </a:r>
            <a:br>
              <a:rPr lang="ar-SA" sz="2400" dirty="0">
                <a:cs typeface="+mj-cs"/>
              </a:rPr>
            </a:br>
            <a:r>
              <a:rPr lang="ar-SA" sz="2400" dirty="0">
                <a:cs typeface="+mj-cs"/>
              </a:rPr>
              <a:t>​</a:t>
            </a:r>
            <a:br>
              <a:rPr lang="ar-SA" sz="2400" dirty="0">
                <a:cs typeface="+mj-cs"/>
              </a:rPr>
            </a:br>
            <a:r>
              <a:rPr lang="en-US" sz="2400" dirty="0">
                <a:cs typeface="+mj-cs"/>
              </a:rPr>
              <a:t/>
            </a:r>
            <a:br>
              <a:rPr lang="en-US" sz="2400" dirty="0">
                <a:cs typeface="+mj-cs"/>
              </a:rPr>
            </a:br>
            <a:endParaRPr lang="en-US" sz="2400" dirty="0">
              <a:cs typeface="+mj-cs"/>
            </a:endParaRPr>
          </a:p>
          <a:p>
            <a:pPr marL="0" indent="0" algn="ctr" rtl="1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23" y="3997146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60" y="1457325"/>
            <a:ext cx="10058400" cy="1371599"/>
          </a:xfrm>
        </p:spPr>
        <p:txBody>
          <a:bodyPr>
            <a:noAutofit/>
          </a:bodyPr>
          <a:lstStyle/>
          <a:p>
            <a:pPr marL="457200" lvl="0" indent="-457200" algn="r" defTabSz="457200" rtl="1">
              <a:lnSpc>
                <a:spcPct val="10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ar-SA" sz="28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قد ترتبط حالات اضطرابات العمود الفقري بحالات أخرى مثل :</a:t>
            </a:r>
            <a:br>
              <a:rPr lang="ar-SA" sz="2800" b="1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حالة استسقاء </a:t>
            </a: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الدماغ. 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حالات إلتهابات الدماغ </a:t>
            </a: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أوالعمود الفقري. 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286125"/>
            <a:ext cx="10058400" cy="2886074"/>
          </a:xfrm>
        </p:spPr>
        <p:txBody>
          <a:bodyPr/>
          <a:lstStyle/>
          <a:p>
            <a:pPr marL="0" lvl="0" indent="0" algn="ctr" defTabSz="457200" rtl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ar-SA" sz="3600" dirty="0" smtClean="0">
                <a:solidFill>
                  <a:srgbClr val="FF0000"/>
                </a:solidFill>
                <a:latin typeface="Century Gothic"/>
                <a:cs typeface="+mj-cs"/>
              </a:rPr>
              <a:t>« وتعتبر </a:t>
            </a:r>
            <a:r>
              <a:rPr lang="ar-SA" sz="3600" dirty="0">
                <a:solidFill>
                  <a:srgbClr val="FF0000"/>
                </a:solidFill>
                <a:latin typeface="Century Gothic"/>
                <a:cs typeface="+mj-cs"/>
              </a:rPr>
              <a:t>أسباب إضطرابات العمود الفقري غير </a:t>
            </a:r>
            <a:r>
              <a:rPr lang="ar-SA" sz="3600" dirty="0" smtClean="0">
                <a:solidFill>
                  <a:srgbClr val="FF0000"/>
                </a:solidFill>
                <a:latin typeface="Century Gothic"/>
                <a:cs typeface="+mj-cs"/>
              </a:rPr>
              <a:t>معروفة» </a:t>
            </a:r>
            <a:endParaRPr lang="ar-SA" sz="3600" dirty="0">
              <a:solidFill>
                <a:srgbClr val="FF0000"/>
              </a:solidFill>
              <a:latin typeface="Century Gothic"/>
              <a:cs typeface="+mj-cs"/>
            </a:endParaRPr>
          </a:p>
          <a:p>
            <a:pPr marL="0" indent="0" algn="l" rtl="1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15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400" cap="none" dirty="0">
                <a:solidFill>
                  <a:srgbClr val="FF0000"/>
                </a:solidFill>
                <a:latin typeface="Century Gothic"/>
              </a:rPr>
              <a:t>3- وهن </a:t>
            </a:r>
            <a:r>
              <a:rPr lang="ar-SA" sz="4400" cap="none" dirty="0" smtClean="0">
                <a:solidFill>
                  <a:srgbClr val="FF0000"/>
                </a:solidFill>
                <a:latin typeface="Century Gothic"/>
              </a:rPr>
              <a:t>أوضمور العضلات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43088"/>
            <a:ext cx="10058400" cy="4329112"/>
          </a:xfrm>
        </p:spPr>
        <p:txBody>
          <a:bodyPr>
            <a:normAutofit/>
          </a:bodyPr>
          <a:lstStyle/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يقصد </a:t>
            </a:r>
            <a:r>
              <a:rPr lang="ar-SA" sz="2400" b="1" dirty="0">
                <a:solidFill>
                  <a:srgbClr val="FF0000"/>
                </a:solidFill>
                <a:latin typeface="Century Gothic"/>
                <a:cs typeface="+mj-cs"/>
              </a:rPr>
              <a:t>بوهن </a:t>
            </a:r>
            <a:r>
              <a:rPr lang="ar-SA" sz="2400" b="1" dirty="0" smtClean="0">
                <a:solidFill>
                  <a:srgbClr val="FF0000"/>
                </a:solidFill>
                <a:latin typeface="Century Gothic"/>
                <a:cs typeface="+mj-cs"/>
              </a:rPr>
              <a:t>أوضمور العضلات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: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ذلك الضعف العام الذي يصيب الجسم والذي يبدأ من القدمين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ويستمر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تدريجياً نحو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منطقة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الرأس أو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العكس. وتعتبر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من الحالات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الوراثية التي يصعب علاجها. 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تبدو مظاهر هذه الحالة في: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ضعف العضلات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أواضمحلالها التدريجي. 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يذكر بليك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وزميله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أنواع من حالات وهن العضلات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والتي </a:t>
            </a: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تبدو </a:t>
            </a:r>
            <a:r>
              <a:rPr lang="ar-SA" sz="2400" dirty="0" smtClean="0">
                <a:solidFill>
                  <a:srgbClr val="FF0000"/>
                </a:solidFill>
                <a:latin typeface="Century Gothic"/>
                <a:cs typeface="+mj-cs"/>
              </a:rPr>
              <a:t>مظاهرها </a:t>
            </a:r>
            <a:r>
              <a:rPr lang="ar-SA" sz="2400" dirty="0">
                <a:solidFill>
                  <a:srgbClr val="FF0000"/>
                </a:solidFill>
                <a:latin typeface="Century Gothic"/>
                <a:cs typeface="+mj-cs"/>
              </a:rPr>
              <a:t>الأولية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في: 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صعوبة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الوقوف.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كثرة الوقوع على الأرض عند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المشي. 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انحناء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الأكتاف.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صعوبة الوقوف على رؤوس أصابع </a:t>
            </a:r>
            <a:r>
              <a:rPr lang="ar-SA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القدمين.</a:t>
            </a:r>
            <a:endParaRPr lang="ar-SA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algn="r" rtl="1"/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6" y="4222462"/>
            <a:ext cx="3844920" cy="2078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5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SA" sz="4800" cap="none" dirty="0" smtClean="0">
                <a:solidFill>
                  <a:srgbClr val="C00000"/>
                </a:solidFill>
                <a:latin typeface="Century Gothic"/>
              </a:rPr>
              <a:t>الأعراض</a:t>
            </a:r>
            <a:endParaRPr lang="ar-SA" sz="4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171950"/>
            <a:ext cx="8445627" cy="1287018"/>
          </a:xfrm>
        </p:spPr>
        <p:txBody>
          <a:bodyPr>
            <a:normAutofit/>
          </a:bodyPr>
          <a:lstStyle/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ضعف عضلات الوجه 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والكتفين والذراعين والساقين.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ضعف القدمين ثم الساقين ثم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الذراعين. 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60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cap="none" dirty="0">
                <a:solidFill>
                  <a:srgbClr val="FF0000"/>
                </a:solidFill>
                <a:latin typeface="Century Gothic"/>
              </a:rPr>
              <a:t>4- التصلب </a:t>
            </a:r>
            <a:r>
              <a:rPr lang="ar-SA" sz="4800" cap="none" dirty="0" smtClean="0">
                <a:solidFill>
                  <a:srgbClr val="FF0000"/>
                </a:solidFill>
                <a:latin typeface="Century Gothic"/>
              </a:rPr>
              <a:t>المتعدد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تبدو مظاهر هذه الحالة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في: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ضعف العضلات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وتشنجها.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صعوبة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المشي,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الكلام.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مشكلات حسية انفعالية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أخرى.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تصيب هذه الحالة الأفراد في عمر المراهقة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وما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بعدها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وتعتبر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هذه الحالة غير معروفة تماماً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والتي </a:t>
            </a: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تؤدي إلى إصابة الجهاز العصبي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المركزي.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4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800" cap="none" dirty="0">
                <a:solidFill>
                  <a:srgbClr val="FF0000"/>
                </a:solidFill>
                <a:latin typeface="Century Gothic"/>
              </a:rPr>
              <a:t>5- </a:t>
            </a:r>
            <a:r>
              <a:rPr lang="ar-SA" sz="4800" cap="none" dirty="0" smtClean="0">
                <a:solidFill>
                  <a:srgbClr val="FF0000"/>
                </a:solidFill>
                <a:latin typeface="Century Gothic"/>
              </a:rPr>
              <a:t>الصرع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4343400"/>
          </a:xfrm>
        </p:spPr>
        <p:txBody>
          <a:bodyPr>
            <a:normAutofit lnSpcReduction="10000"/>
          </a:bodyPr>
          <a:lstStyle/>
          <a:p>
            <a:pPr marL="0" lvl="0" indent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None/>
            </a:pPr>
            <a:r>
              <a:rPr lang="ar-SA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تبدو مظاهر هذه الحالة في عدد من الأعراض المفاجئة غير الإرادية </a:t>
            </a:r>
            <a:r>
              <a:rPr lang="ar-S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التي تظهر على الفرد مثل: </a:t>
            </a:r>
            <a:endParaRPr lang="ar-SA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شحوب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الوجه.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إختلاف توازن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الجسم.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الوقوع على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الأرض.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الإرتعاش.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تصلب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الجسم.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خروج الزبد من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الفم.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صعوبة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التنفس.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صعوبة ضبط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التبول.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إيذاء الذات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أحياناً.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النوم </a:t>
            </a:r>
            <a:r>
              <a:rPr lang="ar-SA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Tahoma"/>
              </a:rPr>
              <a:t>العميق.</a:t>
            </a:r>
            <a:endParaRPr lang="ar-SA" sz="1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ahoma"/>
            </a:endParaRPr>
          </a:p>
          <a:p>
            <a:pPr algn="r" rtl="1"/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743200"/>
            <a:ext cx="5315605" cy="3270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43538" y="2386013"/>
            <a:ext cx="2028825" cy="18573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800" dirty="0">
                <a:solidFill>
                  <a:schemeClr val="tx1"/>
                </a:solidFill>
              </a:rPr>
              <a:t>حالات الصرع الكبرى </a:t>
            </a:r>
          </a:p>
        </p:txBody>
      </p:sp>
      <p:sp>
        <p:nvSpPr>
          <p:cNvPr id="5" name="Oval 4"/>
          <p:cNvSpPr/>
          <p:nvPr/>
        </p:nvSpPr>
        <p:spPr>
          <a:xfrm>
            <a:off x="1457325" y="2386013"/>
            <a:ext cx="2085975" cy="18573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800" dirty="0">
                <a:solidFill>
                  <a:schemeClr val="tx1"/>
                </a:solidFill>
              </a:rPr>
              <a:t>حالات الصرع الصغرى </a:t>
            </a:r>
          </a:p>
        </p:txBody>
      </p:sp>
      <p:sp>
        <p:nvSpPr>
          <p:cNvPr id="7" name="Down Arrow 6"/>
          <p:cNvSpPr/>
          <p:nvPr/>
        </p:nvSpPr>
        <p:spPr>
          <a:xfrm rot="19376541">
            <a:off x="7472363" y="3943350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own Arrow 7"/>
          <p:cNvSpPr/>
          <p:nvPr/>
        </p:nvSpPr>
        <p:spPr>
          <a:xfrm rot="18789145">
            <a:off x="3561826" y="3847710"/>
            <a:ext cx="449019" cy="9124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72163" y="4968978"/>
            <a:ext cx="2986087" cy="1131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2800" dirty="0">
                <a:solidFill>
                  <a:prstClr val="black"/>
                </a:solidFill>
                <a:latin typeface="Century Gothic"/>
                <a:cs typeface="+mj-cs"/>
              </a:rPr>
              <a:t>تستمر لمدة تتراوح من دقيقتين إلى خمس دقائق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14500" y="4968977"/>
            <a:ext cx="2843213" cy="1131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>
                <a:solidFill>
                  <a:prstClr val="black"/>
                </a:solidFill>
                <a:latin typeface="Century Gothic"/>
                <a:cs typeface="+mj-cs"/>
              </a:rPr>
              <a:t>تستمر لمدة أقل من حالات الصرع الكبرى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43138" y="728663"/>
            <a:ext cx="3986212" cy="14287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  <a:cs typeface="+mj-cs"/>
              </a:rPr>
              <a:t>تقسم أعراض الصرع إلى نوعين رئيسين هما:</a:t>
            </a:r>
            <a:endParaRPr lang="ar-SA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1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</a:pP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تظهر حالات الصرع لدى الفرد عندما </a:t>
            </a:r>
            <a:r>
              <a:rPr lang="ar-SA" sz="2800" cap="none" dirty="0">
                <a:solidFill>
                  <a:srgbClr val="C00000"/>
                </a:solidFill>
                <a:latin typeface="Century Gothic"/>
                <a:ea typeface="+mn-ea"/>
              </a:rPr>
              <a:t>تزيد الطاقة الكهربائية في الدماغ </a:t>
            </a: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وذلك 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بسبب:</a:t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u="sng" cap="none" dirty="0">
                <a:solidFill>
                  <a:srgbClr val="C00000"/>
                </a:solidFill>
                <a:latin typeface="Century Gothic"/>
                <a:ea typeface="+mn-ea"/>
              </a:rPr>
              <a:t>إصابة الدماغ أو تلفه.</a:t>
            </a:r>
            <a:r>
              <a:rPr lang="ar-SA" sz="2800" u="sng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/>
            </a:r>
            <a:br>
              <a:rPr lang="ar-SA" sz="2800" u="sng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و قد تحدث إصابة الدماغ لأكثر من سبب مثل:</a:t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* نقص 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الأوكسجين. </a:t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* التسمم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. </a:t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r>
              <a:rPr lang="ar-SA" sz="2800" cap="none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* صدمات </a:t>
            </a:r>
            <a: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t>الولادة أوالإلتهابات. </a:t>
            </a:r>
            <a:br>
              <a:rPr lang="ar-SA" sz="28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08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SA" sz="4400" cap="none" dirty="0">
                <a:solidFill>
                  <a:srgbClr val="C00000"/>
                </a:solidFill>
                <a:latin typeface="Century Gothic"/>
              </a:rPr>
              <a:t>6- شلل </a:t>
            </a:r>
            <a:r>
              <a:rPr lang="ar-SA" sz="4400" cap="none" dirty="0" smtClean="0">
                <a:solidFill>
                  <a:srgbClr val="C00000"/>
                </a:solidFill>
                <a:latin typeface="Century Gothic"/>
              </a:rPr>
              <a:t>الأطفال</a:t>
            </a:r>
            <a:endParaRPr lang="ar-SA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186112"/>
            <a:ext cx="8717090" cy="2272855"/>
          </a:xfrm>
        </p:spPr>
        <p:txBody>
          <a:bodyPr>
            <a:normAutofit fontScale="25000" lnSpcReduction="20000"/>
          </a:bodyPr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تؤدي الإصابة بهذا المرض إلى اضطراب النمو الحركي للفرد .</a:t>
            </a:r>
          </a:p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 تحدث نتيجة لفيروس الشلل الذي يصيب </a:t>
            </a:r>
            <a:r>
              <a:rPr lang="ar-SA" sz="9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الدماغ, </a:t>
            </a: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أو الخلايا الحركية في العمود الفقري .</a:t>
            </a:r>
          </a:p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8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مظاهره :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الضعف العام 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التشنج 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الشلل العام </a:t>
            </a:r>
          </a:p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قد لا يؤدي فيروس الشلل إلى الإعاقة العقلية لذا فقد يلتحق الأطفال المصابون به في المدارس العادية 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656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مظاهر أخرى </a:t>
            </a:r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للإضطرابات الجسمية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إ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ن 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هذه المظاهر قد تؤدي بشكل مباشر 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أوغير 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مباشر 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إلى 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إ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ختلال </a:t>
            </a:r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النمو الحركي السوي للفرد. ومن هذه المظاهر: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3600" dirty="0" smtClean="0">
                <a:cs typeface="+mj-cs"/>
              </a:rPr>
              <a:t>السكري.</a:t>
            </a:r>
            <a:endParaRPr lang="en-US" sz="3600" dirty="0">
              <a:cs typeface="+mj-cs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3600" dirty="0">
                <a:cs typeface="+mj-cs"/>
              </a:rPr>
              <a:t>إ</a:t>
            </a:r>
            <a:r>
              <a:rPr lang="ar-SA" sz="3600" dirty="0" smtClean="0">
                <a:cs typeface="+mj-cs"/>
              </a:rPr>
              <a:t>لتهاب المفاصل.</a:t>
            </a:r>
            <a:endParaRPr lang="en-US" sz="3600" dirty="0">
              <a:cs typeface="+mj-cs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3600" dirty="0" smtClean="0">
                <a:cs typeface="+mj-cs"/>
              </a:rPr>
              <a:t>الربو.</a:t>
            </a:r>
            <a:endParaRPr lang="en-US" sz="3600" dirty="0">
              <a:cs typeface="+mj-cs"/>
            </a:endParaRPr>
          </a:p>
          <a:p>
            <a:pPr marL="742950" lvl="0" indent="-742950" algn="r" rtl="1">
              <a:buFont typeface="+mj-lt"/>
              <a:buAutoNum type="arabicPeriod"/>
            </a:pPr>
            <a:r>
              <a:rPr lang="ar-SA" sz="3600" dirty="0">
                <a:cs typeface="+mj-cs"/>
              </a:rPr>
              <a:t>مرض </a:t>
            </a:r>
            <a:r>
              <a:rPr lang="ar-SA" sz="3600" dirty="0" smtClean="0">
                <a:cs typeface="+mj-cs"/>
              </a:rPr>
              <a:t>السل.</a:t>
            </a:r>
            <a:endParaRPr lang="en-US" sz="3600" dirty="0">
              <a:cs typeface="+mj-cs"/>
            </a:endParaRPr>
          </a:p>
          <a:p>
            <a:pPr marL="0" indent="0" algn="ctr" rtl="1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7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932161"/>
            <a:ext cx="9966960" cy="3035808"/>
          </a:xfrm>
        </p:spPr>
        <p:txBody>
          <a:bodyPr/>
          <a:lstStyle/>
          <a:p>
            <a:pPr algn="r" rtl="1"/>
            <a:r>
              <a:rPr lang="ar-SA" sz="4800" cap="none" dirty="0">
                <a:solidFill>
                  <a:srgbClr val="C00000"/>
                </a:solidFill>
                <a:latin typeface="Century Gothic"/>
              </a:rPr>
              <a:t>1- </a:t>
            </a:r>
            <a:r>
              <a:rPr lang="ar-SA" sz="4800" cap="none" dirty="0" smtClean="0">
                <a:solidFill>
                  <a:srgbClr val="C00000"/>
                </a:solidFill>
                <a:latin typeface="Century Gothic"/>
              </a:rPr>
              <a:t>السكري:</a:t>
            </a:r>
            <a:endParaRPr lang="ar-SA" sz="4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2814639"/>
            <a:ext cx="8559927" cy="3386136"/>
          </a:xfrm>
        </p:spPr>
        <p:txBody>
          <a:bodyPr>
            <a:normAutofit fontScale="47500" lnSpcReduction="20000"/>
          </a:bodyPr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59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 هو مرض وراثي يعاني فيه المريض من ارتفاع نسبة السكر في </a:t>
            </a:r>
            <a:r>
              <a:rPr lang="ar-SA" sz="5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الدم وذلك </a:t>
            </a:r>
            <a:r>
              <a:rPr lang="ar-SA" sz="59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بسبب هرمون </a:t>
            </a:r>
            <a:r>
              <a:rPr lang="ar-SA" sz="5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الأنسولين.  </a:t>
            </a:r>
            <a:endParaRPr lang="ar-SA" sz="59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و </a:t>
            </a:r>
            <a:r>
              <a:rPr lang="ar-SA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يترتب </a:t>
            </a:r>
            <a:r>
              <a:rPr lang="ar-SA" sz="6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على </a:t>
            </a:r>
            <a:r>
              <a:rPr lang="ar-SA" sz="6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ذلك: </a:t>
            </a:r>
            <a:endParaRPr lang="ar-SA" sz="60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صعوبة امتصاص السكر في خلايا الجسم 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فقدان البصر التدريجي 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الميل إلى التراخي و الكسل </a:t>
            </a: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ضعف النشاط الحركي </a:t>
            </a:r>
            <a:r>
              <a:rPr lang="ar-SA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j-cs"/>
              </a:rPr>
              <a:t>ف</a:t>
            </a:r>
            <a:endParaRPr lang="ar-SA" sz="60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j-cs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842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5774" y="2010907"/>
            <a:ext cx="9281160" cy="1930028"/>
          </a:xfrm>
        </p:spPr>
        <p:txBody>
          <a:bodyPr>
            <a:normAutofit/>
          </a:bodyPr>
          <a:lstStyle/>
          <a:p>
            <a:pPr algn="ctr" rtl="1"/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وتنقسم مظاهر النمو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الحركي</a:t>
            </a:r>
            <a:b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قسمين 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رئيسين​: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65774" y="3734873"/>
            <a:ext cx="9052560" cy="2351983"/>
          </a:xfrm>
        </p:spPr>
        <p:txBody>
          <a:bodyPr>
            <a:normAutofit/>
          </a:bodyPr>
          <a:lstStyle/>
          <a:p>
            <a:pPr marL="457200" indent="-457200" algn="ctr" rtl="1" fontAlgn="base">
              <a:buFont typeface="Arial" panose="020B0604020202020204" pitchFamily="34" charset="0"/>
              <a:buChar char="•"/>
            </a:pPr>
            <a:r>
              <a:rPr lang="ar-SA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SA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الحركية العامة </a:t>
            </a:r>
            <a:r>
              <a:rPr lang="ar-SA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</a:p>
          <a:p>
            <a:pPr marL="457200" indent="-457200" algn="ctr" rtl="1" fontAlgn="base">
              <a:buFont typeface="Arial" panose="020B0604020202020204" pitchFamily="34" charset="0"/>
              <a:buChar char="•"/>
            </a:pPr>
            <a:r>
              <a:rPr lang="ar-SA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SA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الحركية الدقيقة </a:t>
            </a:r>
            <a:r>
              <a:rPr lang="ar-SA" sz="32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311102"/>
          </a:xfrm>
        </p:spPr>
        <p:txBody>
          <a:bodyPr/>
          <a:lstStyle/>
          <a:p>
            <a:pPr algn="r" rtl="1"/>
            <a:r>
              <a:rPr lang="ar-SA" sz="4000" cap="none" dirty="0">
                <a:solidFill>
                  <a:srgbClr val="C00000"/>
                </a:solidFill>
                <a:latin typeface="Century Gothic"/>
              </a:rPr>
              <a:t>2- التهاب </a:t>
            </a:r>
            <a:r>
              <a:rPr lang="ar-SA" sz="4000" cap="none" dirty="0" smtClean="0">
                <a:solidFill>
                  <a:srgbClr val="C00000"/>
                </a:solidFill>
                <a:latin typeface="Century Gothic"/>
              </a:rPr>
              <a:t>المفاصل: 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2800350"/>
            <a:ext cx="8545640" cy="2800350"/>
          </a:xfrm>
        </p:spPr>
        <p:txBody>
          <a:bodyPr>
            <a:normAutofit/>
          </a:bodyPr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وهو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من الأمراض الجسمية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والتي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يصعب تحديد أسبابها و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التي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تبدو في عدد من المظاهر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مثل: </a:t>
            </a:r>
            <a:endParaRPr lang="ar-SA" sz="3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ألم المفاصل 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والأطراف وإلتهابها وتشنجها وقد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تحدث في أي عمر </a:t>
            </a:r>
          </a:p>
          <a:p>
            <a:pPr algn="r" rtl="1"/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857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r" defTabSz="457200" rtl="1">
              <a:lnSpc>
                <a:spcPct val="100000"/>
              </a:lnSpc>
              <a:spcBef>
                <a:spcPts val="0"/>
              </a:spcBef>
            </a:pPr>
            <a:r>
              <a:rPr lang="ar-SA" sz="48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3- </a:t>
            </a:r>
            <a:r>
              <a:rPr lang="ar-SA" sz="4800" cap="none" dirty="0" smtClean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الربو:</a:t>
            </a:r>
            <a:r>
              <a:rPr lang="ar-SA" sz="48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ar-SA" sz="48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endParaRPr lang="ar-SA" sz="48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157538"/>
            <a:ext cx="8559928" cy="2301431"/>
          </a:xfrm>
        </p:spPr>
        <p:txBody>
          <a:bodyPr/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 هو مرض مزمن يبدو في صعوبة عملية التنفس لدى الفرد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وقد </a:t>
            </a:r>
            <a:r>
              <a:rPr lang="ar-SA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يحدث ذلك نتيجة لعدد من الأسباب النفسية </a:t>
            </a:r>
            <a:r>
              <a:rPr lang="ar-SA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والفسيولوجية.</a:t>
            </a:r>
            <a:endParaRPr lang="ar-SA" sz="32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12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SA" sz="4800" cap="none" dirty="0">
                <a:solidFill>
                  <a:srgbClr val="C00000"/>
                </a:solidFill>
                <a:latin typeface="Century Gothic"/>
                <a:cs typeface="+mn-cs"/>
              </a:rPr>
              <a:t>4- مرض </a:t>
            </a:r>
            <a:r>
              <a:rPr lang="ar-SA" sz="4800" cap="none" dirty="0" smtClean="0">
                <a:solidFill>
                  <a:srgbClr val="C00000"/>
                </a:solidFill>
                <a:latin typeface="Century Gothic"/>
                <a:cs typeface="+mn-cs"/>
              </a:rPr>
              <a:t>السل:</a:t>
            </a:r>
            <a:endParaRPr lang="ar-SA" sz="48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3328987"/>
            <a:ext cx="8517066" cy="2486025"/>
          </a:xfrm>
        </p:spPr>
        <p:txBody>
          <a:bodyPr>
            <a:normAutofit/>
          </a:bodyPr>
          <a:lstStyle/>
          <a:p>
            <a:pPr lvl="0" algn="r" defTabSz="457200" rt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وهو </a:t>
            </a:r>
            <a:r>
              <a:rPr lang="ar-SA" sz="3600" dirty="0">
                <a:solidFill>
                  <a:prstClr val="black"/>
                </a:solidFill>
                <a:latin typeface="Century Gothic"/>
                <a:cs typeface="+mj-cs"/>
              </a:rPr>
              <a:t>من الأمراض الجسمية التي تنتج عن بكتيريا السل 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والتي </a:t>
            </a:r>
            <a:r>
              <a:rPr lang="ar-SA" sz="3600" dirty="0">
                <a:solidFill>
                  <a:prstClr val="black"/>
                </a:solidFill>
                <a:latin typeface="Century Gothic"/>
                <a:cs typeface="+mj-cs"/>
              </a:rPr>
              <a:t>قد تصيب الأفراد في أي 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عمر. ومن </a:t>
            </a:r>
            <a:r>
              <a:rPr lang="ar-SA" sz="3600" dirty="0" smtClean="0">
                <a:solidFill>
                  <a:srgbClr val="C00000"/>
                </a:solidFill>
                <a:latin typeface="Century Gothic"/>
                <a:cs typeface="+mj-cs"/>
              </a:rPr>
              <a:t>مظاهرها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:</a:t>
            </a:r>
            <a:endParaRPr lang="ar-SA" sz="3600" dirty="0">
              <a:solidFill>
                <a:prstClr val="black"/>
              </a:solidFill>
              <a:latin typeface="Century Gothic"/>
              <a:cs typeface="+mj-cs"/>
            </a:endParaRPr>
          </a:p>
          <a:p>
            <a:pPr lvl="0" algn="r" defTabSz="457200" rtl="1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ar-SA" sz="3600" dirty="0">
                <a:solidFill>
                  <a:prstClr val="black"/>
                </a:solidFill>
                <a:latin typeface="Century Gothic"/>
                <a:cs typeface="+mj-cs"/>
              </a:rPr>
              <a:t>إصابة الرئتين 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أوأجزاء </a:t>
            </a:r>
            <a:r>
              <a:rPr lang="ar-SA" sz="3600" dirty="0">
                <a:solidFill>
                  <a:prstClr val="black"/>
                </a:solidFill>
                <a:latin typeface="Century Gothic"/>
                <a:cs typeface="+mj-cs"/>
              </a:rPr>
              <a:t>أخرى من الجسم 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وقد </a:t>
            </a:r>
            <a:r>
              <a:rPr lang="ar-SA" sz="3600" dirty="0">
                <a:solidFill>
                  <a:prstClr val="black"/>
                </a:solidFill>
                <a:latin typeface="Century Gothic"/>
                <a:cs typeface="+mj-cs"/>
              </a:rPr>
              <a:t>يؤدي في النهاية إلى شكل من </a:t>
            </a:r>
            <a:r>
              <a:rPr lang="ar-SA" sz="3600" dirty="0" smtClean="0">
                <a:solidFill>
                  <a:prstClr val="black"/>
                </a:solidFill>
                <a:latin typeface="Century Gothic"/>
                <a:cs typeface="+mj-cs"/>
              </a:rPr>
              <a:t>أشكال الإعاقة الحركية.</a:t>
            </a:r>
            <a:endParaRPr lang="ar-SA" sz="3600" dirty="0">
              <a:solidFill>
                <a:prstClr val="black"/>
              </a:solidFill>
              <a:latin typeface="Century Gothic"/>
              <a:cs typeface="+mj-cs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0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SA" sz="4800" cap="none" dirty="0">
                <a:solidFill>
                  <a:srgbClr val="C00000"/>
                </a:solidFill>
                <a:latin typeface="Century Gothic"/>
                <a:cs typeface="+mn-cs"/>
              </a:rPr>
              <a:t>نسبة الإعاقة </a:t>
            </a:r>
            <a:r>
              <a:rPr lang="ar-SA" sz="4800" cap="none" dirty="0" smtClean="0">
                <a:solidFill>
                  <a:srgbClr val="C00000"/>
                </a:solidFill>
                <a:latin typeface="Century Gothic"/>
                <a:cs typeface="+mn-cs"/>
              </a:rPr>
              <a:t>الحركية</a:t>
            </a:r>
            <a:endParaRPr lang="ar-SA" sz="48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099" y="3314699"/>
            <a:ext cx="8829675" cy="2986089"/>
          </a:xfrm>
        </p:spPr>
        <p:txBody>
          <a:bodyPr>
            <a:normAutofit/>
          </a:bodyPr>
          <a:lstStyle/>
          <a:p>
            <a:pPr lvl="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تختلف نسبة الإعاقة الحركية من مجتمع إلى آخر تبعاً لعدد من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العوامل، أهمها: 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العوامل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الوراثية.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العوامل المتعلقة بالوعي الصحي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والثقافي.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المعايير المستخدمة في تعريف كل مظهر من مظاهر الإعاقة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الحركية.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342900" lvl="0" indent="-342900" algn="r" defTabSz="457200" rtl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Tx/>
              <a:buFont typeface="Wingdings 3" charset="2"/>
              <a:buChar char=""/>
            </a:pPr>
            <a:r>
              <a:rPr lang="ar-SA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العوامل الطارئة </a:t>
            </a:r>
            <a:r>
              <a:rPr lang="ar-SA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والحروب والكوارث.</a:t>
            </a:r>
            <a:endParaRPr lang="ar-SA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0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 fontAlgn="base"/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قياس وتشخيص </a:t>
            </a:r>
            <a:r>
              <a:rPr lang="ar-S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الإعاقة الحركية:</a:t>
            </a:r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​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 fontAlgn="base">
              <a:buNone/>
            </a:pPr>
            <a:r>
              <a:rPr lang="ar-SA" sz="2800" dirty="0">
                <a:solidFill>
                  <a:srgbClr val="0070C0"/>
                </a:solidFill>
              </a:rPr>
              <a:t>يتم التعرف عليهم من قبل فريق </a:t>
            </a:r>
            <a:r>
              <a:rPr lang="ar-SA" sz="2800" dirty="0" smtClean="0">
                <a:solidFill>
                  <a:srgbClr val="0070C0"/>
                </a:solidFill>
              </a:rPr>
              <a:t>الأطباء </a:t>
            </a:r>
            <a:r>
              <a:rPr lang="ar-SA" sz="2800" dirty="0">
                <a:solidFill>
                  <a:srgbClr val="0070C0"/>
                </a:solidFill>
              </a:rPr>
              <a:t>المتخصصين </a:t>
            </a:r>
            <a:r>
              <a:rPr lang="ar-SA" sz="2800" dirty="0" smtClean="0">
                <a:solidFill>
                  <a:srgbClr val="0070C0"/>
                </a:solidFill>
              </a:rPr>
              <a:t>بالأطفال </a:t>
            </a:r>
            <a:r>
              <a:rPr lang="ar-SA" sz="2800" dirty="0">
                <a:solidFill>
                  <a:srgbClr val="0070C0"/>
                </a:solidFill>
              </a:rPr>
              <a:t>بحيث تكون مهمتهم قياس وتشخيص حالات </a:t>
            </a:r>
            <a:r>
              <a:rPr lang="ar-SA" sz="2800" dirty="0" smtClean="0">
                <a:solidFill>
                  <a:srgbClr val="0070C0"/>
                </a:solidFill>
              </a:rPr>
              <a:t>الأطفال </a:t>
            </a:r>
            <a:r>
              <a:rPr lang="ar-SA" sz="2800" dirty="0">
                <a:solidFill>
                  <a:srgbClr val="0070C0"/>
                </a:solidFill>
              </a:rPr>
              <a:t>ذوي </a:t>
            </a:r>
            <a:r>
              <a:rPr lang="ar-SA" sz="2800" dirty="0" smtClean="0">
                <a:solidFill>
                  <a:srgbClr val="0070C0"/>
                </a:solidFill>
              </a:rPr>
              <a:t>الإضطرابات الحركية </a:t>
            </a:r>
            <a:r>
              <a:rPr lang="ar-SA" sz="2800" dirty="0">
                <a:solidFill>
                  <a:srgbClr val="0070C0"/>
                </a:solidFill>
              </a:rPr>
              <a:t>من خلال الفحوصات الطبية والتي </a:t>
            </a:r>
            <a:r>
              <a:rPr lang="ar-SA" sz="2800" dirty="0" smtClean="0">
                <a:solidFill>
                  <a:srgbClr val="0070C0"/>
                </a:solidFill>
              </a:rPr>
              <a:t>تشمل:</a:t>
            </a:r>
            <a:r>
              <a:rPr lang="ar-SA" sz="2800" dirty="0">
                <a:solidFill>
                  <a:srgbClr val="0070C0"/>
                </a:solidFill>
              </a:rPr>
              <a:t> </a:t>
            </a:r>
            <a:endParaRPr lang="ar-SA" sz="2800" dirty="0" smtClean="0">
              <a:solidFill>
                <a:srgbClr val="0070C0"/>
              </a:solidFill>
            </a:endParaRPr>
          </a:p>
          <a:p>
            <a:pPr marL="0" indent="0" algn="r" rtl="1" fontAlgn="base">
              <a:buNone/>
            </a:pPr>
            <a:r>
              <a:rPr lang="ar-SA" sz="2800" dirty="0" smtClean="0">
                <a:solidFill>
                  <a:srgbClr val="0070C0"/>
                </a:solidFill>
              </a:rPr>
              <a:t>​</a:t>
            </a:r>
            <a:endParaRPr lang="ar-SA" sz="2800" dirty="0">
              <a:solidFill>
                <a:srgbClr val="0070C0"/>
              </a:solidFill>
            </a:endParaRPr>
          </a:p>
          <a:p>
            <a:pPr algn="r" rtl="1" fontAlgn="base"/>
            <a:r>
              <a:rPr lang="ar-SA" sz="2800" dirty="0" smtClean="0">
                <a:solidFill>
                  <a:srgbClr val="0070C0"/>
                </a:solidFill>
              </a:rPr>
              <a:t>دراسة العوامل </a:t>
            </a:r>
            <a:r>
              <a:rPr lang="ar-SA" sz="2800" dirty="0">
                <a:solidFill>
                  <a:srgbClr val="0070C0"/>
                </a:solidFill>
              </a:rPr>
              <a:t>الوراثية </a:t>
            </a:r>
            <a:r>
              <a:rPr lang="ar-SA" sz="2800" dirty="0" smtClean="0">
                <a:solidFill>
                  <a:srgbClr val="0070C0"/>
                </a:solidFill>
              </a:rPr>
              <a:t>والبيئية.​</a:t>
            </a:r>
            <a:endParaRPr lang="ar-SA" sz="2800" dirty="0">
              <a:solidFill>
                <a:srgbClr val="0070C0"/>
              </a:solidFill>
            </a:endParaRPr>
          </a:p>
          <a:p>
            <a:pPr algn="r" rtl="1" fontAlgn="base"/>
            <a:r>
              <a:rPr lang="ar-SA" sz="2800" dirty="0">
                <a:solidFill>
                  <a:srgbClr val="0070C0"/>
                </a:solidFill>
              </a:rPr>
              <a:t>مظاهر النمو </a:t>
            </a:r>
            <a:r>
              <a:rPr lang="ar-SA" sz="2800" dirty="0" smtClean="0">
                <a:solidFill>
                  <a:srgbClr val="0070C0"/>
                </a:solidFill>
              </a:rPr>
              <a:t>الحركي.</a:t>
            </a:r>
            <a:r>
              <a:rPr lang="ar-SA" sz="2800" dirty="0">
                <a:solidFill>
                  <a:srgbClr val="0070C0"/>
                </a:solidFill>
              </a:rPr>
              <a:t> ​</a:t>
            </a:r>
          </a:p>
          <a:p>
            <a:pPr algn="r" rtl="1" fontAlgn="base"/>
            <a:r>
              <a:rPr lang="ar-SA" sz="2800" dirty="0" smtClean="0">
                <a:solidFill>
                  <a:srgbClr val="0070C0"/>
                </a:solidFill>
              </a:rPr>
              <a:t>تقديم </a:t>
            </a:r>
            <a:r>
              <a:rPr lang="ar-SA" sz="2800" dirty="0">
                <a:solidFill>
                  <a:srgbClr val="0070C0"/>
                </a:solidFill>
              </a:rPr>
              <a:t>العلاج </a:t>
            </a:r>
            <a:r>
              <a:rPr lang="ar-SA" sz="2800" dirty="0" smtClean="0">
                <a:solidFill>
                  <a:srgbClr val="0070C0"/>
                </a:solidFill>
              </a:rPr>
              <a:t>المناسب.</a:t>
            </a:r>
            <a:r>
              <a:rPr lang="ar-SA" sz="2800" dirty="0">
                <a:solidFill>
                  <a:srgbClr val="0070C0"/>
                </a:solidFill>
              </a:rPr>
              <a:t> ​</a:t>
            </a:r>
          </a:p>
          <a:p>
            <a:pPr marL="0" indent="0" algn="r" rtl="1" fontAlgn="base">
              <a:buNone/>
            </a:pPr>
            <a:endParaRPr lang="ar-SA" sz="2800" dirty="0" smtClean="0">
              <a:solidFill>
                <a:srgbClr val="0070C0"/>
              </a:solidFill>
            </a:endParaRPr>
          </a:p>
          <a:p>
            <a:pPr marL="0" indent="0" algn="r" rtl="1" fontAlgn="base">
              <a:buNone/>
            </a:pPr>
            <a:r>
              <a:rPr lang="ar-SA" sz="2800" dirty="0" smtClean="0">
                <a:solidFill>
                  <a:srgbClr val="0070C0"/>
                </a:solidFill>
              </a:rPr>
              <a:t>وقد </a:t>
            </a:r>
            <a:r>
              <a:rPr lang="ar-SA" sz="2800" dirty="0">
                <a:solidFill>
                  <a:srgbClr val="0070C0"/>
                </a:solidFill>
              </a:rPr>
              <a:t>يساهم طبيب </a:t>
            </a:r>
            <a:r>
              <a:rPr lang="ar-SA" sz="2800" dirty="0" smtClean="0">
                <a:solidFill>
                  <a:srgbClr val="0070C0"/>
                </a:solidFill>
              </a:rPr>
              <a:t>الأعصاب </a:t>
            </a:r>
            <a:r>
              <a:rPr lang="ar-SA" sz="2800" dirty="0">
                <a:solidFill>
                  <a:srgbClr val="0070C0"/>
                </a:solidFill>
              </a:rPr>
              <a:t>في قياس وتشخيص </a:t>
            </a:r>
            <a:r>
              <a:rPr lang="ar-SA" sz="2800" dirty="0" smtClean="0">
                <a:solidFill>
                  <a:srgbClr val="0070C0"/>
                </a:solidFill>
              </a:rPr>
              <a:t>مظاهرالإعاقة الحركية.​</a:t>
            </a:r>
            <a:endParaRPr lang="ar-SA" sz="2800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الخصائص السلوكية </a:t>
            </a:r>
            <a:r>
              <a:rPr lang="ar-S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للمعاقين حركيًا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880315"/>
            <a:ext cx="3460135" cy="3217147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64224" y="1828800"/>
            <a:ext cx="4754880" cy="4343400"/>
          </a:xfrm>
        </p:spPr>
        <p:txBody>
          <a:bodyPr>
            <a:normAutofit/>
          </a:bodyPr>
          <a:lstStyle/>
          <a:p>
            <a:pPr lvl="0" algn="r" rtl="1"/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تختلف 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درجة كل </a:t>
            </a:r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مظهر من مظاهر الإعاقة الحركية عن المظاهر </a:t>
            </a:r>
            <a:r>
              <a:rPr lang="ar-SA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الأخرى.</a:t>
            </a:r>
          </a:p>
          <a:p>
            <a:pPr marL="0" lvl="0" indent="0" algn="r" rtl="1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 algn="r" rtl="1"/>
            <a:r>
              <a:rPr lang="ar-SA" sz="2800" dirty="0">
                <a:solidFill>
                  <a:schemeClr val="accent2">
                    <a:lumMod val="75000"/>
                  </a:schemeClr>
                </a:solidFill>
              </a:rPr>
              <a:t>تختلف الخصائص السلوكية العامة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بإختلاف </a:t>
            </a:r>
            <a:r>
              <a:rPr lang="ar-SA" sz="2800" dirty="0">
                <a:solidFill>
                  <a:schemeClr val="accent2">
                    <a:lumMod val="75000"/>
                  </a:schemeClr>
                </a:solidFill>
              </a:rPr>
              <a:t>التحصيل الاكاديمي والسمات </a:t>
            </a:r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الشخصية. </a:t>
            </a:r>
          </a:p>
          <a:p>
            <a:pPr marL="0" lvl="0" indent="0" algn="r" rtl="1">
              <a:buNone/>
            </a:pPr>
            <a:endParaRPr lang="ar-SA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r" rtl="1"/>
            <a:r>
              <a:rPr lang="ar-SA" sz="2800" dirty="0" smtClean="0">
                <a:solidFill>
                  <a:schemeClr val="accent2">
                    <a:lumMod val="75000"/>
                  </a:schemeClr>
                </a:solidFill>
              </a:rPr>
              <a:t>كما تختلف الخصائص الشخصية تبعاً لاختلاف مظاهرها ودرجتها.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1298963"/>
          </a:xfrm>
        </p:spPr>
        <p:txBody>
          <a:bodyPr>
            <a:normAutofit/>
          </a:bodyPr>
          <a:lstStyle/>
          <a:p>
            <a:pPr algn="ctr" rtl="1" fontAlgn="base"/>
            <a:r>
              <a:rPr lang="ar-SA" sz="6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البرامج التربوية </a:t>
            </a:r>
            <a:r>
              <a:rPr lang="ar-SA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للمعاقين حركياً</a:t>
            </a:r>
            <a:endParaRPr lang="ar-SA" sz="6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65774" y="2743200"/>
            <a:ext cx="9052560" cy="3343656"/>
          </a:xfrm>
        </p:spPr>
        <p:txBody>
          <a:bodyPr>
            <a:normAutofit lnSpcReduction="10000"/>
          </a:bodyPr>
          <a:lstStyle/>
          <a:p>
            <a:pPr algn="r" rtl="1" fontAlgn="base"/>
            <a:r>
              <a:rPr lang="ar-SA" sz="3200" dirty="0" smtClean="0"/>
              <a:t>هي </a:t>
            </a:r>
            <a:r>
              <a:rPr lang="ar-SA" sz="3200" dirty="0"/>
              <a:t>طرائق تعليم </a:t>
            </a:r>
            <a:r>
              <a:rPr lang="ar-SA" sz="3200" dirty="0" smtClean="0"/>
              <a:t>وتربية المعاقين حركياً.</a:t>
            </a:r>
            <a:r>
              <a:rPr lang="ar-SA" sz="3200" dirty="0"/>
              <a:t> ​</a:t>
            </a:r>
          </a:p>
          <a:p>
            <a:pPr algn="r" rtl="1" fontAlgn="base"/>
            <a:r>
              <a:rPr lang="ar-SA" sz="28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 هذه البرامج : </a:t>
            </a:r>
            <a:r>
              <a:rPr lang="ar-SA" sz="2800" dirty="0"/>
              <a:t>​</a:t>
            </a:r>
          </a:p>
          <a:p>
            <a:pPr marL="457200" indent="-457200" algn="r" rtl="1" fontAlgn="base">
              <a:buFont typeface="Arial" pitchFamily="34" charset="0"/>
              <a:buChar char="•"/>
            </a:pPr>
            <a:r>
              <a:rPr lang="ar-SA" sz="2800" dirty="0" smtClean="0">
                <a:solidFill>
                  <a:srgbClr val="C00000"/>
                </a:solidFill>
              </a:rPr>
              <a:t>مراكز الإقامة الكاملة</a:t>
            </a:r>
            <a:r>
              <a:rPr lang="ar-SA" sz="2800" dirty="0" smtClean="0"/>
              <a:t>: </a:t>
            </a:r>
            <a:r>
              <a:rPr lang="ar-SA" sz="2400" dirty="0" smtClean="0"/>
              <a:t>لفئة الشلل الدماغي، إضطرابات العمود الفقري، ووهن العضلات والتصلب المتعدد.</a:t>
            </a:r>
            <a:endParaRPr lang="ar-SA" sz="2400" dirty="0"/>
          </a:p>
          <a:p>
            <a:pPr marL="457200" indent="-457200" algn="r" rtl="1" fontAlgn="base">
              <a:buFont typeface="Arial" pitchFamily="34" charset="0"/>
              <a:buChar char="•"/>
            </a:pPr>
            <a:r>
              <a:rPr lang="ar-SA" sz="2800" dirty="0">
                <a:solidFill>
                  <a:srgbClr val="C00000"/>
                </a:solidFill>
              </a:rPr>
              <a:t>مراكز التربية الخاصة </a:t>
            </a:r>
            <a:r>
              <a:rPr lang="ar-SA" sz="2800" dirty="0" smtClean="0">
                <a:solidFill>
                  <a:srgbClr val="C00000"/>
                </a:solidFill>
              </a:rPr>
              <a:t>النهارية</a:t>
            </a:r>
            <a:r>
              <a:rPr lang="ar-SA" sz="2800" dirty="0"/>
              <a:t>:</a:t>
            </a:r>
            <a:r>
              <a:rPr lang="ar-SA" sz="2400" dirty="0" smtClean="0"/>
              <a:t> لفئة الشلل الدماغي المصاحب للإعاقة العقلية، يقدم له مهارات الحياة اليومية والأساسية كاللغة.</a:t>
            </a:r>
          </a:p>
          <a:p>
            <a:pPr marL="457200" lvl="0" indent="-457200" algn="r" rtl="1" fontAlgn="base">
              <a:buClr>
                <a:srgbClr val="D34817">
                  <a:lumMod val="75000"/>
                </a:srgbClr>
              </a:buClr>
              <a:buFont typeface="Arial" pitchFamily="34" charset="0"/>
              <a:buChar char="•"/>
            </a:pPr>
            <a:r>
              <a:rPr lang="ar-SA" sz="2800" dirty="0" smtClean="0">
                <a:solidFill>
                  <a:srgbClr val="C00000"/>
                </a:solidFill>
              </a:rPr>
              <a:t>برامج الدعم الأكاديمي</a:t>
            </a:r>
            <a:r>
              <a:rPr lang="ar-SA" sz="2800" dirty="0">
                <a:solidFill>
                  <a:srgbClr val="C00000"/>
                </a:solidFill>
              </a:rPr>
              <a:t>:</a:t>
            </a:r>
            <a:r>
              <a:rPr lang="ar-SA" sz="2800" dirty="0"/>
              <a:t> </a:t>
            </a:r>
            <a:r>
              <a:rPr lang="ar-SA" dirty="0" smtClean="0"/>
              <a:t>​</a:t>
            </a:r>
            <a:r>
              <a:rPr lang="ar-SA" sz="2400" dirty="0">
                <a:solidFill>
                  <a:prstClr val="black"/>
                </a:solidFill>
              </a:rPr>
              <a:t>شلل الأطفال، الصرع، إلتهاب </a:t>
            </a:r>
            <a:r>
              <a:rPr lang="ar-SA" sz="2400" dirty="0" smtClean="0">
                <a:solidFill>
                  <a:prstClr val="black"/>
                </a:solidFill>
              </a:rPr>
              <a:t>المفاصل، يكون بإجراء بعض التعديلات في البناء المدرسي.</a:t>
            </a:r>
            <a:endParaRPr lang="ar-SA" sz="2400" dirty="0">
              <a:solidFill>
                <a:prstClr val="black"/>
              </a:solidFill>
            </a:endParaRPr>
          </a:p>
          <a:p>
            <a:pPr marL="457200" indent="-457200" algn="r" rtl="1" fontAlgn="base">
              <a:buFont typeface="Arial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00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0761" y="695459"/>
            <a:ext cx="11333408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الحركية والرياضية المناسبة </a:t>
            </a: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للمعاقين حركياً:</a:t>
            </a:r>
            <a:r>
              <a:rPr lang="ar-SA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​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التحكم بحركة </a:t>
            </a:r>
            <a:r>
              <a:rPr lang="ar-SA" sz="3200" dirty="0" smtClean="0">
                <a:solidFill>
                  <a:srgbClr val="336600"/>
                </a:solidFill>
              </a:rPr>
              <a:t>الرأس​.</a:t>
            </a:r>
            <a:endParaRPr lang="ar-SA" sz="3200" dirty="0">
              <a:solidFill>
                <a:srgbClr val="336600"/>
              </a:solidFill>
            </a:endParaRP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</a:t>
            </a:r>
            <a:r>
              <a:rPr lang="ar-SA" sz="3200" dirty="0" smtClean="0">
                <a:solidFill>
                  <a:srgbClr val="336600"/>
                </a:solidFill>
              </a:rPr>
              <a:t>الجلوس.</a:t>
            </a:r>
            <a:r>
              <a:rPr lang="ar-SA" sz="3200" dirty="0">
                <a:solidFill>
                  <a:srgbClr val="336600"/>
                </a:solidFill>
              </a:rPr>
              <a:t> ​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</a:t>
            </a:r>
            <a:r>
              <a:rPr lang="ar-SA" sz="3200" dirty="0" smtClean="0">
                <a:solidFill>
                  <a:srgbClr val="336600"/>
                </a:solidFill>
              </a:rPr>
              <a:t>الوقوف.</a:t>
            </a:r>
            <a:r>
              <a:rPr lang="ar-SA" sz="3200" dirty="0">
                <a:solidFill>
                  <a:srgbClr val="336600"/>
                </a:solidFill>
              </a:rPr>
              <a:t> ​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</a:t>
            </a:r>
            <a:r>
              <a:rPr lang="ar-SA" sz="3200" dirty="0" smtClean="0">
                <a:solidFill>
                  <a:srgbClr val="336600"/>
                </a:solidFill>
              </a:rPr>
              <a:t>المشي، الهرولة.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336600"/>
                </a:solidFill>
              </a:rPr>
              <a:t>مهارات الوثب.</a:t>
            </a:r>
            <a:r>
              <a:rPr lang="ar-SA" sz="3200" dirty="0">
                <a:solidFill>
                  <a:srgbClr val="336600"/>
                </a:solidFill>
              </a:rPr>
              <a:t> ​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</a:t>
            </a:r>
            <a:r>
              <a:rPr lang="ar-SA" sz="3200" dirty="0" smtClean="0">
                <a:solidFill>
                  <a:srgbClr val="336600"/>
                </a:solidFill>
              </a:rPr>
              <a:t>الاستلقاء.</a:t>
            </a:r>
            <a:r>
              <a:rPr lang="ar-SA" sz="3200" dirty="0">
                <a:solidFill>
                  <a:srgbClr val="336600"/>
                </a:solidFill>
              </a:rPr>
              <a:t> ​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336600"/>
                </a:solidFill>
              </a:rPr>
              <a:t>مهارات </a:t>
            </a:r>
            <a:r>
              <a:rPr lang="ar-SA" sz="3200" dirty="0" smtClean="0">
                <a:solidFill>
                  <a:srgbClr val="336600"/>
                </a:solidFill>
              </a:rPr>
              <a:t>السباحة</a:t>
            </a:r>
            <a:r>
              <a:rPr lang="ar-SA" sz="3200" dirty="0">
                <a:solidFill>
                  <a:srgbClr val="336600"/>
                </a:solidFill>
              </a:rPr>
              <a:t>.</a:t>
            </a:r>
            <a:r>
              <a:rPr lang="ar-SA" sz="3200" dirty="0" smtClean="0">
                <a:solidFill>
                  <a:srgbClr val="336600"/>
                </a:solidFill>
              </a:rPr>
              <a:t>​</a:t>
            </a:r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ar-SA" sz="3200" dirty="0" smtClean="0">
                <a:solidFill>
                  <a:srgbClr val="336600"/>
                </a:solidFill>
              </a:rPr>
              <a:t>مهارة رمي، ركل، إلتقاط الكرة.</a:t>
            </a:r>
            <a:endParaRPr lang="ar-SA" sz="3200" dirty="0">
              <a:solidFill>
                <a:srgbClr val="336600"/>
              </a:solidFill>
            </a:endParaRPr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685800"/>
            <a:ext cx="10663239" cy="5020056"/>
          </a:xfrm>
        </p:spPr>
        <p:txBody>
          <a:bodyPr>
            <a:normAutofit/>
          </a:bodyPr>
          <a:lstStyle/>
          <a:p>
            <a:pPr marL="0" indent="0" algn="r" rtl="1" fontAlgn="base">
              <a:buNone/>
            </a:pPr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</a:rPr>
              <a:t>  برامج التأهيل للمعاقين حركياً:</a:t>
            </a:r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marL="0" indent="0" algn="r" rtl="1" fontAlgn="base">
              <a:buNone/>
            </a:pPr>
            <a:r>
              <a:rPr lang="ar-SA" sz="2800" dirty="0" smtClean="0"/>
              <a:t>​</a:t>
            </a:r>
            <a:r>
              <a:rPr lang="ar-SA" sz="2800" dirty="0"/>
              <a:t>هي البرامج التي تعمل على تنمية </a:t>
            </a:r>
            <a:r>
              <a:rPr lang="ar-SA" sz="2800" dirty="0" smtClean="0"/>
              <a:t>ومساعدة </a:t>
            </a:r>
            <a:r>
              <a:rPr lang="ar-SA" sz="2800" dirty="0"/>
              <a:t>المعاق على النمو في النواحي الجسمية </a:t>
            </a:r>
            <a:r>
              <a:rPr lang="ar-SA" sz="2800" dirty="0" smtClean="0"/>
              <a:t> والعقلية </a:t>
            </a:r>
            <a:r>
              <a:rPr lang="ar-SA" sz="2800" dirty="0"/>
              <a:t>و</a:t>
            </a:r>
            <a:r>
              <a:rPr lang="ar-SA" sz="2800" dirty="0" smtClean="0"/>
              <a:t>التربوية </a:t>
            </a:r>
            <a:r>
              <a:rPr lang="ar-SA" sz="2800" dirty="0"/>
              <a:t>والمهنية. </a:t>
            </a:r>
            <a:r>
              <a:rPr lang="ar-SA" sz="2800" dirty="0" smtClean="0"/>
              <a:t>​</a:t>
            </a:r>
          </a:p>
          <a:p>
            <a:pPr marL="0" indent="0" algn="r" rtl="1" fontAlgn="base">
              <a:buNone/>
            </a:pPr>
            <a:endParaRPr lang="ar-SA" sz="2800" dirty="0"/>
          </a:p>
          <a:p>
            <a:pPr marL="0" indent="0" algn="r" rtl="1" fontAlgn="base">
              <a:buNone/>
            </a:pPr>
            <a:r>
              <a:rPr lang="ar-SA" sz="2800" b="1" dirty="0">
                <a:solidFill>
                  <a:srgbClr val="336600"/>
                </a:solidFill>
              </a:rPr>
              <a:t>ومن ضمن هذه البرامج:</a:t>
            </a:r>
            <a:r>
              <a:rPr lang="ar-SA" sz="2800" dirty="0"/>
              <a:t> ​</a:t>
            </a:r>
          </a:p>
          <a:p>
            <a:pPr algn="r" rtl="1" fontAlgn="base"/>
            <a:r>
              <a:rPr lang="ar-SA" sz="2800" dirty="0" smtClean="0"/>
              <a:t>التأهيل الطبي: تزويدهم بالأطراف الصناعية، العلاج الطبيعي «المساج، التدليك».​</a:t>
            </a:r>
            <a:endParaRPr lang="ar-SA" sz="2800" dirty="0"/>
          </a:p>
          <a:p>
            <a:pPr algn="r" rtl="1" fontAlgn="base"/>
            <a:r>
              <a:rPr lang="ar-SA" sz="2800" dirty="0" smtClean="0"/>
              <a:t>التأهيل المهني.</a:t>
            </a:r>
            <a:r>
              <a:rPr lang="ar-SA" sz="2800" dirty="0"/>
              <a:t> ​</a:t>
            </a:r>
          </a:p>
          <a:p>
            <a:pPr algn="r" rtl="1" fontAlgn="base"/>
            <a:r>
              <a:rPr lang="ar-SA" sz="2800" dirty="0" smtClean="0"/>
              <a:t>التأهيل الاجتماعي: مساعدته على التكيف الاجتماعي.</a:t>
            </a:r>
            <a:endParaRPr lang="ar-SA" sz="2800" dirty="0"/>
          </a:p>
          <a:p>
            <a:pPr algn="r" rtl="1" fontAlgn="base"/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5432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4000" b="1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+mn-cs"/>
              </a:rPr>
              <a:t>أشخاص </a:t>
            </a:r>
            <a:r>
              <a:rPr lang="ar-SA" sz="4000" b="1" cap="none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+mn-cs"/>
              </a:rPr>
              <a:t>تحدوا </a:t>
            </a:r>
            <a:r>
              <a:rPr lang="ar-SA" sz="4000" b="1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cs typeface="+mn-cs"/>
              </a:rPr>
              <a:t>الإعاقة </a:t>
            </a:r>
            <a:endParaRPr lang="ar-SA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ar-S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cs typeface="Tahoma"/>
              </a:rPr>
              <a:t>الرئيس الأمريكي فرانكلين روزفلت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Century Gothic"/>
            </a:endParaRPr>
          </a:p>
          <a:p>
            <a:pPr algn="r" rtl="1"/>
            <a:endParaRPr lang="ar-SA" dirty="0"/>
          </a:p>
        </p:txBody>
      </p:sp>
      <p:pic>
        <p:nvPicPr>
          <p:cNvPr id="4" name="Picture 2" descr="http://www.123greety.com/wp-content/uploads/2011/07/Franklin-D.-Roosevelt_Wall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67" y="3009899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4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SA" sz="3600" cap="none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كما يتأثر النمو الحركي للفرد بعدد من العوامل مثل: </a:t>
            </a:r>
            <a:r>
              <a:rPr lang="ar-SA" sz="3600" cap="none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/>
            </a:r>
            <a:br>
              <a:rPr lang="ar-SA" sz="3600" cap="none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</a:br>
            <a:r>
              <a:rPr lang="ar-SA" sz="36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ar-SA" sz="36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ar-SA" sz="36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العوامل الوراثية، وسلامة الجهاز العصبي، وسلامة الأطراف والعمود الفقري، والتغذية والتمارين الرياضية، وأيضاً العوامل الجغرافية والمناخية.</a:t>
            </a:r>
            <a:endParaRPr lang="ar-SA" sz="3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60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457200" rtl="1">
              <a:lnSpc>
                <a:spcPct val="100000"/>
              </a:lnSpc>
              <a:spcBef>
                <a:spcPts val="0"/>
              </a:spcBef>
            </a:pPr>
            <a:r>
              <a:rPr lang="ar-SA" sz="6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ea typeface="+mn-ea"/>
                <a:cs typeface="+mn-cs"/>
              </a:rPr>
              <a:t>أوغست اينوار</a:t>
            </a:r>
            <a:r>
              <a:rPr lang="en-US" sz="6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ea typeface="+mn-ea"/>
                <a:cs typeface="+mn-cs"/>
              </a:rPr>
              <a:t/>
            </a:r>
            <a:br>
              <a:rPr lang="en-US" sz="6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Gothic"/>
                <a:ea typeface="+mn-ea"/>
                <a:cs typeface="+mn-cs"/>
              </a:rPr>
            </a:br>
            <a:endParaRPr lang="ar-SA" sz="6000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31" y="2120900"/>
            <a:ext cx="3032687" cy="4051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471739"/>
            <a:ext cx="3114676" cy="3671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59" y="2471739"/>
            <a:ext cx="3202091" cy="36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lvl="0" indent="-342900" defTabSz="457200" rtl="1">
              <a:lnSpc>
                <a:spcPct val="100000"/>
              </a:lnSpc>
              <a:spcBef>
                <a:spcPts val="1000"/>
              </a:spcBef>
            </a:pP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  <a:hlinkClick r:id="rId2"/>
              </a:rPr>
              <a:t>https://www.youtube.com/watch?v=KCf3jRViMKo&amp;spfreload=10</a:t>
            </a:r>
            <a: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  </a:t>
            </a:r>
            <a:b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  <a:hlinkClick r:id="rId3"/>
              </a:rPr>
              <a:t>https://www.youtube.com/watch?v=fbzHhoQw71U</a:t>
            </a:r>
            <a: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  <a:hlinkClick r:id="rId4"/>
              </a:rPr>
              <a:t>https://www.youtube.com/watch?v=UfMNt6j43EU&amp;spfreload=10</a:t>
            </a:r>
            <a:r>
              <a:rPr lang="ar-SA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en-US" sz="2400" cap="none" dirty="0">
                <a:solidFill>
                  <a:srgbClr val="C00000"/>
                </a:solidFill>
                <a:latin typeface="Century Gothic"/>
                <a:ea typeface="+mn-ea"/>
                <a:cs typeface="+mn-cs"/>
              </a:rPr>
            </a:br>
            <a:endParaRPr lang="ar-SA" sz="2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68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1749724"/>
          </a:xfrm>
        </p:spPr>
        <p:txBody>
          <a:bodyPr/>
          <a:lstStyle/>
          <a:p>
            <a:pPr algn="ctr" rtl="1"/>
            <a:r>
              <a:rPr lang="ar-SA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الإعاقة الحركية: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65774" y="2975020"/>
            <a:ext cx="9052560" cy="3111836"/>
          </a:xfrm>
        </p:spPr>
        <p:txBody>
          <a:bodyPr>
            <a:normAutofit/>
          </a:bodyPr>
          <a:lstStyle/>
          <a:p>
            <a:pPr algn="ctr" rtl="1"/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هم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الأفراد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الذين يعانون من خلل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ما في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قدراتهم الحركية، أو نشاطهم الحركي بحيث يؤثر ذلك الخلل على مظاهر نموهم العقلي والاجتماعي والانفعالي ويستدعي الحاجة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التربية الخاصة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SA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مظاهر الاضطرابات </a:t>
            </a:r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أوالإعاقة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الحركية: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06" y="2682875"/>
            <a:ext cx="2857500" cy="3000375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64224" y="2047741"/>
            <a:ext cx="4754880" cy="4124459"/>
          </a:xfrm>
        </p:spPr>
        <p:txBody>
          <a:bodyPr>
            <a:normAutofit lnSpcReduction="10000"/>
          </a:bodyPr>
          <a:lstStyle/>
          <a:p>
            <a:pPr marL="0" lvl="0" indent="0" algn="ctr" rtl="1">
              <a:buNone/>
            </a:pPr>
            <a:r>
              <a:rPr lang="ar-SA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الشلل </a:t>
            </a:r>
            <a:r>
              <a:rPr lang="ar-SA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الدماغي:</a:t>
            </a:r>
            <a:endParaRPr lang="en-US" sz="24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ar-SA" sz="2400" dirty="0"/>
              <a:t>تمثل مظهرًا رئيسيًا من مظاهر الإعاقة الحركية، وهي ليست بالحالة </a:t>
            </a:r>
            <a:r>
              <a:rPr lang="ar-SA" sz="2400" dirty="0" smtClean="0"/>
              <a:t>المعدية</a:t>
            </a:r>
            <a:endParaRPr lang="en-US" sz="2400" dirty="0" smtClean="0"/>
          </a:p>
          <a:p>
            <a:pPr marL="0" indent="0" algn="r" rtl="1">
              <a:buNone/>
            </a:pPr>
            <a:r>
              <a:rPr lang="ar-SA" sz="2400" b="1" dirty="0" smtClean="0">
                <a:solidFill>
                  <a:srgbClr val="7030A0"/>
                </a:solidFill>
              </a:rPr>
              <a:t>أما </a:t>
            </a:r>
            <a:r>
              <a:rPr lang="ar-SA" sz="2400" b="1" dirty="0">
                <a:solidFill>
                  <a:srgbClr val="7030A0"/>
                </a:solidFill>
              </a:rPr>
              <a:t>المظاهر المشتركة في أنواع الشلل الدماغي فتبدو في:</a:t>
            </a:r>
            <a:endParaRPr lang="en-US" sz="2400" b="1" dirty="0">
              <a:solidFill>
                <a:srgbClr val="7030A0"/>
              </a:solidFill>
            </a:endParaRPr>
          </a:p>
          <a:p>
            <a:pPr lvl="0" algn="r" rtl="1"/>
            <a:r>
              <a:rPr lang="ar-SA" sz="2400" dirty="0" smtClean="0"/>
              <a:t>الشلل الحركي </a:t>
            </a:r>
            <a:endParaRPr lang="en-US" sz="2400" dirty="0"/>
          </a:p>
          <a:p>
            <a:pPr lvl="0" algn="r" rtl="1"/>
            <a:r>
              <a:rPr lang="ar-SA" sz="2400" dirty="0" smtClean="0"/>
              <a:t>الضعف الحركي </a:t>
            </a:r>
            <a:endParaRPr lang="en-US" sz="2400" dirty="0"/>
          </a:p>
          <a:p>
            <a:pPr lvl="0" algn="r" rtl="1"/>
            <a:r>
              <a:rPr lang="ar-SA" sz="2400" dirty="0"/>
              <a:t>ضعف التأزر الحركي</a:t>
            </a:r>
            <a:endParaRPr lang="en-US" sz="2400" dirty="0"/>
          </a:p>
          <a:p>
            <a:pPr lvl="0" algn="r" rtl="1"/>
            <a:r>
              <a:rPr lang="ar-SA" sz="2400" dirty="0"/>
              <a:t>الاضطراب الحركي (كالحركات الغير الارادية)</a:t>
            </a:r>
            <a:endParaRPr lang="en-US" sz="2400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3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20" y="555162"/>
            <a:ext cx="4450597" cy="1757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89" y="555162"/>
            <a:ext cx="4714876" cy="1757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2781838"/>
            <a:ext cx="5512158" cy="3026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0" y="2756079"/>
            <a:ext cx="4211390" cy="3039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7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6" y="616551"/>
            <a:ext cx="4636394" cy="2487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616551"/>
            <a:ext cx="5061397" cy="2487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3232597"/>
            <a:ext cx="4636395" cy="275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3254184"/>
            <a:ext cx="5061397" cy="279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62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28888" y="3843339"/>
            <a:ext cx="1471612" cy="17573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>
                <a:solidFill>
                  <a:srgbClr val="C00000"/>
                </a:solidFill>
                <a:latin typeface="Century Gothic"/>
                <a:ea typeface="+mj-ea"/>
              </a:rPr>
              <a:t>شلل طرف واحد 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0" y="3843339"/>
            <a:ext cx="1557338" cy="17573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>
                <a:solidFill>
                  <a:srgbClr val="C00000"/>
                </a:solidFill>
                <a:latin typeface="Century Gothic"/>
                <a:ea typeface="+mj-ea"/>
              </a:rPr>
              <a:t>الشلل النصفي السفلي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86389" y="3843339"/>
            <a:ext cx="1557336" cy="1757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>
                <a:solidFill>
                  <a:srgbClr val="C00000"/>
                </a:solidFill>
                <a:latin typeface="Century Gothic"/>
                <a:ea typeface="+mj-ea"/>
              </a:rPr>
              <a:t>شلل </a:t>
            </a:r>
            <a:r>
              <a:rPr lang="ar-SA" sz="2400" dirty="0" smtClean="0">
                <a:solidFill>
                  <a:srgbClr val="C00000"/>
                </a:solidFill>
                <a:latin typeface="Century Gothic"/>
                <a:ea typeface="+mj-ea"/>
              </a:rPr>
              <a:t>أطراف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ar-SA" sz="4000" cap="none" dirty="0">
                <a:solidFill>
                  <a:srgbClr val="9B2D1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ويصنف هلهان وكوفمان الشلل الدماغي إلى أنواع حسب المظهر الخارجي لحالة الشلل الدماغي, ومنها:</a:t>
            </a:r>
            <a:br>
              <a:rPr lang="ar-SA" sz="4000" cap="none" dirty="0">
                <a:solidFill>
                  <a:srgbClr val="9B2D1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</a:br>
            <a:endParaRPr lang="ar-SA" sz="4000" dirty="0"/>
          </a:p>
        </p:txBody>
      </p:sp>
      <p:sp>
        <p:nvSpPr>
          <p:cNvPr id="5" name="Oval 4"/>
          <p:cNvSpPr/>
          <p:nvPr/>
        </p:nvSpPr>
        <p:spPr>
          <a:xfrm>
            <a:off x="6729413" y="3843339"/>
            <a:ext cx="1614487" cy="1757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>
                <a:solidFill>
                  <a:srgbClr val="C00000"/>
                </a:solidFill>
                <a:ea typeface="+mj-ea"/>
              </a:rPr>
              <a:t>الشلل النصفي العرضي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143876" y="3843338"/>
            <a:ext cx="1514474" cy="1757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defTabSz="914400" rtl="1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ar-SA" sz="2400" dirty="0">
                <a:solidFill>
                  <a:srgbClr val="C00000"/>
                </a:solidFill>
                <a:latin typeface="Century Gothic"/>
              </a:rPr>
              <a:t>الشلل النصفي الطولي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546158"/>
            <a:ext cx="8915400" cy="2354580"/>
          </a:xfrm>
          <a:noFill/>
        </p:spPr>
        <p:txBody>
          <a:bodyPr/>
          <a:lstStyle/>
          <a:p>
            <a:endParaRPr lang="ar-SA" dirty="0"/>
          </a:p>
        </p:txBody>
      </p:sp>
      <p:sp>
        <p:nvSpPr>
          <p:cNvPr id="9" name="Oval 8"/>
          <p:cNvSpPr/>
          <p:nvPr/>
        </p:nvSpPr>
        <p:spPr>
          <a:xfrm>
            <a:off x="1257300" y="3843338"/>
            <a:ext cx="1443038" cy="1628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>
                <a:solidFill>
                  <a:srgbClr val="C00000"/>
                </a:solidFill>
                <a:ea typeface="+mj-ea"/>
              </a:rPr>
              <a:t>شلل ثلاث أطراف الجسم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738" y="3957638"/>
            <a:ext cx="1228725" cy="15144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>
                <a:solidFill>
                  <a:srgbClr val="C00000"/>
                </a:solidFill>
                <a:latin typeface="Century Gothic"/>
                <a:ea typeface="+mj-ea"/>
              </a:rPr>
              <a:t>الشلل الكلي </a:t>
            </a:r>
            <a:endParaRPr lang="ar-S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TM03457485[[fn=شبكة]]</Template>
  <TotalTime>508</TotalTime>
  <Words>915</Words>
  <Application>Microsoft Office PowerPoint</Application>
  <PresentationFormat>Custom</PresentationFormat>
  <Paragraphs>175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نوع الخشب</vt:lpstr>
      <vt:lpstr>      الإعاقة الحركية</vt:lpstr>
      <vt:lpstr>PowerPoint Presentation</vt:lpstr>
      <vt:lpstr>وتنقسم مظاهر النمو الحركي  إلى قسمين رئيسين​: </vt:lpstr>
      <vt:lpstr>كما يتأثر النمو الحركي للفرد بعدد من العوامل مثل:   العوامل الوراثية، وسلامة الجهاز العصبي، وسلامة الأطراف والعمود الفقري، والتغذية والتمارين الرياضية، وأيضاً العوامل الجغرافية والمناخية.</vt:lpstr>
      <vt:lpstr>تعريف الإعاقة الحركية:</vt:lpstr>
      <vt:lpstr>مظاهر الاضطرابات أوالإعاقة الحركية:</vt:lpstr>
      <vt:lpstr>PowerPoint Presentation</vt:lpstr>
      <vt:lpstr>PowerPoint Presentation</vt:lpstr>
      <vt:lpstr>ويصنف هلهان وكوفمان الشلل الدماغي إلى أنواع حسب المظهر الخارجي لحالة الشلل الدماغي, ومنها: </vt:lpstr>
      <vt:lpstr>الشلل النصفي الطولي  تمثل هذه الحالة شلل النصف الأيمن أوالأيسر من الجسم  </vt:lpstr>
      <vt:lpstr>الشلل النصفي العرضي  تمثل هذه الحالة شلل النصف العلوي أوالسفلي من الجسم  </vt:lpstr>
      <vt:lpstr>شلل الأطراف  تمثل هذه الحالة شلل الأطراف الأربعة للجسم  </vt:lpstr>
      <vt:lpstr>الشلل النصفي السفلي تمثل هذه الحالة شلل الرجلين من الجسم  </vt:lpstr>
      <vt:lpstr>شلل طرف واحد  تمثل هذه الحالة شلل طرف من أطراف الجسم  </vt:lpstr>
      <vt:lpstr>شلل ثلاث أطراف الجسم تمثل هذه الحالة شلل ثلاث أطراف من أطراف الجسم  </vt:lpstr>
      <vt:lpstr>الشلل الكلي  تمثل هذه الحالة شلل نصفي الجسم معاً </vt:lpstr>
      <vt:lpstr>*  السبب الرئيسي لحدوث حالات الشلل الدماغي           حدوث تلف بالدماغ  </vt:lpstr>
      <vt:lpstr>أسباب الإصابة بتلف الدماغ </vt:lpstr>
      <vt:lpstr>2- اضطرابات العمود الفقري</vt:lpstr>
      <vt:lpstr>قد ترتبط حالات اضطرابات العمود الفقري بحالات أخرى مثل : حالة استسقاء الدماغ.  حالات إلتهابات الدماغ أوالعمود الفقري.   </vt:lpstr>
      <vt:lpstr>3- وهن أوضمور العضلات</vt:lpstr>
      <vt:lpstr>الأعراض</vt:lpstr>
      <vt:lpstr>4- التصلب المتعدد</vt:lpstr>
      <vt:lpstr>5- الصرع</vt:lpstr>
      <vt:lpstr>PowerPoint Presentation</vt:lpstr>
      <vt:lpstr>تظهر حالات الصرع لدى الفرد عندما تزيد الطاقة الكهربائية في الدماغ وذلك بسبب: إصابة الدماغ أو تلفه. و قد تحدث إصابة الدماغ لأكثر من سبب مثل: * نقص الأوكسجين.  * التسمم.  * صدمات الولادة أوالإلتهابات.  </vt:lpstr>
      <vt:lpstr>6- شلل الأطفال</vt:lpstr>
      <vt:lpstr>مظاهر أخرى للإضطرابات الجسمية</vt:lpstr>
      <vt:lpstr>1- السكري:</vt:lpstr>
      <vt:lpstr>2- التهاب المفاصل: </vt:lpstr>
      <vt:lpstr>3- الربو: </vt:lpstr>
      <vt:lpstr>4- مرض السل:</vt:lpstr>
      <vt:lpstr>نسبة الإعاقة الحركية</vt:lpstr>
      <vt:lpstr>قياس وتشخيص الإعاقة الحركية: ​</vt:lpstr>
      <vt:lpstr>الخصائص السلوكية للمعاقين حركيًا </vt:lpstr>
      <vt:lpstr>البرامج التربوية للمعاقين حركياً</vt:lpstr>
      <vt:lpstr>PowerPoint Presentation</vt:lpstr>
      <vt:lpstr>PowerPoint Presentation</vt:lpstr>
      <vt:lpstr>أشخاص تحدوا الإعاقة </vt:lpstr>
      <vt:lpstr>أوغست اينوار </vt:lpstr>
      <vt:lpstr>https://www.youtube.com/watch?v=KCf3jRViMKo&amp;spfreload=10    https://www.youtube.com/watch?v=fbzHhoQw71U   https://www.youtube.com/watch?v=UfMNt6j43EU&amp;spfreload=10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الإعاقة الحركية</dc:title>
  <dc:creator>عبير ..</dc:creator>
  <cp:lastModifiedBy>User</cp:lastModifiedBy>
  <cp:revision>52</cp:revision>
  <dcterms:created xsi:type="dcterms:W3CDTF">2015-11-23T14:21:34Z</dcterms:created>
  <dcterms:modified xsi:type="dcterms:W3CDTF">2016-04-03T10:35:44Z</dcterms:modified>
</cp:coreProperties>
</file>