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7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7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27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789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400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359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932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928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850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625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107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99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057B5-496A-49ED-A470-521BEB8C4FD2}" type="datetimeFigureOut">
              <a:rPr lang="ar-SA" smtClean="0"/>
              <a:t>12/05/39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3A9A6-6B53-4577-8346-C24A578BF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032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الفرق بين الذهان والعصاب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142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اللغة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614523"/>
              </p:ext>
            </p:extLst>
          </p:nvPr>
        </p:nvGraphicFramePr>
        <p:xfrm>
          <a:off x="467544" y="2492896"/>
          <a:ext cx="8229600" cy="1706880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متماسكة ومنطقية والكلام عادي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اضطرابات في الكلام ربما ينعدم الكلام المفهوم وتغيب اللغة المتداولة ويتخذ المريض لغة خاصة فيه.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2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آثاره على الفرد والمجتمع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791645"/>
              </p:ext>
            </p:extLst>
          </p:nvPr>
        </p:nvGraphicFramePr>
        <p:xfrm>
          <a:off x="467544" y="2492896"/>
          <a:ext cx="8229600" cy="2926080"/>
        </p:xfrm>
        <a:graphic>
          <a:graphicData uri="http://schemas.openxmlformats.org/drawingml/2006/table">
            <a:tbl>
              <a:tblPr rtl="1" firstRow="1" bandRow="1">
                <a:tableStyleId>{1FECB4D8-DB02-4DC6-A0A2-4F2EBAE1DC90}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ar-SA" sz="2000" dirty="0" smtClean="0"/>
                    </a:p>
                    <a:p>
                      <a:pPr algn="r" rtl="1"/>
                      <a:r>
                        <a:rPr lang="ar-SA" sz="2000" dirty="0" smtClean="0"/>
                        <a:t>لا يلحق الأذى</a:t>
                      </a:r>
                      <a:r>
                        <a:rPr lang="ar-SA" sz="2000" baseline="0" dirty="0" smtClean="0"/>
                        <a:t> بنفسه أو بغيره كما أنه ليس خطرا على المجتمع الذي يعيش فيه.</a:t>
                      </a:r>
                    </a:p>
                    <a:p>
                      <a:pPr algn="r" rtl="1"/>
                      <a:endParaRPr lang="ar-SA" sz="2000" baseline="0" dirty="0" smtClean="0"/>
                    </a:p>
                    <a:p>
                      <a:pPr algn="r" rtl="1"/>
                      <a:r>
                        <a:rPr lang="ar-SA" sz="2000" baseline="0" dirty="0" smtClean="0"/>
                        <a:t>اضطرابه يؤلمه هو شخصيا.</a:t>
                      </a:r>
                      <a:endParaRPr lang="ar-SA" sz="2000" dirty="0" smtClean="0"/>
                    </a:p>
                    <a:p>
                      <a:pPr algn="r" rtl="1"/>
                      <a:endParaRPr lang="ar-SA" sz="2000" dirty="0" smtClean="0"/>
                    </a:p>
                    <a:p>
                      <a:pPr algn="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SA" sz="2000" dirty="0" smtClean="0"/>
                    </a:p>
                    <a:p>
                      <a:pPr algn="r" rtl="1"/>
                      <a:r>
                        <a:rPr lang="ar-SA" sz="2000" dirty="0" smtClean="0"/>
                        <a:t>قد يلحق أذى بنفسه أو بغيره كما أنه يشكل خطرا على المجتمع الذي يتواجد فيه لذلك يجب عزله بعض الأوقات</a:t>
                      </a:r>
                      <a:r>
                        <a:rPr lang="ar-SA" sz="2000" baseline="0" dirty="0" smtClean="0"/>
                        <a:t> في مستشفيات خاصة</a:t>
                      </a:r>
                    </a:p>
                    <a:p>
                      <a:pPr algn="r" rtl="1"/>
                      <a:endParaRPr lang="ar-SA" sz="2000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        يؤلم من حوله ولا يتألم!!!! نقد</a:t>
                      </a:r>
                    </a:p>
                    <a:p>
                      <a:pPr algn="r" rtl="1"/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5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المآل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969265"/>
              </p:ext>
            </p:extLst>
          </p:nvPr>
        </p:nvGraphicFramePr>
        <p:xfrm>
          <a:off x="467544" y="1916832"/>
          <a:ext cx="8229600" cy="3230880"/>
        </p:xfrm>
        <a:graphic>
          <a:graphicData uri="http://schemas.openxmlformats.org/drawingml/2006/table">
            <a:tbl>
              <a:tblPr rtl="1"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التحسن ممكن مع العلاج المناسب.</a:t>
                      </a:r>
                    </a:p>
                    <a:p>
                      <a:pPr algn="just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err="1" smtClean="0"/>
                        <a:t>لايوجد</a:t>
                      </a:r>
                      <a:r>
                        <a:rPr lang="ar-SA" sz="2000" dirty="0" smtClean="0"/>
                        <a:t> تدهور في الشخصية رغم أن </a:t>
                      </a:r>
                      <a:r>
                        <a:rPr lang="ar-SA" sz="2000" dirty="0" err="1" smtClean="0"/>
                        <a:t>الاظطراب</a:t>
                      </a:r>
                      <a:r>
                        <a:rPr lang="ar-SA" sz="2000" dirty="0" smtClean="0"/>
                        <a:t> يكون ظاهر في بعض الحالات.</a:t>
                      </a:r>
                    </a:p>
                    <a:p>
                      <a:pPr algn="just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يساعد المريض بتعاونه على جعل العلاج منتظما ومفيدا.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 في الحالات المبكرة والعلاج المناسب يكون التحسن ممكن ولكن النكسات محتملة.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التدهور شائع جدا وخاصة إذا تأخر العلاج.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العلاج غير المنتظم ونقص التعاون من جانب المريض بإهمال العلاج يؤدي لأزمات ونكسات.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4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العلاج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63567"/>
              </p:ext>
            </p:extLst>
          </p:nvPr>
        </p:nvGraphicFramePr>
        <p:xfrm>
          <a:off x="467544" y="1916832"/>
          <a:ext cx="8229600" cy="3840480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العلاج</a:t>
                      </a:r>
                      <a:r>
                        <a:rPr lang="ar-SA" sz="2000" baseline="0" dirty="0" smtClean="0"/>
                        <a:t> النفسي غير الدوائي  بالدرجة الأولى</a:t>
                      </a:r>
                    </a:p>
                    <a:p>
                      <a:pPr algn="ctr" rtl="1"/>
                      <a:endParaRPr lang="ar-SA" sz="2000" baseline="0" dirty="0" smtClean="0"/>
                    </a:p>
                    <a:p>
                      <a:pPr algn="ctr" rtl="1"/>
                      <a:endParaRPr lang="ar-SA" sz="2000" baseline="0" dirty="0" smtClean="0"/>
                    </a:p>
                    <a:p>
                      <a:pPr algn="ctr" rtl="1"/>
                      <a:r>
                        <a:rPr lang="ar-SA" sz="2000" baseline="0" dirty="0" smtClean="0"/>
                        <a:t>لا يحتاج لإيداع بمستشفى الصحة النفسية.</a:t>
                      </a:r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العلاج</a:t>
                      </a:r>
                      <a:r>
                        <a:rPr lang="ar-SA" sz="2000" baseline="0" dirty="0" smtClean="0"/>
                        <a:t> النفسي الدوائي  بالدرجة الأولى</a:t>
                      </a:r>
                    </a:p>
                    <a:p>
                      <a:pPr algn="ctr" rtl="1"/>
                      <a:endParaRPr lang="ar-SA" sz="2000" baseline="0" dirty="0" smtClean="0"/>
                    </a:p>
                    <a:p>
                      <a:pPr algn="ctr" rtl="1"/>
                      <a:endParaRPr lang="ar-SA" sz="2000" baseline="0" dirty="0" smtClean="0"/>
                    </a:p>
                    <a:p>
                      <a:pPr algn="ctr" rtl="1"/>
                      <a:r>
                        <a:rPr lang="ar-SA" sz="2000" baseline="0" dirty="0" smtClean="0"/>
                        <a:t> يحتاج لإيداع بمستشفى الصحة النفسية.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0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المسئولية القانونية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916171"/>
              </p:ext>
            </p:extLst>
          </p:nvPr>
        </p:nvGraphicFramePr>
        <p:xfrm>
          <a:off x="395536" y="2492896"/>
          <a:ext cx="8229600" cy="262128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مسئول عن تصرفاته ويحاسب عنها قانونياً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ليس مسئول عن تصرفاته ولا يحاسب عنها قانونياً.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6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ملاحظات عامة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10618"/>
              </p:ext>
            </p:extLst>
          </p:nvPr>
        </p:nvGraphicFramePr>
        <p:xfrm>
          <a:off x="395536" y="2492896"/>
          <a:ext cx="8229600" cy="292608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توجد مكاسب ثانوية ترتبط بالأعراض.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من الممكن التفاهم مع المريض بسهوله.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لا توجد</a:t>
                      </a:r>
                      <a:r>
                        <a:rPr lang="ar-SA" sz="2000" baseline="0" dirty="0" smtClean="0"/>
                        <a:t> </a:t>
                      </a:r>
                      <a:r>
                        <a:rPr lang="ar-SA" sz="2000" baseline="0" dirty="0" err="1" smtClean="0"/>
                        <a:t>هلاوس</a:t>
                      </a:r>
                      <a:r>
                        <a:rPr lang="ar-SA" sz="2000" baseline="0" dirty="0" smtClean="0"/>
                        <a:t> وضلالات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لا توجد مكاسب ثانوية ترتبط بالأعراض.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يصعب التفاهم مع المريض عادةً.</a:t>
                      </a:r>
                      <a:endParaRPr lang="en-US" sz="2000" dirty="0" smtClean="0"/>
                    </a:p>
                    <a:p>
                      <a:pPr algn="ctr" rtl="1"/>
                      <a:endParaRPr lang="en-US" sz="2000" dirty="0" smtClean="0"/>
                    </a:p>
                    <a:p>
                      <a:pPr algn="ctr" rtl="1"/>
                      <a:r>
                        <a:rPr lang="ar-SA" sz="2000" dirty="0" smtClean="0"/>
                        <a:t>توجد</a:t>
                      </a:r>
                      <a:r>
                        <a:rPr lang="ar-SA" sz="2000" baseline="0" dirty="0" smtClean="0"/>
                        <a:t> </a:t>
                      </a:r>
                      <a:r>
                        <a:rPr lang="ar-SA" sz="2000" baseline="0" dirty="0" err="1" smtClean="0"/>
                        <a:t>هلاوس</a:t>
                      </a:r>
                      <a:r>
                        <a:rPr lang="ar-SA" sz="2000" baseline="0" dirty="0" smtClean="0"/>
                        <a:t> وضلالات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أمثلة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83305"/>
              </p:ext>
            </p:extLst>
          </p:nvPr>
        </p:nvGraphicFramePr>
        <p:xfrm>
          <a:off x="395536" y="2492896"/>
          <a:ext cx="8229600" cy="231648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القلق- الهلع- الهستيريا- الوسواس القهري-المخاوف المرضية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الفصام-</a:t>
                      </a:r>
                      <a:r>
                        <a:rPr lang="ar-SA" sz="2000" dirty="0" err="1" smtClean="0"/>
                        <a:t>البارانويا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1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نوع السلوك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597799"/>
              </p:ext>
            </p:extLst>
          </p:nvPr>
        </p:nvGraphicFramePr>
        <p:xfrm>
          <a:off x="467544" y="1628800"/>
          <a:ext cx="8229600" cy="43924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553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العصاب ( المرض النفسي)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الذهان (المرض العقلي)</a:t>
                      </a:r>
                      <a:endParaRPr lang="ar-SA" sz="2000" dirty="0"/>
                    </a:p>
                  </a:txBody>
                  <a:tcPr/>
                </a:tc>
              </a:tr>
              <a:tr h="3716949">
                <a:tc>
                  <a:txBody>
                    <a:bodyPr/>
                    <a:lstStyle/>
                    <a:p>
                      <a:pPr algn="just" rtl="1"/>
                      <a:endParaRPr lang="ar-SA" sz="2400" b="1" dirty="0" smtClean="0"/>
                    </a:p>
                    <a:p>
                      <a:pPr algn="just" rtl="1"/>
                      <a:r>
                        <a:rPr lang="ar-SA" sz="2400" b="1" dirty="0" smtClean="0"/>
                        <a:t>الفرق بين السوي والعصابي كمي (في الدرجة).</a:t>
                      </a:r>
                    </a:p>
                    <a:p>
                      <a:pPr algn="just" rtl="1"/>
                      <a:endParaRPr lang="ar-SA" sz="2400" b="1" dirty="0" smtClean="0"/>
                    </a:p>
                    <a:p>
                      <a:pPr algn="just" rtl="1"/>
                      <a:r>
                        <a:rPr lang="ar-SA" sz="2400" b="1" dirty="0" smtClean="0"/>
                        <a:t>مثال الخوف الطبيعي والخوف المرضي</a:t>
                      </a:r>
                      <a:endParaRPr lang="en-US" sz="2400" b="1" dirty="0" smtClean="0"/>
                    </a:p>
                    <a:p>
                      <a:pPr algn="just" rtl="1"/>
                      <a:endParaRPr lang="en-US" sz="2400" b="1" dirty="0" smtClean="0"/>
                    </a:p>
                    <a:p>
                      <a:pPr algn="just" rtl="1"/>
                      <a:r>
                        <a:rPr lang="ar-SA" sz="2400" b="1" dirty="0" smtClean="0"/>
                        <a:t>يظل</a:t>
                      </a:r>
                      <a:r>
                        <a:rPr lang="ar-SA" sz="2400" b="1" baseline="0" dirty="0" smtClean="0"/>
                        <a:t> المريض في حدود العادي أو يظهر بعض الغرابة.</a:t>
                      </a:r>
                      <a:endParaRPr lang="ar-SA" sz="2400" b="1" dirty="0" smtClean="0"/>
                    </a:p>
                    <a:p>
                      <a:pPr algn="just" rtl="1"/>
                      <a:r>
                        <a:rPr lang="ar-SA" sz="1800" b="1" dirty="0" smtClean="0"/>
                        <a:t>.</a:t>
                      </a:r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الفرق بين السوي </a:t>
                      </a:r>
                      <a:r>
                        <a:rPr lang="ar-SA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والذهاني</a:t>
                      </a:r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كيفي(في النوع)</a:t>
                      </a:r>
                    </a:p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مثال: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الهلاوس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رؤية أشياء غير موجودة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يبدو المريض غريباً شاذاً.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0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الأسباب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504641"/>
              </p:ext>
            </p:extLst>
          </p:nvPr>
        </p:nvGraphicFramePr>
        <p:xfrm>
          <a:off x="467544" y="1628800"/>
          <a:ext cx="8229600" cy="43924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553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العصاب ( المرض النفسي)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الذهان (المرض العقلي)</a:t>
                      </a:r>
                      <a:endParaRPr lang="ar-SA" sz="2000" dirty="0"/>
                    </a:p>
                  </a:txBody>
                  <a:tcPr/>
                </a:tc>
              </a:tr>
              <a:tr h="3716949">
                <a:tc>
                  <a:txBody>
                    <a:bodyPr/>
                    <a:lstStyle/>
                    <a:p>
                      <a:pPr algn="just" rtl="1"/>
                      <a:endParaRPr lang="ar-SA" sz="2400" b="1" dirty="0" smtClean="0"/>
                    </a:p>
                    <a:p>
                      <a:pPr algn="just" rtl="1"/>
                      <a:endParaRPr lang="ar-SA" sz="2400" b="1" dirty="0" smtClean="0"/>
                    </a:p>
                    <a:p>
                      <a:pPr algn="just" rtl="1"/>
                      <a:r>
                        <a:rPr lang="ar-SA" sz="2400" b="1" dirty="0" smtClean="0"/>
                        <a:t>العوامل نفسية المنشأ وليست عضوية والأسباب</a:t>
                      </a:r>
                      <a:r>
                        <a:rPr lang="ar-SA" sz="2400" b="1" baseline="0" dirty="0" smtClean="0"/>
                        <a:t> الوراثية نادرة</a:t>
                      </a:r>
                      <a:endParaRPr lang="ar-SA" sz="2400" b="1" dirty="0" smtClean="0"/>
                    </a:p>
                    <a:p>
                      <a:pPr algn="just" rtl="1"/>
                      <a:endParaRPr lang="ar-SA" sz="2400" b="1" dirty="0" smtClean="0"/>
                    </a:p>
                    <a:p>
                      <a:pPr algn="just" rtl="1"/>
                      <a:r>
                        <a:rPr lang="ar-SA" sz="1800" b="1" dirty="0" smtClean="0"/>
                        <a:t>-العوامل البيئية منذ الصغر والتي أدت للصراع  والإحباط</a:t>
                      </a:r>
                      <a:r>
                        <a:rPr lang="ar-SA" sz="1800" b="1" baseline="0" dirty="0" smtClean="0"/>
                        <a:t> </a:t>
                      </a:r>
                      <a:r>
                        <a:rPr lang="ar-SA" sz="1800" b="1" dirty="0" smtClean="0"/>
                        <a:t>وهي خبرات الطفولة المؤلمة وأساليب التربية الخاطئة التي عاشها الفرد في بيته أو مجتمعه.</a:t>
                      </a:r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الاستعداد الوراثي له دور كبير والتاريخ الأسري والعوامل النفسية تلعب دور</a:t>
                      </a:r>
                    </a:p>
                    <a:p>
                      <a:pPr algn="just" rtl="1"/>
                      <a:endParaRPr lang="ar-SA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وتقسم إلى</a:t>
                      </a:r>
                    </a:p>
                    <a:p>
                      <a:pPr algn="just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 ذهان وظيفي: خلل في كيماويات الدماغ.</a:t>
                      </a:r>
                    </a:p>
                    <a:p>
                      <a:pPr algn="just" rtl="1"/>
                      <a:endParaRPr lang="ar-SA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 ذهان عضوي: تصلب الشرايين في المخ، تليف النسيج العصبي.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علاقته بالبيئة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76130"/>
              </p:ext>
            </p:extLst>
          </p:nvPr>
        </p:nvGraphicFramePr>
        <p:xfrm>
          <a:off x="467544" y="1700808"/>
          <a:ext cx="8229600" cy="44500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متصل بالواقع يهتم بنفسه وبيئته ويساير المعايير الاجتماعية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على صلة بالمجتمع الذي يعيش فيه والاتصالات قائمة بينه وبين البيئة وجيدة، ولكنه يواجه صراعات داخليه ويشعر بأن</a:t>
                      </a:r>
                      <a:r>
                        <a:rPr lang="ar-SA" sz="2000" baseline="0" dirty="0" smtClean="0"/>
                        <a:t> لديه أمرا غير سليم، ولكنه يعمل وينتج ويعيش مع الآخرين بسلام.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منفصل عن الواقع لا يهتم</a:t>
                      </a:r>
                      <a:r>
                        <a:rPr lang="ar-SA" sz="2000" b="1" baseline="0" dirty="0" smtClean="0"/>
                        <a:t> بنفسه ولا بيئته ولا يساير </a:t>
                      </a:r>
                      <a:r>
                        <a:rPr lang="ar-SA" sz="2000" b="1" baseline="0" smtClean="0"/>
                        <a:t>المعايير الاجتماعية</a:t>
                      </a:r>
                      <a:endParaRPr lang="ar-SA" sz="2000" b="1" dirty="0" smtClean="0"/>
                    </a:p>
                    <a:p>
                      <a:pPr algn="just" rtl="1"/>
                      <a:endParaRPr lang="ar-SA" sz="2000" dirty="0" smtClean="0"/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يفقد صلته بالمجتمع وقد تتشوه الاتصالات بينه وبين البيئة فقد يستقبل عن طريق حواسه أموراً لا وجود لها (</a:t>
                      </a:r>
                      <a:r>
                        <a:rPr lang="ar-SA" sz="2000" baseline="0" dirty="0" err="1" smtClean="0"/>
                        <a:t>الهلاوس</a:t>
                      </a:r>
                      <a:r>
                        <a:rPr lang="ar-SA" sz="2000" baseline="0" dirty="0" smtClean="0"/>
                        <a:t>  وقد تكون شمية أو لمسية أو بصرية ..الخ)</a:t>
                      </a:r>
                      <a:r>
                        <a:rPr lang="ar-SA" sz="2000" dirty="0" smtClean="0"/>
                        <a:t> أو يشوه ما يستقبله </a:t>
                      </a:r>
                      <a:r>
                        <a:rPr lang="ar-SA" sz="2000" baseline="0" dirty="0" smtClean="0"/>
                        <a:t>(الوهم كأن يرى الشجرة حيوان)  فهو يعيش في عالم خاص يختلف عما يراه الإنسان العادي.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5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الشخصية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892664"/>
              </p:ext>
            </p:extLst>
          </p:nvPr>
        </p:nvGraphicFramePr>
        <p:xfrm>
          <a:off x="467544" y="2276872"/>
          <a:ext cx="8219256" cy="333097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109628"/>
                <a:gridCol w="4109628"/>
              </a:tblGrid>
              <a:tr h="42299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2629939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يصيب جانباً من شخصية الفرد وسلوكه وعلى الرغم مما يسببه له من إزعاجات في أوقات معينة إلى أنه يمارس نشاطه المعتاد وتبقى شخصيته متكاملة لحد ما.</a:t>
                      </a:r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يصيب شخصية الفرد كلها بالتفكك وتضطرب العلاقة</a:t>
                      </a:r>
                      <a:r>
                        <a:rPr lang="ar-SA" sz="2000" baseline="0" dirty="0" smtClean="0"/>
                        <a:t> بينه وبين البيئة وبينه وبين الناس </a:t>
                      </a:r>
                      <a:r>
                        <a:rPr lang="ar-SA" sz="2000" dirty="0" smtClean="0"/>
                        <a:t>ولا يمكن الاعتماد عليه بالنسبة لغالبية الأعمال.</a:t>
                      </a: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2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الوعي والبصيرة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399574"/>
              </p:ext>
            </p:extLst>
          </p:nvPr>
        </p:nvGraphicFramePr>
        <p:xfrm>
          <a:off x="467544" y="2060848"/>
          <a:ext cx="8229600" cy="420624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800" b="1" dirty="0" smtClean="0"/>
                        <a:t>مستبصر يدرك حقيقة وضعه ويسعى للعلاج</a:t>
                      </a:r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just" rtl="1"/>
                      <a:r>
                        <a:rPr lang="ar-SA" sz="2000" dirty="0" smtClean="0"/>
                        <a:t>يدرك سلوكه و الصعوبات التي تواجهه نتيجة مرضه النفسي ويسعى للعلاج إذا أتيحت لديه الفرصة</a:t>
                      </a:r>
                      <a:r>
                        <a:rPr lang="ar-SA" sz="2000" baseline="0" dirty="0" smtClean="0"/>
                        <a:t> ولديه الوعي الكافي لذلك.</a:t>
                      </a:r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marL="0" algn="ctr" defTabSz="914400" rtl="1" eaLnBrk="1" latinLnBrk="0" hangingPunct="1"/>
                      <a:r>
                        <a:rPr lang="ar-SA" sz="2000" dirty="0" smtClean="0"/>
                        <a:t>  </a:t>
                      </a:r>
                      <a:r>
                        <a:rPr lang="ar-SA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يفتقد الاستبصار بوضعه ولا يسعى للعلاج</a:t>
                      </a:r>
                    </a:p>
                    <a:p>
                      <a:pPr algn="just" rtl="1"/>
                      <a:endParaRPr lang="ar-SA" sz="2000" dirty="0" smtClean="0"/>
                    </a:p>
                    <a:p>
                      <a:pPr algn="just" rtl="1"/>
                      <a:r>
                        <a:rPr lang="ar-SA" sz="2000" dirty="0" smtClean="0"/>
                        <a:t>لا يدرك سلوكه و حقيقة صعوباته وأحواله</a:t>
                      </a:r>
                      <a:r>
                        <a:rPr lang="ar-SA" sz="2000" baseline="0" dirty="0" smtClean="0"/>
                        <a:t> المتدهورة ويرفض كل مساعدة وعلاج يقدم له ولا يتعاون في هذا المجال.</a:t>
                      </a: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7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النمو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739489"/>
              </p:ext>
            </p:extLst>
          </p:nvPr>
        </p:nvGraphicFramePr>
        <p:xfrm>
          <a:off x="467544" y="2492896"/>
          <a:ext cx="8229600" cy="231648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يصيب الأفراد في جميع مراحل النمو أطفالا وشبابا وشيوخا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نادرا ما يصيب الفرد في طفولته ولكنه يصيبه في المراحل الأخرى.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1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المظهر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330499"/>
              </p:ext>
            </p:extLst>
          </p:nvPr>
        </p:nvGraphicFramePr>
        <p:xfrm>
          <a:off x="467544" y="2492896"/>
          <a:ext cx="8229600" cy="2011680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يحافظ على مظهره العام ونظافته الشخصية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يتدهور المظهر العام وتهمل النظافة الشخصية بحسب حالة المريض.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التفكير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540628"/>
              </p:ext>
            </p:extLst>
          </p:nvPr>
        </p:nvGraphicFramePr>
        <p:xfrm>
          <a:off x="467544" y="2492896"/>
          <a:ext cx="8229600" cy="23164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العصاب ( المرض النفسي)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الذهان (المرض العقلي)</a:t>
                      </a:r>
                    </a:p>
                    <a:p>
                      <a:pPr algn="ctr" rtl="1"/>
                      <a:endParaRPr lang="ar-S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سلامة التفكير أو اضطرابه بدرجة بسيطة ( وساوس)</a:t>
                      </a:r>
                    </a:p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endParaRPr lang="ar-S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 smtClean="0"/>
                    </a:p>
                    <a:p>
                      <a:pPr algn="ctr" rtl="1"/>
                      <a:r>
                        <a:rPr lang="ar-SA" sz="2000" dirty="0" smtClean="0"/>
                        <a:t>اضطرابات حادة في التفكير ( ضلالات ، </a:t>
                      </a:r>
                      <a:r>
                        <a:rPr lang="ar-SA" sz="2000" dirty="0" err="1" smtClean="0"/>
                        <a:t>هذاءات</a:t>
                      </a:r>
                      <a:r>
                        <a:rPr lang="ar-SA" sz="2000" dirty="0" smtClean="0"/>
                        <a:t>)</a:t>
                      </a:r>
                      <a:r>
                        <a:rPr lang="en-US" sz="2000" dirty="0" smtClean="0"/>
                        <a:t> </a:t>
                      </a:r>
                      <a:r>
                        <a:rPr lang="ar-SA" sz="2000" dirty="0" smtClean="0"/>
                        <a:t>،</a:t>
                      </a:r>
                      <a:r>
                        <a:rPr lang="ar-SA" sz="2000" baseline="0" dirty="0" smtClean="0"/>
                        <a:t> تطاير أفكار</a:t>
                      </a:r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9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769</Words>
  <Application>Microsoft Office PowerPoint</Application>
  <PresentationFormat>عرض على الشاشة (3:4)‏</PresentationFormat>
  <Paragraphs>167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نسق Office</vt:lpstr>
      <vt:lpstr>الفرق بين الذهان والعصاب</vt:lpstr>
      <vt:lpstr>نوع السلوك</vt:lpstr>
      <vt:lpstr>الأسباب</vt:lpstr>
      <vt:lpstr>علاقته بالبيئة</vt:lpstr>
      <vt:lpstr>الشخصية</vt:lpstr>
      <vt:lpstr>الوعي والبصيرة </vt:lpstr>
      <vt:lpstr>مراحل النمو</vt:lpstr>
      <vt:lpstr>المظهر</vt:lpstr>
      <vt:lpstr>التفكير</vt:lpstr>
      <vt:lpstr>اللغة</vt:lpstr>
      <vt:lpstr>آثاره على الفرد والمجتمع</vt:lpstr>
      <vt:lpstr>المآل</vt:lpstr>
      <vt:lpstr>العلاج</vt:lpstr>
      <vt:lpstr>المسئولية القانونية</vt:lpstr>
      <vt:lpstr>ملاحظات عامة</vt:lpstr>
      <vt:lpstr>أمثلة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الفرق بين الذهان والعصاب</dc:title>
  <dc:creator>user</dc:creator>
  <cp:lastModifiedBy>Nawal Almousa</cp:lastModifiedBy>
  <cp:revision>34</cp:revision>
  <dcterms:created xsi:type="dcterms:W3CDTF">2017-11-12T04:46:07Z</dcterms:created>
  <dcterms:modified xsi:type="dcterms:W3CDTF">2018-01-28T08:07:43Z</dcterms:modified>
</cp:coreProperties>
</file>