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82" r:id="rId6"/>
    <p:sldId id="257" r:id="rId7"/>
    <p:sldId id="258" r:id="rId8"/>
    <p:sldId id="283" r:id="rId9"/>
    <p:sldId id="284" r:id="rId10"/>
    <p:sldId id="260" r:id="rId11"/>
    <p:sldId id="285" r:id="rId12"/>
    <p:sldId id="299" r:id="rId13"/>
    <p:sldId id="300" r:id="rId14"/>
    <p:sldId id="262" r:id="rId15"/>
    <p:sldId id="286" r:id="rId16"/>
    <p:sldId id="261" r:id="rId17"/>
    <p:sldId id="263" r:id="rId18"/>
    <p:sldId id="264" r:id="rId19"/>
    <p:sldId id="287" r:id="rId20"/>
    <p:sldId id="288" r:id="rId21"/>
    <p:sldId id="301" r:id="rId22"/>
    <p:sldId id="265" r:id="rId23"/>
    <p:sldId id="266" r:id="rId24"/>
    <p:sldId id="289" r:id="rId25"/>
    <p:sldId id="267" r:id="rId26"/>
    <p:sldId id="268" r:id="rId27"/>
    <p:sldId id="302" r:id="rId28"/>
    <p:sldId id="269" r:id="rId29"/>
    <p:sldId id="270" r:id="rId30"/>
    <p:sldId id="271" r:id="rId31"/>
    <p:sldId id="272" r:id="rId32"/>
    <p:sldId id="273" r:id="rId33"/>
    <p:sldId id="290" r:id="rId34"/>
    <p:sldId id="274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8FAE52D-DB8F-4469-A35B-8367F2B3BC5A}" type="datetimeFigureOut">
              <a:rPr lang="ar-SA"/>
              <a:pPr>
                <a:defRPr/>
              </a:pPr>
              <a:t>24/05/1436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F65BDF06-8746-4812-AAB8-78528D4E908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88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947E2-1E05-46B5-BD1A-6700EF3CD442}" type="slidenum">
              <a:rPr lang="ar-SA" smtClean="0"/>
              <a:pPr/>
              <a:t>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6824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64D340-4654-4A67-AAA5-8DA7A00B48B6}" type="slidenum">
              <a:rPr lang="ar-SA" smtClean="0"/>
              <a:pPr/>
              <a:t>11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188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A0409-FA7D-47AA-A92E-BE032C9124B3}" type="slidenum">
              <a:rPr lang="ar-SA" smtClean="0"/>
              <a:pPr/>
              <a:t>12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3442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B38CE-75A0-4BDA-9BA3-292CC9176420}" type="slidenum">
              <a:rPr lang="ar-SA" smtClean="0"/>
              <a:pPr/>
              <a:t>13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935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8D91A-431D-4ED9-A780-E03395DB2982}" type="slidenum">
              <a:rPr lang="ar-SA" smtClean="0"/>
              <a:pPr/>
              <a:t>14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8480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C736E-FCC9-4FB9-A2EB-A3304AB96AB3}" type="slidenum">
              <a:rPr lang="ar-SA" smtClean="0"/>
              <a:pPr/>
              <a:t>15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480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F14085-03E0-4895-BDF1-595E0B623C22}" type="slidenum">
              <a:rPr lang="ar-SA" smtClean="0"/>
              <a:pPr/>
              <a:t>16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86445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730E41-19FA-4FE0-8C89-FABD3AE7B3B3}" type="slidenum">
              <a:rPr lang="ar-SA" smtClean="0"/>
              <a:pPr/>
              <a:t>17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79935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D531F-66B4-45F4-A11A-49B76AF8BD55}" type="slidenum">
              <a:rPr lang="ar-SA" smtClean="0"/>
              <a:pPr/>
              <a:t>18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68026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D0A5C-604E-4423-A00A-A9FF46B624EC}" type="slidenum">
              <a:rPr lang="ar-SA" smtClean="0"/>
              <a:pPr/>
              <a:t>19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54589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1A5CDE-CCE1-4079-B02B-46B7CF833BC3}" type="slidenum">
              <a:rPr lang="ar-SA" smtClean="0"/>
              <a:pPr/>
              <a:t>20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8963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6D4A8-A91A-43A5-998B-0F2EA1511165}" type="slidenum">
              <a:rPr lang="ar-SA" smtClean="0"/>
              <a:pPr/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739969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E93E4-22C6-418E-8DF2-8BB4BD9B7F68}" type="slidenum">
              <a:rPr lang="ar-SA" smtClean="0"/>
              <a:pPr/>
              <a:t>21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095428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A5116-4296-4F19-AC33-095F1E2380A7}" type="slidenum">
              <a:rPr lang="ar-SA" smtClean="0"/>
              <a:pPr/>
              <a:t>22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4439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2FE5A-DC8D-46DB-9889-26D5A6A13705}" type="slidenum">
              <a:rPr lang="ar-SA" smtClean="0"/>
              <a:pPr/>
              <a:t>23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54917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91D5A-8BE1-43E1-A8EE-C0AF77A59D56}" type="slidenum">
              <a:rPr lang="ar-SA" smtClean="0"/>
              <a:pPr/>
              <a:t>25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77153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5D359-3D65-4A2F-97B9-01AAA8205AB6}" type="slidenum">
              <a:rPr lang="ar-SA" smtClean="0"/>
              <a:pPr/>
              <a:t>26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07394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A5720-F7DF-4051-84FF-28FC72179048}" type="slidenum">
              <a:rPr lang="ar-SA" smtClean="0"/>
              <a:pPr/>
              <a:t>27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13298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89391-B00A-4EB9-95B0-5543A1750160}" type="slidenum">
              <a:rPr lang="ar-SA" smtClean="0"/>
              <a:pPr/>
              <a:t>28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5990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11126-786B-469A-BB9A-440375EB953F}" type="slidenum">
              <a:rPr lang="ar-SA" smtClean="0"/>
              <a:pPr/>
              <a:t>29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532735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236B98-597C-4203-99D5-1EAF0491E470}" type="slidenum">
              <a:rPr lang="ar-SA" smtClean="0"/>
              <a:pPr/>
              <a:t>30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76095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A21FE5-AEAF-4E6C-888D-F82C7C435A7B}" type="slidenum">
              <a:rPr lang="ar-SA" smtClean="0"/>
              <a:pPr/>
              <a:t>31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2410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D056A0-BE98-49EE-9E91-5D7B410AE64D}" type="slidenum">
              <a:rPr lang="ar-SA" smtClean="0"/>
              <a:pPr/>
              <a:t>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25139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332A6-7140-48DD-9BB2-944B5D10FDCE}" type="slidenum">
              <a:rPr lang="ar-SA" smtClean="0"/>
              <a:pPr/>
              <a:t>32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953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1DBE43-3AC6-4533-A617-253CF2052B40}" type="slidenum">
              <a:rPr lang="ar-SA" smtClean="0"/>
              <a:pPr/>
              <a:t>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5735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1627F9-A59B-41AB-9FDF-94FA7E0BDF47}" type="slidenum">
              <a:rPr lang="ar-SA" smtClean="0"/>
              <a:pPr/>
              <a:t>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991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F549AD-14C6-4CD6-A913-956B89A8DE04}" type="slidenum">
              <a:rPr lang="ar-SA" smtClean="0"/>
              <a:pPr/>
              <a:t>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0654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D98D4B-3EC3-456D-9F23-8BCB64D20556}" type="slidenum">
              <a:rPr lang="ar-SA" smtClean="0"/>
              <a:pPr/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980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E1747-6917-4DBC-B151-A3708FEC0F77}" type="slidenum">
              <a:rPr lang="ar-SA" smtClean="0"/>
              <a:pPr/>
              <a:t>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8702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2F4B4-A108-46A0-BD1D-8359A696DD77}" type="slidenum">
              <a:rPr lang="ar-SA" smtClean="0"/>
              <a:pPr/>
              <a:t>10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05217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6490-B95F-43C7-9F0A-9038B7D1988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ADDD-5F71-493E-A1F9-E1278E9F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8668-2877-4C2E-87BC-CE83D89F3BC7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AF27-2311-4AA9-B084-C4522C40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FBB1-DE0D-4C98-9A4B-3311AD6429F3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0E15-6A33-45E6-A4FF-36C3C465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F39E-8774-4E7C-B4A8-C4A4892257CA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8E25-1561-48E9-A0E3-3D9E9976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6D76-392C-4BA1-91EA-194072FEFC86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BE18-2B12-4B65-8F54-67EAD5AAA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C05A-C91A-40BC-A209-25A05DCF304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CA00-C704-4003-9349-3D7FCE9F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25B1-7633-4D1E-933A-F89DBCF48659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677F-1727-4F17-8E29-F4AAC395F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6F8B-089F-4A78-965D-31D7C67BB187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F4F2-15A5-48A2-80F3-A2C71783B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FA55-BDD3-4D25-94DD-EAD0BC0E4C5E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45D7-568E-469C-AD5B-B8A4026A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4B72-FAF3-4649-93D2-BA9711181476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CA73-C6B8-45C2-97E7-B96A95E4B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8670-1BC2-4D6F-B546-759FCB3EFC78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6A31-D878-4EE2-ADD4-44A9F9CD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21E32C3-1562-41AA-8119-1FF50A7DDDB4}" type="datetimeFigureOut">
              <a:rPr lang="en-US"/>
              <a:pPr>
                <a:defRPr/>
              </a:pPr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AE710F9-4844-4DE3-9BF8-EEB0163A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r" rtl="1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r" rtl="1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r" rtl="1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Restricting and Sorting Data</a:t>
            </a:r>
            <a:br>
              <a:rPr lang="en-US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dirty="0" smtClean="0"/>
              <a:t>LECTURE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Aliases (</a:t>
            </a:r>
            <a:r>
              <a:rPr lang="en-US" dirty="0" smtClean="0">
                <a:solidFill>
                  <a:srgbClr val="0070C0"/>
                </a:solidFill>
              </a:rPr>
              <a:t>Example 3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29600" cy="4625975"/>
          </a:xfrm>
        </p:spPr>
        <p:txBody>
          <a:bodyPr/>
          <a:lstStyle/>
          <a:p>
            <a:pPr algn="l" rtl="0" eaLnBrk="1" hangingPunct="1"/>
            <a:r>
              <a:rPr lang="en-US" sz="2800" smtClean="0">
                <a:solidFill>
                  <a:srgbClr val="FF0000"/>
                </a:solidFill>
              </a:rPr>
              <a:t>Q: Return the last name, job id, and the department number for the employee whose last name is </a:t>
            </a:r>
            <a:r>
              <a:rPr lang="en-US" sz="2800" b="1" smtClean="0">
                <a:solidFill>
                  <a:srgbClr val="FF0000"/>
                </a:solidFill>
              </a:rPr>
              <a:t>Goyal</a:t>
            </a:r>
            <a:endParaRPr lang="ar-SA" sz="2800" b="1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SELECT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AS “LN”, </a:t>
            </a:r>
            <a:r>
              <a:rPr lang="en-US" sz="2000" b="1" dirty="0" err="1">
                <a:solidFill>
                  <a:schemeClr val="tx1"/>
                </a:solidFill>
              </a:rPr>
              <a:t>job_id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department_id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FROM   employees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WHERE 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= </a:t>
            </a:r>
            <a:r>
              <a:rPr lang="en-US" sz="2000" b="1" dirty="0">
                <a:solidFill>
                  <a:srgbClr val="00B050"/>
                </a:solidFill>
              </a:rPr>
              <a:t>'</a:t>
            </a:r>
            <a:r>
              <a:rPr lang="en-US" sz="2000" b="1" dirty="0" err="1">
                <a:solidFill>
                  <a:srgbClr val="002060"/>
                </a:solidFill>
              </a:rPr>
              <a:t>Goyal</a:t>
            </a:r>
            <a:r>
              <a:rPr lang="en-US" sz="2800" b="1" dirty="0">
                <a:solidFill>
                  <a:srgbClr val="00B050"/>
                </a:solidFill>
              </a:rPr>
              <a:t>'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SELECT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AS “LN”, </a:t>
            </a:r>
            <a:r>
              <a:rPr lang="en-US" sz="2000" b="1" dirty="0" err="1">
                <a:solidFill>
                  <a:schemeClr val="tx1"/>
                </a:solidFill>
              </a:rPr>
              <a:t>job_id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department_id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FROM   employees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WHERE  LN = </a:t>
            </a:r>
            <a:r>
              <a:rPr lang="en-US" sz="2000" b="1" dirty="0">
                <a:solidFill>
                  <a:srgbClr val="00B050"/>
                </a:solidFill>
              </a:rPr>
              <a:t>‘</a:t>
            </a:r>
            <a:r>
              <a:rPr lang="en-US" sz="2000" b="1" dirty="0" err="1">
                <a:solidFill>
                  <a:srgbClr val="002060"/>
                </a:solidFill>
              </a:rPr>
              <a:t>Goyal</a:t>
            </a:r>
            <a:r>
              <a:rPr lang="en-US" sz="2800" b="1" dirty="0">
                <a:solidFill>
                  <a:srgbClr val="00B050"/>
                </a:solidFill>
              </a:rPr>
              <a:t>'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  <a:endParaRPr lang="ar-SA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45720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8229600" cy="4981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Comparison conditions are used in conditions that compare </a:t>
            </a:r>
            <a:r>
              <a:rPr lang="en-US" sz="2800" i="1" kern="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one expression to a value  or another expression  </a:t>
            </a:r>
            <a:r>
              <a:rPr lang="en-US" sz="2800" kern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(see Example 4)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They are used in the WHERE clause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2D050"/>
                </a:solidFill>
                <a:latin typeface="+mn-lt"/>
                <a:cs typeface="+mn-cs"/>
              </a:rPr>
              <a:t>Example</a:t>
            </a:r>
            <a:endParaRPr lang="en-US" sz="3200" dirty="0">
              <a:solidFill>
                <a:srgbClr val="92D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... WHERE </a:t>
            </a:r>
            <a:r>
              <a:rPr lang="en-US" sz="3200" dirty="0" err="1">
                <a:latin typeface="+mn-lt"/>
                <a:cs typeface="+mn-cs"/>
              </a:rPr>
              <a:t>hire_date</a:t>
            </a:r>
            <a:r>
              <a:rPr lang="en-US" sz="3200" dirty="0">
                <a:latin typeface="+mn-lt"/>
                <a:cs typeface="+mn-cs"/>
              </a:rPr>
              <a:t>='01-JAN-95'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... WHERE salary&gt;=6000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... WHERE </a:t>
            </a:r>
            <a:r>
              <a:rPr lang="en-US" sz="3200" dirty="0" err="1">
                <a:latin typeface="+mn-lt"/>
                <a:cs typeface="+mn-cs"/>
              </a:rPr>
              <a:t>last_name</a:t>
            </a:r>
            <a:r>
              <a:rPr lang="en-US" sz="3200" dirty="0">
                <a:latin typeface="+mn-lt"/>
                <a:cs typeface="+mn-cs"/>
              </a:rPr>
              <a:t>='Smith‘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200" kern="100" dirty="0">
              <a:latin typeface="Times New Roman"/>
              <a:ea typeface="MS Gothic"/>
              <a:cs typeface="MS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Conditions: (</a:t>
            </a:r>
            <a:r>
              <a:rPr lang="en-US" dirty="0" smtClean="0">
                <a:solidFill>
                  <a:schemeClr val="bg1"/>
                </a:solidFill>
              </a:rPr>
              <a:t>Comparison operators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9050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Operator</a:t>
                      </a:r>
                      <a:endParaRPr lang="en-US" sz="2400" kern="100" dirty="0">
                        <a:solidFill>
                          <a:schemeClr val="bg1"/>
                        </a:solidFill>
                        <a:latin typeface="+mj-lt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Greater or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 or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0"/>
            <a:ext cx="8382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Conditions: (</a:t>
            </a:r>
            <a:r>
              <a:rPr lang="en-US" dirty="0" smtClean="0">
                <a:solidFill>
                  <a:srgbClr val="0070C0"/>
                </a:solidFill>
              </a:rPr>
              <a:t>Example 4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457200" y="3146425"/>
            <a:ext cx="8229600" cy="2035175"/>
          </a:xfrm>
        </p:spPr>
        <p:txBody>
          <a:bodyPr/>
          <a:lstStyle/>
          <a:p>
            <a:pPr algn="l" eaLnBrk="1" hangingPunct="1"/>
            <a:r>
              <a:rPr lang="en-US" b="1" smtClean="0"/>
              <a:t>SELECT last_name, salary</a:t>
            </a:r>
            <a:endParaRPr lang="en-US" smtClean="0"/>
          </a:p>
          <a:p>
            <a:pPr algn="l" eaLnBrk="1" hangingPunct="1">
              <a:buFont typeface="Arial" pitchFamily="34" charset="0"/>
              <a:buNone/>
            </a:pPr>
            <a:r>
              <a:rPr lang="en-US" b="1" smtClean="0"/>
              <a:t>FROM   employees</a:t>
            </a:r>
            <a:endParaRPr lang="en-US" smtClean="0"/>
          </a:p>
          <a:p>
            <a:pPr algn="l" eaLnBrk="1" hangingPunct="1">
              <a:buFont typeface="Arial" pitchFamily="34" charset="0"/>
              <a:buNone/>
            </a:pPr>
            <a:r>
              <a:rPr lang="en-US" b="1" smtClean="0"/>
              <a:t>WHERE  salary </a:t>
            </a:r>
            <a:r>
              <a:rPr lang="en-US" b="1" smtClean="0">
                <a:solidFill>
                  <a:srgbClr val="00B050"/>
                </a:solidFill>
              </a:rPr>
              <a:t>&lt;=</a:t>
            </a:r>
            <a:r>
              <a:rPr lang="en-US" b="1" smtClean="0"/>
              <a:t> 3000;</a:t>
            </a:r>
            <a:endParaRPr lang="en-US" smtClean="0"/>
          </a:p>
          <a:p>
            <a:pPr algn="l"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Q: Return the last_name and salary for all employees whose salaries are not grater than 3000 </a:t>
            </a:r>
            <a:endParaRPr lang="ar-SA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Conditions: (</a:t>
            </a:r>
            <a:r>
              <a:rPr lang="en-US" dirty="0" smtClean="0">
                <a:solidFill>
                  <a:schemeClr val="bg1"/>
                </a:solidFill>
              </a:rPr>
              <a:t>Other Comparison operators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BETWEEN …… AND …….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Between two values (inclusive)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en-US" sz="1800" b="1" kern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IN(set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 any of a list of values 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LIKE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 a character pattern 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NULL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a null value 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 :(</a:t>
            </a:r>
            <a:r>
              <a:rPr lang="en-US" b="0" dirty="0" smtClean="0">
                <a:solidFill>
                  <a:schemeClr val="bg1"/>
                </a:solidFill>
              </a:rPr>
              <a:t>Using the </a:t>
            </a:r>
            <a:r>
              <a:rPr lang="ar-SA" b="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b="0" dirty="0" smtClean="0">
                <a:solidFill>
                  <a:schemeClr val="bg1"/>
                </a:solidFill>
              </a:rPr>
              <a:t>BETWEEN Condition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/>
              <a:t>Use the BETWEEN condition to display rows based on a </a:t>
            </a:r>
            <a:r>
              <a:rPr lang="en-US" b="1" i="1" smtClean="0">
                <a:solidFill>
                  <a:srgbClr val="92D050"/>
                </a:solidFill>
              </a:rPr>
              <a:t>range of values</a:t>
            </a:r>
            <a:r>
              <a:rPr lang="en-US" b="1" smtClean="0"/>
              <a:t>.</a:t>
            </a:r>
            <a:endParaRPr lang="en-US" smtClean="0"/>
          </a:p>
          <a:p>
            <a:pPr lvl="1" algn="l" rtl="0" eaLnBrk="1" hangingPunct="1"/>
            <a:r>
              <a:rPr lang="en-US" smtClean="0"/>
              <a:t>Values specified with the BETWEEN condition are </a:t>
            </a:r>
            <a:r>
              <a:rPr lang="en-US" b="1" smtClean="0">
                <a:solidFill>
                  <a:schemeClr val="accent2"/>
                </a:solidFill>
              </a:rPr>
              <a:t>inclusive</a:t>
            </a:r>
            <a:r>
              <a:rPr lang="en-US" smtClean="0"/>
              <a:t> (i.e. lower limit and higher limit are included too)</a:t>
            </a:r>
          </a:p>
          <a:p>
            <a:pPr lvl="1" algn="l" rtl="0" eaLnBrk="1" hangingPunct="1"/>
            <a:r>
              <a:rPr lang="en-US" smtClean="0"/>
              <a:t>You must specify the lower limit first .</a:t>
            </a:r>
            <a:r>
              <a:rPr lang="en-US" smtClean="0">
                <a:solidFill>
                  <a:srgbClr val="0070C0"/>
                </a:solidFill>
              </a:rPr>
              <a:t>(see </a:t>
            </a:r>
            <a:r>
              <a:rPr lang="en-US" b="1" smtClean="0">
                <a:solidFill>
                  <a:srgbClr val="0070C0"/>
                </a:solidFill>
              </a:rPr>
              <a:t>Example 5</a:t>
            </a:r>
            <a:r>
              <a:rPr lang="en-US" smtClean="0">
                <a:solidFill>
                  <a:srgbClr val="0070C0"/>
                </a:solidFill>
              </a:rPr>
              <a:t>)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846" t="39841" r="24069" b="24709"/>
          <a:stretch>
            <a:fillRect/>
          </a:stretch>
        </p:blipFill>
        <p:spPr>
          <a:xfrm>
            <a:off x="228600" y="3200400"/>
            <a:ext cx="8443913" cy="3429000"/>
          </a:xfrm>
          <a:noFill/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Q: Return the last_name and salary for all employees whose salaries are in the range 2500 and 3500</a:t>
            </a:r>
            <a:endParaRPr lang="ar-SA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 :( </a:t>
            </a:r>
            <a:r>
              <a:rPr lang="en-US" b="0" dirty="0" smtClean="0">
                <a:solidFill>
                  <a:schemeClr val="bg1"/>
                </a:solidFill>
              </a:rPr>
              <a:t>Using the IN Condition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3178175"/>
          </a:xfrm>
        </p:spPr>
        <p:txBody>
          <a:bodyPr/>
          <a:lstStyle/>
          <a:p>
            <a:pPr algn="l" rtl="0" eaLnBrk="1" hangingPunct="1"/>
            <a:r>
              <a:rPr lang="en-US" sz="2400" b="1" dirty="0" smtClean="0"/>
              <a:t>Use the IN condition to display rows based on a </a:t>
            </a:r>
            <a:r>
              <a:rPr lang="en-US" sz="2400" b="1" i="1" dirty="0" smtClean="0">
                <a:solidFill>
                  <a:srgbClr val="92D050"/>
                </a:solidFill>
              </a:rPr>
              <a:t>specific of values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0070C0"/>
                </a:solidFill>
              </a:rPr>
              <a:t>(See Example  6)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0"/>
            <a:ext cx="8077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6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57200" y="2994025"/>
            <a:ext cx="8229600" cy="3178175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sz="2400" b="1" smtClean="0"/>
              <a:t>SELECT employee_id, last_name, salary, manager_id</a:t>
            </a:r>
            <a:endParaRPr lang="en-US" sz="24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b="1" smtClean="0"/>
              <a:t>FROM   employees</a:t>
            </a:r>
            <a:endParaRPr lang="en-US" sz="24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b="1" smtClean="0"/>
              <a:t>WHERE  manager_id IN (100, 101, 201);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b="1" smtClean="0"/>
          </a:p>
          <a:p>
            <a:pPr algn="l" rtl="0" eaLnBrk="1" hangingPunct="1"/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 l="30453" t="55208" r="26208" b="22917"/>
          <a:stretch>
            <a:fillRect/>
          </a:stretch>
        </p:blipFill>
        <p:spPr bwMode="auto">
          <a:xfrm>
            <a:off x="206375" y="4267200"/>
            <a:ext cx="886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419600" y="4343400"/>
            <a:ext cx="381000" cy="838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609600" y="15240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Q: Return the employee_id, last_name, salary, and manager_d for all employees whose manager_id’s is either 100,101,or 201</a:t>
            </a:r>
            <a:endParaRPr lang="ar-SA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733800"/>
            <a:ext cx="8077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 :( </a:t>
            </a:r>
            <a:r>
              <a:rPr lang="en-US" b="0" dirty="0" smtClean="0">
                <a:solidFill>
                  <a:schemeClr val="bg1"/>
                </a:solidFill>
              </a:rPr>
              <a:t>Using the IN Condition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0"/>
          </a:xfrm>
        </p:spPr>
        <p:txBody>
          <a:bodyPr rtlCol="0">
            <a:normAutofit fontScale="92500" lnSpcReduction="2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IN condition can be used with any data type. The following example returns a row from the EMPLOYEES table for any employee whose last name is included in the list of names in the  WHERE clause: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SELECT </a:t>
            </a:r>
            <a:r>
              <a:rPr lang="en-US" b="1" dirty="0" err="1" smtClean="0"/>
              <a:t>employee_id</a:t>
            </a:r>
            <a:r>
              <a:rPr lang="en-US" b="1" dirty="0" smtClean="0"/>
              <a:t>, </a:t>
            </a:r>
            <a:r>
              <a:rPr lang="en-US" b="1" dirty="0" err="1" smtClean="0"/>
              <a:t>manager_id</a:t>
            </a:r>
            <a:r>
              <a:rPr lang="en-US" b="1" dirty="0" smtClean="0"/>
              <a:t>, </a:t>
            </a:r>
            <a:r>
              <a:rPr lang="en-US" b="1" dirty="0" err="1" smtClean="0"/>
              <a:t>department_id</a:t>
            </a: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FROM   employees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WHERE  </a:t>
            </a:r>
            <a:r>
              <a:rPr lang="en-US" b="1" dirty="0" err="1" smtClean="0"/>
              <a:t>last_name</a:t>
            </a:r>
            <a:r>
              <a:rPr lang="en-US" b="1" dirty="0" smtClean="0"/>
              <a:t> IN ('</a:t>
            </a:r>
            <a:r>
              <a:rPr lang="en-US" b="1" dirty="0" err="1" smtClean="0"/>
              <a:t>Hartstein</a:t>
            </a:r>
            <a:r>
              <a:rPr lang="en-US" b="1" dirty="0" smtClean="0"/>
              <a:t>', 'Vargas');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Outlines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846" t="32465" r="24069" b="39532"/>
          <a:stretch>
            <a:fillRect/>
          </a:stretch>
        </p:blipFill>
        <p:spPr>
          <a:xfrm>
            <a:off x="371475" y="1600200"/>
            <a:ext cx="8315325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 :( </a:t>
            </a:r>
            <a:r>
              <a:rPr lang="en-US" b="0" dirty="0" smtClean="0">
                <a:solidFill>
                  <a:schemeClr val="bg1"/>
                </a:solidFill>
              </a:rPr>
              <a:t>Using the LIKE Condition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l" rtl="0" eaLnBrk="1" hangingPunct="1"/>
            <a:r>
              <a:rPr lang="en-US" sz="2800" smtClean="0"/>
              <a:t>With the Where clause, you may not always know the </a:t>
            </a:r>
            <a:r>
              <a:rPr lang="en-US" sz="2800" b="1" smtClean="0">
                <a:solidFill>
                  <a:schemeClr val="accent2"/>
                </a:solidFill>
              </a:rPr>
              <a:t>exact</a:t>
            </a:r>
            <a:r>
              <a:rPr lang="en-US" sz="2800" smtClean="0"/>
              <a:t> value to search for</a:t>
            </a:r>
            <a:r>
              <a:rPr lang="en-US" sz="280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</a:p>
          <a:p>
            <a:pPr algn="l" rtl="0" eaLnBrk="1" hangingPunct="1"/>
            <a:r>
              <a:rPr lang="en-US" sz="2800" smtClean="0">
                <a:sym typeface="Wingdings" pitchFamily="2" charset="2"/>
              </a:rPr>
              <a:t>You can select rows that match a character pattern by using </a:t>
            </a:r>
            <a:r>
              <a:rPr lang="en-US" sz="2800" smtClean="0">
                <a:solidFill>
                  <a:schemeClr val="accent1"/>
                </a:solidFill>
                <a:sym typeface="Wingdings" pitchFamily="2" charset="2"/>
              </a:rPr>
              <a:t>LIKE condition</a:t>
            </a:r>
            <a:r>
              <a:rPr lang="en-US" sz="2800" smtClean="0">
                <a:sym typeface="Wingdings" pitchFamily="2" charset="2"/>
              </a:rPr>
              <a:t>.</a:t>
            </a:r>
            <a:r>
              <a:rPr lang="en-US" sz="2800" smtClean="0"/>
              <a:t>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z="2800" smtClean="0"/>
          </a:p>
          <a:p>
            <a:pPr algn="l" rtl="0" eaLnBrk="1" hangingPunct="1"/>
            <a:r>
              <a:rPr lang="en-US" sz="2800" smtClean="0"/>
              <a:t>Search conditions can contain either literal </a:t>
            </a:r>
            <a:r>
              <a:rPr lang="en-US" sz="2800" b="1" smtClean="0"/>
              <a:t>characters </a:t>
            </a:r>
            <a:r>
              <a:rPr lang="en-US" sz="2800" smtClean="0"/>
              <a:t>or</a:t>
            </a:r>
            <a:r>
              <a:rPr lang="en-US" sz="2800" b="1" smtClean="0"/>
              <a:t> numbers (</a:t>
            </a:r>
            <a:r>
              <a:rPr lang="en-US" sz="2800" smtClean="0">
                <a:solidFill>
                  <a:srgbClr val="0070C0"/>
                </a:solidFill>
              </a:rPr>
              <a:t>see Example7  &amp; 8</a:t>
            </a:r>
            <a:r>
              <a:rPr lang="en-US" sz="2800" b="1" smtClean="0"/>
              <a:t>):</a:t>
            </a:r>
            <a:endParaRPr lang="en-US" sz="2800" smtClean="0"/>
          </a:p>
          <a:p>
            <a:pPr lvl="1" algn="l" rtl="0" eaLnBrk="1" hangingPunct="1"/>
            <a:r>
              <a:rPr lang="en-US" sz="2400" smtClean="0"/>
              <a:t> </a:t>
            </a:r>
            <a:r>
              <a:rPr lang="en-US" sz="2400" b="1" smtClean="0">
                <a:solidFill>
                  <a:srgbClr val="92D050"/>
                </a:solidFill>
              </a:rPr>
              <a:t>%</a:t>
            </a:r>
            <a:r>
              <a:rPr lang="en-US" sz="2400" smtClean="0"/>
              <a:t> represents any zero or many characters.</a:t>
            </a:r>
          </a:p>
          <a:p>
            <a:pPr lvl="1" algn="l" rtl="0" eaLnBrk="1" hangingPunct="1"/>
            <a:r>
              <a:rPr lang="en-US" sz="2400" smtClean="0">
                <a:solidFill>
                  <a:srgbClr val="92D050"/>
                </a:solidFill>
              </a:rPr>
              <a:t>_</a:t>
            </a:r>
            <a:r>
              <a:rPr lang="en-US" sz="2400" smtClean="0"/>
              <a:t> represent any single  character.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b="1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429000"/>
            <a:ext cx="8153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24400"/>
          </a:xfrm>
        </p:spPr>
        <p:txBody>
          <a:bodyPr rtlCol="0">
            <a:normAutofit fontScale="92500" lnSpcReduction="1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Q:Return the first name from the EMPLOYEES table for any employee whose first name begins with an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SELECT </a:t>
            </a:r>
            <a:r>
              <a:rPr lang="en-US" b="1" dirty="0" err="1" smtClean="0"/>
              <a:t>first_name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FROM  employees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WHERE </a:t>
            </a:r>
            <a:r>
              <a:rPr lang="en-US" b="1" dirty="0" err="1" smtClean="0"/>
              <a:t>first_name</a:t>
            </a:r>
            <a:r>
              <a:rPr lang="en-US" b="1" dirty="0" smtClean="0"/>
              <a:t> LIKE </a:t>
            </a:r>
            <a:r>
              <a:rPr lang="en-US" b="1" dirty="0" smtClean="0">
                <a:solidFill>
                  <a:srgbClr val="00B050"/>
                </a:solidFill>
              </a:rPr>
              <a:t>'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%</a:t>
            </a:r>
            <a:r>
              <a:rPr lang="en-US" b="1" dirty="0" smtClean="0">
                <a:solidFill>
                  <a:srgbClr val="00B050"/>
                </a:solidFill>
              </a:rPr>
              <a:t>'</a:t>
            </a:r>
            <a:r>
              <a:rPr lang="en-US" b="1" dirty="0" smtClean="0"/>
              <a:t>;</a:t>
            </a:r>
          </a:p>
          <a:p>
            <a:pPr marL="438912" indent="-320040" algn="l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Note that: </a:t>
            </a:r>
            <a:r>
              <a:rPr lang="en-US" dirty="0" smtClean="0"/>
              <a:t>Names beginning with an </a:t>
            </a:r>
            <a:r>
              <a:rPr lang="en-US" b="1" dirty="0" smtClean="0">
                <a:solidFill>
                  <a:srgbClr val="00B050"/>
                </a:solidFill>
              </a:rPr>
              <a:t>s (Lower case)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not returned.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90800"/>
            <a:ext cx="8153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8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/>
              <a:t>You can combine pattern-matching characters.</a:t>
            </a:r>
          </a:p>
          <a:p>
            <a:pPr algn="l" rtl="0" eaLnBrk="1" hangingPunct="1"/>
            <a:endParaRPr lang="en-US" sz="2400" smtClean="0"/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400" b="1" smtClean="0"/>
              <a:t>SELECT last_name</a:t>
            </a:r>
            <a:endParaRPr lang="en-US" sz="24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b="1" smtClean="0"/>
              <a:t>FROM   employees</a:t>
            </a:r>
            <a:endParaRPr lang="en-US" sz="240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b="1" smtClean="0"/>
              <a:t>WHERE  last_name LIKE </a:t>
            </a:r>
            <a:r>
              <a:rPr lang="en-US" sz="2400" b="1" smtClean="0">
                <a:solidFill>
                  <a:srgbClr val="00B050"/>
                </a:solidFill>
              </a:rPr>
              <a:t>'</a:t>
            </a:r>
            <a:r>
              <a:rPr lang="en-US" sz="2400" b="1" smtClean="0">
                <a:solidFill>
                  <a:srgbClr val="0070C0"/>
                </a:solidFill>
              </a:rPr>
              <a:t>_</a:t>
            </a:r>
            <a:r>
              <a:rPr lang="en-US" sz="2400" b="1" smtClean="0">
                <a:solidFill>
                  <a:srgbClr val="FF0000"/>
                </a:solidFill>
              </a:rPr>
              <a:t>o</a:t>
            </a:r>
            <a:r>
              <a:rPr lang="en-US" sz="2400" b="1" smtClean="0">
                <a:solidFill>
                  <a:srgbClr val="0070C0"/>
                </a:solidFill>
              </a:rPr>
              <a:t>%</a:t>
            </a:r>
            <a:r>
              <a:rPr lang="en-US" sz="2400" b="1" smtClean="0">
                <a:solidFill>
                  <a:srgbClr val="00B050"/>
                </a:solidFill>
              </a:rPr>
              <a:t>‘ </a:t>
            </a:r>
            <a:r>
              <a:rPr lang="en-US" sz="2400" b="1" smtClean="0"/>
              <a:t>;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2400" smtClean="0"/>
          </a:p>
          <a:p>
            <a:pPr algn="l" rtl="0" eaLnBrk="1" hangingPunct="1"/>
            <a:r>
              <a:rPr lang="en-US" sz="2400" smtClean="0"/>
              <a:t>The previews example displays the names of all employees whose last name has an 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o</a:t>
            </a:r>
            <a:r>
              <a:rPr lang="en-US" sz="2400" smtClean="0"/>
              <a:t> as the second character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 l="29868" t="52083" r="26794" b="36459"/>
          <a:stretch>
            <a:fillRect/>
          </a:stretch>
        </p:blipFill>
        <p:spPr bwMode="auto">
          <a:xfrm>
            <a:off x="277813" y="5105400"/>
            <a:ext cx="8713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495800" y="4800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Comparison Conditions :( </a:t>
            </a:r>
            <a:r>
              <a:rPr lang="en-US" b="0" dirty="0" smtClean="0">
                <a:solidFill>
                  <a:schemeClr val="bg1"/>
                </a:solidFill>
              </a:rPr>
              <a:t>Using the NULL Conditions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/>
              <a:t>In the where clause we can test for NULL using the </a:t>
            </a:r>
            <a:r>
              <a:rPr lang="en-US" b="1" smtClean="0">
                <a:solidFill>
                  <a:srgbClr val="92D050"/>
                </a:solidFill>
              </a:rPr>
              <a:t>IS NULL </a:t>
            </a:r>
            <a:r>
              <a:rPr lang="en-US" b="1" smtClean="0"/>
              <a:t>operator </a:t>
            </a:r>
            <a:r>
              <a:rPr lang="en-US" b="1" smtClean="0">
                <a:solidFill>
                  <a:srgbClr val="0070C0"/>
                </a:solidFill>
              </a:rPr>
              <a:t>(see Example 9)</a:t>
            </a:r>
          </a:p>
          <a:p>
            <a:pPr algn="l" rtl="0" eaLnBrk="1" hangingPunct="1"/>
            <a:endParaRPr lang="en-US" b="1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9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Q:Return the last name and manager_id from the EMPLOYEES table for any employee who have NO manager</a:t>
            </a:r>
          </a:p>
          <a:p>
            <a:pPr algn="l" rtl="0">
              <a:buFont typeface="Wingdings 2" pitchFamily="18" charset="2"/>
              <a:buNone/>
            </a:pPr>
            <a:endParaRPr lang="ar-SA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l="27525" t="43750" r="23865" b="31250"/>
          <a:stretch>
            <a:fillRect/>
          </a:stretch>
        </p:blipFill>
        <p:spPr bwMode="auto">
          <a:xfrm>
            <a:off x="107950" y="3352800"/>
            <a:ext cx="8959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Conditions: (</a:t>
            </a:r>
            <a:r>
              <a:rPr lang="en-US" dirty="0" smtClean="0">
                <a:solidFill>
                  <a:schemeClr val="bg1"/>
                </a:solidFill>
              </a:rPr>
              <a:t>Logical operators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Returns TRUE if both 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component are true 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Returns TRUE if either 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component are true 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Returns TRUE if the following  </a:t>
                      </a:r>
                      <a:r>
                        <a:rPr lang="en-US" sz="18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condition is</a:t>
                      </a:r>
                      <a:r>
                        <a:rPr lang="en-US" sz="1800" b="1" kern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false</a:t>
                      </a:r>
                      <a:endParaRPr lang="en-US" sz="14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AND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198" t="29170" r="26230" b="32944"/>
          <a:stretch>
            <a:fillRect/>
          </a:stretch>
        </p:blipFill>
        <p:spPr>
          <a:xfrm>
            <a:off x="304800" y="1905000"/>
            <a:ext cx="86106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AND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The following table shows the results of combining two expressions with AND: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048000"/>
          <a:ext cx="7239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null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OR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176" t="29170" r="24069" b="24709"/>
          <a:stretch>
            <a:fillRect/>
          </a:stretch>
        </p:blipFill>
        <p:spPr>
          <a:xfrm>
            <a:off x="152400" y="1524000"/>
            <a:ext cx="888206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OR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endParaRPr lang="ar-SA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/>
              <a:t>The following table shows the results of combining two expressions with OR: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971800"/>
          <a:ext cx="7162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false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True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False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null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362200"/>
            <a:ext cx="769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Limiting the Rows Selected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851025"/>
            <a:ext cx="8229600" cy="4625975"/>
          </a:xfrm>
        </p:spPr>
        <p:txBody>
          <a:bodyPr/>
          <a:lstStyle/>
          <a:p>
            <a:pPr algn="l" rtl="0" eaLnBrk="1" hangingPunct="1"/>
            <a:r>
              <a:rPr lang="en-US" sz="2800" smtClean="0"/>
              <a:t>Consider the table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800" smtClean="0"/>
              <a:t>	 </a:t>
            </a:r>
            <a:r>
              <a:rPr lang="en-US" sz="2800" b="1" smtClean="0"/>
              <a:t>employee</a:t>
            </a:r>
            <a:r>
              <a:rPr lang="en-US" sz="2800" smtClean="0"/>
              <a:t>(</a:t>
            </a:r>
            <a:r>
              <a:rPr lang="en-US" sz="2800" u="sng" smtClean="0"/>
              <a:t>employee_id,</a:t>
            </a:r>
            <a:r>
              <a:rPr lang="en-US" sz="2800" smtClean="0"/>
              <a:t>last_name,job_id, department_id ) </a:t>
            </a:r>
          </a:p>
          <a:p>
            <a:pPr algn="l" rtl="0" eaLnBrk="1" hangingPunct="1"/>
            <a:endParaRPr lang="en-US" sz="2800" smtClean="0"/>
          </a:p>
          <a:p>
            <a:pPr algn="l" rtl="0" eaLnBrk="1" hangingPunct="1"/>
            <a:r>
              <a:rPr lang="en-US" sz="2800" smtClean="0"/>
              <a:t>assume that you want to display all the employees in department</a:t>
            </a:r>
            <a:r>
              <a:rPr lang="en-US" sz="2800" smtClean="0">
                <a:solidFill>
                  <a:schemeClr val="accent2"/>
                </a:solidFill>
              </a:rPr>
              <a:t> 90</a:t>
            </a:r>
            <a:r>
              <a:rPr lang="en-US" sz="2800" smtClean="0"/>
              <a:t>. </a:t>
            </a:r>
            <a:r>
              <a:rPr lang="en-US" sz="2800" smtClean="0">
                <a:solidFill>
                  <a:srgbClr val="92D050"/>
                </a:solidFill>
                <a:sym typeface="Wingdings" pitchFamily="2" charset="2"/>
              </a:rPr>
              <a:t></a:t>
            </a:r>
            <a:r>
              <a:rPr lang="en-US" sz="2800" smtClean="0"/>
              <a:t>The rows with a value of 90 in the DEPARTMENT_ID column are the only ones returned. </a:t>
            </a:r>
          </a:p>
          <a:p>
            <a:pPr algn="l" rtl="0" eaLnBrk="1" hangingPunct="1"/>
            <a:r>
              <a:rPr lang="en-US" sz="2800" smtClean="0"/>
              <a:t>This method of restriction is the basis of the </a:t>
            </a:r>
            <a:r>
              <a:rPr lang="en-US" sz="2800" b="1" smtClean="0">
                <a:solidFill>
                  <a:schemeClr val="accent2"/>
                </a:solidFill>
              </a:rPr>
              <a:t>WHERE clause </a:t>
            </a:r>
            <a:r>
              <a:rPr lang="en-US" sz="2800" smtClean="0"/>
              <a:t>in SQL.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NOT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000" t="31883" r="23148" b="26270"/>
          <a:stretch>
            <a:fillRect/>
          </a:stretch>
        </p:blipFill>
        <p:spPr>
          <a:xfrm>
            <a:off x="242888" y="2057400"/>
            <a:ext cx="8901112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NOT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mtClean="0"/>
              <a:t>The following table show the result of applying the not operator on a condition: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b="1" smtClean="0"/>
          </a:p>
          <a:p>
            <a:pPr eaLnBrk="1" hangingPunct="1">
              <a:buFont typeface="Arial" pitchFamily="34" charset="0"/>
              <a:buNone/>
            </a:pPr>
            <a:endParaRPr lang="en-US" b="1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017838"/>
          <a:ext cx="6096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null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null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Logical Conditions :(</a:t>
            </a:r>
            <a:r>
              <a:rPr lang="en-US" b="0" dirty="0" smtClean="0">
                <a:solidFill>
                  <a:schemeClr val="bg1"/>
                </a:solidFill>
              </a:rPr>
              <a:t>Using the NOT Operator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FF0000"/>
                </a:solidFill>
              </a:rPr>
              <a:t>Note that:</a:t>
            </a:r>
            <a:r>
              <a:rPr lang="en-US" b="1" smtClean="0"/>
              <a:t> The NOT operator can also be used with other SQL operators, such as BETWEEN, LIKE, and NULL. For </a:t>
            </a:r>
            <a:r>
              <a:rPr lang="en-US" b="1" smtClean="0">
                <a:solidFill>
                  <a:schemeClr val="accent1"/>
                </a:solidFill>
              </a:rPr>
              <a:t>Example</a:t>
            </a:r>
            <a:endParaRPr lang="en-US" smtClean="0">
              <a:solidFill>
                <a:schemeClr val="accent1"/>
              </a:solidFill>
            </a:endParaRPr>
          </a:p>
          <a:p>
            <a:pPr lvl="1" algn="l" rtl="0" eaLnBrk="1" hangingPunct="1"/>
            <a:r>
              <a:rPr lang="en-US" smtClean="0"/>
              <a:t>... WHERE  job_id    </a:t>
            </a:r>
            <a:r>
              <a:rPr lang="en-US" smtClean="0">
                <a:solidFill>
                  <a:srgbClr val="92D050"/>
                </a:solidFill>
              </a:rPr>
              <a:t>NOT  IN </a:t>
            </a:r>
            <a:r>
              <a:rPr lang="en-US" smtClean="0"/>
              <a:t>('AC_ACCOUNT', 'AD_VP')</a:t>
            </a:r>
          </a:p>
          <a:p>
            <a:pPr lvl="1" algn="l" rtl="0" eaLnBrk="1" hangingPunct="1"/>
            <a:r>
              <a:rPr lang="en-US" smtClean="0"/>
              <a:t>... WHERE  salary    </a:t>
            </a:r>
            <a:r>
              <a:rPr lang="en-US" smtClean="0">
                <a:solidFill>
                  <a:srgbClr val="92D050"/>
                </a:solidFill>
              </a:rPr>
              <a:t>NOT  BETWEEN  </a:t>
            </a:r>
            <a:r>
              <a:rPr lang="en-US" smtClean="0"/>
              <a:t>10000 AND  15000</a:t>
            </a:r>
          </a:p>
          <a:p>
            <a:pPr lvl="1" algn="l" rtl="0" eaLnBrk="1" hangingPunct="1"/>
            <a:r>
              <a:rPr lang="en-US" smtClean="0"/>
              <a:t>... WHERE  last_name </a:t>
            </a:r>
            <a:r>
              <a:rPr lang="en-US" smtClean="0">
                <a:solidFill>
                  <a:srgbClr val="92D050"/>
                </a:solidFill>
              </a:rPr>
              <a:t>NOT  LIKE </a:t>
            </a:r>
            <a:r>
              <a:rPr lang="en-US" smtClean="0"/>
              <a:t>'%A%'</a:t>
            </a:r>
          </a:p>
          <a:p>
            <a:pPr lvl="1" algn="l" rtl="0" eaLnBrk="1" hangingPunct="1"/>
            <a:r>
              <a:rPr lang="en-US" smtClean="0"/>
              <a:t>... WHERE  commission_pct  </a:t>
            </a:r>
            <a:r>
              <a:rPr lang="en-US" smtClean="0">
                <a:solidFill>
                  <a:srgbClr val="92D050"/>
                </a:solidFill>
              </a:rPr>
              <a:t>IS   NOT  NULL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b="1" smtClean="0"/>
          </a:p>
          <a:p>
            <a:pPr eaLnBrk="1" hangingPunct="1">
              <a:buFont typeface="Arial" pitchFamily="34" charset="0"/>
              <a:buNone/>
            </a:pPr>
            <a:endParaRPr lang="en-US" b="1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14600"/>
            <a:ext cx="8229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Limiting the Rows Selected (cont.)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 rtlCol="0">
            <a:normAutofit fontScale="77500" lnSpcReduction="20000"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300" b="1" dirty="0" smtClean="0">
                <a:solidFill>
                  <a:srgbClr val="00B050"/>
                </a:solidFill>
              </a:rPr>
              <a:t>Syntax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>
              <a:solidFill>
                <a:srgbClr val="00B050"/>
              </a:solidFill>
            </a:endParaRP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SELECT  [*, DISTINCT]  columns names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FROM table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[WHERE condition(s)];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/>
              <a:t>You can restrict the rows returned from the query by using the  WHERE clause.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 A WHERE clause: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contains a condition that </a:t>
            </a:r>
            <a:r>
              <a:rPr lang="en-US" sz="2600" u="sng" dirty="0" smtClean="0">
                <a:solidFill>
                  <a:srgbClr val="92D050"/>
                </a:solidFill>
              </a:rPr>
              <a:t>must be met</a:t>
            </a:r>
            <a:endParaRPr lang="en-US" sz="2600" dirty="0" smtClean="0">
              <a:solidFill>
                <a:srgbClr val="92D050"/>
              </a:solidFill>
            </a:endParaRP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 It directly follows the  FROM clause.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If the condition is true, the row meeting the condition is returned.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Limiting the Rows Selected (</a:t>
            </a:r>
            <a:r>
              <a:rPr lang="en-US" dirty="0" smtClean="0">
                <a:solidFill>
                  <a:srgbClr val="0070C0"/>
                </a:solidFill>
              </a:rPr>
              <a:t>Example 1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 l="25769" t="32291" r="23865" b="17708"/>
          <a:stretch>
            <a:fillRect/>
          </a:stretch>
        </p:blipFill>
        <p:spPr bwMode="auto">
          <a:xfrm>
            <a:off x="358775" y="1752600"/>
            <a:ext cx="8328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5810250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/>
              <a:t>SELECT </a:t>
            </a:r>
            <a:r>
              <a:rPr lang="en-US" b="1" dirty="0" err="1"/>
              <a:t>employee_id</a:t>
            </a:r>
            <a:r>
              <a:rPr lang="en-US" b="1" dirty="0"/>
              <a:t>, </a:t>
            </a:r>
            <a:r>
              <a:rPr lang="en-US" b="1" dirty="0" err="1"/>
              <a:t>last_name</a:t>
            </a:r>
            <a:r>
              <a:rPr lang="en-US" b="1" dirty="0"/>
              <a:t>, </a:t>
            </a:r>
            <a:r>
              <a:rPr lang="en-US" b="1" dirty="0" err="1"/>
              <a:t>job_id</a:t>
            </a:r>
            <a:r>
              <a:rPr lang="en-US" b="1" dirty="0"/>
              <a:t>, </a:t>
            </a:r>
            <a:r>
              <a:rPr lang="en-US" b="1" dirty="0" err="1"/>
              <a:t>department_id</a:t>
            </a:r>
            <a:endParaRPr lang="en-US" dirty="0"/>
          </a:p>
          <a:p>
            <a:pPr>
              <a:buFont typeface="Arial" pitchFamily="34" charset="0"/>
              <a:buNone/>
              <a:defRPr/>
            </a:pPr>
            <a:r>
              <a:rPr lang="en-US" b="1" dirty="0"/>
              <a:t>FROM   employees</a:t>
            </a:r>
            <a:endParaRPr lang="en-US" dirty="0"/>
          </a:p>
          <a:p>
            <a:pPr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WHERE  </a:t>
            </a:r>
            <a:r>
              <a:rPr lang="en-US" b="1" dirty="0" err="1">
                <a:solidFill>
                  <a:srgbClr val="00B050"/>
                </a:solidFill>
              </a:rPr>
              <a:t>department_id</a:t>
            </a:r>
            <a:r>
              <a:rPr lang="en-US" b="1" dirty="0">
                <a:solidFill>
                  <a:srgbClr val="00B050"/>
                </a:solidFill>
              </a:rPr>
              <a:t> = 90;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ar-SA" dirty="0"/>
          </a:p>
        </p:txBody>
      </p:sp>
      <p:sp>
        <p:nvSpPr>
          <p:cNvPr id="7" name="Curved Down Arrow 6"/>
          <p:cNvSpPr/>
          <p:nvPr/>
        </p:nvSpPr>
        <p:spPr>
          <a:xfrm rot="4082878">
            <a:off x="6065044" y="2999582"/>
            <a:ext cx="3343275" cy="1697037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15824"/>
            <a:ext cx="8013192" cy="1636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Where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Caluse</a:t>
            </a: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8021638" cy="320040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Before starting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Character String and dates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Aliases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Conditions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Comparison Conditions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Logical Conditions</a:t>
            </a:r>
          </a:p>
          <a:p>
            <a:pPr lvl="1" algn="l" rtl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Rules of Precedence</a:t>
            </a:r>
            <a:endParaRPr lang="ar-S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Character Strings and Dates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Character strings and date values are enclosed in </a:t>
            </a:r>
            <a:r>
              <a:rPr lang="en-US" b="1" dirty="0" smtClean="0"/>
              <a:t>single quotation marks.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Character values are </a:t>
            </a:r>
            <a:r>
              <a:rPr lang="en-US" b="1" dirty="0" smtClean="0">
                <a:solidFill>
                  <a:srgbClr val="92D050"/>
                </a:solidFill>
              </a:rPr>
              <a:t>case sensitive </a:t>
            </a:r>
            <a:r>
              <a:rPr lang="en-US" dirty="0" smtClean="0">
                <a:solidFill>
                  <a:srgbClr val="0070C0"/>
                </a:solidFill>
              </a:rPr>
              <a:t>(see Example 2)</a:t>
            </a:r>
            <a:r>
              <a:rPr lang="en-US" b="1" dirty="0" smtClean="0"/>
              <a:t>,</a:t>
            </a:r>
            <a:r>
              <a:rPr lang="en-US" dirty="0" smtClean="0"/>
              <a:t> and date 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values are </a:t>
            </a:r>
            <a:r>
              <a:rPr lang="en-US" b="1" dirty="0" smtClean="0">
                <a:solidFill>
                  <a:srgbClr val="92D050"/>
                </a:solidFill>
              </a:rPr>
              <a:t>format sensitive</a:t>
            </a:r>
            <a:r>
              <a:rPr lang="en-US" b="1" dirty="0" smtClean="0"/>
              <a:t>.</a:t>
            </a:r>
            <a:endParaRPr lang="en-US" dirty="0" smtClean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default date format is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DD-MON-YY</a:t>
            </a:r>
            <a:r>
              <a:rPr lang="en-US" dirty="0" smtClean="0"/>
              <a:t>.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Character Strings and Dates (</a:t>
            </a:r>
            <a:r>
              <a:rPr lang="en-US" dirty="0" smtClean="0">
                <a:solidFill>
                  <a:srgbClr val="0070C0"/>
                </a:solidFill>
              </a:rPr>
              <a:t>Example 2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29600" cy="4625975"/>
          </a:xfrm>
        </p:spPr>
        <p:txBody>
          <a:bodyPr/>
          <a:lstStyle/>
          <a:p>
            <a:pPr algn="l" rtl="0" eaLnBrk="1" hangingPunct="1"/>
            <a:r>
              <a:rPr lang="en-US" sz="2800" smtClean="0">
                <a:solidFill>
                  <a:srgbClr val="FF0000"/>
                </a:solidFill>
              </a:rPr>
              <a:t>Q: Return the last name, job id, and the department number for the employee whose last name is </a:t>
            </a:r>
            <a:r>
              <a:rPr lang="en-US" sz="2800" b="1" smtClean="0">
                <a:solidFill>
                  <a:srgbClr val="FF0000"/>
                </a:solidFill>
              </a:rPr>
              <a:t>Goyal</a:t>
            </a:r>
            <a:endParaRPr lang="ar-SA" sz="2800" b="1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SELECT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job_id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department_id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FROM   employees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WHERE 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= </a:t>
            </a:r>
            <a:r>
              <a:rPr lang="en-US" sz="2000" b="1" dirty="0">
                <a:solidFill>
                  <a:srgbClr val="00B050"/>
                </a:solidFill>
              </a:rPr>
              <a:t>'</a:t>
            </a:r>
            <a:r>
              <a:rPr lang="en-US" sz="2000" b="1" dirty="0" err="1">
                <a:solidFill>
                  <a:srgbClr val="002060"/>
                </a:solidFill>
              </a:rPr>
              <a:t>Goyal</a:t>
            </a:r>
            <a:r>
              <a:rPr lang="en-US" sz="2800" b="1" dirty="0">
                <a:solidFill>
                  <a:srgbClr val="00B050"/>
                </a:solidFill>
              </a:rPr>
              <a:t>'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SELECT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job_id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department_id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FROM   employees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WHERE 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= </a:t>
            </a:r>
            <a:r>
              <a:rPr lang="en-US" sz="2000" b="1" dirty="0">
                <a:solidFill>
                  <a:srgbClr val="00B050"/>
                </a:solidFill>
              </a:rPr>
              <a:t>‘</a:t>
            </a:r>
            <a:r>
              <a:rPr lang="en-US" sz="2000" b="1" dirty="0" err="1">
                <a:solidFill>
                  <a:srgbClr val="002060"/>
                </a:solidFill>
              </a:rPr>
              <a:t>goyal</a:t>
            </a:r>
            <a:r>
              <a:rPr lang="en-US" sz="2800" b="1" dirty="0">
                <a:solidFill>
                  <a:srgbClr val="00B050"/>
                </a:solidFill>
              </a:rPr>
              <a:t>'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SELECT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job_id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department_id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FROM   employees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WHERE  </a:t>
            </a:r>
            <a:r>
              <a:rPr lang="en-US" sz="2000" b="1" dirty="0" err="1">
                <a:solidFill>
                  <a:schemeClr val="tx1"/>
                </a:solidFill>
              </a:rPr>
              <a:t>last_name</a:t>
            </a:r>
            <a:r>
              <a:rPr lang="en-US" sz="2000" b="1" dirty="0">
                <a:solidFill>
                  <a:schemeClr val="tx1"/>
                </a:solidFill>
              </a:rPr>
              <a:t> = </a:t>
            </a:r>
            <a:r>
              <a:rPr lang="en-US" sz="2000" b="1" dirty="0">
                <a:solidFill>
                  <a:srgbClr val="00B050"/>
                </a:solidFill>
              </a:rPr>
              <a:t>‘</a:t>
            </a:r>
            <a:r>
              <a:rPr lang="en-US" sz="2000" b="1" dirty="0">
                <a:solidFill>
                  <a:srgbClr val="002060"/>
                </a:solidFill>
              </a:rPr>
              <a:t>GOYAL</a:t>
            </a:r>
            <a:r>
              <a:rPr lang="en-US" sz="2800" b="1" dirty="0">
                <a:solidFill>
                  <a:srgbClr val="00B050"/>
                </a:solidFill>
              </a:rPr>
              <a:t>'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114800" y="4724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  <a:endParaRPr lang="ar-SA">
              <a:solidFill>
                <a:srgbClr val="FF0000"/>
              </a:solidFill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267200" y="6183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  <a:endParaRPr lang="ar-SA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45720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2895600" y="60198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ight Brace 10"/>
          <p:cNvSpPr/>
          <p:nvPr/>
        </p:nvSpPr>
        <p:spPr>
          <a:xfrm>
            <a:off x="5867400" y="2667000"/>
            <a:ext cx="304800" cy="3581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477000" y="4114800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 Some Answers</a:t>
            </a:r>
            <a:endParaRPr lang="ar-SA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05000"/>
            <a:ext cx="82296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Aliases </a:t>
            </a:r>
            <a:endParaRPr lang="ar-SA" dirty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smtClean="0">
                <a:solidFill>
                  <a:srgbClr val="FF0000"/>
                </a:solidFill>
              </a:rPr>
              <a:t>Note that: </a:t>
            </a:r>
            <a:r>
              <a:rPr lang="en-US" smtClean="0">
                <a:solidFill>
                  <a:srgbClr val="FF0000"/>
                </a:solidFill>
              </a:rPr>
              <a:t>An alias cannot be used in the WHERE clause. </a:t>
            </a:r>
            <a:r>
              <a:rPr lang="en-US" smtClean="0">
                <a:solidFill>
                  <a:srgbClr val="0070C0"/>
                </a:solidFill>
              </a:rPr>
              <a:t>(see Example 3)</a:t>
            </a:r>
          </a:p>
          <a:p>
            <a:pPr algn="l" rtl="0"/>
            <a:endParaRPr lang="ar-SA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5F5E22-13A2-4227-80CD-41DCB84D3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7958F-2C96-42F0-944A-6F22D143D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BD21F5-8A97-471B-9DD2-9270AA00D7F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1725</TotalTime>
  <Words>1147</Words>
  <Application>Microsoft Office PowerPoint</Application>
  <PresentationFormat>On-screen Show (4:3)</PresentationFormat>
  <Paragraphs>268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MS Gothic</vt:lpstr>
      <vt:lpstr>Arial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Module</vt:lpstr>
      <vt:lpstr>Restricting and Sorting Data </vt:lpstr>
      <vt:lpstr>Outlines</vt:lpstr>
      <vt:lpstr>Limiting the Rows Selected </vt:lpstr>
      <vt:lpstr>Limiting the Rows Selected (cont.) </vt:lpstr>
      <vt:lpstr>Limiting the Rows Selected (Example 1) </vt:lpstr>
      <vt:lpstr>Where Caluse</vt:lpstr>
      <vt:lpstr>Character Strings and Dates </vt:lpstr>
      <vt:lpstr>Character Strings and Dates (Example 2) </vt:lpstr>
      <vt:lpstr>Aliases </vt:lpstr>
      <vt:lpstr>Aliases (Example 3) </vt:lpstr>
      <vt:lpstr>Comparison Conditions </vt:lpstr>
      <vt:lpstr>Comparison Conditions: (Comparison operators) </vt:lpstr>
      <vt:lpstr>Comparison Conditions: (Example 4) </vt:lpstr>
      <vt:lpstr>Comparison Conditions: (Other Comparison operators) </vt:lpstr>
      <vt:lpstr>Comparison Conditions :(Using the (BETWEEN Condition </vt:lpstr>
      <vt:lpstr>Example 5</vt:lpstr>
      <vt:lpstr>Comparison Conditions :( Using the IN Condition) </vt:lpstr>
      <vt:lpstr>Example 6 </vt:lpstr>
      <vt:lpstr>Comparison Conditions :( Using the IN Condition)(Cont.) </vt:lpstr>
      <vt:lpstr>Comparison Conditions :( Using the LIKE Condition) </vt:lpstr>
      <vt:lpstr>Example 7</vt:lpstr>
      <vt:lpstr>Example 8</vt:lpstr>
      <vt:lpstr>Comparison Conditions :( Using the NULL Conditions) </vt:lpstr>
      <vt:lpstr>Example 9</vt:lpstr>
      <vt:lpstr>Logical Conditions: (Logical operators) </vt:lpstr>
      <vt:lpstr>Logical Conditions :(Using the AND Operator) </vt:lpstr>
      <vt:lpstr>Logical Conditions :(Using the AND Operator) </vt:lpstr>
      <vt:lpstr>Logical Conditions :(Using the OR Operator)</vt:lpstr>
      <vt:lpstr>Logical Conditions :(Using the OR Operator)</vt:lpstr>
      <vt:lpstr>Logical Conditions :(Using the NOT Operator)</vt:lpstr>
      <vt:lpstr>Logical Conditions :(Using the NOT Operator)</vt:lpstr>
      <vt:lpstr>Logical Conditions :(Using the NOT Operator)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Restricting and Sorting Data</dc:title>
  <dc:creator>Hmra</dc:creator>
  <cp:lastModifiedBy>K AlSultan</cp:lastModifiedBy>
  <cp:revision>89</cp:revision>
  <dcterms:created xsi:type="dcterms:W3CDTF">2009-12-09T19:39:46Z</dcterms:created>
  <dcterms:modified xsi:type="dcterms:W3CDTF">2015-03-14T20:51:59Z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