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0" r:id="rId3"/>
    <p:sldId id="257" r:id="rId4"/>
    <p:sldId id="258" r:id="rId5"/>
    <p:sldId id="259" r:id="rId6"/>
    <p:sldId id="273" r:id="rId7"/>
    <p:sldId id="260" r:id="rId8"/>
    <p:sldId id="261" r:id="rId9"/>
    <p:sldId id="276" r:id="rId10"/>
    <p:sldId id="262" r:id="rId11"/>
    <p:sldId id="263" r:id="rId12"/>
    <p:sldId id="264" r:id="rId13"/>
    <p:sldId id="266" r:id="rId14"/>
    <p:sldId id="267" r:id="rId15"/>
    <p:sldId id="268" r:id="rId16"/>
    <p:sldId id="269" r:id="rId17"/>
    <p:sldId id="274" r:id="rId18"/>
    <p:sldId id="265"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34B8C55-ED89-4FAF-B586-45FBD596C7B5}" type="datetimeFigureOut">
              <a:rPr lang="ar-SA" smtClean="0"/>
              <a:pPr/>
              <a:t>15/01/1440</a:t>
            </a:fld>
            <a:endParaRPr lang="ar-SA"/>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SA"/>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34B8C55-ED89-4FAF-B586-45FBD596C7B5}" type="datetimeFigureOut">
              <a:rPr lang="ar-SA" smtClean="0"/>
              <a:pPr/>
              <a:t>15/01/1440</a:t>
            </a:fld>
            <a:endParaRPr lang="ar-SA"/>
          </a:p>
        </p:txBody>
      </p:sp>
      <p:sp>
        <p:nvSpPr>
          <p:cNvPr id="5" name="Footer Placeholder 4"/>
          <p:cNvSpPr>
            <a:spLocks noGrp="1"/>
          </p:cNvSpPr>
          <p:nvPr>
            <p:ph type="ftr" sz="quarter" idx="11"/>
          </p:nvPr>
        </p:nvSpPr>
        <p:spPr>
          <a:xfrm>
            <a:off x="457200" y="6556248"/>
            <a:ext cx="3657600" cy="228600"/>
          </a:xfrm>
        </p:spPr>
        <p:txBody>
          <a:bodyPr/>
          <a:lstStyle>
            <a:extLst/>
          </a:lstStyle>
          <a:p>
            <a:endParaRPr lang="ar-SA"/>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6D945FB-3DA6-48B0-BAA2-F4A99F50F9E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34B8C55-ED89-4FAF-B586-45FBD596C7B5}" type="datetimeFigureOut">
              <a:rPr lang="ar-SA" smtClean="0"/>
              <a:pPr/>
              <a:t>15/01/1440</a:t>
            </a:fld>
            <a:endParaRPr lang="ar-SA"/>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SA"/>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6D945FB-3DA6-48B0-BAA2-F4A99F50F9E1}"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34B8C55-ED89-4FAF-B586-45FBD596C7B5}" type="datetimeFigureOut">
              <a:rPr lang="ar-SA" smtClean="0"/>
              <a:pPr/>
              <a:t>15/01/1440</a:t>
            </a:fld>
            <a:endParaRPr lang="ar-SA"/>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ar-SA"/>
          </a:p>
        </p:txBody>
      </p:sp>
      <p:sp>
        <p:nvSpPr>
          <p:cNvPr id="4" name="Slide Number Placeholder 3"/>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34B8C55-ED89-4FAF-B586-45FBD596C7B5}" type="datetimeFigureOut">
              <a:rPr lang="ar-SA" smtClean="0"/>
              <a:pPr/>
              <a:t>15/01/1440</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16D945FB-3DA6-48B0-BAA2-F4A99F50F9E1}" type="slidenum">
              <a:rPr lang="ar-SA" smtClean="0"/>
              <a:pPr/>
              <a:t>‹#›</a:t>
            </a:fld>
            <a:endParaRPr lang="ar-SA"/>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34B8C55-ED89-4FAF-B586-45FBD596C7B5}" type="datetimeFigureOut">
              <a:rPr lang="ar-SA" smtClean="0"/>
              <a:pPr/>
              <a:t>15/01/1440</a:t>
            </a:fld>
            <a:endParaRPr lang="ar-SA"/>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SA"/>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6D945FB-3DA6-48B0-BAA2-F4A99F50F9E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SA" dirty="0" smtClean="0"/>
              <a:t>تحويل نموذج الكيان والعلاقة الرابطة إلى جداول</a:t>
            </a:r>
            <a:endParaRPr lang="ar-SA" dirty="0"/>
          </a:p>
        </p:txBody>
      </p:sp>
      <p:sp>
        <p:nvSpPr>
          <p:cNvPr id="3" name="Subtitle 2"/>
          <p:cNvSpPr>
            <a:spLocks noGrp="1"/>
          </p:cNvSpPr>
          <p:nvPr>
            <p:ph type="subTitle" idx="1"/>
          </p:nvPr>
        </p:nvSpPr>
        <p:spPr/>
        <p:txBody>
          <a:bodyPr/>
          <a:lstStyle/>
          <a:p>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الثانية  </a:t>
            </a:r>
            <a:r>
              <a:rPr lang="ar-SA" sz="2000" u="sng" dirty="0" smtClean="0"/>
              <a:t>:</a:t>
            </a:r>
            <a:r>
              <a:rPr lang="ar-SA" sz="2000" dirty="0" smtClean="0"/>
              <a:t>عندما تكون العلاقة بين الكيانين هي واحد إلى متعدد فإننا عند تحويلها إلى جداول فإن فإننا نأخذ المفتاح الأساسي للكيان الذي تكون العلاقة من جهته واحد ونضع نسخه منه كمفتاح أجنبي للكيان التي تكون العلاقة من جهته متعدد ويكون ذلك </a:t>
            </a:r>
            <a:r>
              <a:rPr lang="ar-SA" sz="2000" u="sng" dirty="0" smtClean="0"/>
              <a:t>إجباري</a:t>
            </a:r>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 name="Group 33"/>
          <p:cNvGrpSpPr/>
          <p:nvPr/>
        </p:nvGrpSpPr>
        <p:grpSpPr>
          <a:xfrm>
            <a:off x="214282" y="1357300"/>
            <a:ext cx="8215370" cy="3071834"/>
            <a:chOff x="714348" y="2651120"/>
            <a:chExt cx="6929486" cy="1706574"/>
          </a:xfrm>
        </p:grpSpPr>
        <p:grpSp>
          <p:nvGrpSpPr>
            <p:cNvPr id="5"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المدرب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المدرب</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08488" y="3571875"/>
              <a:ext cx="293676" cy="205184"/>
            </a:xfrm>
            <a:prstGeom prst="rect">
              <a:avLst/>
            </a:prstGeom>
            <a:noFill/>
          </p:spPr>
          <p:txBody>
            <a:bodyPr wrap="none" rtlCol="1">
              <a:spAutoFit/>
            </a:bodyPr>
            <a:lstStyle/>
            <a:p>
              <a:r>
                <a:rPr lang="en-US" dirty="0" smtClean="0"/>
                <a:t>M</a:t>
              </a:r>
              <a:endParaRPr lang="ar-SA" dirty="0"/>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924699"/>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المدرب(</a:t>
            </a:r>
            <a:r>
              <a:rPr lang="ar-SA" sz="1800" u="sng" dirty="0" smtClean="0"/>
              <a:t>رقم المدرب,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متعدد إذن أخذ المفتاح الأساسي للجدول الذي تكون العلاقة من جهته واحد وأضعه كمفتاح أجنبي عند الجدول الذي تكون العلاقة من جهته متعدد ويكون ذلك </a:t>
            </a:r>
            <a:r>
              <a:rPr lang="ar-SA" sz="1800" u="sng" dirty="0" smtClean="0"/>
              <a:t>اجباري</a:t>
            </a:r>
            <a:r>
              <a:rPr lang="ar-SA" sz="1800" dirty="0" smtClean="0"/>
              <a:t> فتكون النتيجة  النهائية كالتالي:</a:t>
            </a:r>
          </a:p>
          <a:p>
            <a:pPr>
              <a:buNone/>
            </a:pPr>
            <a:r>
              <a:rPr lang="ar-SA" sz="1800" b="1" dirty="0" smtClean="0"/>
              <a:t>المدرب(</a:t>
            </a:r>
            <a:r>
              <a:rPr lang="ar-SA" sz="1800" b="1" u="sng" dirty="0" smtClean="0"/>
              <a:t>رقم المدرب,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r>
              <a:rPr lang="ar-SA" sz="1800" b="1" u="dashLong" dirty="0" smtClean="0"/>
              <a:t>رقم المدرب</a:t>
            </a:r>
            <a:r>
              <a:rPr lang="ar-SA" sz="1800" b="1" dirty="0" smtClean="0"/>
              <a:t>)</a:t>
            </a:r>
          </a:p>
          <a:p>
            <a:pPr>
              <a:buNone/>
            </a:pPr>
            <a:r>
              <a:rPr lang="ar-SA" sz="1800" dirty="0" smtClean="0"/>
              <a:t>(أخذنا المفتاح الأساسي لجدول المدرب ووضعناه كمفتاح أجنبي في جدول المقرر</a:t>
            </a:r>
          </a:p>
          <a:p>
            <a:r>
              <a:rPr lang="ar-SA" sz="1800" dirty="0" smtClean="0"/>
              <a:t>رقم المقرر هو المفتاح الأساسي لجدول المقرر رقم المدرب هو المفتاح الأساسي لجدول المدرب ومفتاح أجنبي لجدول المقرر.</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50000"/>
              </a:lnSpc>
              <a:buNone/>
            </a:pPr>
            <a:r>
              <a:rPr lang="ar-SA" sz="2000" b="1" u="sng" dirty="0" smtClean="0"/>
              <a:t>الحالة الثالثة  </a:t>
            </a:r>
            <a:r>
              <a:rPr lang="ar-SA" sz="2000" u="sng" dirty="0" smtClean="0"/>
              <a:t>:</a:t>
            </a:r>
            <a:r>
              <a:rPr lang="ar-SA" sz="2000" dirty="0" smtClean="0"/>
              <a:t>عندما تكون العلاقة بين الكيانين هي متعدد إلى متعدد  لابد من تعريف جدول ثالث يسمى جدول الربط يتكون مفتاحه الأساسي من حقلين عبارة عن المفتاحين الأساسين للجدولين المرتبطين وقد يحوي حقول أخرى عند الحاجة</a:t>
            </a:r>
            <a:endParaRPr lang="en-US" sz="2000" dirty="0" smtClean="0"/>
          </a:p>
          <a:p>
            <a:pPr>
              <a:lnSpc>
                <a:spcPct val="150000"/>
              </a:lnSpc>
            </a:pPr>
            <a:endParaRPr lang="ar-SA" sz="2000" dirty="0"/>
          </a:p>
        </p:txBody>
      </p:sp>
      <p:sp>
        <p:nvSpPr>
          <p:cNvPr id="4" name="Title 1"/>
          <p:cNvSpPr>
            <a:spLocks noGrp="1"/>
          </p:cNvSpPr>
          <p:nvPr>
            <p:ph type="title"/>
          </p:nvPr>
        </p:nvSpPr>
        <p:spPr/>
        <p:txBody>
          <a:bodyPr>
            <a:normAutofit/>
          </a:bodyPr>
          <a:lstStyle/>
          <a:p>
            <a:pPr algn="ctr"/>
            <a:r>
              <a:rPr lang="ar-SA" sz="3200" dirty="0" smtClean="0"/>
              <a:t>تابع تحويل نموذج الكيان والعلاقة الرابطة إلى جداول</a:t>
            </a:r>
            <a:endParaRPr lang="ar-SA"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5" name="Group 17"/>
          <p:cNvGrpSpPr/>
          <p:nvPr/>
        </p:nvGrpSpPr>
        <p:grpSpPr>
          <a:xfrm>
            <a:off x="722449" y="1857365"/>
            <a:ext cx="7707203" cy="2571769"/>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الطالب</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يدرس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المقرر</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الطالب</a:t>
              </a:r>
              <a:endParaRPr lang="ar-SA" u="sng" dirty="0">
                <a:solidFill>
                  <a:schemeClr val="tx1"/>
                </a:solidFill>
              </a:endParaRPr>
            </a:p>
          </p:txBody>
        </p:sp>
      </p:grpSp>
      <p:sp>
        <p:nvSpPr>
          <p:cNvPr id="21" name="Oval 20"/>
          <p:cNvSpPr/>
          <p:nvPr/>
        </p:nvSpPr>
        <p:spPr>
          <a:xfrm>
            <a:off x="5295954" y="1857365"/>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7326304" y="2844500"/>
            <a:ext cx="385765" cy="21173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886495" y="2802151"/>
            <a:ext cx="385765" cy="296431"/>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214282" y="1571613"/>
            <a:ext cx="1524502" cy="92869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المقرر</a:t>
            </a:r>
            <a:endParaRPr lang="ar-SA" dirty="0">
              <a:solidFill>
                <a:schemeClr val="tx1"/>
              </a:solidFill>
            </a:endParaRPr>
          </a:p>
        </p:txBody>
      </p:sp>
      <p:sp>
        <p:nvSpPr>
          <p:cNvPr id="27" name="Oval 26"/>
          <p:cNvSpPr/>
          <p:nvPr/>
        </p:nvSpPr>
        <p:spPr>
          <a:xfrm>
            <a:off x="1823478" y="1357300"/>
            <a:ext cx="1524502" cy="101442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المقرر</a:t>
            </a:r>
            <a:endParaRPr lang="ar-SA" u="sng" dirty="0">
              <a:solidFill>
                <a:schemeClr val="tx1"/>
              </a:solidFill>
            </a:endParaRPr>
          </a:p>
        </p:txBody>
      </p:sp>
      <p:cxnSp>
        <p:nvCxnSpPr>
          <p:cNvPr id="29" name="Straight Connector 28"/>
          <p:cNvCxnSpPr/>
          <p:nvPr/>
        </p:nvCxnSpPr>
        <p:spPr>
          <a:xfrm rot="5400000">
            <a:off x="2010174" y="2737084"/>
            <a:ext cx="642942" cy="169389"/>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866798" y="2779431"/>
            <a:ext cx="642942" cy="84695"/>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338584" y="3143248"/>
            <a:ext cx="332143" cy="369331"/>
          </a:xfrm>
          <a:prstGeom prst="rect">
            <a:avLst/>
          </a:prstGeom>
          <a:noFill/>
        </p:spPr>
        <p:txBody>
          <a:bodyPr wrap="none" rtlCol="1">
            <a:spAutoFit/>
          </a:bodyPr>
          <a:lstStyle/>
          <a:p>
            <a:r>
              <a:rPr lang="en-US" dirty="0" smtClean="0"/>
              <a:t>N</a:t>
            </a:r>
            <a:endParaRPr lang="ar-SA" dirty="0"/>
          </a:p>
        </p:txBody>
      </p:sp>
      <p:sp>
        <p:nvSpPr>
          <p:cNvPr id="33" name="TextBox 32"/>
          <p:cNvSpPr txBox="1"/>
          <p:nvPr/>
        </p:nvSpPr>
        <p:spPr>
          <a:xfrm>
            <a:off x="2697025" y="3014659"/>
            <a:ext cx="348173" cy="369331"/>
          </a:xfrm>
          <a:prstGeom prst="rect">
            <a:avLst/>
          </a:prstGeom>
          <a:noFill/>
        </p:spPr>
        <p:txBody>
          <a:bodyPr wrap="none" rtlCol="1">
            <a:spAutoFit/>
          </a:bodyPr>
          <a:lstStyle/>
          <a:p>
            <a:r>
              <a:rPr lang="en-US" dirty="0" smtClean="0"/>
              <a:t>M</a:t>
            </a:r>
            <a:endParaRPr lang="ar-SA" dirty="0"/>
          </a:p>
        </p:txBody>
      </p:sp>
      <p:sp>
        <p:nvSpPr>
          <p:cNvPr id="20" name="Oval 19"/>
          <p:cNvSpPr/>
          <p:nvPr/>
        </p:nvSpPr>
        <p:spPr>
          <a:xfrm>
            <a:off x="3686758" y="1757347"/>
            <a:ext cx="1270418" cy="90011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الدرجة</a:t>
            </a:r>
            <a:endParaRPr lang="ar-SA" dirty="0">
              <a:solidFill>
                <a:schemeClr val="tx1"/>
              </a:solidFill>
            </a:endParaRPr>
          </a:p>
        </p:txBody>
      </p:sp>
      <p:cxnSp>
        <p:nvCxnSpPr>
          <p:cNvPr id="22" name="Straight Connector 21"/>
          <p:cNvCxnSpPr>
            <a:endCxn id="13" idx="0"/>
          </p:cNvCxnSpPr>
          <p:nvPr/>
        </p:nvCxnSpPr>
        <p:spPr>
          <a:xfrm>
            <a:off x="4215175" y="2628895"/>
            <a:ext cx="106792" cy="38576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5016758"/>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الطالب(</a:t>
            </a:r>
            <a:r>
              <a:rPr lang="ar-SA" sz="1800" u="sng" dirty="0" smtClean="0"/>
              <a:t>رقم الطالب,</a:t>
            </a:r>
            <a:r>
              <a:rPr lang="ar-SA" sz="1800" dirty="0" smtClean="0"/>
              <a:t>الاسم)</a:t>
            </a:r>
          </a:p>
          <a:p>
            <a:pPr>
              <a:buNone/>
            </a:pPr>
            <a:r>
              <a:rPr lang="ar-SA" sz="1800" dirty="0" smtClean="0"/>
              <a:t>المقرر</a:t>
            </a:r>
            <a:r>
              <a:rPr lang="ar-SA" sz="1800" u="sng" dirty="0" smtClean="0"/>
              <a:t>(رقم المقرر</a:t>
            </a:r>
            <a:r>
              <a:rPr lang="ar-SA" sz="1800" dirty="0" smtClean="0"/>
              <a:t>, اسم المقرر)</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متعدد إلى متعدد إذن لابد من تعريف جدول ثالث ولنسميه جدول التسجيل ويكون مفتاحه الأساسي مكون من حقلين عبارة عن المفتاحين الأساسين للجدولين المرتبطين كالتالي:</a:t>
            </a:r>
          </a:p>
          <a:p>
            <a:pPr>
              <a:buNone/>
            </a:pPr>
            <a:r>
              <a:rPr lang="ar-SA" sz="1800" dirty="0" smtClean="0"/>
              <a:t>التسجيل(</a:t>
            </a:r>
            <a:r>
              <a:rPr lang="ar-SA" sz="1800" u="sng" dirty="0" smtClean="0"/>
              <a:t>رقم الطالب</a:t>
            </a:r>
            <a:r>
              <a:rPr lang="ar-SA" sz="1800" dirty="0" smtClean="0"/>
              <a:t>,</a:t>
            </a:r>
            <a:r>
              <a:rPr lang="ar-SA" sz="1800" u="sng" dirty="0" smtClean="0"/>
              <a:t>رقم المقرر</a:t>
            </a:r>
            <a:r>
              <a:rPr lang="ar-SA" sz="1800" dirty="0" smtClean="0"/>
              <a:t>,الدرجة)</a:t>
            </a:r>
          </a:p>
          <a:p>
            <a:pPr>
              <a:buNone/>
            </a:pPr>
            <a:r>
              <a:rPr lang="ar-SA" sz="1800" b="1" dirty="0" smtClean="0"/>
              <a:t>إذن ينتج لدي من هذه العلاقة ثلاثة جداول كالتالي:</a:t>
            </a:r>
          </a:p>
          <a:p>
            <a:pPr>
              <a:buNone/>
            </a:pPr>
            <a:r>
              <a:rPr lang="ar-SA" sz="1800" b="1" dirty="0" smtClean="0"/>
              <a:t>الطالب(</a:t>
            </a:r>
            <a:r>
              <a:rPr lang="ar-SA" sz="1800" b="1" u="sng" dirty="0" smtClean="0"/>
              <a:t>رقم الطالب,</a:t>
            </a:r>
            <a:r>
              <a:rPr lang="ar-SA" sz="1800" b="1" dirty="0" smtClean="0"/>
              <a:t>الاسم)</a:t>
            </a:r>
          </a:p>
          <a:p>
            <a:pPr>
              <a:buNone/>
            </a:pPr>
            <a:r>
              <a:rPr lang="ar-SA" sz="1800" b="1" dirty="0" smtClean="0"/>
              <a:t>المقرر</a:t>
            </a:r>
            <a:r>
              <a:rPr lang="ar-SA" sz="1800" b="1" u="sng" dirty="0" smtClean="0"/>
              <a:t>(رقم المقرر</a:t>
            </a:r>
            <a:r>
              <a:rPr lang="ar-SA" sz="1800" b="1" dirty="0" smtClean="0"/>
              <a:t>, اسم المقرر)</a:t>
            </a:r>
          </a:p>
          <a:p>
            <a:pPr>
              <a:buNone/>
            </a:pPr>
            <a:r>
              <a:rPr lang="ar-SA" sz="1800" b="1" dirty="0" smtClean="0"/>
              <a:t>التسجيل(</a:t>
            </a:r>
            <a:r>
              <a:rPr lang="ar-SA" sz="1800" b="1" u="sng" dirty="0" smtClean="0"/>
              <a:t>رقم الطالب</a:t>
            </a:r>
            <a:r>
              <a:rPr lang="ar-SA" sz="1800" b="1" dirty="0" smtClean="0"/>
              <a:t>,</a:t>
            </a:r>
            <a:r>
              <a:rPr lang="ar-SA" sz="1800" b="1" u="sng" dirty="0" smtClean="0"/>
              <a:t>رقم المقرر</a:t>
            </a:r>
            <a:r>
              <a:rPr lang="ar-SA" sz="1800" b="1" dirty="0" smtClean="0"/>
              <a:t>,الدرجة)</a:t>
            </a:r>
          </a:p>
          <a:p>
            <a:endParaRPr lang="ar-SA" sz="1800" u="sng"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Rectangle 26"/>
          <p:cNvSpPr>
            <a:spLocks noChangeArrowheads="1"/>
          </p:cNvSpPr>
          <p:nvPr/>
        </p:nvSpPr>
        <p:spPr bwMode="auto">
          <a:xfrm>
            <a:off x="2571736" y="5572140"/>
            <a:ext cx="1143098" cy="52590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a:r>
              <a:rPr lang="ar-SA" sz="1600" dirty="0" smtClean="0"/>
              <a:t>الغرفة</a:t>
            </a:r>
            <a:endParaRPr lang="ar-SA" sz="1600" dirty="0"/>
          </a:p>
        </p:txBody>
      </p:sp>
      <p:sp>
        <p:nvSpPr>
          <p:cNvPr id="110" name="Text Box 106"/>
          <p:cNvSpPr txBox="1">
            <a:spLocks noChangeArrowheads="1"/>
          </p:cNvSpPr>
          <p:nvPr/>
        </p:nvSpPr>
        <p:spPr bwMode="auto">
          <a:xfrm>
            <a:off x="6286512" y="4357694"/>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N</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2" name="Straight Connector 111"/>
          <p:cNvCxnSpPr/>
          <p:nvPr/>
        </p:nvCxnSpPr>
        <p:spPr>
          <a:xfrm rot="5400000">
            <a:off x="5036347" y="3178967"/>
            <a:ext cx="1428760" cy="78581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AutoShape 7"/>
          <p:cNvSpPr>
            <a:spLocks noChangeArrowheads="1"/>
          </p:cNvSpPr>
          <p:nvPr/>
        </p:nvSpPr>
        <p:spPr bwMode="auto">
          <a:xfrm>
            <a:off x="4643438" y="4000504"/>
            <a:ext cx="871607" cy="631082"/>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ar-SA" sz="1100" dirty="0" smtClean="0"/>
              <a:t>يرقد</a:t>
            </a:r>
            <a:endParaRPr lang="ar-SA" sz="1100" dirty="0"/>
          </a:p>
        </p:txBody>
      </p:sp>
      <p:sp>
        <p:nvSpPr>
          <p:cNvPr id="114" name="Line 10"/>
          <p:cNvSpPr>
            <a:spLocks noChangeShapeType="1"/>
          </p:cNvSpPr>
          <p:nvPr/>
        </p:nvSpPr>
        <p:spPr bwMode="auto">
          <a:xfrm flipH="1">
            <a:off x="3571868" y="4500570"/>
            <a:ext cx="1400284" cy="107157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17" name="Oval 80"/>
          <p:cNvSpPr>
            <a:spLocks noChangeArrowheads="1"/>
          </p:cNvSpPr>
          <p:nvPr/>
        </p:nvSpPr>
        <p:spPr bwMode="auto">
          <a:xfrm>
            <a:off x="3857620" y="5643578"/>
            <a:ext cx="914478"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200" u="sng" dirty="0" smtClean="0"/>
              <a:t>الرقم</a:t>
            </a:r>
            <a:endParaRPr lang="ar-SA" sz="1200" u="sng" dirty="0"/>
          </a:p>
        </p:txBody>
      </p:sp>
      <p:sp>
        <p:nvSpPr>
          <p:cNvPr id="118" name="Oval 80"/>
          <p:cNvSpPr>
            <a:spLocks noChangeArrowheads="1"/>
          </p:cNvSpPr>
          <p:nvPr/>
        </p:nvSpPr>
        <p:spPr bwMode="auto">
          <a:xfrm>
            <a:off x="1214414" y="5643578"/>
            <a:ext cx="105735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عدد الأسرة</a:t>
            </a:r>
            <a:endParaRPr lang="ar-SA" sz="1200" dirty="0"/>
          </a:p>
        </p:txBody>
      </p:sp>
      <p:sp>
        <p:nvSpPr>
          <p:cNvPr id="119" name="Oval 80"/>
          <p:cNvSpPr>
            <a:spLocks noChangeArrowheads="1"/>
          </p:cNvSpPr>
          <p:nvPr/>
        </p:nvSpPr>
        <p:spPr bwMode="auto">
          <a:xfrm>
            <a:off x="857224" y="6215082"/>
            <a:ext cx="1414544" cy="420721"/>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r>
              <a:rPr lang="ar-SA" sz="1200" dirty="0" smtClean="0"/>
              <a:t>رقم التحويلة</a:t>
            </a:r>
            <a:endParaRPr lang="ar-SA" sz="1200" dirty="0"/>
          </a:p>
        </p:txBody>
      </p:sp>
      <p:cxnSp>
        <p:nvCxnSpPr>
          <p:cNvPr id="121" name="Straight Connector 120"/>
          <p:cNvCxnSpPr>
            <a:stCxn id="118" idx="6"/>
            <a:endCxn id="109" idx="1"/>
          </p:cNvCxnSpPr>
          <p:nvPr/>
        </p:nvCxnSpPr>
        <p:spPr>
          <a:xfrm flipV="1">
            <a:off x="2271768" y="5835091"/>
            <a:ext cx="299968" cy="1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19" idx="6"/>
          </p:cNvCxnSpPr>
          <p:nvPr/>
        </p:nvCxnSpPr>
        <p:spPr>
          <a:xfrm flipV="1">
            <a:off x="2271768" y="6143645"/>
            <a:ext cx="299968" cy="2817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117" idx="2"/>
            <a:endCxn id="109" idx="3"/>
          </p:cNvCxnSpPr>
          <p:nvPr/>
        </p:nvCxnSpPr>
        <p:spPr>
          <a:xfrm rot="10800000">
            <a:off x="3714834" y="5835091"/>
            <a:ext cx="142786" cy="18848"/>
          </a:xfrm>
          <a:prstGeom prst="line">
            <a:avLst/>
          </a:prstGeom>
        </p:spPr>
        <p:style>
          <a:lnRef idx="1">
            <a:schemeClr val="accent1"/>
          </a:lnRef>
          <a:fillRef idx="0">
            <a:schemeClr val="accent1"/>
          </a:fillRef>
          <a:effectRef idx="0">
            <a:schemeClr val="accent1"/>
          </a:effectRef>
          <a:fontRef idx="minor">
            <a:schemeClr val="tx1"/>
          </a:fontRef>
        </p:style>
      </p:cxnSp>
      <p:sp>
        <p:nvSpPr>
          <p:cNvPr id="131" name="Text Box 106"/>
          <p:cNvSpPr txBox="1">
            <a:spLocks noChangeArrowheads="1"/>
          </p:cNvSpPr>
          <p:nvPr/>
        </p:nvSpPr>
        <p:spPr bwMode="auto">
          <a:xfrm>
            <a:off x="5548768" y="2862725"/>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2" name="Text Box 110"/>
          <p:cNvSpPr txBox="1">
            <a:spLocks noChangeArrowheads="1"/>
          </p:cNvSpPr>
          <p:nvPr/>
        </p:nvSpPr>
        <p:spPr bwMode="auto">
          <a:xfrm>
            <a:off x="4071934" y="4500570"/>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94" name="Title 1"/>
          <p:cNvSpPr txBox="1">
            <a:spLocks/>
          </p:cNvSpPr>
          <p:nvPr/>
        </p:nvSpPr>
        <p:spPr>
          <a:xfrm>
            <a:off x="457200" y="71422"/>
            <a:ext cx="7239000" cy="1143000"/>
          </a:xfrm>
          <a:prstGeom prst="rect">
            <a:avLst/>
          </a:prstGeom>
        </p:spPr>
        <p:txBody>
          <a:bodyP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SA" sz="2400" b="1" i="0" u="sng" strike="noStrike" kern="1200" cap="all" spc="0" normalizeH="0" baseline="0" noProof="0" dirty="0" smtClean="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rPr>
              <a:t>مثال:حولي نموذج الكيان والعلاقة الرابطة التالي إلى جداول:</a:t>
            </a:r>
            <a:endParaRPr kumimoji="0" lang="ar-SA" sz="2400" b="1" i="0" u="sng" strike="noStrike" kern="1200" cap="all" spc="0" normalizeH="0" baseline="0" noProof="0"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uLnTx/>
              <a:uFillTx/>
              <a:latin typeface="+mj-lt"/>
              <a:ea typeface="+mj-ea"/>
              <a:cs typeface="+mj-cs"/>
            </a:endParaRPr>
          </a:p>
        </p:txBody>
      </p:sp>
      <p:cxnSp>
        <p:nvCxnSpPr>
          <p:cNvPr id="101" name="Straight Connector 100"/>
          <p:cNvCxnSpPr/>
          <p:nvPr/>
        </p:nvCxnSpPr>
        <p:spPr>
          <a:xfrm rot="16200000" flipH="1">
            <a:off x="1589464" y="2196694"/>
            <a:ext cx="714380" cy="3571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Oval 92"/>
          <p:cNvSpPr>
            <a:spLocks noChangeArrowheads="1"/>
          </p:cNvSpPr>
          <p:nvPr/>
        </p:nvSpPr>
        <p:spPr bwMode="auto">
          <a:xfrm>
            <a:off x="2443076" y="3543304"/>
            <a:ext cx="914478" cy="457200"/>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nvGrpSpPr>
          <p:cNvPr id="145" name="Group 144"/>
          <p:cNvGrpSpPr/>
          <p:nvPr/>
        </p:nvGrpSpPr>
        <p:grpSpPr>
          <a:xfrm>
            <a:off x="714348" y="642918"/>
            <a:ext cx="7469188" cy="5715040"/>
            <a:chOff x="714348" y="642918"/>
            <a:chExt cx="7469188" cy="5715040"/>
          </a:xfrm>
        </p:grpSpPr>
        <p:sp>
          <p:nvSpPr>
            <p:cNvPr id="102" name="Flowchart: Decision 101"/>
            <p:cNvSpPr/>
            <p:nvPr/>
          </p:nvSpPr>
          <p:spPr>
            <a:xfrm>
              <a:off x="1285852" y="257174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يعمل في</a:t>
              </a:r>
              <a:endParaRPr lang="ar-SA" sz="1400" dirty="0">
                <a:solidFill>
                  <a:schemeClr val="tx1"/>
                </a:solidFill>
              </a:endParaRPr>
            </a:p>
          </p:txBody>
        </p:sp>
        <p:cxnSp>
          <p:nvCxnSpPr>
            <p:cNvPr id="104" name="Straight Connector 103"/>
            <p:cNvCxnSpPr>
              <a:stCxn id="102" idx="2"/>
            </p:cNvCxnSpPr>
            <p:nvPr/>
          </p:nvCxnSpPr>
          <p:spPr>
            <a:xfrm rot="16200000" flipH="1">
              <a:off x="1643042" y="3357562"/>
              <a:ext cx="857256" cy="285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5" name="Text Box 110"/>
            <p:cNvSpPr txBox="1">
              <a:spLocks noChangeArrowheads="1"/>
            </p:cNvSpPr>
            <p:nvPr/>
          </p:nvSpPr>
          <p:spPr bwMode="auto">
            <a:xfrm>
              <a:off x="2000232" y="2143116"/>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16" name="Text Box 110"/>
            <p:cNvSpPr txBox="1">
              <a:spLocks noChangeArrowheads="1"/>
            </p:cNvSpPr>
            <p:nvPr/>
          </p:nvSpPr>
          <p:spPr bwMode="auto">
            <a:xfrm>
              <a:off x="1571604" y="3286124"/>
              <a:ext cx="45723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M</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nvGrpSpPr>
            <p:cNvPr id="144" name="Group 143"/>
            <p:cNvGrpSpPr/>
            <p:nvPr/>
          </p:nvGrpSpPr>
          <p:grpSpPr>
            <a:xfrm>
              <a:off x="714348" y="642918"/>
              <a:ext cx="7469188" cy="5715040"/>
              <a:chOff x="714348" y="642918"/>
              <a:chExt cx="7469188" cy="5715040"/>
            </a:xfrm>
          </p:grpSpPr>
          <p:grpSp>
            <p:nvGrpSpPr>
              <p:cNvPr id="3" name="Group 2"/>
              <p:cNvGrpSpPr>
                <a:grpSpLocks/>
              </p:cNvGrpSpPr>
              <p:nvPr/>
            </p:nvGrpSpPr>
            <p:grpSpPr bwMode="auto">
              <a:xfrm>
                <a:off x="785786" y="2143116"/>
                <a:ext cx="7397750" cy="4214842"/>
                <a:chOff x="180" y="3740"/>
                <a:chExt cx="11649" cy="7960"/>
              </a:xfrm>
            </p:grpSpPr>
            <p:grpSp>
              <p:nvGrpSpPr>
                <p:cNvPr id="4" name="Group 3"/>
                <p:cNvGrpSpPr>
                  <a:grpSpLocks/>
                </p:cNvGrpSpPr>
                <p:nvPr/>
              </p:nvGrpSpPr>
              <p:grpSpPr bwMode="auto">
                <a:xfrm>
                  <a:off x="180" y="3740"/>
                  <a:ext cx="11649" cy="7960"/>
                  <a:chOff x="360" y="4100"/>
                  <a:chExt cx="11649" cy="7960"/>
                </a:xfrm>
              </p:grpSpPr>
              <p:grpSp>
                <p:nvGrpSpPr>
                  <p:cNvPr id="7" name="Group 4"/>
                  <p:cNvGrpSpPr>
                    <a:grpSpLocks/>
                  </p:cNvGrpSpPr>
                  <p:nvPr/>
                </p:nvGrpSpPr>
                <p:grpSpPr bwMode="auto">
                  <a:xfrm>
                    <a:off x="4449" y="5352"/>
                    <a:ext cx="5385" cy="4680"/>
                    <a:chOff x="4449" y="5352"/>
                    <a:chExt cx="5385" cy="4680"/>
                  </a:xfrm>
                </p:grpSpPr>
                <p:grpSp>
                  <p:nvGrpSpPr>
                    <p:cNvPr id="8" name="Group 5"/>
                    <p:cNvGrpSpPr>
                      <a:grpSpLocks/>
                    </p:cNvGrpSpPr>
                    <p:nvPr/>
                  </p:nvGrpSpPr>
                  <p:grpSpPr bwMode="auto">
                    <a:xfrm>
                      <a:off x="4449" y="5382"/>
                      <a:ext cx="3851" cy="2850"/>
                      <a:chOff x="3420" y="5430"/>
                      <a:chExt cx="3851" cy="2850"/>
                    </a:xfrm>
                  </p:grpSpPr>
                  <p:grpSp>
                    <p:nvGrpSpPr>
                      <p:cNvPr id="11" name="Group 6"/>
                      <p:cNvGrpSpPr>
                        <a:grpSpLocks/>
                      </p:cNvGrpSpPr>
                      <p:nvPr/>
                    </p:nvGrpSpPr>
                    <p:grpSpPr bwMode="auto">
                      <a:xfrm>
                        <a:off x="5220" y="6840"/>
                        <a:ext cx="1260" cy="1080"/>
                        <a:chOff x="5220" y="6840"/>
                        <a:chExt cx="1260" cy="1080"/>
                      </a:xfrm>
                    </p:grpSpPr>
                    <p:sp>
                      <p:nvSpPr>
                        <p:cNvPr id="107" name="AutoShape 7"/>
                        <p:cNvSpPr>
                          <a:spLocks noChangeArrowheads="1"/>
                        </p:cNvSpPr>
                        <p:nvPr/>
                      </p:nvSpPr>
                      <p:spPr bwMode="auto">
                        <a:xfrm>
                          <a:off x="5220" y="6840"/>
                          <a:ext cx="1260" cy="108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108" name="Text Box 8"/>
                        <p:cNvSpPr txBox="1">
                          <a:spLocks noChangeArrowheads="1"/>
                        </p:cNvSpPr>
                        <p:nvPr/>
                      </p:nvSpPr>
                      <p:spPr bwMode="auto">
                        <a:xfrm>
                          <a:off x="5280" y="71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يعالج</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 name="Line 9"/>
                      <p:cNvSpPr>
                        <a:spLocks noChangeShapeType="1"/>
                      </p:cNvSpPr>
                      <p:nvPr/>
                    </p:nvSpPr>
                    <p:spPr bwMode="auto">
                      <a:xfrm flipV="1">
                        <a:off x="6011" y="5430"/>
                        <a:ext cx="1260" cy="16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06" name="Line 10"/>
                      <p:cNvSpPr>
                        <a:spLocks noChangeShapeType="1"/>
                      </p:cNvSpPr>
                      <p:nvPr/>
                    </p:nvSpPr>
                    <p:spPr bwMode="auto">
                      <a:xfrm flipH="1">
                        <a:off x="3420" y="7560"/>
                        <a:ext cx="198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12" name="Group 17"/>
                    <p:cNvGrpSpPr>
                      <a:grpSpLocks/>
                    </p:cNvGrpSpPr>
                    <p:nvPr/>
                  </p:nvGrpSpPr>
                  <p:grpSpPr bwMode="auto">
                    <a:xfrm>
                      <a:off x="8574" y="5352"/>
                      <a:ext cx="1260" cy="4680"/>
                      <a:chOff x="7545" y="5400"/>
                      <a:chExt cx="1260" cy="4680"/>
                    </a:xfrm>
                  </p:grpSpPr>
                  <p:grpSp>
                    <p:nvGrpSpPr>
                      <p:cNvPr id="13" name="Group 18"/>
                      <p:cNvGrpSpPr>
                        <a:grpSpLocks/>
                      </p:cNvGrpSpPr>
                      <p:nvPr/>
                    </p:nvGrpSpPr>
                    <p:grpSpPr bwMode="auto">
                      <a:xfrm>
                        <a:off x="7545" y="6870"/>
                        <a:ext cx="1260" cy="1200"/>
                        <a:chOff x="4140" y="8820"/>
                        <a:chExt cx="1260" cy="1200"/>
                      </a:xfrm>
                    </p:grpSpPr>
                    <p:sp>
                      <p:nvSpPr>
                        <p:cNvPr id="97" name="AutoShape 19"/>
                        <p:cNvSpPr>
                          <a:spLocks noChangeArrowheads="1"/>
                        </p:cNvSpPr>
                        <p:nvPr/>
                      </p:nvSpPr>
                      <p:spPr bwMode="auto">
                        <a:xfrm>
                          <a:off x="4140" y="8820"/>
                          <a:ext cx="1260" cy="1200"/>
                        </a:xfrm>
                        <a:prstGeom prst="diamond">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8" name="Text Box 20"/>
                        <p:cNvSpPr txBox="1">
                          <a:spLocks noChangeArrowheads="1"/>
                        </p:cNvSpPr>
                        <p:nvPr/>
                      </p:nvSpPr>
                      <p:spPr bwMode="auto">
                        <a:xfrm>
                          <a:off x="4200" y="9180"/>
                          <a:ext cx="114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يأخذ</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5" name="Line 21"/>
                      <p:cNvSpPr>
                        <a:spLocks noChangeShapeType="1"/>
                      </p:cNvSpPr>
                      <p:nvPr/>
                    </p:nvSpPr>
                    <p:spPr bwMode="auto">
                      <a:xfrm>
                        <a:off x="8160" y="5400"/>
                        <a:ext cx="0" cy="14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96" name="Line 22"/>
                      <p:cNvSpPr>
                        <a:spLocks noChangeShapeType="1"/>
                      </p:cNvSpPr>
                      <p:nvPr/>
                    </p:nvSpPr>
                    <p:spPr bwMode="auto">
                      <a:xfrm flipH="1">
                        <a:off x="7560" y="8025"/>
                        <a:ext cx="615" cy="2055"/>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grpSp>
                <p:nvGrpSpPr>
                  <p:cNvPr id="14" name="Group 23"/>
                  <p:cNvGrpSpPr>
                    <a:grpSpLocks/>
                  </p:cNvGrpSpPr>
                  <p:nvPr/>
                </p:nvGrpSpPr>
                <p:grpSpPr bwMode="auto">
                  <a:xfrm>
                    <a:off x="360" y="4100"/>
                    <a:ext cx="11649" cy="7960"/>
                    <a:chOff x="360" y="4100"/>
                    <a:chExt cx="11649" cy="7960"/>
                  </a:xfrm>
                </p:grpSpPr>
                <p:grpSp>
                  <p:nvGrpSpPr>
                    <p:cNvPr id="15" name="Group 24"/>
                    <p:cNvGrpSpPr>
                      <a:grpSpLocks/>
                    </p:cNvGrpSpPr>
                    <p:nvPr/>
                  </p:nvGrpSpPr>
                  <p:grpSpPr bwMode="auto">
                    <a:xfrm>
                      <a:off x="7869" y="10060"/>
                      <a:ext cx="4140" cy="2000"/>
                      <a:chOff x="6840" y="8820"/>
                      <a:chExt cx="4140" cy="2000"/>
                    </a:xfrm>
                  </p:grpSpPr>
                  <p:grpSp>
                    <p:nvGrpSpPr>
                      <p:cNvPr id="16" name="Group 25"/>
                      <p:cNvGrpSpPr>
                        <a:grpSpLocks/>
                      </p:cNvGrpSpPr>
                      <p:nvPr/>
                    </p:nvGrpSpPr>
                    <p:grpSpPr bwMode="auto">
                      <a:xfrm>
                        <a:off x="6840" y="8820"/>
                        <a:ext cx="1800" cy="900"/>
                        <a:chOff x="4500" y="14220"/>
                        <a:chExt cx="1800" cy="900"/>
                      </a:xfrm>
                    </p:grpSpPr>
                    <p:sp>
                      <p:nvSpPr>
                        <p:cNvPr id="89" name="Rectangle 26"/>
                        <p:cNvSpPr>
                          <a:spLocks noChangeArrowheads="1"/>
                        </p:cNvSpPr>
                        <p:nvPr/>
                      </p:nvSpPr>
                      <p:spPr bwMode="auto">
                        <a:xfrm>
                          <a:off x="4500" y="1422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90" name="Text Box 27"/>
                        <p:cNvSpPr txBox="1">
                          <a:spLocks noChangeArrowheads="1"/>
                        </p:cNvSpPr>
                        <p:nvPr/>
                      </p:nvSpPr>
                      <p:spPr bwMode="auto">
                        <a:xfrm>
                          <a:off x="4860" y="1444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31"/>
                      <p:cNvGrpSpPr>
                        <a:grpSpLocks/>
                      </p:cNvGrpSpPr>
                      <p:nvPr/>
                    </p:nvGrpSpPr>
                    <p:grpSpPr bwMode="auto">
                      <a:xfrm>
                        <a:off x="6840" y="10080"/>
                        <a:ext cx="1620" cy="720"/>
                        <a:chOff x="5300" y="12420"/>
                        <a:chExt cx="1620" cy="720"/>
                      </a:xfrm>
                    </p:grpSpPr>
                    <p:sp>
                      <p:nvSpPr>
                        <p:cNvPr id="87" name="Oval 32"/>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8" name="Text Box 33"/>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الدواء</a:t>
                          </a:r>
                          <a:endParaRPr kumimoji="0" lang="ar-SA" sz="1800" b="0" i="0" u="sng"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34"/>
                      <p:cNvGrpSpPr>
                        <a:grpSpLocks/>
                      </p:cNvGrpSpPr>
                      <p:nvPr/>
                    </p:nvGrpSpPr>
                    <p:grpSpPr bwMode="auto">
                      <a:xfrm>
                        <a:off x="8640" y="10080"/>
                        <a:ext cx="2340" cy="740"/>
                        <a:chOff x="8640" y="10080"/>
                        <a:chExt cx="2340" cy="740"/>
                      </a:xfrm>
                    </p:grpSpPr>
                    <p:sp>
                      <p:nvSpPr>
                        <p:cNvPr id="85" name="Oval 35"/>
                        <p:cNvSpPr>
                          <a:spLocks noChangeArrowheads="1"/>
                        </p:cNvSpPr>
                        <p:nvPr/>
                      </p:nvSpPr>
                      <p:spPr bwMode="auto">
                        <a:xfrm>
                          <a:off x="8740" y="10080"/>
                          <a:ext cx="22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6" name="Text Box 36"/>
                        <p:cNvSpPr txBox="1">
                          <a:spLocks noChangeArrowheads="1"/>
                        </p:cNvSpPr>
                        <p:nvPr/>
                      </p:nvSpPr>
                      <p:spPr bwMode="auto">
                        <a:xfrm>
                          <a:off x="8640" y="10260"/>
                          <a:ext cx="2340" cy="5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الدواء</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83" name="Line 38"/>
                      <p:cNvSpPr>
                        <a:spLocks noChangeShapeType="1"/>
                      </p:cNvSpPr>
                      <p:nvPr/>
                    </p:nvSpPr>
                    <p:spPr bwMode="auto">
                      <a:xfrm flipV="1">
                        <a:off x="7560" y="9720"/>
                        <a:ext cx="0" cy="36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84" name="Line 39"/>
                      <p:cNvSpPr>
                        <a:spLocks noChangeShapeType="1"/>
                      </p:cNvSpPr>
                      <p:nvPr/>
                    </p:nvSpPr>
                    <p:spPr bwMode="auto">
                      <a:xfrm flipH="1" flipV="1">
                        <a:off x="8640" y="9540"/>
                        <a:ext cx="900" cy="5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grpSp>
                  <p:nvGrpSpPr>
                    <p:cNvPr id="25" name="Group 40"/>
                    <p:cNvGrpSpPr>
                      <a:grpSpLocks/>
                    </p:cNvGrpSpPr>
                    <p:nvPr/>
                  </p:nvGrpSpPr>
                  <p:grpSpPr bwMode="auto">
                    <a:xfrm>
                      <a:off x="4280" y="4100"/>
                      <a:ext cx="5749" cy="1820"/>
                      <a:chOff x="4280" y="4100"/>
                      <a:chExt cx="5749" cy="1820"/>
                    </a:xfrm>
                  </p:grpSpPr>
                  <p:grpSp>
                    <p:nvGrpSpPr>
                      <p:cNvPr id="26" name="Group 41"/>
                      <p:cNvGrpSpPr>
                        <a:grpSpLocks/>
                      </p:cNvGrpSpPr>
                      <p:nvPr/>
                    </p:nvGrpSpPr>
                    <p:grpSpPr bwMode="auto">
                      <a:xfrm>
                        <a:off x="6329" y="4480"/>
                        <a:ext cx="3700" cy="1440"/>
                        <a:chOff x="6329" y="4480"/>
                        <a:chExt cx="3700" cy="1440"/>
                      </a:xfrm>
                    </p:grpSpPr>
                    <p:grpSp>
                      <p:nvGrpSpPr>
                        <p:cNvPr id="27" name="Group 42"/>
                        <p:cNvGrpSpPr>
                          <a:grpSpLocks/>
                        </p:cNvGrpSpPr>
                        <p:nvPr/>
                      </p:nvGrpSpPr>
                      <p:grpSpPr bwMode="auto">
                        <a:xfrm>
                          <a:off x="8229" y="4480"/>
                          <a:ext cx="1800" cy="900"/>
                          <a:chOff x="6840" y="12060"/>
                          <a:chExt cx="1800" cy="900"/>
                        </a:xfrm>
                      </p:grpSpPr>
                      <p:sp>
                        <p:nvSpPr>
                          <p:cNvPr id="78" name="Rectangle 43"/>
                          <p:cNvSpPr>
                            <a:spLocks noChangeArrowheads="1"/>
                          </p:cNvSpPr>
                          <p:nvPr/>
                        </p:nvSpPr>
                        <p:spPr bwMode="auto">
                          <a:xfrm>
                            <a:off x="68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79" name="Text Box 44"/>
                          <p:cNvSpPr txBox="1">
                            <a:spLocks noChangeArrowheads="1"/>
                          </p:cNvSpPr>
                          <p:nvPr/>
                        </p:nvSpPr>
                        <p:spPr bwMode="auto">
                          <a:xfrm>
                            <a:off x="7200" y="12280"/>
                            <a:ext cx="1080" cy="6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8" name="Group 45"/>
                        <p:cNvGrpSpPr>
                          <a:grpSpLocks/>
                        </p:cNvGrpSpPr>
                        <p:nvPr/>
                      </p:nvGrpSpPr>
                      <p:grpSpPr bwMode="auto">
                        <a:xfrm>
                          <a:off x="6529" y="5200"/>
                          <a:ext cx="1620" cy="720"/>
                          <a:chOff x="5300" y="12420"/>
                          <a:chExt cx="1620" cy="720"/>
                        </a:xfrm>
                      </p:grpSpPr>
                      <p:sp>
                        <p:nvSpPr>
                          <p:cNvPr id="76" name="Oval 46"/>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7" name="Text Box 47"/>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رقم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9" name="Group 48"/>
                        <p:cNvGrpSpPr>
                          <a:grpSpLocks/>
                        </p:cNvGrpSpPr>
                        <p:nvPr/>
                      </p:nvGrpSpPr>
                      <p:grpSpPr bwMode="auto">
                        <a:xfrm>
                          <a:off x="6329" y="4480"/>
                          <a:ext cx="1620" cy="720"/>
                          <a:chOff x="5300" y="12420"/>
                          <a:chExt cx="1620" cy="720"/>
                        </a:xfrm>
                      </p:grpSpPr>
                      <p:sp>
                        <p:nvSpPr>
                          <p:cNvPr id="74" name="Oval 49"/>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75" name="Text Box 50"/>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المريض</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3" name="Line 60"/>
                        <p:cNvSpPr>
                          <a:spLocks noChangeShapeType="1"/>
                        </p:cNvSpPr>
                        <p:nvPr/>
                      </p:nvSpPr>
                      <p:spPr bwMode="auto">
                        <a:xfrm flipV="1">
                          <a:off x="7909" y="520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64" name="Line 61"/>
                        <p:cNvSpPr>
                          <a:spLocks noChangeShapeType="1"/>
                        </p:cNvSpPr>
                        <p:nvPr/>
                      </p:nvSpPr>
                      <p:spPr bwMode="auto">
                        <a:xfrm>
                          <a:off x="7869" y="4840"/>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51" name="Oval 65"/>
                      <p:cNvSpPr>
                        <a:spLocks noChangeArrowheads="1"/>
                      </p:cNvSpPr>
                      <p:nvPr/>
                    </p:nvSpPr>
                    <p:spPr bwMode="auto">
                      <a:xfrm>
                        <a:off x="4820" y="410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2" name="Line 66"/>
                      <p:cNvSpPr>
                        <a:spLocks noChangeShapeType="1"/>
                      </p:cNvSpPr>
                      <p:nvPr/>
                    </p:nvSpPr>
                    <p:spPr bwMode="auto">
                      <a:xfrm>
                        <a:off x="6080" y="4380"/>
                        <a:ext cx="60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3" name="Line 67"/>
                      <p:cNvSpPr>
                        <a:spLocks noChangeShapeType="1"/>
                      </p:cNvSpPr>
                      <p:nvPr/>
                    </p:nvSpPr>
                    <p:spPr bwMode="auto">
                      <a:xfrm>
                        <a:off x="5540" y="4860"/>
                        <a:ext cx="900"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4" name="Oval 68"/>
                      <p:cNvSpPr>
                        <a:spLocks noChangeArrowheads="1"/>
                      </p:cNvSpPr>
                      <p:nvPr/>
                    </p:nvSpPr>
                    <p:spPr bwMode="auto">
                      <a:xfrm>
                        <a:off x="4280" y="462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55" name="Line 69"/>
                      <p:cNvSpPr>
                        <a:spLocks noChangeShapeType="1"/>
                      </p:cNvSpPr>
                      <p:nvPr/>
                    </p:nvSpPr>
                    <p:spPr bwMode="auto">
                      <a:xfrm flipV="1">
                        <a:off x="5880" y="5000"/>
                        <a:ext cx="620" cy="4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56" name="Oval 70"/>
                      <p:cNvSpPr>
                        <a:spLocks noChangeArrowheads="1"/>
                      </p:cNvSpPr>
                      <p:nvPr/>
                    </p:nvSpPr>
                    <p:spPr bwMode="auto">
                      <a:xfrm>
                        <a:off x="4660" y="52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3" name="Group 71"/>
                    <p:cNvGrpSpPr>
                      <a:grpSpLocks/>
                    </p:cNvGrpSpPr>
                    <p:nvPr/>
                  </p:nvGrpSpPr>
                  <p:grpSpPr bwMode="auto">
                    <a:xfrm>
                      <a:off x="360" y="7058"/>
                      <a:ext cx="4029" cy="3542"/>
                      <a:chOff x="360" y="7058"/>
                      <a:chExt cx="4029" cy="3542"/>
                    </a:xfrm>
                  </p:grpSpPr>
                  <p:grpSp>
                    <p:nvGrpSpPr>
                      <p:cNvPr id="34" name="Group 72"/>
                      <p:cNvGrpSpPr>
                        <a:grpSpLocks/>
                      </p:cNvGrpSpPr>
                      <p:nvPr/>
                    </p:nvGrpSpPr>
                    <p:grpSpPr bwMode="auto">
                      <a:xfrm>
                        <a:off x="789" y="7058"/>
                        <a:ext cx="3600" cy="2780"/>
                        <a:chOff x="549" y="6542"/>
                        <a:chExt cx="3600" cy="2780"/>
                      </a:xfrm>
                    </p:grpSpPr>
                    <p:grpSp>
                      <p:nvGrpSpPr>
                        <p:cNvPr id="36" name="Group 73"/>
                        <p:cNvGrpSpPr>
                          <a:grpSpLocks/>
                        </p:cNvGrpSpPr>
                        <p:nvPr/>
                      </p:nvGrpSpPr>
                      <p:grpSpPr bwMode="auto">
                        <a:xfrm>
                          <a:off x="2349" y="7342"/>
                          <a:ext cx="1800" cy="900"/>
                          <a:chOff x="2340" y="12060"/>
                          <a:chExt cx="1800" cy="900"/>
                        </a:xfrm>
                      </p:grpSpPr>
                      <p:sp>
                        <p:nvSpPr>
                          <p:cNvPr id="48" name="Rectangle 74"/>
                          <p:cNvSpPr>
                            <a:spLocks noChangeArrowheads="1"/>
                          </p:cNvSpPr>
                          <p:nvPr/>
                        </p:nvSpPr>
                        <p:spPr bwMode="auto">
                          <a:xfrm>
                            <a:off x="2340" y="12060"/>
                            <a:ext cx="1800" cy="9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ar-SA"/>
                          </a:p>
                        </p:txBody>
                      </p:sp>
                      <p:sp>
                        <p:nvSpPr>
                          <p:cNvPr id="49" name="Text Box 75"/>
                          <p:cNvSpPr txBox="1">
                            <a:spLocks noChangeArrowheads="1"/>
                          </p:cNvSpPr>
                          <p:nvPr/>
                        </p:nvSpPr>
                        <p:spPr bwMode="auto">
                          <a:xfrm>
                            <a:off x="2680" y="12280"/>
                            <a:ext cx="1080" cy="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47" name="Text Box 78"/>
                        <p:cNvSpPr txBox="1">
                          <a:spLocks noChangeArrowheads="1"/>
                        </p:cNvSpPr>
                        <p:nvPr/>
                      </p:nvSpPr>
                      <p:spPr bwMode="auto">
                        <a:xfrm>
                          <a:off x="2529" y="6542"/>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رقم الهاتف</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38" name="Group 79"/>
                        <p:cNvGrpSpPr>
                          <a:grpSpLocks/>
                        </p:cNvGrpSpPr>
                        <p:nvPr/>
                      </p:nvGrpSpPr>
                      <p:grpSpPr bwMode="auto">
                        <a:xfrm>
                          <a:off x="1829" y="8602"/>
                          <a:ext cx="1620" cy="720"/>
                          <a:chOff x="5300" y="12420"/>
                          <a:chExt cx="1620" cy="720"/>
                        </a:xfrm>
                      </p:grpSpPr>
                      <p:sp>
                        <p:nvSpPr>
                          <p:cNvPr id="44" name="Oval 80"/>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5" name="Text Box 81"/>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sng" strike="noStrike" cap="none" normalizeH="0" baseline="0" dirty="0" smtClean="0">
                                <a:ln>
                                  <a:noFill/>
                                </a:ln>
                                <a:solidFill>
                                  <a:schemeClr val="tx1"/>
                                </a:solidFill>
                                <a:effectLst/>
                                <a:latin typeface="Arial" pitchFamily="34" charset="0"/>
                                <a:ea typeface="Arial" pitchFamily="34" charset="0"/>
                                <a:cs typeface="Arial" pitchFamily="34" charset="0"/>
                              </a:rPr>
                              <a:t>الرقم</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39" name="Group 82"/>
                        <p:cNvGrpSpPr>
                          <a:grpSpLocks/>
                        </p:cNvGrpSpPr>
                        <p:nvPr/>
                      </p:nvGrpSpPr>
                      <p:grpSpPr bwMode="auto">
                        <a:xfrm>
                          <a:off x="729" y="8062"/>
                          <a:ext cx="1620" cy="720"/>
                          <a:chOff x="5300" y="12420"/>
                          <a:chExt cx="1620" cy="720"/>
                        </a:xfrm>
                      </p:grpSpPr>
                      <p:sp>
                        <p:nvSpPr>
                          <p:cNvPr id="42" name="Oval 83"/>
                          <p:cNvSpPr>
                            <a:spLocks noChangeArrowheads="1"/>
                          </p:cNvSpPr>
                          <p:nvPr/>
                        </p:nvSpPr>
                        <p:spPr bwMode="auto">
                          <a:xfrm>
                            <a:off x="5400" y="12420"/>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3" name="Text Box 84"/>
                          <p:cNvSpPr txBox="1">
                            <a:spLocks noChangeArrowheads="1"/>
                          </p:cNvSpPr>
                          <p:nvPr/>
                        </p:nvSpPr>
                        <p:spPr bwMode="auto">
                          <a:xfrm>
                            <a:off x="5300" y="12520"/>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اسم الطبيب</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50" name="Group 85"/>
                        <p:cNvGrpSpPr>
                          <a:grpSpLocks/>
                        </p:cNvGrpSpPr>
                        <p:nvPr/>
                      </p:nvGrpSpPr>
                      <p:grpSpPr bwMode="auto">
                        <a:xfrm>
                          <a:off x="549" y="7118"/>
                          <a:ext cx="1620" cy="720"/>
                          <a:chOff x="5300" y="12296"/>
                          <a:chExt cx="1620" cy="720"/>
                        </a:xfrm>
                      </p:grpSpPr>
                      <p:sp>
                        <p:nvSpPr>
                          <p:cNvPr id="40" name="Oval 86"/>
                          <p:cNvSpPr>
                            <a:spLocks noChangeArrowheads="1"/>
                          </p:cNvSpPr>
                          <p:nvPr/>
                        </p:nvSpPr>
                        <p:spPr bwMode="auto">
                          <a:xfrm>
                            <a:off x="5400" y="12296"/>
                            <a:ext cx="1440" cy="720"/>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41" name="Text Box 87"/>
                          <p:cNvSpPr txBox="1">
                            <a:spLocks noChangeArrowheads="1"/>
                          </p:cNvSpPr>
                          <p:nvPr/>
                        </p:nvSpPr>
                        <p:spPr bwMode="auto">
                          <a:xfrm>
                            <a:off x="5300" y="12419"/>
                            <a:ext cx="1620" cy="4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التخصص</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sp>
                      <p:nvSpPr>
                        <p:cNvPr id="30" name="Line 94"/>
                        <p:cNvSpPr>
                          <a:spLocks noChangeShapeType="1"/>
                        </p:cNvSpPr>
                        <p:nvPr/>
                      </p:nvSpPr>
                      <p:spPr bwMode="auto">
                        <a:xfrm flipV="1">
                          <a:off x="2529" y="8262"/>
                          <a:ext cx="360" cy="34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1" name="Line 95"/>
                        <p:cNvSpPr>
                          <a:spLocks noChangeShapeType="1"/>
                        </p:cNvSpPr>
                        <p:nvPr/>
                      </p:nvSpPr>
                      <p:spPr bwMode="auto">
                        <a:xfrm flipV="1">
                          <a:off x="1809" y="7882"/>
                          <a:ext cx="54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2" name="Line 96"/>
                        <p:cNvSpPr>
                          <a:spLocks noChangeShapeType="1"/>
                        </p:cNvSpPr>
                        <p:nvPr/>
                      </p:nvSpPr>
                      <p:spPr bwMode="auto">
                        <a:xfrm>
                          <a:off x="1989" y="7522"/>
                          <a:ext cx="36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35" name="Line 99"/>
                        <p:cNvSpPr>
                          <a:spLocks noChangeShapeType="1"/>
                        </p:cNvSpPr>
                        <p:nvPr/>
                      </p:nvSpPr>
                      <p:spPr bwMode="auto">
                        <a:xfrm flipH="1">
                          <a:off x="3249" y="7162"/>
                          <a:ext cx="180" cy="1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grpSp>
                  <p:sp>
                    <p:nvSpPr>
                      <p:cNvPr id="17" name="Oval 100"/>
                      <p:cNvSpPr>
                        <a:spLocks noChangeArrowheads="1"/>
                      </p:cNvSpPr>
                      <p:nvPr/>
                    </p:nvSpPr>
                    <p:spPr bwMode="auto">
                      <a:xfrm>
                        <a:off x="360" y="954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الأول</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Line 101"/>
                      <p:cNvSpPr>
                        <a:spLocks noChangeShapeType="1"/>
                      </p:cNvSpPr>
                      <p:nvPr/>
                    </p:nvSpPr>
                    <p:spPr bwMode="auto">
                      <a:xfrm flipV="1">
                        <a:off x="1080" y="9140"/>
                        <a:ext cx="100" cy="40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19" name="Line 102"/>
                      <p:cNvSpPr>
                        <a:spLocks noChangeShapeType="1"/>
                      </p:cNvSpPr>
                      <p:nvPr/>
                    </p:nvSpPr>
                    <p:spPr bwMode="auto">
                      <a:xfrm flipH="1" flipV="1">
                        <a:off x="1780" y="9300"/>
                        <a:ext cx="0" cy="78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0" name="Oval 103"/>
                      <p:cNvSpPr>
                        <a:spLocks noChangeArrowheads="1"/>
                      </p:cNvSpPr>
                      <p:nvPr/>
                    </p:nvSpPr>
                    <p:spPr bwMode="auto">
                      <a:xfrm>
                        <a:off x="740" y="1006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الأب</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sp>
                    <p:nvSpPr>
                      <p:cNvPr id="21" name="Line 104"/>
                      <p:cNvSpPr>
                        <a:spLocks noChangeShapeType="1"/>
                      </p:cNvSpPr>
                      <p:nvPr/>
                    </p:nvSpPr>
                    <p:spPr bwMode="auto">
                      <a:xfrm flipH="1" flipV="1">
                        <a:off x="1980" y="9280"/>
                        <a:ext cx="540" cy="72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
                    <p:nvSpPr>
                      <p:cNvPr id="22" name="Oval 105"/>
                      <p:cNvSpPr>
                        <a:spLocks noChangeArrowheads="1"/>
                      </p:cNvSpPr>
                      <p:nvPr/>
                    </p:nvSpPr>
                    <p:spPr bwMode="auto">
                      <a:xfrm>
                        <a:off x="2040" y="9980"/>
                        <a:ext cx="1260" cy="540"/>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smtClean="0">
                            <a:ln>
                              <a:noFill/>
                            </a:ln>
                            <a:solidFill>
                              <a:schemeClr val="tx1"/>
                            </a:solidFill>
                            <a:effectLst/>
                            <a:latin typeface="Arial" pitchFamily="34" charset="0"/>
                            <a:ea typeface="Arial" pitchFamily="34" charset="0"/>
                            <a:cs typeface="Arial" pitchFamily="34" charset="0"/>
                          </a:rPr>
                          <a:t>العائلة</a:t>
                        </a:r>
                        <a:endParaRPr kumimoji="0" lang="ar-SA" sz="1800" b="0" i="0" u="none" strike="noStrike" cap="none" normalizeH="0" baseline="0" smtClean="0">
                          <a:ln>
                            <a:noFill/>
                          </a:ln>
                          <a:solidFill>
                            <a:schemeClr val="tx1"/>
                          </a:solidFill>
                          <a:effectLst/>
                          <a:latin typeface="Arial" pitchFamily="34" charset="0"/>
                          <a:cs typeface="Arial" pitchFamily="34" charset="0"/>
                        </a:endParaRPr>
                      </a:p>
                    </p:txBody>
                  </p:sp>
                </p:grpSp>
              </p:grpSp>
            </p:grpSp>
            <p:sp>
              <p:nvSpPr>
                <p:cNvPr id="5" name="Text Box 106"/>
                <p:cNvSpPr txBox="1">
                  <a:spLocks noChangeArrowheads="1"/>
                </p:cNvSpPr>
                <p:nvPr/>
              </p:nvSpPr>
              <p:spPr bwMode="auto">
                <a:xfrm>
                  <a:off x="8664" y="5014"/>
                  <a:ext cx="1086"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 Box 107"/>
                <p:cNvSpPr txBox="1">
                  <a:spLocks noChangeArrowheads="1"/>
                </p:cNvSpPr>
                <p:nvPr/>
              </p:nvSpPr>
              <p:spPr bwMode="auto">
                <a:xfrm>
                  <a:off x="8200" y="7960"/>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 Box 111"/>
                <p:cNvSpPr txBox="1">
                  <a:spLocks noChangeArrowheads="1"/>
                </p:cNvSpPr>
                <p:nvPr/>
              </p:nvSpPr>
              <p:spPr bwMode="auto">
                <a:xfrm>
                  <a:off x="4266" y="6939"/>
                  <a:ext cx="7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sp>
            <p:nvSpPr>
              <p:cNvPr id="99" name="Rectangle 98"/>
              <p:cNvSpPr/>
              <p:nvPr/>
            </p:nvSpPr>
            <p:spPr>
              <a:xfrm>
                <a:off x="1571604" y="14287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القسم</a:t>
                </a:r>
                <a:endParaRPr lang="ar-SA" sz="1600" dirty="0">
                  <a:solidFill>
                    <a:schemeClr val="tx1"/>
                  </a:solidFill>
                </a:endParaRPr>
              </a:p>
            </p:txBody>
          </p:sp>
          <p:sp>
            <p:nvSpPr>
              <p:cNvPr id="120" name="Oval 46"/>
              <p:cNvSpPr>
                <a:spLocks noChangeArrowheads="1"/>
              </p:cNvSpPr>
              <p:nvPr/>
            </p:nvSpPr>
            <p:spPr bwMode="auto">
              <a:xfrm>
                <a:off x="2357422" y="7857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القسم </a:t>
                </a:r>
                <a:endParaRPr lang="ar-SA" sz="1400" dirty="0"/>
              </a:p>
            </p:txBody>
          </p:sp>
          <p:cxnSp>
            <p:nvCxnSpPr>
              <p:cNvPr id="123" name="Straight Connector 122"/>
              <p:cNvCxnSpPr/>
              <p:nvPr/>
            </p:nvCxnSpPr>
            <p:spPr>
              <a:xfrm rot="10800000" flipV="1">
                <a:off x="2500298" y="13572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4" name="Oval 46"/>
              <p:cNvSpPr>
                <a:spLocks noChangeArrowheads="1"/>
              </p:cNvSpPr>
              <p:nvPr/>
            </p:nvSpPr>
            <p:spPr bwMode="auto">
              <a:xfrm>
                <a:off x="714348" y="6429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القسم </a:t>
                </a:r>
                <a:endParaRPr lang="ar-SA" sz="1400" dirty="0"/>
              </a:p>
            </p:txBody>
          </p:sp>
          <p:cxnSp>
            <p:nvCxnSpPr>
              <p:cNvPr id="128" name="Straight Connector 127"/>
              <p:cNvCxnSpPr/>
              <p:nvPr/>
            </p:nvCxnSpPr>
            <p:spPr>
              <a:xfrm>
                <a:off x="1357290" y="12144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6" name="Oval 46"/>
              <p:cNvSpPr>
                <a:spLocks noChangeArrowheads="1"/>
              </p:cNvSpPr>
              <p:nvPr/>
            </p:nvSpPr>
            <p:spPr bwMode="auto">
              <a:xfrm>
                <a:off x="6215074" y="938194"/>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رقم المدير </a:t>
                </a:r>
                <a:endParaRPr lang="ar-SA" sz="1400" dirty="0"/>
              </a:p>
            </p:txBody>
          </p:sp>
          <p:cxnSp>
            <p:nvCxnSpPr>
              <p:cNvPr id="130" name="Straight Connector 129"/>
              <p:cNvCxnSpPr/>
              <p:nvPr/>
            </p:nvCxnSpPr>
            <p:spPr>
              <a:xfrm rot="10800000" flipV="1">
                <a:off x="6357950" y="1509698"/>
                <a:ext cx="142876" cy="71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Oval 46"/>
              <p:cNvSpPr>
                <a:spLocks noChangeArrowheads="1"/>
              </p:cNvSpPr>
              <p:nvPr/>
            </p:nvSpPr>
            <p:spPr bwMode="auto">
              <a:xfrm>
                <a:off x="4572000" y="795318"/>
                <a:ext cx="1000132" cy="57150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algn="ctr"/>
                <a:r>
                  <a:rPr lang="ar-SA" sz="1400" dirty="0" smtClean="0"/>
                  <a:t>اسم  المدير </a:t>
                </a:r>
                <a:endParaRPr lang="ar-SA" sz="1400" dirty="0"/>
              </a:p>
            </p:txBody>
          </p:sp>
          <p:cxnSp>
            <p:nvCxnSpPr>
              <p:cNvPr id="134" name="Straight Connector 133"/>
              <p:cNvCxnSpPr/>
              <p:nvPr/>
            </p:nvCxnSpPr>
            <p:spPr>
              <a:xfrm>
                <a:off x="5214942" y="1366822"/>
                <a:ext cx="285752" cy="2143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5" name="Rectangle 134"/>
              <p:cNvSpPr/>
              <p:nvPr/>
            </p:nvSpPr>
            <p:spPr>
              <a:xfrm>
                <a:off x="5429256" y="1581136"/>
                <a:ext cx="928694" cy="428628"/>
              </a:xfrm>
              <a:prstGeom prst="rect">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600" dirty="0" smtClean="0">
                    <a:solidFill>
                      <a:schemeClr val="tx1"/>
                    </a:solidFill>
                  </a:rPr>
                  <a:t>المدير</a:t>
                </a:r>
                <a:endParaRPr lang="ar-SA" sz="1600" dirty="0">
                  <a:solidFill>
                    <a:schemeClr val="tx1"/>
                  </a:solidFill>
                </a:endParaRPr>
              </a:p>
            </p:txBody>
          </p:sp>
          <p:cxnSp>
            <p:nvCxnSpPr>
              <p:cNvPr id="137" name="Straight Connector 136"/>
              <p:cNvCxnSpPr>
                <a:stCxn id="135" idx="1"/>
              </p:cNvCxnSpPr>
              <p:nvPr/>
            </p:nvCxnSpPr>
            <p:spPr>
              <a:xfrm rot="10800000">
                <a:off x="4572000" y="1785926"/>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8" name="Flowchart: Decision 137"/>
              <p:cNvSpPr/>
              <p:nvPr/>
            </p:nvSpPr>
            <p:spPr>
              <a:xfrm>
                <a:off x="3286116" y="1500174"/>
                <a:ext cx="1285884" cy="500066"/>
              </a:xfrm>
              <a:prstGeom prst="flowChartDecision">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400" dirty="0" smtClean="0">
                    <a:solidFill>
                      <a:schemeClr val="tx1"/>
                    </a:solidFill>
                  </a:rPr>
                  <a:t>يرأس</a:t>
                </a:r>
                <a:endParaRPr lang="ar-SA" sz="1400" dirty="0">
                  <a:solidFill>
                    <a:schemeClr val="tx1"/>
                  </a:solidFill>
                </a:endParaRPr>
              </a:p>
            </p:txBody>
          </p:sp>
          <p:cxnSp>
            <p:nvCxnSpPr>
              <p:cNvPr id="140" name="Straight Connector 139"/>
              <p:cNvCxnSpPr/>
              <p:nvPr/>
            </p:nvCxnSpPr>
            <p:spPr>
              <a:xfrm rot="10800000">
                <a:off x="2500298" y="1714488"/>
                <a:ext cx="857256" cy="952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1" name="Text Box 110"/>
              <p:cNvSpPr txBox="1">
                <a:spLocks noChangeArrowheads="1"/>
              </p:cNvSpPr>
              <p:nvPr/>
            </p:nvSpPr>
            <p:spPr bwMode="auto">
              <a:xfrm>
                <a:off x="4643438" y="1500174"/>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42" name="Text Box 110"/>
              <p:cNvSpPr txBox="1">
                <a:spLocks noChangeArrowheads="1"/>
              </p:cNvSpPr>
              <p:nvPr/>
            </p:nvSpPr>
            <p:spPr bwMode="auto">
              <a:xfrm>
                <a:off x="2857488" y="1428736"/>
                <a:ext cx="457239" cy="2859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1</a:t>
                </a: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122" name="Text Box 106"/>
          <p:cNvSpPr txBox="1">
            <a:spLocks noChangeArrowheads="1"/>
          </p:cNvSpPr>
          <p:nvPr/>
        </p:nvSpPr>
        <p:spPr bwMode="auto">
          <a:xfrm>
            <a:off x="5039152" y="3036916"/>
            <a:ext cx="689669" cy="31554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1400" b="1" dirty="0" smtClean="0">
                <a:latin typeface="Arial" pitchFamily="34" charset="0"/>
                <a:cs typeface="Arial" pitchFamily="34" charset="0"/>
              </a:rPr>
              <a:t>M</a:t>
            </a:r>
            <a:endParaRPr lang="ar-SA" sz="1400" b="1" dirty="0" smtClean="0">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SA" sz="1400" b="1" i="0" u="none" strike="noStrike" cap="none" normalizeH="0" baseline="0" dirty="0" smtClean="0">
              <a:ln>
                <a:noFill/>
              </a:ln>
              <a:solidFill>
                <a:schemeClr val="tx1"/>
              </a:solidFill>
              <a:effectLst/>
              <a:latin typeface="Arial" pitchFamily="34" charset="0"/>
              <a:cs typeface="Arial" pitchFamily="34" charset="0"/>
            </a:endParaRPr>
          </a:p>
        </p:txBody>
      </p:sp>
      <p:sp>
        <p:nvSpPr>
          <p:cNvPr id="136" name="Oval 70"/>
          <p:cNvSpPr>
            <a:spLocks noChangeArrowheads="1"/>
          </p:cNvSpPr>
          <p:nvPr/>
        </p:nvSpPr>
        <p:spPr bwMode="auto">
          <a:xfrm>
            <a:off x="7337377" y="3786100"/>
            <a:ext cx="800169" cy="285931"/>
          </a:xfrm>
          <a:prstGeom prst="ellipse">
            <a:avLst/>
          </a:prstGeom>
          <a:solidFill>
            <a:srgbClr val="FFFFFF"/>
          </a:solidFill>
          <a:ln w="12700">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100" b="0" i="0" u="none" strike="noStrike" cap="none" normalizeH="0" baseline="0" dirty="0" smtClean="0">
                <a:ln>
                  <a:noFill/>
                </a:ln>
                <a:solidFill>
                  <a:schemeClr val="tx1"/>
                </a:solidFill>
                <a:effectLst/>
                <a:latin typeface="Arial" pitchFamily="34" charset="0"/>
                <a:ea typeface="Arial" pitchFamily="34" charset="0"/>
                <a:cs typeface="Arial" pitchFamily="34" charset="0"/>
              </a:rPr>
              <a:t>الكمية</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39" name="Line 67"/>
          <p:cNvSpPr>
            <a:spLocks noChangeShapeType="1"/>
          </p:cNvSpPr>
          <p:nvPr/>
        </p:nvSpPr>
        <p:spPr bwMode="auto">
          <a:xfrm>
            <a:off x="6802293" y="3902123"/>
            <a:ext cx="571549"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ar-SA"/>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113" y="642918"/>
            <a:ext cx="8109976" cy="6124754"/>
          </a:xfrm>
          <a:prstGeom prst="rect">
            <a:avLst/>
          </a:prstGeom>
          <a:noFill/>
        </p:spPr>
        <p:txBody>
          <a:bodyPr wrap="none" rtlCol="1">
            <a:spAutoFit/>
          </a:bodyPr>
          <a:lstStyle/>
          <a:p>
            <a:r>
              <a:rPr lang="ar-SA" sz="2000" b="1" u="sng" dirty="0" smtClean="0"/>
              <a:t>الحل :</a:t>
            </a:r>
          </a:p>
          <a:p>
            <a:pPr>
              <a:lnSpc>
                <a:spcPct val="200000"/>
              </a:lnSpc>
            </a:pPr>
            <a:r>
              <a:rPr lang="ar-SA" dirty="0" smtClean="0"/>
              <a:t>1-المريض(ر</a:t>
            </a:r>
            <a:r>
              <a:rPr lang="ar-SA" u="sng" dirty="0" smtClean="0"/>
              <a:t>قم المريض </a:t>
            </a:r>
            <a:r>
              <a:rPr lang="ar-SA" dirty="0" smtClean="0"/>
              <a:t>،الاسم الأول،اسم الأب،اسم العائلة, </a:t>
            </a:r>
            <a:r>
              <a:rPr lang="ar-SA" u="dash" dirty="0" smtClean="0"/>
              <a:t>رقم الطبيب </a:t>
            </a:r>
            <a:r>
              <a:rPr lang="ar-SA" dirty="0" smtClean="0"/>
              <a:t>،</a:t>
            </a:r>
            <a:r>
              <a:rPr lang="ar-SA" u="dash" dirty="0" smtClean="0"/>
              <a:t>رقم الغرفة</a:t>
            </a:r>
            <a:r>
              <a:rPr lang="ar-SA" dirty="0" smtClean="0"/>
              <a:t>)</a:t>
            </a:r>
          </a:p>
          <a:p>
            <a:pPr>
              <a:lnSpc>
                <a:spcPct val="200000"/>
              </a:lnSpc>
            </a:pPr>
            <a:endParaRPr lang="ar-SA" dirty="0" smtClean="0"/>
          </a:p>
          <a:p>
            <a:pPr>
              <a:lnSpc>
                <a:spcPct val="200000"/>
              </a:lnSpc>
            </a:pPr>
            <a:r>
              <a:rPr lang="ar-SA" sz="1600" dirty="0" smtClean="0"/>
              <a:t>2-الطبيب(</a:t>
            </a:r>
            <a:r>
              <a:rPr lang="ar-SA" sz="1600" u="sng" dirty="0" smtClean="0"/>
              <a:t>رقم الطبيب</a:t>
            </a:r>
            <a:r>
              <a:rPr lang="ar-SA" sz="1600" dirty="0" smtClean="0"/>
              <a:t>, الاسم الأول،اسم الأب،اسم العائلة, التخصص ,رقم الهاتف,</a:t>
            </a:r>
            <a:r>
              <a:rPr lang="ar-SA" sz="1600" u="dash" dirty="0" smtClean="0"/>
              <a:t>رقم القسم</a:t>
            </a:r>
            <a:r>
              <a:rPr lang="ar-SA" sz="1600" dirty="0" smtClean="0"/>
              <a:t>)</a:t>
            </a:r>
          </a:p>
          <a:p>
            <a:pPr>
              <a:lnSpc>
                <a:spcPct val="200000"/>
              </a:lnSpc>
            </a:pPr>
            <a:endParaRPr lang="ar-SA" dirty="0" smtClean="0"/>
          </a:p>
          <a:p>
            <a:pPr>
              <a:lnSpc>
                <a:spcPct val="200000"/>
              </a:lnSpc>
            </a:pPr>
            <a:r>
              <a:rPr lang="ar-SA" dirty="0" smtClean="0"/>
              <a:t>3- القسم (</a:t>
            </a:r>
            <a:r>
              <a:rPr lang="ar-SA" u="sng" dirty="0" smtClean="0"/>
              <a:t>رقم القسم </a:t>
            </a:r>
            <a:r>
              <a:rPr lang="ar-SA" dirty="0" smtClean="0"/>
              <a:t>,اسم القسم, </a:t>
            </a:r>
            <a:r>
              <a:rPr lang="ar-SA" u="dash" dirty="0" smtClean="0"/>
              <a:t>رقم المدير</a:t>
            </a:r>
            <a:r>
              <a:rPr lang="ar-SA" dirty="0" smtClean="0"/>
              <a:t>)</a:t>
            </a:r>
          </a:p>
          <a:p>
            <a:pPr>
              <a:lnSpc>
                <a:spcPct val="200000"/>
              </a:lnSpc>
            </a:pPr>
            <a:r>
              <a:rPr lang="ar-SA" dirty="0" smtClean="0"/>
              <a:t>4- المدير (رقم المدير , الاسم الأول،اسم الأب،اسم العائلة)</a:t>
            </a:r>
          </a:p>
          <a:p>
            <a:pPr>
              <a:lnSpc>
                <a:spcPct val="200000"/>
              </a:lnSpc>
            </a:pPr>
            <a:r>
              <a:rPr lang="ar-SA" dirty="0" smtClean="0"/>
              <a:t>5- الدواء( </a:t>
            </a:r>
            <a:r>
              <a:rPr lang="ar-SA" u="dashHeavy" dirty="0" smtClean="0"/>
              <a:t>رقم الدواء </a:t>
            </a:r>
            <a:r>
              <a:rPr lang="ar-SA" dirty="0" smtClean="0"/>
              <a:t>,اسم الدواء)</a:t>
            </a:r>
          </a:p>
          <a:p>
            <a:pPr>
              <a:lnSpc>
                <a:spcPct val="200000"/>
              </a:lnSpc>
            </a:pPr>
            <a:r>
              <a:rPr lang="ar-SA" dirty="0" smtClean="0"/>
              <a:t>6- الغرفة(</a:t>
            </a:r>
            <a:r>
              <a:rPr lang="ar-SA" u="sng" dirty="0" smtClean="0"/>
              <a:t>رقم الغرفة </a:t>
            </a:r>
            <a:r>
              <a:rPr lang="ar-SA" dirty="0" smtClean="0"/>
              <a:t>, عدد الأسرة , التحويلة)</a:t>
            </a:r>
          </a:p>
          <a:p>
            <a:pPr>
              <a:lnSpc>
                <a:spcPct val="200000"/>
              </a:lnSpc>
            </a:pPr>
            <a:r>
              <a:rPr lang="ar-SA" dirty="0" smtClean="0"/>
              <a:t>7- جرعة الدواء (</a:t>
            </a:r>
            <a:r>
              <a:rPr lang="ar-SA" u="sng" dirty="0" smtClean="0"/>
              <a:t>رقم المريض </a:t>
            </a:r>
            <a:r>
              <a:rPr lang="ar-SA" dirty="0" smtClean="0"/>
              <a:t>, </a:t>
            </a:r>
            <a:r>
              <a:rPr lang="ar-SA" u="sng" dirty="0" smtClean="0"/>
              <a:t>رقم الدواء </a:t>
            </a:r>
            <a:r>
              <a:rPr lang="ar-SA" dirty="0" smtClean="0"/>
              <a:t>, الكمية)</a:t>
            </a:r>
          </a:p>
          <a:p>
            <a:pPr>
              <a:lnSpc>
                <a:spcPct val="200000"/>
              </a:lnSpc>
            </a:pPr>
            <a:endParaRPr lang="ar-SA" dirty="0" smtClean="0"/>
          </a:p>
          <a:p>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lnSpcReduction="10000"/>
          </a:bodyPr>
          <a:lstStyle/>
          <a:p>
            <a:r>
              <a:rPr lang="ar-SA" sz="2800" b="1" u="sng" dirty="0" smtClean="0"/>
              <a:t>تطبيق أوامر الشراء للعملاء </a:t>
            </a:r>
          </a:p>
          <a:p>
            <a:r>
              <a:rPr lang="ar-SA" sz="2800" b="1" dirty="0" smtClean="0"/>
              <a:t>أرسم </a:t>
            </a:r>
            <a:r>
              <a:rPr lang="en-US" sz="2800" b="1" dirty="0" smtClean="0"/>
              <a:t>ERD </a:t>
            </a:r>
            <a:r>
              <a:rPr lang="ar-SA" sz="2800" b="1" dirty="0" smtClean="0"/>
              <a:t> اللازم لقاعدة بيانات الخاصة </a:t>
            </a:r>
            <a:r>
              <a:rPr lang="ar-SA" sz="2800" b="1" dirty="0" smtClean="0"/>
              <a:t>بمتجر الكتروني يحتفظ النظام بأمر </a:t>
            </a:r>
            <a:r>
              <a:rPr lang="ar-SA" sz="2800" b="1" dirty="0" smtClean="0"/>
              <a:t>الشراء الذي يرسله العميل ويهتم في هذه العملية برقم العميل واسمه وعنوانه وأرقام أوامر الشراء وتاريخ صدورها </a:t>
            </a:r>
            <a:r>
              <a:rPr lang="ar-SA" sz="2800" b="1" dirty="0" smtClean="0"/>
              <a:t>. كل أمر شراء يحوي على منتج واحد او عدة منتجات . يحفظ النظام</a:t>
            </a:r>
            <a:r>
              <a:rPr lang="ar-SA" sz="2800" b="1" dirty="0" smtClean="0"/>
              <a:t> </a:t>
            </a:r>
            <a:r>
              <a:rPr lang="ar-SA" sz="2800" b="1" dirty="0" smtClean="0"/>
              <a:t>رقم </a:t>
            </a:r>
            <a:r>
              <a:rPr lang="ar-SA" sz="2800" b="1" dirty="0" smtClean="0"/>
              <a:t>المنتج المطلوب واسمه وسعره </a:t>
            </a:r>
            <a:r>
              <a:rPr lang="ar-SA" sz="2800" b="1" dirty="0" smtClean="0"/>
              <a:t>والجهة المصنعة </a:t>
            </a:r>
            <a:r>
              <a:rPr lang="ar-SA" sz="2800" b="1" dirty="0" smtClean="0"/>
              <a:t>له؟</a:t>
            </a:r>
            <a:endParaRPr lang="ar-SA" sz="2800" b="1" dirty="0" smtClean="0"/>
          </a:p>
          <a:p>
            <a:r>
              <a:rPr lang="ar-SA" sz="2800" b="1" smtClean="0"/>
              <a:t>قومي </a:t>
            </a:r>
            <a:r>
              <a:rPr lang="ar-SA" sz="2800" b="1" dirty="0" smtClean="0"/>
              <a:t>بتحويل النموذج إلى جداول.</a:t>
            </a:r>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142976" y="1071546"/>
            <a:ext cx="6429420" cy="5429288"/>
            <a:chOff x="2385" y="5881"/>
            <a:chExt cx="7155" cy="4721"/>
          </a:xfrm>
        </p:grpSpPr>
        <p:grpSp>
          <p:nvGrpSpPr>
            <p:cNvPr id="3" name="Group 3"/>
            <p:cNvGrpSpPr>
              <a:grpSpLocks/>
            </p:cNvGrpSpPr>
            <p:nvPr/>
          </p:nvGrpSpPr>
          <p:grpSpPr bwMode="auto">
            <a:xfrm>
              <a:off x="2385" y="5881"/>
              <a:ext cx="6757" cy="4721"/>
              <a:chOff x="2385" y="10212"/>
              <a:chExt cx="7830" cy="4721"/>
            </a:xfrm>
          </p:grpSpPr>
          <p:sp>
            <p:nvSpPr>
              <p:cNvPr id="1028" name="Text Box 4"/>
              <p:cNvSpPr txBox="1">
                <a:spLocks noChangeArrowheads="1"/>
              </p:cNvSpPr>
              <p:nvPr/>
            </p:nvSpPr>
            <p:spPr bwMode="auto">
              <a:xfrm>
                <a:off x="4320" y="10212"/>
                <a:ext cx="4053" cy="100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تصميم قاعدة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ea typeface="Arial" pitchFamily="34" charset="0"/>
                    <a:cs typeface="Arial" pitchFamily="34" charset="0"/>
                  </a:rPr>
                  <a:t>(رسم نموذج الكيان والعلاقة الرابطة)</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 </a:t>
                </a:r>
                <a:r>
                  <a:rPr kumimoji="0" lang="en-US"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ERD</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4596" y="12660"/>
                <a:ext cx="32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تخزين قاعدة البيانات في الحاسب عن طريق برنامج معين </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Text Box 9"/>
              <p:cNvSpPr txBox="1">
                <a:spLocks noChangeArrowheads="1"/>
              </p:cNvSpPr>
              <p:nvPr/>
            </p:nvSpPr>
            <p:spPr bwMode="auto">
              <a:xfrm>
                <a:off x="5040" y="14147"/>
                <a:ext cx="2340"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تحديث البيانات</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إضافة - حذف - تعديل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 name="Text Box 10"/>
              <p:cNvSpPr txBox="1">
                <a:spLocks noChangeArrowheads="1"/>
              </p:cNvSpPr>
              <p:nvPr/>
            </p:nvSpPr>
            <p:spPr bwMode="auto">
              <a:xfrm>
                <a:off x="2385" y="13939"/>
                <a:ext cx="2340" cy="91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تقــــــاريـــر</a:t>
                </a:r>
              </a:p>
              <a:p>
                <a:pPr marL="0" marR="0" lvl="0" indent="0" algn="ctr" defTabSz="914400" rtl="1" eaLnBrk="1" fontAlgn="base" latinLnBrk="0" hangingPunct="1">
                  <a:lnSpc>
                    <a:spcPct val="100000"/>
                  </a:lnSpc>
                  <a:spcBef>
                    <a:spcPct val="0"/>
                  </a:spcBef>
                  <a:spcAft>
                    <a:spcPts val="1000"/>
                  </a:spcAft>
                  <a:buClrTx/>
                  <a:buSzTx/>
                  <a:buFontTx/>
                  <a:buNone/>
                  <a:tabLst/>
                </a:pPr>
                <a:r>
                  <a:rPr lang="ar-SA" sz="1600" b="1" dirty="0" smtClean="0">
                    <a:latin typeface="Arial" pitchFamily="34" charset="0"/>
                    <a:cs typeface="Arial" pitchFamily="34" charset="0"/>
                  </a:rPr>
                  <a:t>مثل طباعة تقرير عن أرباح الشركة لعام 2007</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5" name="Text Box 11"/>
              <p:cNvSpPr txBox="1">
                <a:spLocks noChangeArrowheads="1"/>
              </p:cNvSpPr>
              <p:nvPr/>
            </p:nvSpPr>
            <p:spPr bwMode="auto">
              <a:xfrm>
                <a:off x="7710" y="14001"/>
                <a:ext cx="2505" cy="9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400" b="1" i="0" u="none" strike="noStrike" cap="none" normalizeH="0" baseline="0" dirty="0" smtClean="0">
                    <a:ln>
                      <a:noFill/>
                    </a:ln>
                    <a:solidFill>
                      <a:schemeClr val="tx1"/>
                    </a:solidFill>
                    <a:effectLst/>
                    <a:latin typeface="Arial" pitchFamily="34" charset="0"/>
                    <a:ea typeface="Arial" pitchFamily="34" charset="0"/>
                    <a:cs typeface="Arial" pitchFamily="34" charset="0"/>
                  </a:rPr>
                  <a:t>استعـــــــــلام</a:t>
                </a:r>
              </a:p>
              <a:p>
                <a:pPr marL="0" marR="0" lvl="0" indent="0" algn="ctr" defTabSz="914400" rtl="1" eaLnBrk="1" fontAlgn="base" latinLnBrk="0" hangingPunct="1">
                  <a:lnSpc>
                    <a:spcPct val="100000"/>
                  </a:lnSpc>
                  <a:spcBef>
                    <a:spcPct val="0"/>
                  </a:spcBef>
                  <a:spcAft>
                    <a:spcPts val="1000"/>
                  </a:spcAft>
                  <a:buClrTx/>
                  <a:buSzTx/>
                  <a:buFontTx/>
                  <a:buNone/>
                  <a:tabLst/>
                </a:pPr>
                <a:r>
                  <a:rPr lang="ar-SA" sz="1400" b="1" dirty="0" smtClean="0">
                    <a:latin typeface="Arial" pitchFamily="34" charset="0"/>
                    <a:cs typeface="Arial" pitchFamily="34" charset="0"/>
                  </a:rPr>
                  <a:t>مثال الاستعلام عن معلومات المريض بإدخال رقم هذا المريض</a:t>
                </a:r>
                <a:endParaRPr kumimoji="0" lang="ar-SA"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39" name="WordArt 15"/>
            <p:cNvSpPr>
              <a:spLocks noChangeArrowheads="1" noChangeShapeType="1" noTextEdit="1"/>
            </p:cNvSpPr>
            <p:nvPr/>
          </p:nvSpPr>
          <p:spPr bwMode="auto">
            <a:xfrm>
              <a:off x="8100" y="6240"/>
              <a:ext cx="1440" cy="360"/>
            </a:xfrm>
            <a:prstGeom prst="rect">
              <a:avLst/>
            </a:prstGeom>
          </p:spPr>
          <p:txBody>
            <a:bodyPr wrap="none" fromWordArt="1">
              <a:prstTxWarp prst="textPlain">
                <a:avLst>
                  <a:gd name="adj" fmla="val 50000"/>
                </a:avLst>
              </a:prstTxWarp>
            </a:bodyPr>
            <a:lstStyle/>
            <a:p>
              <a:pPr algn="ctr" rtl="1"/>
              <a:r>
                <a:rPr lang="ar-SA" sz="3600" kern="10" spc="0" smtClean="0">
                  <a:ln w="9525">
                    <a:solidFill>
                      <a:srgbClr val="000000"/>
                    </a:solidFill>
                    <a:round/>
                    <a:headEnd/>
                    <a:tailEnd/>
                  </a:ln>
                  <a:solidFill>
                    <a:srgbClr val="000000"/>
                  </a:solidFill>
                  <a:effectLst/>
                  <a:latin typeface="Arabic Transparent"/>
                </a:rPr>
                <a:t>المرحلة الأولى</a:t>
              </a:r>
              <a:endParaRPr lang="ar-SA" sz="3600" kern="10" spc="0">
                <a:ln w="9525">
                  <a:solidFill>
                    <a:srgbClr val="000000"/>
                  </a:solidFill>
                  <a:round/>
                  <a:headEnd/>
                  <a:tailEnd/>
                </a:ln>
                <a:solidFill>
                  <a:srgbClr val="000000"/>
                </a:solidFill>
                <a:effectLst/>
                <a:latin typeface="Arabic Transparent"/>
              </a:endParaRPr>
            </a:p>
          </p:txBody>
        </p:sp>
        <p:sp>
          <p:nvSpPr>
            <p:cNvPr id="1040" name="WordArt 16"/>
            <p:cNvSpPr>
              <a:spLocks noChangeArrowheads="1" noChangeShapeType="1" noTextEdit="1"/>
            </p:cNvSpPr>
            <p:nvPr/>
          </p:nvSpPr>
          <p:spPr bwMode="auto">
            <a:xfrm>
              <a:off x="8100" y="7470"/>
              <a:ext cx="1440" cy="360"/>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FF0000"/>
                  </a:solidFill>
                  <a:effectLst/>
                  <a:latin typeface="Arabic Transparent"/>
                </a:rPr>
                <a:t>المرحلة الثانية</a:t>
              </a:r>
              <a:endParaRPr lang="ar-SA" sz="3600" kern="10" spc="0" dirty="0">
                <a:ln w="9525">
                  <a:solidFill>
                    <a:srgbClr val="000000"/>
                  </a:solidFill>
                  <a:round/>
                  <a:headEnd/>
                  <a:tailEnd/>
                </a:ln>
                <a:solidFill>
                  <a:srgbClr val="FF0000"/>
                </a:solidFill>
                <a:effectLst/>
                <a:latin typeface="Arabic Transparent"/>
              </a:endParaRPr>
            </a:p>
          </p:txBody>
        </p:sp>
      </p:grpSp>
      <p:sp>
        <p:nvSpPr>
          <p:cNvPr id="17" name="TextBox 16"/>
          <p:cNvSpPr txBox="1"/>
          <p:nvPr/>
        </p:nvSpPr>
        <p:spPr>
          <a:xfrm>
            <a:off x="1000100" y="714356"/>
            <a:ext cx="6971341" cy="369332"/>
          </a:xfrm>
          <a:prstGeom prst="rect">
            <a:avLst/>
          </a:prstGeom>
          <a:noFill/>
        </p:spPr>
        <p:txBody>
          <a:bodyPr wrap="square" rtlCol="1">
            <a:spAutoFit/>
          </a:bodyPr>
          <a:lstStyle/>
          <a:p>
            <a:r>
              <a:rPr lang="ar-SA" b="1" u="sng" dirty="0" smtClean="0"/>
              <a:t>لإنشاء قاعدة بيانات سوف ندرس المراحل التالية:</a:t>
            </a:r>
            <a:endParaRPr lang="ar-SA" b="1" u="sng" dirty="0"/>
          </a:p>
        </p:txBody>
      </p:sp>
      <p:cxnSp>
        <p:nvCxnSpPr>
          <p:cNvPr id="19" name="Straight Arrow Connector 18"/>
          <p:cNvCxnSpPr/>
          <p:nvPr/>
        </p:nvCxnSpPr>
        <p:spPr>
          <a:xfrm rot="5400000">
            <a:off x="6001554"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5400000">
            <a:off x="3751654" y="5249478"/>
            <a:ext cx="642942" cy="2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1858150" y="5142718"/>
            <a:ext cx="42862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2071670" y="4927582"/>
            <a:ext cx="4143404" cy="161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 Box 6"/>
          <p:cNvSpPr txBox="1">
            <a:spLocks noChangeArrowheads="1"/>
          </p:cNvSpPr>
          <p:nvPr/>
        </p:nvSpPr>
        <p:spPr bwMode="auto">
          <a:xfrm>
            <a:off x="2928926" y="2714620"/>
            <a:ext cx="2512461" cy="828021"/>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Arial" pitchFamily="34" charset="0"/>
                <a:ea typeface="Arial" pitchFamily="34" charset="0"/>
                <a:cs typeface="Arial" pitchFamily="34" charset="0"/>
              </a:rPr>
              <a:t>تحويل نموذج الكيان</a:t>
            </a:r>
            <a:r>
              <a:rPr kumimoji="0" lang="ar-SA" sz="1600" b="1" i="0" u="none" strike="noStrike" cap="none" normalizeH="0" dirty="0" smtClean="0">
                <a:ln>
                  <a:noFill/>
                </a:ln>
                <a:solidFill>
                  <a:schemeClr val="tx1"/>
                </a:solidFill>
                <a:effectLst/>
                <a:latin typeface="Arial" pitchFamily="34" charset="0"/>
                <a:ea typeface="Arial" pitchFamily="34" charset="0"/>
                <a:cs typeface="Arial" pitchFamily="34" charset="0"/>
              </a:rPr>
              <a:t> والعلاقة الرابطة إلى جداول</a:t>
            </a:r>
            <a:endParaRPr kumimoji="0" lang="ar-SA" sz="16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1" name="Straight Arrow Connector 30"/>
          <p:cNvCxnSpPr>
            <a:stCxn id="1028" idx="2"/>
          </p:cNvCxnSpPr>
          <p:nvPr/>
        </p:nvCxnSpPr>
        <p:spPr>
          <a:xfrm rot="5400000">
            <a:off x="4004640" y="2432895"/>
            <a:ext cx="420457" cy="1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rot="5400000">
            <a:off x="4071139" y="3713957"/>
            <a:ext cx="285752" cy="158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WordArt 16"/>
          <p:cNvSpPr>
            <a:spLocks noChangeArrowheads="1" noChangeShapeType="1" noTextEdit="1"/>
          </p:cNvSpPr>
          <p:nvPr/>
        </p:nvSpPr>
        <p:spPr bwMode="auto">
          <a:xfrm>
            <a:off x="6357950" y="4000504"/>
            <a:ext cx="1222533" cy="414011"/>
          </a:xfrm>
          <a:prstGeom prst="rect">
            <a:avLst/>
          </a:prstGeom>
        </p:spPr>
        <p:txBody>
          <a:bodyPr wrap="none" fromWordArt="1">
            <a:prstTxWarp prst="textPlain">
              <a:avLst>
                <a:gd name="adj" fmla="val 50000"/>
              </a:avLst>
            </a:prstTxWarp>
          </a:bodyPr>
          <a:lstStyle/>
          <a:p>
            <a:pPr algn="ctr" rtl="1"/>
            <a:r>
              <a:rPr lang="ar-SA" sz="3600" kern="10" spc="0" dirty="0" smtClean="0">
                <a:ln w="9525">
                  <a:solidFill>
                    <a:srgbClr val="000000"/>
                  </a:solidFill>
                  <a:round/>
                  <a:headEnd/>
                  <a:tailEnd/>
                </a:ln>
                <a:solidFill>
                  <a:srgbClr val="000000"/>
                </a:solidFill>
                <a:effectLst/>
                <a:latin typeface="Arabic Transparent"/>
              </a:rPr>
              <a:t>المرحلة الثالثة</a:t>
            </a:r>
            <a:endParaRPr lang="ar-SA" sz="3600" kern="10" spc="0" dirty="0">
              <a:ln w="9525">
                <a:solidFill>
                  <a:srgbClr val="000000"/>
                </a:solidFill>
                <a:round/>
                <a:headEnd/>
                <a:tailEnd/>
              </a:ln>
              <a:solidFill>
                <a:srgbClr val="000000"/>
              </a:solidFill>
              <a:effectLst/>
              <a:latin typeface="Arabic Transparen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تحويل نموذج الكيان والعلاقة الرابطة إلى جداول</a:t>
            </a:r>
            <a:endParaRPr lang="ar-SA" dirty="0"/>
          </a:p>
        </p:txBody>
      </p:sp>
      <p:sp>
        <p:nvSpPr>
          <p:cNvPr id="3" name="Content Placeholder 2"/>
          <p:cNvSpPr>
            <a:spLocks noGrp="1"/>
          </p:cNvSpPr>
          <p:nvPr>
            <p:ph idx="1"/>
          </p:nvPr>
        </p:nvSpPr>
        <p:spPr/>
        <p:txBody>
          <a:bodyPr>
            <a:normAutofit/>
          </a:bodyPr>
          <a:lstStyle/>
          <a:p>
            <a:pPr>
              <a:lnSpc>
                <a:spcPct val="150000"/>
              </a:lnSpc>
            </a:pPr>
            <a:r>
              <a:rPr lang="ar-SA" sz="2800" dirty="0" smtClean="0">
                <a:latin typeface="Arial" pitchFamily="34" charset="0"/>
                <a:cs typeface="Arial" pitchFamily="34" charset="0"/>
              </a:rPr>
              <a:t>بعد أن تعرفنا على كيفية تصميم قاعدة البيانات باستخدام نموذج الكيان والعلاقة الرابطة سنقوم بتحويل هذا النموذج إلى جداول لنقوم بتخزينهاعلى الحاسب الآلي باستخدام أحد برامج نظم إدارة قواعد البيانات مثل </a:t>
            </a:r>
            <a:r>
              <a:rPr lang="en-US" sz="2800" dirty="0" smtClean="0">
                <a:latin typeface="Arial" pitchFamily="34" charset="0"/>
                <a:cs typeface="Arial" pitchFamily="34" charset="0"/>
              </a:rPr>
              <a:t>Access </a:t>
            </a:r>
            <a:endParaRPr lang="ar-SA"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dirty="0" smtClean="0"/>
              <a:t>مصطلحات أساسية عند التعامل مع الجداول في قواعد  البيانات</a:t>
            </a:r>
            <a:endParaRPr lang="ar-SA" dirty="0"/>
          </a:p>
        </p:txBody>
      </p:sp>
      <p:graphicFrame>
        <p:nvGraphicFramePr>
          <p:cNvPr id="4" name="Content Placeholder 3"/>
          <p:cNvGraphicFramePr>
            <a:graphicFrameLocks noGrp="1"/>
          </p:cNvGraphicFramePr>
          <p:nvPr>
            <p:ph idx="1"/>
          </p:nvPr>
        </p:nvGraphicFramePr>
        <p:xfrm>
          <a:off x="1714480" y="2928934"/>
          <a:ext cx="6353742" cy="1483360"/>
        </p:xfrm>
        <a:graphic>
          <a:graphicData uri="http://schemas.openxmlformats.org/drawingml/2006/table">
            <a:tbl>
              <a:tblPr rtl="1" firstRow="1" bandRow="1">
                <a:tableStyleId>{5C22544A-7EE6-4342-B048-85BDC9FD1C3A}</a:tableStyleId>
              </a:tblPr>
              <a:tblGrid>
                <a:gridCol w="1447800"/>
                <a:gridCol w="1645516"/>
                <a:gridCol w="1250084"/>
                <a:gridCol w="2010342"/>
              </a:tblGrid>
              <a:tr h="370840">
                <a:tc>
                  <a:txBody>
                    <a:bodyPr/>
                    <a:lstStyle/>
                    <a:p>
                      <a:pPr rtl="1"/>
                      <a:r>
                        <a:rPr lang="ar-SA" dirty="0" smtClean="0"/>
                        <a:t>رقم الطالبة</a:t>
                      </a:r>
                      <a:endParaRPr lang="ar-SA" dirty="0"/>
                    </a:p>
                  </a:txBody>
                  <a:tcPr/>
                </a:tc>
                <a:tc>
                  <a:txBody>
                    <a:bodyPr/>
                    <a:lstStyle/>
                    <a:p>
                      <a:pPr rtl="1"/>
                      <a:r>
                        <a:rPr lang="ar-SA" dirty="0" smtClean="0"/>
                        <a:t>اسم الطالبة</a:t>
                      </a:r>
                      <a:endParaRPr lang="ar-SA" dirty="0"/>
                    </a:p>
                  </a:txBody>
                  <a:tcPr/>
                </a:tc>
                <a:tc>
                  <a:txBody>
                    <a:bodyPr/>
                    <a:lstStyle/>
                    <a:p>
                      <a:pPr rtl="1"/>
                      <a:r>
                        <a:rPr lang="ar-SA" dirty="0" smtClean="0"/>
                        <a:t>العنوان</a:t>
                      </a:r>
                      <a:endParaRPr lang="ar-SA" dirty="0"/>
                    </a:p>
                  </a:txBody>
                  <a:tcPr/>
                </a:tc>
                <a:tc>
                  <a:txBody>
                    <a:bodyPr/>
                    <a:lstStyle/>
                    <a:p>
                      <a:pPr rtl="1"/>
                      <a:r>
                        <a:rPr lang="ar-SA" dirty="0" smtClean="0"/>
                        <a:t>تاريخ التسجيل</a:t>
                      </a:r>
                      <a:endParaRPr lang="ar-SA" dirty="0"/>
                    </a:p>
                  </a:txBody>
                  <a:tcPr/>
                </a:tc>
              </a:tr>
              <a:tr h="370840">
                <a:tc>
                  <a:txBody>
                    <a:bodyPr/>
                    <a:lstStyle/>
                    <a:p>
                      <a:pPr rtl="1"/>
                      <a:r>
                        <a:rPr lang="ar-SA" dirty="0" smtClean="0"/>
                        <a:t>123</a:t>
                      </a:r>
                      <a:endParaRPr lang="ar-SA" dirty="0"/>
                    </a:p>
                  </a:txBody>
                  <a:tcPr/>
                </a:tc>
                <a:tc>
                  <a:txBody>
                    <a:bodyPr/>
                    <a:lstStyle/>
                    <a:p>
                      <a:pPr rtl="1"/>
                      <a:r>
                        <a:rPr lang="ar-SA" dirty="0" smtClean="0"/>
                        <a:t>هند</a:t>
                      </a:r>
                      <a:endParaRPr lang="ar-SA" dirty="0"/>
                    </a:p>
                  </a:txBody>
                  <a:tcPr/>
                </a:tc>
                <a:tc>
                  <a:txBody>
                    <a:bodyPr/>
                    <a:lstStyle/>
                    <a:p>
                      <a:pPr rtl="1"/>
                      <a:r>
                        <a:rPr lang="ar-SA" dirty="0" smtClean="0"/>
                        <a:t>العليا</a:t>
                      </a:r>
                      <a:endParaRPr lang="ar-SA" dirty="0"/>
                    </a:p>
                  </a:txBody>
                  <a:tcPr/>
                </a:tc>
                <a:tc>
                  <a:txBody>
                    <a:bodyPr/>
                    <a:lstStyle/>
                    <a:p>
                      <a:pPr rtl="1"/>
                      <a:r>
                        <a:rPr lang="ar-SA" dirty="0" smtClean="0"/>
                        <a:t>2-1429</a:t>
                      </a:r>
                      <a:endParaRPr lang="ar-SA" dirty="0"/>
                    </a:p>
                  </a:txBody>
                  <a:tcPr/>
                </a:tc>
              </a:tr>
              <a:tr h="370840">
                <a:tc>
                  <a:txBody>
                    <a:bodyPr/>
                    <a:lstStyle/>
                    <a:p>
                      <a:pPr rtl="1"/>
                      <a:r>
                        <a:rPr lang="ar-SA" dirty="0" smtClean="0"/>
                        <a:t>231</a:t>
                      </a:r>
                      <a:endParaRPr lang="ar-SA" dirty="0"/>
                    </a:p>
                  </a:txBody>
                  <a:tcPr/>
                </a:tc>
                <a:tc>
                  <a:txBody>
                    <a:bodyPr/>
                    <a:lstStyle/>
                    <a:p>
                      <a:pPr rtl="1"/>
                      <a:r>
                        <a:rPr lang="ar-SA" dirty="0" smtClean="0"/>
                        <a:t>لمياء</a:t>
                      </a:r>
                      <a:endParaRPr lang="ar-SA" dirty="0"/>
                    </a:p>
                  </a:txBody>
                  <a:tcPr/>
                </a:tc>
                <a:tc>
                  <a:txBody>
                    <a:bodyPr/>
                    <a:lstStyle/>
                    <a:p>
                      <a:pPr rtl="1"/>
                      <a:r>
                        <a:rPr lang="ar-SA" dirty="0" smtClean="0"/>
                        <a:t>الريان</a:t>
                      </a:r>
                      <a:endParaRPr lang="ar-SA" dirty="0"/>
                    </a:p>
                  </a:txBody>
                  <a:tcPr/>
                </a:tc>
                <a:tc>
                  <a:txBody>
                    <a:bodyPr/>
                    <a:lstStyle/>
                    <a:p>
                      <a:pPr rtl="1"/>
                      <a:r>
                        <a:rPr lang="ar-SA" dirty="0" smtClean="0"/>
                        <a:t>3-1427</a:t>
                      </a:r>
                      <a:endParaRPr lang="ar-SA" dirty="0"/>
                    </a:p>
                  </a:txBody>
                  <a:tcPr/>
                </a:tc>
              </a:tr>
              <a:tr h="370840">
                <a:tc>
                  <a:txBody>
                    <a:bodyPr/>
                    <a:lstStyle/>
                    <a:p>
                      <a:pPr rtl="1"/>
                      <a:r>
                        <a:rPr lang="ar-SA" dirty="0" smtClean="0"/>
                        <a:t>453</a:t>
                      </a:r>
                      <a:endParaRPr lang="ar-SA" dirty="0"/>
                    </a:p>
                  </a:txBody>
                  <a:tcPr/>
                </a:tc>
                <a:tc>
                  <a:txBody>
                    <a:bodyPr/>
                    <a:lstStyle/>
                    <a:p>
                      <a:pPr rtl="1"/>
                      <a:r>
                        <a:rPr lang="ar-SA" dirty="0" smtClean="0"/>
                        <a:t>سها</a:t>
                      </a:r>
                      <a:endParaRPr lang="ar-SA" dirty="0"/>
                    </a:p>
                  </a:txBody>
                  <a:tcPr/>
                </a:tc>
                <a:tc>
                  <a:txBody>
                    <a:bodyPr/>
                    <a:lstStyle/>
                    <a:p>
                      <a:pPr rtl="1"/>
                      <a:r>
                        <a:rPr lang="ar-SA" dirty="0" smtClean="0"/>
                        <a:t>السلام</a:t>
                      </a:r>
                      <a:endParaRPr lang="ar-SA" dirty="0"/>
                    </a:p>
                  </a:txBody>
                  <a:tcPr/>
                </a:tc>
                <a:tc>
                  <a:txBody>
                    <a:bodyPr/>
                    <a:lstStyle/>
                    <a:p>
                      <a:pPr rtl="1"/>
                      <a:r>
                        <a:rPr lang="ar-SA" dirty="0" smtClean="0"/>
                        <a:t>2-1429</a:t>
                      </a:r>
                      <a:endParaRPr lang="ar-SA" dirty="0"/>
                    </a:p>
                  </a:txBody>
                  <a:tcPr/>
                </a:tc>
              </a:tr>
            </a:tbl>
          </a:graphicData>
        </a:graphic>
      </p:graphicFrame>
      <p:sp>
        <p:nvSpPr>
          <p:cNvPr id="5" name="Rectangular Callout 4"/>
          <p:cNvSpPr/>
          <p:nvPr/>
        </p:nvSpPr>
        <p:spPr>
          <a:xfrm>
            <a:off x="5929322" y="1714488"/>
            <a:ext cx="1428760" cy="857256"/>
          </a:xfrm>
          <a:prstGeom prst="wedgeRectCallout">
            <a:avLst>
              <a:gd name="adj1" fmla="val -32891"/>
              <a:gd name="adj2" fmla="val 88780"/>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حقل</a:t>
            </a:r>
            <a:endParaRPr lang="ar-SA" sz="3200" b="1" dirty="0">
              <a:solidFill>
                <a:schemeClr val="tx1"/>
              </a:solidFill>
            </a:endParaRPr>
          </a:p>
        </p:txBody>
      </p:sp>
      <p:sp>
        <p:nvSpPr>
          <p:cNvPr id="6" name="Rectangular Callout 5"/>
          <p:cNvSpPr/>
          <p:nvPr/>
        </p:nvSpPr>
        <p:spPr>
          <a:xfrm>
            <a:off x="285720" y="2214554"/>
            <a:ext cx="1428760" cy="857256"/>
          </a:xfrm>
          <a:prstGeom prst="wedgeRectCallout">
            <a:avLst>
              <a:gd name="adj1" fmla="val 45022"/>
              <a:gd name="adj2" fmla="val 99601"/>
            </a:avLst>
          </a:prstGeom>
          <a:noFill/>
          <a:ln w="571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b="1" dirty="0" smtClean="0">
                <a:solidFill>
                  <a:schemeClr val="tx1"/>
                </a:solidFill>
              </a:rPr>
              <a:t>سجل</a:t>
            </a:r>
            <a:endParaRPr lang="ar-SA" sz="3200" b="1" dirty="0">
              <a:solidFill>
                <a:schemeClr val="tx1"/>
              </a:solidFill>
            </a:endParaRPr>
          </a:p>
        </p:txBody>
      </p:sp>
      <p:sp>
        <p:nvSpPr>
          <p:cNvPr id="7" name="TextBox 6"/>
          <p:cNvSpPr txBox="1"/>
          <p:nvPr/>
        </p:nvSpPr>
        <p:spPr>
          <a:xfrm>
            <a:off x="3170142" y="4786322"/>
            <a:ext cx="4801315" cy="830997"/>
          </a:xfrm>
          <a:prstGeom prst="rect">
            <a:avLst/>
          </a:prstGeom>
          <a:noFill/>
        </p:spPr>
        <p:txBody>
          <a:bodyPr wrap="none" rtlCol="1">
            <a:spAutoFit/>
          </a:bodyPr>
          <a:lstStyle/>
          <a:p>
            <a:r>
              <a:rPr lang="ar-SA" sz="2400" b="1" dirty="0" smtClean="0"/>
              <a:t>العمود في الجدول </a:t>
            </a:r>
            <a:r>
              <a:rPr lang="ar-SA" sz="2400" b="1" dirty="0" smtClean="0"/>
              <a:t>ي</a:t>
            </a:r>
            <a:r>
              <a:rPr lang="ar-SA" sz="2400" b="1" dirty="0" smtClean="0"/>
              <a:t>سم</a:t>
            </a:r>
            <a:r>
              <a:rPr lang="ar-SA" sz="2400" b="1" dirty="0" smtClean="0"/>
              <a:t>ى </a:t>
            </a:r>
            <a:r>
              <a:rPr lang="ar-SA" sz="2400" b="1" dirty="0" smtClean="0"/>
              <a:t>حقل 	</a:t>
            </a:r>
          </a:p>
          <a:p>
            <a:r>
              <a:rPr lang="ar-SA" sz="2400" b="1" dirty="0" smtClean="0"/>
              <a:t>الصف في الجدول يسمى سجل</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1214422"/>
            <a:ext cx="7239000" cy="4846320"/>
          </a:xfrm>
        </p:spPr>
        <p:txBody>
          <a:bodyPr>
            <a:noAutofit/>
          </a:bodyPr>
          <a:lstStyle/>
          <a:p>
            <a:pPr>
              <a:lnSpc>
                <a:spcPct val="150000"/>
              </a:lnSpc>
              <a:buNone/>
            </a:pPr>
            <a:r>
              <a:rPr lang="ar-SA" sz="1800" dirty="0" smtClean="0"/>
              <a:t>لتحويل نموذج الكيان والعلاقة الرابطة إلى جداول نتبع الخطوات التالية :</a:t>
            </a:r>
          </a:p>
          <a:p>
            <a:pPr>
              <a:lnSpc>
                <a:spcPct val="150000"/>
              </a:lnSpc>
              <a:buNone/>
            </a:pPr>
            <a:r>
              <a:rPr lang="ar-SA" sz="1800" dirty="0" smtClean="0"/>
              <a:t> 1- أولاً كل كيان في النموذج يتحول إلى جدول ويكون اسم الجدول بنفس اسم الكيان.</a:t>
            </a:r>
          </a:p>
          <a:p>
            <a:pPr>
              <a:lnSpc>
                <a:spcPct val="150000"/>
              </a:lnSpc>
              <a:buNone/>
            </a:pPr>
            <a:r>
              <a:rPr lang="ar-SA" sz="1800" dirty="0" smtClean="0"/>
              <a:t>2- خصائص الكيان تصبح هي حقول الجدول أي عناوين أعمدته ولاننسى أن نضع خطاً تحت المفتاح الأساسي ويكون ذلك بأن نضع اسم الجدول ثم أسماءالحقول بين قوسين </a:t>
            </a:r>
          </a:p>
          <a:p>
            <a:pPr>
              <a:lnSpc>
                <a:spcPct val="150000"/>
              </a:lnSpc>
            </a:pPr>
            <a:endParaRPr lang="ar-SA" sz="1800" dirty="0"/>
          </a:p>
        </p:txBody>
      </p:sp>
      <p:sp>
        <p:nvSpPr>
          <p:cNvPr id="4" name="Title 1"/>
          <p:cNvSpPr>
            <a:spLocks noGrp="1"/>
          </p:cNvSpPr>
          <p:nvPr>
            <p:ph type="title"/>
          </p:nvPr>
        </p:nvSpPr>
        <p:spPr>
          <a:xfrm>
            <a:off x="457200" y="285728"/>
            <a:ext cx="7239000" cy="500058"/>
          </a:xfrm>
        </p:spPr>
        <p:txBody>
          <a:bodyPr>
            <a:normAutofit/>
          </a:bodyPr>
          <a:lstStyle/>
          <a:p>
            <a:pPr algn="ctr"/>
            <a:r>
              <a:rPr lang="ar-SA" sz="2400" dirty="0" smtClean="0"/>
              <a:t>تحويل نموذج الكيان والعلاقة الرابطة إلى جداول</a:t>
            </a:r>
            <a:endParaRPr lang="ar-SA"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28662" y="785794"/>
            <a:ext cx="6715172" cy="2585323"/>
          </a:xfrm>
          <a:prstGeom prst="rect">
            <a:avLst/>
          </a:prstGeom>
        </p:spPr>
        <p:txBody>
          <a:bodyPr wrap="square">
            <a:spAutoFit/>
          </a:bodyPr>
          <a:lstStyle/>
          <a:p>
            <a:pPr>
              <a:lnSpc>
                <a:spcPct val="150000"/>
              </a:lnSpc>
            </a:pPr>
            <a:r>
              <a:rPr lang="ar-SA" b="1" u="sng" dirty="0" smtClean="0"/>
              <a:t>3- لابد من الربط بين هذه الجداول ويكون ذلك كالتالي: </a:t>
            </a:r>
          </a:p>
          <a:p>
            <a:pPr>
              <a:lnSpc>
                <a:spcPct val="150000"/>
              </a:lnSpc>
              <a:buNone/>
            </a:pPr>
            <a:r>
              <a:rPr lang="ar-SA" b="1" u="sng" dirty="0" smtClean="0"/>
              <a:t>الحالة الأولى </a:t>
            </a:r>
            <a:r>
              <a:rPr lang="ar-SA" u="sng" dirty="0" smtClean="0"/>
              <a:t>:</a:t>
            </a:r>
            <a:r>
              <a:rPr lang="ar-SA" dirty="0" smtClean="0"/>
              <a:t>عندما تكون العلاقة بين الكيانين هي واحد إلى واحد فإننا عند تحويلها إلى جداول فإن المفتاح الأساسي لأحد الجدولين يظهر كحقل إضافي عند الجدول الآخر وفي هذه الحالة نسميه مفتاح أجنبي لأنه مفتاح أساسي لجدول وظهر في جدول آخر ونضع تحته خط متقطع</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7239000" cy="1143000"/>
          </a:xfrm>
        </p:spPr>
        <p:txBody>
          <a:bodyPr>
            <a:normAutofit/>
          </a:bodyPr>
          <a:lstStyle/>
          <a:p>
            <a:pPr algn="r"/>
            <a:r>
              <a:rPr lang="ar-SA" sz="2400" u="sng" dirty="0" smtClean="0"/>
              <a:t>مثال:حولي نموذج الكيان والعلاقة الرابطة التالي إلى جداول:</a:t>
            </a:r>
            <a:endParaRPr lang="ar-SA" sz="2400" u="sng" dirty="0"/>
          </a:p>
        </p:txBody>
      </p:sp>
      <p:grpSp>
        <p:nvGrpSpPr>
          <p:cNvPr id="34" name="Group 33"/>
          <p:cNvGrpSpPr/>
          <p:nvPr/>
        </p:nvGrpSpPr>
        <p:grpSpPr>
          <a:xfrm>
            <a:off x="214282" y="1357300"/>
            <a:ext cx="8215370" cy="3071834"/>
            <a:chOff x="714348" y="2651120"/>
            <a:chExt cx="6929486" cy="1706574"/>
          </a:xfrm>
        </p:grpSpPr>
        <p:grpSp>
          <p:nvGrpSpPr>
            <p:cNvPr id="18" name="Group 17"/>
            <p:cNvGrpSpPr/>
            <p:nvPr/>
          </p:nvGrpSpPr>
          <p:grpSpPr>
            <a:xfrm>
              <a:off x="1142976" y="2928934"/>
              <a:ext cx="6500858" cy="1428760"/>
              <a:chOff x="1142976" y="1857364"/>
              <a:chExt cx="6500858" cy="1428760"/>
            </a:xfrm>
          </p:grpSpPr>
          <p:sp>
            <p:nvSpPr>
              <p:cNvPr id="4" name="Rectangle 3"/>
              <p:cNvSpPr/>
              <p:nvPr/>
            </p:nvSpPr>
            <p:spPr>
              <a:xfrm>
                <a:off x="5643570"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المدير</a:t>
                </a:r>
                <a:endParaRPr lang="ar-SA" dirty="0">
                  <a:solidFill>
                    <a:schemeClr val="tx1"/>
                  </a:solidFill>
                </a:endParaRPr>
              </a:p>
            </p:txBody>
          </p:sp>
          <p:cxnSp>
            <p:nvCxnSpPr>
              <p:cNvPr id="12" name="Straight Connector 11"/>
              <p:cNvCxnSpPr/>
              <p:nvPr/>
            </p:nvCxnSpPr>
            <p:spPr>
              <a:xfrm rot="10800000">
                <a:off x="4857752" y="2928934"/>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Flowchart: Decision 12"/>
              <p:cNvSpPr/>
              <p:nvPr/>
            </p:nvSpPr>
            <p:spPr>
              <a:xfrm>
                <a:off x="3500430" y="2500306"/>
                <a:ext cx="1357322" cy="785818"/>
              </a:xfrm>
              <a:prstGeom prst="flowChartDecision">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يرأس</a:t>
                </a:r>
                <a:endParaRPr lang="ar-SA" dirty="0">
                  <a:solidFill>
                    <a:schemeClr val="tx1"/>
                  </a:solidFill>
                </a:endParaRPr>
              </a:p>
            </p:txBody>
          </p:sp>
          <p:sp>
            <p:nvSpPr>
              <p:cNvPr id="14" name="Rectangle 13"/>
              <p:cNvSpPr/>
              <p:nvPr/>
            </p:nvSpPr>
            <p:spPr>
              <a:xfrm>
                <a:off x="1142976" y="2643182"/>
                <a:ext cx="1357322" cy="5000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القسم</a:t>
                </a:r>
                <a:endParaRPr lang="ar-SA" dirty="0">
                  <a:solidFill>
                    <a:schemeClr val="tx1"/>
                  </a:solidFill>
                </a:endParaRPr>
              </a:p>
            </p:txBody>
          </p:sp>
          <p:cxnSp>
            <p:nvCxnSpPr>
              <p:cNvPr id="15" name="Straight Connector 14"/>
              <p:cNvCxnSpPr/>
              <p:nvPr/>
            </p:nvCxnSpPr>
            <p:spPr>
              <a:xfrm rot="10800000">
                <a:off x="2571736"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286512" y="1857364"/>
                <a:ext cx="1357322" cy="50006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المدير</a:t>
                </a:r>
                <a:endParaRPr lang="ar-SA" u="sng" dirty="0">
                  <a:solidFill>
                    <a:schemeClr val="tx1"/>
                  </a:solidFill>
                </a:endParaRPr>
              </a:p>
            </p:txBody>
          </p:sp>
        </p:grpSp>
        <p:sp>
          <p:nvSpPr>
            <p:cNvPr id="21" name="Oval 20"/>
            <p:cNvSpPr/>
            <p:nvPr/>
          </p:nvSpPr>
          <p:spPr>
            <a:xfrm>
              <a:off x="5000628" y="2928934"/>
              <a:ext cx="1071570" cy="50006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الاسم</a:t>
              </a:r>
              <a:endParaRPr lang="ar-SA" dirty="0">
                <a:solidFill>
                  <a:schemeClr val="tx1"/>
                </a:solidFill>
              </a:endParaRPr>
            </a:p>
          </p:txBody>
        </p:sp>
        <p:cxnSp>
          <p:nvCxnSpPr>
            <p:cNvPr id="23" name="Straight Connector 22"/>
            <p:cNvCxnSpPr>
              <a:stCxn id="17" idx="4"/>
            </p:cNvCxnSpPr>
            <p:nvPr/>
          </p:nvCxnSpPr>
          <p:spPr>
            <a:xfrm rot="5400000">
              <a:off x="6768719" y="3446860"/>
              <a:ext cx="214314" cy="1785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21" idx="4"/>
            </p:cNvCxnSpPr>
            <p:nvPr/>
          </p:nvCxnSpPr>
          <p:spPr>
            <a:xfrm rot="16200000" flipH="1">
              <a:off x="5554272" y="3411140"/>
              <a:ext cx="214314" cy="250033"/>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14348" y="2770183"/>
              <a:ext cx="1285884" cy="51594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solidFill>
                    <a:schemeClr val="tx1"/>
                  </a:solidFill>
                </a:rPr>
                <a:t>اسم القسم</a:t>
              </a:r>
              <a:endParaRPr lang="ar-SA" dirty="0">
                <a:solidFill>
                  <a:schemeClr val="tx1"/>
                </a:solidFill>
              </a:endParaRPr>
            </a:p>
          </p:txBody>
        </p:sp>
        <p:sp>
          <p:nvSpPr>
            <p:cNvPr id="27" name="Oval 26"/>
            <p:cNvSpPr/>
            <p:nvPr/>
          </p:nvSpPr>
          <p:spPr>
            <a:xfrm>
              <a:off x="2071670" y="2651120"/>
              <a:ext cx="1285884" cy="56356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u="sng" dirty="0" smtClean="0">
                  <a:solidFill>
                    <a:schemeClr val="tx1"/>
                  </a:solidFill>
                </a:rPr>
                <a:t>رقم القسم</a:t>
              </a:r>
              <a:endParaRPr lang="ar-SA" u="sng" dirty="0">
                <a:solidFill>
                  <a:schemeClr val="tx1"/>
                </a:solidFill>
              </a:endParaRPr>
            </a:p>
          </p:txBody>
        </p:sp>
        <p:cxnSp>
          <p:nvCxnSpPr>
            <p:cNvPr id="29" name="Straight Connector 28"/>
            <p:cNvCxnSpPr/>
            <p:nvPr/>
          </p:nvCxnSpPr>
          <p:spPr>
            <a:xfrm rot="5400000">
              <a:off x="2321703" y="3393281"/>
              <a:ext cx="357190" cy="1428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16200000" flipH="1">
              <a:off x="1357290" y="3429000"/>
              <a:ext cx="357190" cy="71438"/>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5050107" y="3643313"/>
              <a:ext cx="266634" cy="205184"/>
            </a:xfrm>
            <a:prstGeom prst="rect">
              <a:avLst/>
            </a:prstGeom>
            <a:noFill/>
          </p:spPr>
          <p:txBody>
            <a:bodyPr wrap="none" rtlCol="1">
              <a:spAutoFit/>
            </a:bodyPr>
            <a:lstStyle/>
            <a:p>
              <a:r>
                <a:rPr lang="ar-SA" dirty="0" smtClean="0"/>
                <a:t>1</a:t>
              </a:r>
              <a:endParaRPr lang="ar-SA" dirty="0"/>
            </a:p>
          </p:txBody>
        </p:sp>
        <p:sp>
          <p:nvSpPr>
            <p:cNvPr id="33" name="TextBox 32"/>
            <p:cNvSpPr txBox="1"/>
            <p:nvPr/>
          </p:nvSpPr>
          <p:spPr>
            <a:xfrm>
              <a:off x="2835530" y="3571875"/>
              <a:ext cx="266634" cy="205184"/>
            </a:xfrm>
            <a:prstGeom prst="rect">
              <a:avLst/>
            </a:prstGeom>
            <a:noFill/>
          </p:spPr>
          <p:txBody>
            <a:bodyPr wrap="none" rtlCol="1">
              <a:spAutoFit/>
            </a:bodyPr>
            <a:lstStyle/>
            <a:p>
              <a:r>
                <a:rPr lang="ar-SA" dirty="0" smtClean="0"/>
                <a:t>1</a:t>
              </a:r>
              <a:endParaRPr lang="ar-SA" dirty="0"/>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428596" y="302359"/>
            <a:ext cx="7239000" cy="7340471"/>
          </a:xfrm>
          <a:prstGeom prst="rect">
            <a:avLst/>
          </a:prstGeom>
          <a:noFill/>
        </p:spPr>
        <p:txBody>
          <a:bodyPr wrap="square" rtlCol="1">
            <a:spAutoFit/>
          </a:bodyPr>
          <a:lstStyle/>
          <a:p>
            <a:r>
              <a:rPr lang="ar-SA" sz="1800" dirty="0" smtClean="0"/>
              <a:t>أولاً : كل كيان يتحول إلى جدول وخصائص الكيان تكون حقول الجدول كالتالي:</a:t>
            </a:r>
          </a:p>
          <a:p>
            <a:pPr>
              <a:buNone/>
            </a:pPr>
            <a:r>
              <a:rPr lang="ar-SA" sz="1800" dirty="0" smtClean="0"/>
              <a:t>المدير(</a:t>
            </a:r>
            <a:r>
              <a:rPr lang="ar-SA" sz="1800" u="sng" dirty="0" smtClean="0"/>
              <a:t>رقم المدير,</a:t>
            </a:r>
            <a:r>
              <a:rPr lang="ar-SA" sz="1800" dirty="0" smtClean="0"/>
              <a:t>الاسم)</a:t>
            </a:r>
          </a:p>
          <a:p>
            <a:pPr>
              <a:buNone/>
            </a:pPr>
            <a:r>
              <a:rPr lang="ar-SA" sz="1800" dirty="0" smtClean="0"/>
              <a:t>القسم</a:t>
            </a:r>
            <a:r>
              <a:rPr lang="ar-SA" sz="1800" u="sng" dirty="0" smtClean="0"/>
              <a:t>(رقم القسم</a:t>
            </a:r>
            <a:r>
              <a:rPr lang="ar-SA" sz="1800" dirty="0" smtClean="0"/>
              <a:t>, اسم القسم)</a:t>
            </a:r>
          </a:p>
          <a:p>
            <a:pPr>
              <a:buNone/>
            </a:pPr>
            <a:r>
              <a:rPr lang="ar-SA" sz="1800" dirty="0" smtClean="0"/>
              <a:t>ولاننسى وضع خط تحت المفتاح الأساسي</a:t>
            </a:r>
          </a:p>
          <a:p>
            <a:pPr>
              <a:buNone/>
            </a:pPr>
            <a:r>
              <a:rPr lang="ar-SA" sz="1800" dirty="0" smtClean="0"/>
              <a:t>ثانيا ً:نربط الجدولين ببعض وبما أن العلاقة هي واحد إلى واحد إذن أخذ المفتاح الأساسي لأحد الجدولين وأضعه كمفتاح أجنبي عند الجدول الآخر ويكون ذلك </a:t>
            </a:r>
            <a:r>
              <a:rPr lang="ar-SA" sz="1800" u="sng" dirty="0" smtClean="0"/>
              <a:t>اختياري</a:t>
            </a:r>
            <a:r>
              <a:rPr lang="ar-SA" sz="1800" dirty="0" smtClean="0"/>
              <a:t> فتكون النتيجة  النهائية كالتالي:</a:t>
            </a:r>
          </a:p>
          <a:p>
            <a:pPr>
              <a:buNone/>
            </a:pPr>
            <a:r>
              <a:rPr lang="ar-SA" sz="1800" b="1" dirty="0" smtClean="0"/>
              <a:t>المدير(</a:t>
            </a:r>
            <a:r>
              <a:rPr lang="ar-SA" sz="1800" b="1" u="sng" dirty="0" smtClean="0"/>
              <a:t>رقم المدير,</a:t>
            </a:r>
            <a:r>
              <a:rPr lang="ar-SA" sz="1800" b="1" dirty="0" smtClean="0"/>
              <a:t>الاسم , </a:t>
            </a:r>
            <a:r>
              <a:rPr lang="ar-SA" sz="1800" b="1" u="dash" dirty="0" smtClean="0"/>
              <a:t>رقم القسم</a:t>
            </a:r>
            <a:r>
              <a:rPr lang="ar-SA" sz="1800" b="1" dirty="0" smtClean="0"/>
              <a:t>)</a:t>
            </a:r>
          </a:p>
          <a:p>
            <a:pPr>
              <a:buNone/>
            </a:pPr>
            <a:r>
              <a:rPr lang="ar-SA" sz="1800" b="1" dirty="0" smtClean="0"/>
              <a:t>القسم(</a:t>
            </a:r>
            <a:r>
              <a:rPr lang="ar-SA" sz="1800" b="1" u="sng" dirty="0" smtClean="0"/>
              <a:t>رقم القسم</a:t>
            </a:r>
            <a:r>
              <a:rPr lang="ar-SA" sz="1800" b="1" dirty="0" smtClean="0"/>
              <a:t>, اسم القسم)</a:t>
            </a:r>
          </a:p>
          <a:p>
            <a:pPr>
              <a:buNone/>
            </a:pPr>
            <a:r>
              <a:rPr lang="ar-SA" sz="1800" dirty="0" smtClean="0"/>
              <a:t>(أخذنا المفتاح الأساسي لجدول القسم ووضعناه كمفتاح أجنبي في جدول المدير)</a:t>
            </a:r>
          </a:p>
          <a:p>
            <a:r>
              <a:rPr lang="ar-SA" sz="1800" dirty="0" smtClean="0"/>
              <a:t>رقم المدير هو المفتاح الأساسي لجدول المدير ورقم القسم هو المفتاح الأساسي لجدول القسم ومفتاح أجنبي لجدول المدير.</a:t>
            </a:r>
          </a:p>
          <a:p>
            <a:pPr>
              <a:buNone/>
            </a:pPr>
            <a:r>
              <a:rPr lang="ar-SA" sz="1800" dirty="0" smtClean="0"/>
              <a:t>أو نقوم بالتالي: </a:t>
            </a:r>
          </a:p>
          <a:p>
            <a:pPr>
              <a:buNone/>
            </a:pPr>
            <a:r>
              <a:rPr lang="ar-SA" sz="1800" b="1" dirty="0" smtClean="0"/>
              <a:t>المدير(</a:t>
            </a:r>
            <a:r>
              <a:rPr lang="ar-SA" sz="1800" b="1" u="sng" dirty="0" smtClean="0"/>
              <a:t>رقم المدير,</a:t>
            </a:r>
            <a:r>
              <a:rPr lang="ar-SA" sz="1800" b="1" dirty="0" smtClean="0"/>
              <a:t>الاسم )</a:t>
            </a:r>
          </a:p>
          <a:p>
            <a:pPr>
              <a:buNone/>
            </a:pPr>
            <a:r>
              <a:rPr lang="ar-SA" sz="1800" b="1" dirty="0" smtClean="0"/>
              <a:t>القسم(</a:t>
            </a:r>
            <a:r>
              <a:rPr lang="ar-SA" sz="1800" b="1" u="sng" dirty="0" smtClean="0"/>
              <a:t>رقم القسم</a:t>
            </a:r>
            <a:r>
              <a:rPr lang="ar-SA" sz="1800" b="1" dirty="0" smtClean="0"/>
              <a:t>, اسم القسم,</a:t>
            </a:r>
            <a:r>
              <a:rPr lang="ar-SA" sz="1800" b="1" u="dashHeavy" dirty="0" smtClean="0"/>
              <a:t>رقم المدير</a:t>
            </a:r>
            <a:r>
              <a:rPr lang="ar-SA" sz="1800" b="1" dirty="0" smtClean="0"/>
              <a:t>)</a:t>
            </a:r>
          </a:p>
          <a:p>
            <a:pPr>
              <a:buNone/>
            </a:pPr>
            <a:r>
              <a:rPr lang="ar-SA" sz="1800" dirty="0" smtClean="0"/>
              <a:t>(أخذنا المفتاح الأساسي لجدول المدير ووضعناه كمفتاح أجنبي في جدول القسم</a:t>
            </a:r>
          </a:p>
          <a:p>
            <a:endParaRPr lang="ar-SA" sz="1800" dirty="0" smtClean="0"/>
          </a:p>
          <a:p>
            <a:endParaRPr lang="ar-SA" sz="1800" dirty="0" smtClean="0"/>
          </a:p>
          <a:p>
            <a:endParaRPr lang="ar-SA" sz="18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nvPr>
        </p:nvGraphicFramePr>
        <p:xfrm>
          <a:off x="4932040" y="1772816"/>
          <a:ext cx="2692152" cy="1381760"/>
        </p:xfrm>
        <a:graphic>
          <a:graphicData uri="http://schemas.openxmlformats.org/drawingml/2006/table">
            <a:tbl>
              <a:tblPr rtl="1" firstRow="1" bandRow="1">
                <a:tableStyleId>{5C22544A-7EE6-4342-B048-85BDC9FD1C3A}</a:tableStyleId>
              </a:tblPr>
              <a:tblGrid>
                <a:gridCol w="1311404"/>
                <a:gridCol w="1380748"/>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عنصر نائب للمحتوى 3"/>
          <p:cNvGraphicFramePr>
            <a:graphicFrameLocks/>
          </p:cNvGraphicFramePr>
          <p:nvPr/>
        </p:nvGraphicFramePr>
        <p:xfrm>
          <a:off x="971600" y="1772816"/>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6" name="عنصر نائب للمحتوى 3"/>
          <p:cNvGraphicFramePr>
            <a:graphicFrameLocks/>
          </p:cNvGraphicFramePr>
          <p:nvPr/>
        </p:nvGraphicFramePr>
        <p:xfrm>
          <a:off x="4673310" y="4149080"/>
          <a:ext cx="3022890" cy="1656080"/>
        </p:xfrm>
        <a:graphic>
          <a:graphicData uri="http://schemas.openxmlformats.org/drawingml/2006/table">
            <a:tbl>
              <a:tblPr rtl="1" firstRow="1" bandRow="1">
                <a:tableStyleId>{5C22544A-7EE6-4342-B048-85BDC9FD1C3A}</a:tableStyleId>
              </a:tblPr>
              <a:tblGrid>
                <a:gridCol w="866827"/>
                <a:gridCol w="912663"/>
                <a:gridCol w="1243400"/>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المدير</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الاسم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u="dash" baseline="0" dirty="0" smtClean="0">
                          <a:solidFill>
                            <a:schemeClr val="tx1"/>
                          </a:solidFill>
                        </a:rPr>
                        <a:t>رقم القسم</a:t>
                      </a:r>
                      <a:endParaRPr lang="ar-SA" u="dash"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محمد</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علي</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عنصر نائب للمحتوى 3"/>
          <p:cNvGraphicFramePr>
            <a:graphicFrameLocks/>
          </p:cNvGraphicFramePr>
          <p:nvPr/>
        </p:nvGraphicFramePr>
        <p:xfrm>
          <a:off x="827584" y="4365104"/>
          <a:ext cx="2952328" cy="1381760"/>
        </p:xfrm>
        <a:graphic>
          <a:graphicData uri="http://schemas.openxmlformats.org/drawingml/2006/table">
            <a:tbl>
              <a:tblPr rtl="1" firstRow="1" bandRow="1">
                <a:tableStyleId>{5C22544A-7EE6-4342-B048-85BDC9FD1C3A}</a:tableStyleId>
              </a:tblPr>
              <a:tblGrid>
                <a:gridCol w="1438141"/>
                <a:gridCol w="1514187"/>
              </a:tblGrid>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u="sng" dirty="0" smtClean="0">
                          <a:solidFill>
                            <a:schemeClr val="tx1"/>
                          </a:solidFill>
                        </a:rPr>
                        <a:t>رقم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ar-SA" dirty="0" smtClean="0">
                          <a:solidFill>
                            <a:schemeClr val="tx1"/>
                          </a:solidFill>
                        </a:rPr>
                        <a:t>اسم القسم</a:t>
                      </a:r>
                    </a:p>
                    <a:p>
                      <a:pPr rtl="1"/>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100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المبيعات</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rtl="1"/>
                      <a:r>
                        <a:rPr lang="ar-SA" dirty="0" smtClean="0"/>
                        <a:t>200</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ar-SA" dirty="0" smtClean="0"/>
                        <a:t>الأرشيف</a:t>
                      </a:r>
                      <a:endParaRPr lang="ar-S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مربع نص 8"/>
          <p:cNvSpPr txBox="1"/>
          <p:nvPr/>
        </p:nvSpPr>
        <p:spPr>
          <a:xfrm>
            <a:off x="3995936" y="2276872"/>
            <a:ext cx="864096" cy="369332"/>
          </a:xfrm>
          <a:prstGeom prst="rect">
            <a:avLst/>
          </a:prstGeom>
          <a:noFill/>
        </p:spPr>
        <p:txBody>
          <a:bodyPr wrap="square" rtlCol="1">
            <a:spAutoFit/>
          </a:bodyPr>
          <a:lstStyle/>
          <a:p>
            <a:pPr algn="ctr"/>
            <a:r>
              <a:rPr lang="ar-SA" b="1" dirty="0" smtClean="0">
                <a:solidFill>
                  <a:srgbClr val="C00000"/>
                </a:solidFill>
              </a:rPr>
              <a:t>خطأ</a:t>
            </a:r>
            <a:endParaRPr lang="ar-SA" b="1" dirty="0">
              <a:solidFill>
                <a:srgbClr val="C00000"/>
              </a:solidFill>
            </a:endParaRPr>
          </a:p>
        </p:txBody>
      </p:sp>
      <p:sp>
        <p:nvSpPr>
          <p:cNvPr id="10" name="مربع نص 9"/>
          <p:cNvSpPr txBox="1"/>
          <p:nvPr/>
        </p:nvSpPr>
        <p:spPr>
          <a:xfrm>
            <a:off x="3779912" y="4797152"/>
            <a:ext cx="864096" cy="369332"/>
          </a:xfrm>
          <a:prstGeom prst="rect">
            <a:avLst/>
          </a:prstGeom>
          <a:noFill/>
        </p:spPr>
        <p:txBody>
          <a:bodyPr wrap="square" rtlCol="1">
            <a:spAutoFit/>
          </a:bodyPr>
          <a:lstStyle/>
          <a:p>
            <a:pPr algn="ctr"/>
            <a:r>
              <a:rPr lang="ar-SA" b="1" dirty="0" smtClean="0">
                <a:solidFill>
                  <a:srgbClr val="00B050"/>
                </a:solidFill>
              </a:rPr>
              <a:t>صح</a:t>
            </a:r>
            <a:endParaRPr lang="ar-SA" b="1" dirty="0">
              <a:solidFill>
                <a:srgbClr val="00B05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1043</TotalTime>
  <Words>1005</Words>
  <Application>Microsoft Office PowerPoint</Application>
  <PresentationFormat>On-screen Show (4:3)</PresentationFormat>
  <Paragraphs>200</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Arabic Transparent</vt:lpstr>
      <vt:lpstr>Arial</vt:lpstr>
      <vt:lpstr>Tahoma</vt:lpstr>
      <vt:lpstr>Trebuchet MS</vt:lpstr>
      <vt:lpstr>Wingdings</vt:lpstr>
      <vt:lpstr>Wingdings 2</vt:lpstr>
      <vt:lpstr>Opulent</vt:lpstr>
      <vt:lpstr>تحويل نموذج الكيان والعلاقة الرابطة إلى جداول</vt:lpstr>
      <vt:lpstr>PowerPoint Presentation</vt:lpstr>
      <vt:lpstr>تحويل نموذج الكيان والعلاقة الرابطة إلى جداول</vt:lpstr>
      <vt:lpstr>مصطلحات أساسية عند التعامل مع الجداول في قواعد  البيانات</vt:lpstr>
      <vt:lpstr>تحويل نموذج الكيان والعلاقة الرابطة إلى جداول</vt:lpstr>
      <vt:lpstr>PowerPoint Presentation</vt:lpstr>
      <vt:lpstr>مثال:حولي نموذج الكيان والعلاقة الرابطة التالي إلى جداول:</vt:lpstr>
      <vt:lpstr>PowerPoint Presentation</vt:lpstr>
      <vt:lpstr>PowerPoint Presentation</vt:lpstr>
      <vt:lpstr>تابع تحويل نموذج الكيان والعلاقة الرابطة إلى جداول</vt:lpstr>
      <vt:lpstr>مثال:حولي نموذج الكيان والعلاقة الرابطة التالي إلى جداول:</vt:lpstr>
      <vt:lpstr>PowerPoint Presentation</vt:lpstr>
      <vt:lpstr>تابع تحويل نموذج الكيان والعلاقة الرابطة إلى جداول</vt:lpstr>
      <vt:lpstr>مثال:حولي نموذج الكيان والعلاقة الرابطة التالي إلى جداول:</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تحويل نموذج الكيان والعلاقة الرابطة إلى جداول</dc:title>
  <dc:creator>ايميل</dc:creator>
  <cp:lastModifiedBy>Nada Almohaimeed</cp:lastModifiedBy>
  <cp:revision>43</cp:revision>
  <dcterms:created xsi:type="dcterms:W3CDTF">2009-03-23T08:03:57Z</dcterms:created>
  <dcterms:modified xsi:type="dcterms:W3CDTF">2018-09-25T07:27:57Z</dcterms:modified>
</cp:coreProperties>
</file>