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54D6596-8757-4A9C-B918-7A3396FD0566}" type="datetimeFigureOut">
              <a:rPr lang="ar-SA" smtClean="0"/>
              <a:pPr/>
              <a:t>06/07/42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3A9BB91-1F08-456B-96EF-492545B1D42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D6596-8757-4A9C-B918-7A3396FD0566}" type="datetimeFigureOut">
              <a:rPr lang="ar-SA" smtClean="0"/>
              <a:pPr/>
              <a:t>06/07/42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BB91-1F08-456B-96EF-492545B1D42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D6596-8757-4A9C-B918-7A3396FD0566}" type="datetimeFigureOut">
              <a:rPr lang="ar-SA" smtClean="0"/>
              <a:pPr/>
              <a:t>06/07/42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BB91-1F08-456B-96EF-492545B1D42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54D6596-8757-4A9C-B918-7A3396FD0566}" type="datetimeFigureOut">
              <a:rPr lang="ar-SA" smtClean="0"/>
              <a:pPr/>
              <a:t>06/07/42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BB91-1F08-456B-96EF-492545B1D42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54D6596-8757-4A9C-B918-7A3396FD0566}" type="datetimeFigureOut">
              <a:rPr lang="ar-SA" smtClean="0"/>
              <a:pPr/>
              <a:t>06/07/42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3A9BB91-1F08-456B-96EF-492545B1D426}" type="slidenum">
              <a:rPr lang="ar-SA" smtClean="0"/>
              <a:pPr/>
              <a:t>‹#›</a:t>
            </a:fld>
            <a:endParaRPr lang="ar-SA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54D6596-8757-4A9C-B918-7A3396FD0566}" type="datetimeFigureOut">
              <a:rPr lang="ar-SA" smtClean="0"/>
              <a:pPr/>
              <a:t>06/07/42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3A9BB91-1F08-456B-96EF-492545B1D42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54D6596-8757-4A9C-B918-7A3396FD0566}" type="datetimeFigureOut">
              <a:rPr lang="ar-SA" smtClean="0"/>
              <a:pPr/>
              <a:t>06/07/42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3A9BB91-1F08-456B-96EF-492545B1D42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D6596-8757-4A9C-B918-7A3396FD0566}" type="datetimeFigureOut">
              <a:rPr lang="ar-SA" smtClean="0"/>
              <a:pPr/>
              <a:t>06/07/42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BB91-1F08-456B-96EF-492545B1D42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54D6596-8757-4A9C-B918-7A3396FD0566}" type="datetimeFigureOut">
              <a:rPr lang="ar-SA" smtClean="0"/>
              <a:pPr/>
              <a:t>06/07/42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3A9BB91-1F08-456B-96EF-492545B1D42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54D6596-8757-4A9C-B918-7A3396FD0566}" type="datetimeFigureOut">
              <a:rPr lang="ar-SA" smtClean="0"/>
              <a:pPr/>
              <a:t>06/07/42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3A9BB91-1F08-456B-96EF-492545B1D42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54D6596-8757-4A9C-B918-7A3396FD0566}" type="datetimeFigureOut">
              <a:rPr lang="ar-SA" smtClean="0"/>
              <a:pPr/>
              <a:t>06/07/42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3A9BB91-1F08-456B-96EF-492545B1D42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54D6596-8757-4A9C-B918-7A3396FD0566}" type="datetimeFigureOut">
              <a:rPr lang="ar-SA" smtClean="0"/>
              <a:pPr/>
              <a:t>06/07/42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3A9BB91-1F08-456B-96EF-492545B1D42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تعديل وبناء السلوك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 smtClean="0"/>
          </a:p>
          <a:p>
            <a:r>
              <a:rPr lang="ar-SA" dirty="0" smtClean="0"/>
              <a:t>الفصل الثالث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إجراءات تعديل السلوك: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1- تحديد السلوك المراد تعديله أو علاجه.</a:t>
            </a:r>
          </a:p>
          <a:p>
            <a:pPr>
              <a:buNone/>
            </a:pPr>
            <a:r>
              <a:rPr lang="ar-SA" dirty="0" smtClean="0"/>
              <a:t>2- قياس السلوك المستهدف .</a:t>
            </a:r>
          </a:p>
          <a:p>
            <a:pPr>
              <a:buNone/>
            </a:pPr>
            <a:r>
              <a:rPr lang="ar-SA" dirty="0" smtClean="0"/>
              <a:t>3- تحديد الظروف السابقة والمحيطة بالطالب عند ظهور السلوك غير المرغوب فيه.</a:t>
            </a:r>
          </a:p>
          <a:p>
            <a:pPr>
              <a:buNone/>
            </a:pPr>
            <a:r>
              <a:rPr lang="ar-SA" dirty="0" smtClean="0"/>
              <a:t>4- تصميم الخطة الإرشادية وتنفيذها على أن يشترك الطالب وأسرته في وضع الخطة.</a:t>
            </a:r>
          </a:p>
          <a:p>
            <a:pPr>
              <a:buNone/>
            </a:pPr>
            <a:r>
              <a:rPr lang="ar-SA" dirty="0" smtClean="0"/>
              <a:t>5- تقويم فعالية الخطة.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قياس السلوك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يعتبر </a:t>
            </a:r>
            <a:r>
              <a:rPr lang="ar-SA" dirty="0" smtClean="0"/>
              <a:t>القياس السلوكي عملية متواصلة تسود كل مراحل عملية تعديل السلوك.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العوامل المؤثرة في السلوك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1- العوامل الوراثية: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2- العوامل البيئية:</a:t>
            </a:r>
          </a:p>
          <a:p>
            <a:pPr marL="578358" indent="-514350">
              <a:buAutoNum type="arabic1Minus"/>
            </a:pPr>
            <a:r>
              <a:rPr lang="ar-SA" dirty="0" smtClean="0"/>
              <a:t>أ- الأسرة</a:t>
            </a:r>
          </a:p>
          <a:p>
            <a:pPr marL="578358" indent="-514350">
              <a:buAutoNum type="arabic1Minus"/>
            </a:pPr>
            <a:r>
              <a:rPr lang="ar-SA" dirty="0" smtClean="0"/>
              <a:t>ب- مجموعة الأقران والرفاق</a:t>
            </a:r>
          </a:p>
          <a:p>
            <a:pPr marL="578358" indent="-514350">
              <a:buAutoNum type="arabic1Minus"/>
            </a:pPr>
            <a:r>
              <a:rPr lang="ar-SA" dirty="0" smtClean="0"/>
              <a:t>ج-المجتمع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الخصائص العامة لمنحى تعديل السلوك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ar-SA" dirty="0" smtClean="0"/>
              <a:t>مقدمة:</a:t>
            </a:r>
          </a:p>
          <a:p>
            <a:pPr>
              <a:buNone/>
            </a:pPr>
            <a:r>
              <a:rPr lang="ar-SA" dirty="0" smtClean="0"/>
              <a:t>*يعتبر تعديل السلوك في العصر الحديث حديث نسبياً.</a:t>
            </a:r>
          </a:p>
          <a:p>
            <a:pPr>
              <a:buNone/>
            </a:pPr>
            <a:r>
              <a:rPr lang="ar-SA" dirty="0" smtClean="0"/>
              <a:t>*تعديل السلوك فرع من فروع العلاج والإرشاد النفسي قام على أساس نظريات ومبادئ التعلم.</a:t>
            </a:r>
          </a:p>
          <a:p>
            <a:pPr>
              <a:buNone/>
            </a:pPr>
            <a:r>
              <a:rPr lang="ar-SA" dirty="0" smtClean="0"/>
              <a:t>*تطور علم تعديل السلوك على يد </a:t>
            </a:r>
            <a:r>
              <a:rPr lang="ar-SA" dirty="0" err="1" smtClean="0"/>
              <a:t>إيفان</a:t>
            </a:r>
            <a:r>
              <a:rPr lang="ar-SA" dirty="0" smtClean="0"/>
              <a:t> </a:t>
            </a:r>
            <a:r>
              <a:rPr lang="ar-SA" dirty="0" err="1" smtClean="0"/>
              <a:t>بافلوف</a:t>
            </a:r>
            <a:r>
              <a:rPr lang="ar-SA" dirty="0" smtClean="0"/>
              <a:t> ، واطسون، </a:t>
            </a:r>
            <a:r>
              <a:rPr lang="ar-SA" dirty="0" err="1" smtClean="0"/>
              <a:t>وسكينر</a:t>
            </a:r>
            <a:r>
              <a:rPr lang="ar-SA" dirty="0" smtClean="0"/>
              <a:t> الذين قدموا </a:t>
            </a:r>
            <a:r>
              <a:rPr lang="ar-SA" dirty="0" smtClean="0"/>
              <a:t>نظريات التعلم ثم ظهرت في السنوات الأخيرة نظرية التعلم الاجتماعي التي طور مفاهيمها </a:t>
            </a:r>
            <a:r>
              <a:rPr lang="ar-SA" dirty="0" err="1" smtClean="0"/>
              <a:t>البرت</a:t>
            </a:r>
            <a:r>
              <a:rPr lang="ar-SA" dirty="0" smtClean="0"/>
              <a:t> </a:t>
            </a:r>
            <a:r>
              <a:rPr lang="ar-SA" dirty="0" err="1" smtClean="0"/>
              <a:t>باندورا</a:t>
            </a:r>
            <a:r>
              <a:rPr lang="ar-SA" dirty="0" smtClean="0"/>
              <a:t> والتي ترى أن تأثير البيئة على اكتساب وتنظيم السلوك يتحدد من خلال العمليات المعرفية.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ar-SA" dirty="0" smtClean="0"/>
              <a:t>شهد عقد الستينات من القرن العشرين انبثاق علم السلوك الإنساني وهو العلم الذي يعتمد المنحى العلمي التجريبي.</a:t>
            </a:r>
          </a:p>
          <a:p>
            <a:pPr>
              <a:buFont typeface="Arial" pitchFamily="34" charset="0"/>
              <a:buChar char="•"/>
            </a:pPr>
            <a:r>
              <a:rPr lang="ar-SA" dirty="0" smtClean="0"/>
              <a:t>أهم خصائص هذا المنحى التركيز على السلوك الظاهر واستخدام الإجراءات العلمية التي يمكن تطبيقها بسهولة نسبياً والتحقق من فاعليتها موضوعياً.</a:t>
            </a:r>
          </a:p>
          <a:p>
            <a:pPr>
              <a:buFont typeface="Arial" pitchFamily="34" charset="0"/>
              <a:buChar char="•"/>
            </a:pPr>
            <a:r>
              <a:rPr lang="ar-SA" dirty="0" smtClean="0"/>
              <a:t>المنحى السلوكي يستمد أيضاً مفاهيمه من نتائج البحوث العلمية.</a:t>
            </a:r>
          </a:p>
          <a:p>
            <a:pPr>
              <a:buFont typeface="Arial" pitchFamily="34" charset="0"/>
              <a:buChar char="•"/>
            </a:pPr>
            <a:r>
              <a:rPr lang="ar-SA" dirty="0" smtClean="0"/>
              <a:t>المنحى السلوكي يعتمد المنهجية التجريبية في تخطيط وتنفيذ البرامج العلاجية المنظمة التي توجهها البيانات.</a:t>
            </a:r>
          </a:p>
          <a:p>
            <a:pPr>
              <a:buFont typeface="Arial" pitchFamily="34" charset="0"/>
              <a:buChar char="•"/>
            </a:pP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التربية الخاصة ومجال تعديل السلوك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ar-SA" dirty="0" smtClean="0"/>
              <a:t>يعد مجال التربية الخاصة من المجالات الهامة في تعديل السلوك .</a:t>
            </a:r>
          </a:p>
          <a:p>
            <a:pPr>
              <a:buFont typeface="Arial" pitchFamily="34" charset="0"/>
              <a:buChar char="•"/>
            </a:pPr>
            <a:r>
              <a:rPr lang="ar-SA" dirty="0" smtClean="0"/>
              <a:t>* ذكر </a:t>
            </a:r>
            <a:r>
              <a:rPr lang="ar-SA" dirty="0" err="1" smtClean="0"/>
              <a:t>الروسان</a:t>
            </a:r>
            <a:r>
              <a:rPr lang="ar-SA" dirty="0" smtClean="0"/>
              <a:t> أشكالاً من السلوك لدى فئة ذوي الحاجات الخاصة والتأهيل والتي يجب العمل على تعزيزها والمحافظة عليها وهي كما يلي:</a:t>
            </a:r>
          </a:p>
          <a:p>
            <a:pPr>
              <a:buFont typeface="Arial" pitchFamily="34" charset="0"/>
              <a:buChar char="•"/>
            </a:pPr>
            <a:r>
              <a:rPr lang="ar-SA" dirty="0" smtClean="0"/>
              <a:t>1- أداء مهارات الحياة اليومية وفق المعايير المناسبة لها.</a:t>
            </a:r>
          </a:p>
          <a:p>
            <a:pPr>
              <a:buFont typeface="Arial" pitchFamily="34" charset="0"/>
              <a:buChar char="•"/>
            </a:pPr>
            <a:r>
              <a:rPr lang="ar-SA" dirty="0" smtClean="0"/>
              <a:t>2-أداء المهارات اللغوية بشكل صحيح وفق المعايير المناسبة لها.</a:t>
            </a:r>
          </a:p>
          <a:p>
            <a:pPr>
              <a:buFont typeface="Arial" pitchFamily="34" charset="0"/>
              <a:buChar char="•"/>
            </a:pPr>
            <a:r>
              <a:rPr lang="ar-SA" dirty="0" smtClean="0"/>
              <a:t>3-أداء المهارات الاجتماعية بشكل صحيح وفق المعايير المناسبة لها.</a:t>
            </a:r>
          </a:p>
          <a:p>
            <a:pPr>
              <a:buFont typeface="Arial" pitchFamily="34" charset="0"/>
              <a:buChar char="•"/>
            </a:pPr>
            <a:r>
              <a:rPr lang="ar-SA" dirty="0" smtClean="0"/>
              <a:t>4-أداء المهارات الأكاديمية بشكل صحيح وفق المعايير المناسبة لها.</a:t>
            </a:r>
          </a:p>
          <a:p>
            <a:pPr>
              <a:buFont typeface="Arial" pitchFamily="34" charset="0"/>
              <a:buChar char="•"/>
            </a:pPr>
            <a:r>
              <a:rPr lang="ar-SA" dirty="0" smtClean="0"/>
              <a:t>5-أداء المهارات المهنية بشكل صحيح وفق المعايير المناسبة لها.</a:t>
            </a:r>
          </a:p>
          <a:p>
            <a:pPr>
              <a:buFont typeface="Arial" pitchFamily="34" charset="0"/>
              <a:buChar char="•"/>
            </a:pPr>
            <a:r>
              <a:rPr lang="ar-SA" dirty="0" smtClean="0"/>
              <a:t>6-أداء المهارات </a:t>
            </a:r>
            <a:r>
              <a:rPr lang="ar-SA" dirty="0" err="1" smtClean="0"/>
              <a:t>التأهيلية</a:t>
            </a:r>
            <a:r>
              <a:rPr lang="ar-SA" dirty="0" smtClean="0"/>
              <a:t> بشكل صحيح وفق المعايير المناسبة لها.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من الأمثلة التي تعد أشكالاً من السلوك غير المرغوب فيه وتحتاج إلى تعديل سلوك:</a:t>
            </a:r>
          </a:p>
          <a:p>
            <a:pPr>
              <a:buNone/>
            </a:pPr>
            <a:r>
              <a:rPr lang="ar-SA" dirty="0" smtClean="0"/>
              <a:t>1-السلوك العدواني أو السلوك </a:t>
            </a:r>
            <a:r>
              <a:rPr lang="ar-SA" dirty="0" err="1" smtClean="0"/>
              <a:t>اللاجتماعي</a:t>
            </a:r>
            <a:r>
              <a:rPr lang="ar-SA" dirty="0" smtClean="0"/>
              <a:t>.</a:t>
            </a:r>
          </a:p>
          <a:p>
            <a:pPr>
              <a:buNone/>
            </a:pPr>
            <a:r>
              <a:rPr lang="ar-SA" dirty="0" smtClean="0"/>
              <a:t>2- صعوبات مهارات الكتابة.</a:t>
            </a:r>
          </a:p>
          <a:p>
            <a:pPr>
              <a:buNone/>
            </a:pPr>
            <a:r>
              <a:rPr lang="ar-SA" dirty="0" smtClean="0"/>
              <a:t>3-صعوبات مهارات النطق واللغة المتمثلة في مشكلات الكلام والإضافة والحذف عند النطق.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الخصائص العامة لمنحى تعديل السلوك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ar-SA" dirty="0" smtClean="0"/>
              <a:t>1- </a:t>
            </a:r>
            <a:r>
              <a:rPr lang="ar-SA" dirty="0" smtClean="0"/>
              <a:t>التركيز على السلوك الظاهر القابل للملاحظة والقياس.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2-السلوك مشكلة وليس عرضاً لمشكلة ما.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3-سلوك هادف.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4-هو سلوك متعلم ومكتسب.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5- إنه لا يأتي من فراغ.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6- يتطلب تعديل السلوك تحديد الهدف وطريقة العلاج لكل سلوك.</a:t>
            </a:r>
          </a:p>
          <a:p>
            <a:pPr>
              <a:buNone/>
            </a:pPr>
            <a:r>
              <a:rPr lang="ar-SA" dirty="0" smtClean="0"/>
              <a:t>7- التعامل مع السلوك بوصفة محكوماً بنتائجه.</a:t>
            </a:r>
          </a:p>
          <a:p>
            <a:pPr>
              <a:buNone/>
            </a:pPr>
            <a:r>
              <a:rPr lang="ar-SA" dirty="0" smtClean="0"/>
              <a:t>8- تتم عملية تعديل السلوك في البيئة الطبيعية.</a:t>
            </a:r>
          </a:p>
          <a:p>
            <a:pPr>
              <a:buNone/>
            </a:pPr>
            <a:r>
              <a:rPr lang="ar-SA" dirty="0" smtClean="0"/>
              <a:t>9-التركيز على السلوك الظاهر.</a:t>
            </a:r>
          </a:p>
          <a:p>
            <a:pPr>
              <a:buNone/>
            </a:pPr>
            <a:r>
              <a:rPr lang="ar-SA" dirty="0" smtClean="0"/>
              <a:t>10- التقييم المستمر لفاعلية إجراءات تعديل السلوك.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يعتمد تعديل السلوك على منهج بحث الحالة الواحدة أكثر من  الأساليب التقليدية، ومن مزاياه:</a:t>
            </a:r>
          </a:p>
          <a:p>
            <a:pPr>
              <a:buNone/>
            </a:pPr>
            <a:r>
              <a:rPr lang="ar-SA" dirty="0" smtClean="0"/>
              <a:t>1- أنه تطبيقي.</a:t>
            </a:r>
          </a:p>
          <a:p>
            <a:pPr>
              <a:buNone/>
            </a:pPr>
            <a:r>
              <a:rPr lang="ar-SA" dirty="0" smtClean="0"/>
              <a:t>2- أنه سلوكي.</a:t>
            </a:r>
          </a:p>
          <a:p>
            <a:pPr>
              <a:buNone/>
            </a:pPr>
            <a:r>
              <a:rPr lang="ar-SA" dirty="0" smtClean="0"/>
              <a:t>3- أنه تحليلي.</a:t>
            </a:r>
          </a:p>
          <a:p>
            <a:pPr>
              <a:buNone/>
            </a:pPr>
            <a:r>
              <a:rPr lang="ar-SA" dirty="0" smtClean="0"/>
              <a:t>4- أنه تقني.</a:t>
            </a:r>
          </a:p>
          <a:p>
            <a:pPr>
              <a:buNone/>
            </a:pPr>
            <a:r>
              <a:rPr lang="ar-SA" dirty="0" smtClean="0"/>
              <a:t>5- أنه فعال.</a:t>
            </a:r>
          </a:p>
          <a:p>
            <a:pPr>
              <a:buNone/>
            </a:pPr>
            <a:r>
              <a:rPr lang="ar-SA" dirty="0" smtClean="0"/>
              <a:t>6-أنه يتصف بالعمومية.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11- التعامل مع السلوك على أنه لا يحدث بالصدفة.</a:t>
            </a:r>
          </a:p>
          <a:p>
            <a:pPr>
              <a:buNone/>
            </a:pPr>
            <a:r>
              <a:rPr lang="ar-SA" dirty="0" smtClean="0"/>
              <a:t>12- التعامل مع السلوك بوصفه المشكلة وليس عرضاً منها.</a:t>
            </a:r>
          </a:p>
          <a:p>
            <a:pPr>
              <a:buNone/>
            </a:pPr>
            <a:r>
              <a:rPr lang="ar-SA" dirty="0" smtClean="0"/>
              <a:t>13- التعامل مع السلوكيات الشاذة والسوية على أنهما متعلمان.</a:t>
            </a:r>
          </a:p>
          <a:p>
            <a:pPr>
              <a:buNone/>
            </a:pPr>
            <a:r>
              <a:rPr lang="ar-SA" dirty="0" smtClean="0"/>
              <a:t>14- مراعاة الفروق الفردية.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حيوية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</TotalTime>
  <Words>519</Words>
  <Application>Microsoft Office PowerPoint</Application>
  <PresentationFormat>عرض على الشاشة (3:4)‏</PresentationFormat>
  <Paragraphs>69</Paragraphs>
  <Slides>13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حيوية</vt:lpstr>
      <vt:lpstr>تعديل وبناء السلوك</vt:lpstr>
      <vt:lpstr>الخصائص العامة لمنحى تعديل السلوك</vt:lpstr>
      <vt:lpstr>الشريحة 3</vt:lpstr>
      <vt:lpstr>التربية الخاصة ومجال تعديل السلوك</vt:lpstr>
      <vt:lpstr>الشريحة 5</vt:lpstr>
      <vt:lpstr>الخصائص العامة لمنحى تعديل السلوك</vt:lpstr>
      <vt:lpstr>الشريحة 7</vt:lpstr>
      <vt:lpstr>الشريحة 8</vt:lpstr>
      <vt:lpstr>الشريحة 9</vt:lpstr>
      <vt:lpstr>إجراءات تعديل السلوك:</vt:lpstr>
      <vt:lpstr>قياس السلوك</vt:lpstr>
      <vt:lpstr>العوامل المؤثرة في السلوك</vt:lpstr>
      <vt:lpstr>الشريحة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تعديل وبناء السلوك</dc:title>
  <dc:creator>user</dc:creator>
  <cp:lastModifiedBy>user</cp:lastModifiedBy>
  <cp:revision>2</cp:revision>
  <dcterms:created xsi:type="dcterms:W3CDTF">2021-02-17T08:33:02Z</dcterms:created>
  <dcterms:modified xsi:type="dcterms:W3CDTF">2021-02-17T13:45:57Z</dcterms:modified>
</cp:coreProperties>
</file>