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59" r:id="rId6"/>
    <p:sldId id="273" r:id="rId7"/>
    <p:sldId id="260" r:id="rId8"/>
    <p:sldId id="274"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6CA8780-A5C3-499A-BB9A-71DB99195351}" type="datetimeFigureOut">
              <a:rPr lang="en-US" smtClean="0"/>
              <a:pPr/>
              <a:t>2/25/2014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2FE9BC6-B08F-4C64-8CF1-262B3259825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A8780-A5C3-499A-BB9A-71DB99195351}" type="datetimeFigureOut">
              <a:rPr lang="en-US" smtClean="0"/>
              <a:pPr/>
              <a:t>2/25/2014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A8780-A5C3-499A-BB9A-71DB99195351}" type="datetimeFigureOut">
              <a:rPr lang="en-US" smtClean="0"/>
              <a:pPr/>
              <a:t>2/25/2014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A8780-A5C3-499A-BB9A-71DB99195351}" type="datetimeFigureOut">
              <a:rPr lang="en-US" smtClean="0"/>
              <a:pPr/>
              <a:t>2/25/2014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CA8780-A5C3-499A-BB9A-71DB99195351}" type="datetimeFigureOut">
              <a:rPr lang="en-US" smtClean="0"/>
              <a:pPr/>
              <a:t>2/25/2014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E9BC6-B08F-4C64-8CF1-262B3259825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CA8780-A5C3-499A-BB9A-71DB99195351}" type="datetimeFigureOut">
              <a:rPr lang="en-US" smtClean="0"/>
              <a:pPr/>
              <a:t>2/25/2014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CA8780-A5C3-499A-BB9A-71DB99195351}" type="datetimeFigureOut">
              <a:rPr lang="en-US" smtClean="0"/>
              <a:pPr/>
              <a:t>2/25/2014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CA8780-A5C3-499A-BB9A-71DB99195351}" type="datetimeFigureOut">
              <a:rPr lang="en-US" smtClean="0"/>
              <a:pPr/>
              <a:t>2/25/2014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A8780-A5C3-499A-BB9A-71DB99195351}" type="datetimeFigureOut">
              <a:rPr lang="en-US" smtClean="0"/>
              <a:pPr/>
              <a:t>2/25/2014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CA8780-A5C3-499A-BB9A-71DB99195351}" type="datetimeFigureOut">
              <a:rPr lang="en-US" smtClean="0"/>
              <a:pPr/>
              <a:t>2/25/2014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FE9BC6-B08F-4C64-8CF1-262B3259825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CA8780-A5C3-499A-BB9A-71DB99195351}" type="datetimeFigureOut">
              <a:rPr lang="en-US" smtClean="0"/>
              <a:pPr/>
              <a:t>2/25/2014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E2FE9BC6-B08F-4C64-8CF1-262B3259825A}"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CA8780-A5C3-499A-BB9A-71DB99195351}" type="datetimeFigureOut">
              <a:rPr lang="en-US" smtClean="0"/>
              <a:pPr/>
              <a:t>2/25/2014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FE9BC6-B08F-4C64-8CF1-262B3259825A}"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496"/>
            <a:ext cx="7851648" cy="1828800"/>
          </a:xfrm>
        </p:spPr>
        <p:txBody>
          <a:bodyPr>
            <a:normAutofit/>
          </a:bodyPr>
          <a:lstStyle/>
          <a:p>
            <a:r>
              <a:rPr lang="ar-SA" sz="9600" dirty="0" smtClean="0"/>
              <a:t>من أين </a:t>
            </a:r>
            <a:r>
              <a:rPr lang="ar-SA" sz="9600" dirty="0" smtClean="0"/>
              <a:t>تنشأ </a:t>
            </a:r>
            <a:r>
              <a:rPr lang="ar-SA" sz="9600" dirty="0" smtClean="0"/>
              <a:t>الثقافة؟</a:t>
            </a:r>
            <a:endParaRPr lang="en-GB"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14998" cy="571520"/>
          </a:xfrm>
        </p:spPr>
        <p:txBody>
          <a:bodyPr>
            <a:normAutofit fontScale="90000"/>
          </a:bodyPr>
          <a:lstStyle/>
          <a:p>
            <a:pPr algn="ctr"/>
            <a:r>
              <a:rPr lang="ar-SA" sz="3600" b="1" dirty="0" smtClean="0"/>
              <a:t>من القرية إلى المدينة/ البيئة والجغرافيا</a:t>
            </a:r>
            <a:endParaRPr lang="en-GB" sz="3600" b="1" dirty="0"/>
          </a:p>
        </p:txBody>
      </p:sp>
      <p:sp>
        <p:nvSpPr>
          <p:cNvPr id="3" name="Content Placeholder 2"/>
          <p:cNvSpPr>
            <a:spLocks noGrp="1"/>
          </p:cNvSpPr>
          <p:nvPr>
            <p:ph idx="1"/>
          </p:nvPr>
        </p:nvSpPr>
        <p:spPr>
          <a:xfrm>
            <a:off x="214282" y="642918"/>
            <a:ext cx="5686436" cy="4286280"/>
          </a:xfrm>
        </p:spPr>
        <p:txBody>
          <a:bodyPr>
            <a:normAutofit fontScale="92500" lnSpcReduction="10000"/>
          </a:bodyPr>
          <a:lstStyle/>
          <a:p>
            <a:pPr algn="just" rtl="1"/>
            <a:r>
              <a:rPr lang="ar-SA" dirty="0" smtClean="0"/>
              <a:t>المحاصيل تكاد تكون عاملا أساسيا في تفسير السلوك الثقافي لجماعات دون غيرها، </a:t>
            </a:r>
            <a:r>
              <a:rPr lang="ar-SA" dirty="0" smtClean="0"/>
              <a:t>فمثلا: في </a:t>
            </a:r>
            <a:r>
              <a:rPr lang="ar-SA" dirty="0" smtClean="0"/>
              <a:t>مناطق البحر المتوسط يصبح زيت الزيتون عاملا مشتركا في المطابخ (الإيطالية/ المصرية/ السورية/ الفلسطينية/ المغربية/ الجزائرية / الأسبانية) كما أن المناطق التي يكون محصولها الأساسي هو القمح يكاد يكون مطبخها مكوّنا من منتجات القمح بالأساس. والأمر عكسه في المناطق ذات المحاصيل المحدودة مثل الجزيرة العربية، حيث الدخن والحنطة والشعير والرز الأسمر كانت هي بالإضافة للتمر والمنتجات الحيوانية المكوّنات الأساسية لوصفات المطبخ النجدي والجنوبي والحجازي ومطبخ شرق المملكة وشمالها..</a:t>
            </a:r>
            <a:endParaRPr lang="en-GB" dirty="0"/>
          </a:p>
        </p:txBody>
      </p:sp>
      <p:pic>
        <p:nvPicPr>
          <p:cNvPr id="4" name="Picture 3" descr="091019064856atM7.jpg"/>
          <p:cNvPicPr>
            <a:picLocks noChangeAspect="1"/>
          </p:cNvPicPr>
          <p:nvPr/>
        </p:nvPicPr>
        <p:blipFill>
          <a:blip r:embed="rId2"/>
          <a:srcRect l="29747" r="11392"/>
          <a:stretch>
            <a:fillRect/>
          </a:stretch>
        </p:blipFill>
        <p:spPr>
          <a:xfrm>
            <a:off x="6011197" y="0"/>
            <a:ext cx="3132803" cy="2786058"/>
          </a:xfrm>
          <a:prstGeom prst="rect">
            <a:avLst/>
          </a:prstGeom>
        </p:spPr>
      </p:pic>
      <p:pic>
        <p:nvPicPr>
          <p:cNvPr id="5" name="Picture 4" descr="dukan bread.jpg"/>
          <p:cNvPicPr>
            <a:picLocks noChangeAspect="1"/>
          </p:cNvPicPr>
          <p:nvPr/>
        </p:nvPicPr>
        <p:blipFill>
          <a:blip r:embed="rId3"/>
          <a:srcRect l="16627" t="8814" r="7845" b="15318"/>
          <a:stretch>
            <a:fillRect/>
          </a:stretch>
        </p:blipFill>
        <p:spPr>
          <a:xfrm>
            <a:off x="6072166" y="3929066"/>
            <a:ext cx="3071834" cy="2500330"/>
          </a:xfrm>
          <a:prstGeom prst="rect">
            <a:avLst/>
          </a:prstGeom>
        </p:spPr>
      </p:pic>
      <p:pic>
        <p:nvPicPr>
          <p:cNvPr id="6" name="Picture 5" descr="flower.jpg"/>
          <p:cNvPicPr>
            <a:picLocks noChangeAspect="1"/>
          </p:cNvPicPr>
          <p:nvPr/>
        </p:nvPicPr>
        <p:blipFill>
          <a:blip r:embed="rId4"/>
          <a:stretch>
            <a:fillRect/>
          </a:stretch>
        </p:blipFill>
        <p:spPr>
          <a:xfrm>
            <a:off x="3500430" y="4740657"/>
            <a:ext cx="2786082" cy="2117343"/>
          </a:xfrm>
          <a:prstGeom prst="rect">
            <a:avLst/>
          </a:prstGeom>
        </p:spPr>
      </p:pic>
      <p:pic>
        <p:nvPicPr>
          <p:cNvPr id="7" name="Picture 6" descr="jareesh.jpg"/>
          <p:cNvPicPr>
            <a:picLocks noChangeAspect="1"/>
          </p:cNvPicPr>
          <p:nvPr/>
        </p:nvPicPr>
        <p:blipFill>
          <a:blip r:embed="rId5"/>
          <a:stretch>
            <a:fillRect/>
          </a:stretch>
        </p:blipFill>
        <p:spPr>
          <a:xfrm>
            <a:off x="357158" y="4714884"/>
            <a:ext cx="2786082" cy="2086872"/>
          </a:xfrm>
          <a:prstGeom prst="rect">
            <a:avLst/>
          </a:prstGeom>
        </p:spPr>
      </p:pic>
      <p:pic>
        <p:nvPicPr>
          <p:cNvPr id="8" name="Picture 7" descr="dukhun.jpg"/>
          <p:cNvPicPr>
            <a:picLocks noChangeAspect="1"/>
          </p:cNvPicPr>
          <p:nvPr/>
        </p:nvPicPr>
        <p:blipFill>
          <a:blip r:embed="rId6"/>
          <a:stretch>
            <a:fillRect/>
          </a:stretch>
        </p:blipFill>
        <p:spPr>
          <a:xfrm>
            <a:off x="6072198" y="2643182"/>
            <a:ext cx="3071802" cy="13573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8929718" cy="1000124"/>
          </a:xfrm>
        </p:spPr>
        <p:txBody>
          <a:bodyPr>
            <a:normAutofit/>
          </a:bodyPr>
          <a:lstStyle/>
          <a:p>
            <a:pPr algn="ctr"/>
            <a:r>
              <a:rPr lang="ar-SA" b="1" dirty="0" smtClean="0"/>
              <a:t>من القرية إلى المدينة/ البيئة والجغرافيا</a:t>
            </a:r>
            <a:endParaRPr lang="en-GB" b="1" dirty="0"/>
          </a:p>
        </p:txBody>
      </p:sp>
      <p:sp>
        <p:nvSpPr>
          <p:cNvPr id="3" name="Content Placeholder 2"/>
          <p:cNvSpPr>
            <a:spLocks noGrp="1"/>
          </p:cNvSpPr>
          <p:nvPr>
            <p:ph idx="1"/>
          </p:nvPr>
        </p:nvSpPr>
        <p:spPr>
          <a:xfrm>
            <a:off x="142844" y="1285860"/>
            <a:ext cx="8715436" cy="5429288"/>
          </a:xfrm>
        </p:spPr>
        <p:txBody>
          <a:bodyPr>
            <a:normAutofit/>
          </a:bodyPr>
          <a:lstStyle/>
          <a:p>
            <a:pPr algn="just" rtl="1"/>
            <a:r>
              <a:rPr lang="ar-SA" dirty="0" smtClean="0"/>
              <a:t>الشيء الجديد الذي حصل في العقود الأخيرة هو أن الإنسان بدأ يتمكّن من السيطرة على الجغرافيا والبيئة، وهو ما أحدث انقلابا في الثقافة ومفاهيمها القديمة. فالصحارى التي كانت لاتعبر إلا لماما ولاتقطن إلا من قبل الجماعات البدوية أصبح بالإمكان إنشاء مدن كبرى فيها بواسطة القدرة على تكييف المباني وجلب المياه إليها محلّاة من البحر </a:t>
            </a:r>
            <a:r>
              <a:rPr lang="ar-SA" dirty="0" smtClean="0"/>
              <a:t>أو من أنهار قريبة (الخليج ومدن ولاية نيفادا </a:t>
            </a:r>
            <a:r>
              <a:rPr lang="ar-SA" dirty="0" smtClean="0"/>
              <a:t>كأمثلة ) ، ولم يكن ليحصل هذا </a:t>
            </a:r>
            <a:r>
              <a:rPr lang="ar-SA" dirty="0" smtClean="0"/>
              <a:t>لولا: </a:t>
            </a:r>
            <a:r>
              <a:rPr lang="ar-SA" dirty="0" smtClean="0"/>
              <a:t>القدرة التقنية + القدرة الاقتصادية على دفع تكاليف هذا التغيير المناخي الذي أدى لانقلاب في الثقافة.</a:t>
            </a:r>
          </a:p>
          <a:p>
            <a:pPr algn="just" rtl="1"/>
            <a:r>
              <a:rPr lang="ar-SA" dirty="0" smtClean="0"/>
              <a:t>ونتيجة لذلك فكل ماكان يقال عن الثقافة البدوية المرتحلة وثقافة المناطق الزراعية (القرى) لم يعد موجودا بعد اليوم، فنمط المدن الكبرى يتمدد ويجتذب سكّان المناطق الزراعية إلى نمط أسهل من الحياة وأكثر عائدا اقتصاديا، وهو مايجعل الزراعة تضعف، وتعتمد في عملها على المهاجرين أو عناصر سكّانية دخيلة تحدث بالضرورة تغييرا ثقافيا..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pPr algn="ctr"/>
            <a:r>
              <a:rPr lang="ar-SA" b="1" dirty="0" smtClean="0"/>
              <a:t>من القرية إلى المدينة/ البيئة والجغرافيا</a:t>
            </a:r>
            <a:endParaRPr lang="en-GB" b="1" dirty="0"/>
          </a:p>
        </p:txBody>
      </p:sp>
      <p:sp>
        <p:nvSpPr>
          <p:cNvPr id="3" name="Content Placeholder 2"/>
          <p:cNvSpPr>
            <a:spLocks noGrp="1"/>
          </p:cNvSpPr>
          <p:nvPr>
            <p:ph idx="1"/>
          </p:nvPr>
        </p:nvSpPr>
        <p:spPr>
          <a:xfrm>
            <a:off x="214282" y="1214422"/>
            <a:ext cx="8715436" cy="5429288"/>
          </a:xfrm>
        </p:spPr>
        <p:txBody>
          <a:bodyPr>
            <a:normAutofit/>
          </a:bodyPr>
          <a:lstStyle/>
          <a:p>
            <a:pPr algn="just" rtl="1"/>
            <a:r>
              <a:rPr lang="ar-SA" dirty="0" smtClean="0"/>
              <a:t>من التغييرات </a:t>
            </a:r>
            <a:r>
              <a:rPr lang="ar-SA" dirty="0" smtClean="0"/>
              <a:t>الحيوية </a:t>
            </a:r>
            <a:r>
              <a:rPr lang="ar-SA" dirty="0" smtClean="0"/>
              <a:t>الهائلة </a:t>
            </a:r>
            <a:r>
              <a:rPr lang="ar-SA" dirty="0" smtClean="0"/>
              <a:t>التي أحدثتها الانتقالة من نمط القرى الزراعي أو نمط الارتحال البدوي إلى نمط المدينة: </a:t>
            </a:r>
          </a:p>
          <a:p>
            <a:pPr algn="just" rtl="1"/>
            <a:r>
              <a:rPr lang="ar-SA" dirty="0" smtClean="0"/>
              <a:t>_تغيّر اقتصاد الأسرة، فالأسرة التي كانت سابقا تعيش من محصول مزرعتها أو من منتجات حيواناتها أصبحت تعيش من (نقود) يتحصل عليها من رب العمل ..</a:t>
            </a:r>
          </a:p>
          <a:p>
            <a:pPr algn="just" rtl="1"/>
            <a:r>
              <a:rPr lang="ar-SA" dirty="0" smtClean="0"/>
              <a:t>_تغيّر موقع المرأة التي كانت سابقا عاملا مهما في اقتصاد عائلتها، بخلاف وضعها الجديد في منزل المدينة حيث يقتصر دورها على الدور البيولوجي أو الاجتماعي كربّة منزل دون أن يتضح أثرها الاقتصادي في العائلة والمجتمع.</a:t>
            </a:r>
          </a:p>
          <a:p>
            <a:pPr algn="just" rtl="1"/>
            <a:r>
              <a:rPr lang="ar-SA" dirty="0" smtClean="0"/>
              <a:t>_نمط المواصلات يزداد صعوبة بسبب تمدد المدينة، فما كان في القرية يمكن الوصول إليه مشيا صار من الضرورة العبور إليه بمركبة.</a:t>
            </a:r>
          </a:p>
          <a:p>
            <a:pPr algn="just" rtl="1"/>
            <a:r>
              <a:rPr lang="ar-SA" dirty="0" smtClean="0"/>
              <a:t>_نمط التغذية أصبح أكثر تنوّعا ولم يعد محدودا.</a:t>
            </a:r>
          </a:p>
          <a:p>
            <a:pPr algn="just" rtl="1"/>
            <a:r>
              <a:rPr lang="ar-SA" dirty="0" smtClean="0"/>
              <a:t>_الاحتياجات اصبحت أكثر تزايدا، وماكان ترفا بالأمس أصبح ضرورة اليوم.</a:t>
            </a:r>
          </a:p>
          <a:p>
            <a:pPr algn="r"/>
            <a:endParaRPr lang="ar-SA" dirty="0" smtClean="0"/>
          </a:p>
          <a:p>
            <a:pPr algn="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32"/>
          </a:xfrm>
        </p:spPr>
        <p:txBody>
          <a:bodyPr/>
          <a:lstStyle/>
          <a:p>
            <a:pPr algn="ctr"/>
            <a:r>
              <a:rPr lang="ar-SA" b="1" dirty="0" smtClean="0"/>
              <a:t>الاقتصاد كجذر من جذور الثقافة</a:t>
            </a:r>
            <a:endParaRPr lang="en-GB" b="1" dirty="0"/>
          </a:p>
        </p:txBody>
      </p:sp>
      <p:sp>
        <p:nvSpPr>
          <p:cNvPr id="3" name="Content Placeholder 2"/>
          <p:cNvSpPr>
            <a:spLocks noGrp="1"/>
          </p:cNvSpPr>
          <p:nvPr>
            <p:ph idx="1"/>
          </p:nvPr>
        </p:nvSpPr>
        <p:spPr>
          <a:xfrm>
            <a:off x="214282" y="928670"/>
            <a:ext cx="8715436" cy="5786478"/>
          </a:xfrm>
        </p:spPr>
        <p:txBody>
          <a:bodyPr>
            <a:normAutofit fontScale="85000" lnSpcReduction="10000"/>
          </a:bodyPr>
          <a:lstStyle/>
          <a:p>
            <a:pPr algn="just" rtl="1"/>
            <a:r>
              <a:rPr lang="ar-SA" dirty="0" smtClean="0"/>
              <a:t>إذا كانت البيئة والجغرافيا قد حددت معالم مكان وإقامة المجتمع، فإن الاقتصاد الذي يترتب على هذه البيئة هو أهم العوامل التي تحدد ثقافة المجتمع.</a:t>
            </a:r>
          </a:p>
          <a:p>
            <a:pPr algn="just" rtl="1"/>
            <a:r>
              <a:rPr lang="ar-SA" dirty="0" smtClean="0"/>
              <a:t>بعض البيئات تكون خصبة التربة وفيرة المياه، فيفترض أن اقتصادها سيكون أكثر انتعاشا وغنى وتعددا، ولكنها ستظل مرتبطة بمواسم الخصب ونزول الأمطار وإلا فيمكنها أن تتعرض لكوارث المجاعات كما حصل قبل مائة سنة في الجزيرة فيما سميت بـ(سنة الجوع).</a:t>
            </a:r>
          </a:p>
          <a:p>
            <a:pPr algn="just" rtl="1"/>
            <a:r>
              <a:rPr lang="ar-SA" dirty="0" smtClean="0"/>
              <a:t>المناطق الزراعية لها سماتها الثقافية والتي قد تبدو أكثر غنى وتنظيما من المناطق شحيحة المياه، ولذلك يتأثر ترتيب المجتمع وفقا لهذا الاقتصاد، فالمزارع المستقل يختلف عن المزارع الأجير لمالك المزرعة (أو المملوك له في فترات العبودية)، ومالك المزرعة يدعم المسجد ، والمسجد يقوم بدور التعليم ، وهكذا في سلسلة مترابطة لاتنقطع من العلاقات الاجتماعية التي تشكّلت أساسا بسبب الاقتصاد </a:t>
            </a:r>
            <a:r>
              <a:rPr lang="ar-SA" u="sng" dirty="0" smtClean="0"/>
              <a:t>الزراعي _الرعوي</a:t>
            </a:r>
            <a:r>
              <a:rPr lang="ar-SA" dirty="0" smtClean="0"/>
              <a:t>، والمعتمد على الزراعة والمحاصيل وتربية الحيوانات..</a:t>
            </a:r>
          </a:p>
          <a:p>
            <a:pPr algn="just" rtl="1"/>
            <a:r>
              <a:rPr lang="ar-SA" dirty="0" smtClean="0"/>
              <a:t>بالتالي كانت هناك أدوار أساسية يقوم بها كل فرد من أفراد المجتمع، وهذه الأدوار حقيقية وتصب بشكل مباشر في الاقتصاد، فالمزارع يباشر الزراعة والمحصول بشكل مباشر، ومالك المزرعة يقوم بمهمة الإدارة والإشراف المباشر، وإمام المسجد يقوم بتنمية مهارات الأطفال الذين سيتحولون في عمر مبكّر إلى مباشرة الأعمال الزراعية مع العائلة، والمرأة بالإضافة إلى دورها البيولوجي كانت تباشر المزرعة أو تباشر عملية التخزين للمحاصيل والمنتجات الحيوانية مما يجعلها ركنا أساسيا في اقتصاد الأسرة..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000108"/>
          </a:xfrm>
        </p:spPr>
        <p:txBody>
          <a:bodyPr>
            <a:normAutofit/>
          </a:bodyPr>
          <a:lstStyle/>
          <a:p>
            <a:pPr algn="ctr"/>
            <a:r>
              <a:rPr lang="ar-SA" b="1" dirty="0" smtClean="0"/>
              <a:t>الاقتصاد كجذر من جذور الثقافة</a:t>
            </a:r>
            <a:endParaRPr lang="en-GB" b="1" dirty="0"/>
          </a:p>
        </p:txBody>
      </p:sp>
      <p:sp>
        <p:nvSpPr>
          <p:cNvPr id="3" name="Content Placeholder 2"/>
          <p:cNvSpPr>
            <a:spLocks noGrp="1"/>
          </p:cNvSpPr>
          <p:nvPr>
            <p:ph idx="1"/>
          </p:nvPr>
        </p:nvSpPr>
        <p:spPr>
          <a:xfrm>
            <a:off x="457200" y="1071546"/>
            <a:ext cx="8258204" cy="5253054"/>
          </a:xfrm>
        </p:spPr>
        <p:txBody>
          <a:bodyPr>
            <a:normAutofit fontScale="92500"/>
          </a:bodyPr>
          <a:lstStyle/>
          <a:p>
            <a:pPr algn="just" rtl="1"/>
            <a:r>
              <a:rPr lang="ar-SA" dirty="0" smtClean="0"/>
              <a:t>لكن التحوّل الكبير الذي حصل للعالم كله مع اكتشاف النفط في منابعه الأساسية في العالم العربي وبعض دول أمريكا اللاتينية في بداية القرن العشرين غيّر الخريطة الاقتصادية للعالم في التاريخ الصناعي (وإلى مابعد الصناعي) ابتداء من اقتصاد الفرد ، ومرورا باقتصاد الأسرة، وانتهاء باقتصادات الدول، وهذا التحوّل أدى إلى إرباك الثقافات المحلّية وتأثرها بثقافات عابرة للقارات وربما استبدالها التام.</a:t>
            </a:r>
          </a:p>
          <a:p>
            <a:pPr algn="just" rtl="1"/>
            <a:r>
              <a:rPr lang="ar-SA" dirty="0" smtClean="0"/>
              <a:t>الاقتصادات التي كانت سابقا تعتمد على الزراعة والثروات الحيوانية أصبحت تعتمد كليّا أو بشكل كبير على مصدر واحد أساسي (كالبترول في دول الخليج والمكسيك وفنزويلا) أو على قوة احتياطي </a:t>
            </a:r>
            <a:r>
              <a:rPr lang="ar-SA" dirty="0" smtClean="0"/>
              <a:t>العملة، أو </a:t>
            </a:r>
            <a:r>
              <a:rPr lang="ar-SA" dirty="0" smtClean="0"/>
              <a:t>على الصناعات الحربية الثقيلة مثل الولايات المتحدة، كلها تسمى </a:t>
            </a:r>
            <a:r>
              <a:rPr lang="ar-SA" u="sng" dirty="0" smtClean="0"/>
              <a:t>اقتصادات ريعية</a:t>
            </a:r>
            <a:r>
              <a:rPr lang="ar-SA" dirty="0" smtClean="0"/>
              <a:t>، أي أن اقتصادها قائم على </a:t>
            </a:r>
            <a:r>
              <a:rPr lang="ar-SA" dirty="0" smtClean="0"/>
              <a:t>إدارة </a:t>
            </a:r>
            <a:r>
              <a:rPr lang="ar-SA" u="sng" dirty="0" smtClean="0"/>
              <a:t>ريع </a:t>
            </a:r>
            <a:r>
              <a:rPr lang="ar-SA" u="sng" dirty="0" smtClean="0"/>
              <a:t>مصادرها </a:t>
            </a:r>
            <a:r>
              <a:rPr lang="ar-SA" dirty="0" smtClean="0"/>
              <a:t>المباشر وليس على إنتاج حقيقي زراعي أو حيواني.</a:t>
            </a:r>
          </a:p>
          <a:p>
            <a:pPr algn="just" rtl="1"/>
            <a:r>
              <a:rPr lang="ar-SA" dirty="0" smtClean="0"/>
              <a:t>كما ذكرنا سابقا أن هذا التحوّل أدى إلى نتائج ثقافية واضحة: فالسيطرة على البيئة وتطويعها نتج عن تغيّر ميزان القوى الاقتصادية، فالدول التي كانت سابقا تعتبر من أفقر الدول أصبحت تتحكم في الاقتصاد العالمي بسبب النفط والعكس صحيح</a:t>
            </a:r>
            <a:r>
              <a:rPr lang="ar-SA" dirty="0" smtClean="0"/>
              <a: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229600" cy="857256"/>
          </a:xfrm>
        </p:spPr>
        <p:txBody>
          <a:bodyPr/>
          <a:lstStyle/>
          <a:p>
            <a:pPr algn="ctr"/>
            <a:r>
              <a:rPr lang="ar-SA" b="1" dirty="0" smtClean="0"/>
              <a:t>نتائج ثقافية للتحوّلات الاقتصادية</a:t>
            </a:r>
            <a:endParaRPr lang="en-GB" b="1" dirty="0"/>
          </a:p>
        </p:txBody>
      </p:sp>
      <p:sp>
        <p:nvSpPr>
          <p:cNvPr id="3" name="Content Placeholder 2"/>
          <p:cNvSpPr>
            <a:spLocks noGrp="1"/>
          </p:cNvSpPr>
          <p:nvPr>
            <p:ph idx="1"/>
          </p:nvPr>
        </p:nvSpPr>
        <p:spPr>
          <a:xfrm>
            <a:off x="457200" y="1071546"/>
            <a:ext cx="8258204" cy="5500726"/>
          </a:xfrm>
        </p:spPr>
        <p:txBody>
          <a:bodyPr>
            <a:normAutofit fontScale="92500" lnSpcReduction="10000"/>
          </a:bodyPr>
          <a:lstStyle/>
          <a:p>
            <a:pPr algn="just" rtl="1"/>
            <a:r>
              <a:rPr lang="ar-SA" dirty="0" smtClean="0"/>
              <a:t>الازدهار الاقتصادي الذي أتت به حقبة النفط نتج من:</a:t>
            </a:r>
          </a:p>
          <a:p>
            <a:pPr algn="just" rtl="1"/>
            <a:r>
              <a:rPr lang="ar-SA" dirty="0" smtClean="0"/>
              <a:t> تطويع الآلة + تطوّر وسائل المواصلات والنقل+ الثورة الاتصالية المعلوماتية..</a:t>
            </a:r>
          </a:p>
          <a:p>
            <a:pPr algn="just" rtl="1"/>
            <a:r>
              <a:rPr lang="ar-SA" dirty="0" smtClean="0"/>
              <a:t>فالآلة قامت بتحرير الإنسان وزيادة الإنتاج الزراعي من جهة، ووفرة المحاصيل وأرخصتها..</a:t>
            </a:r>
          </a:p>
          <a:p>
            <a:pPr algn="just" rtl="1"/>
            <a:r>
              <a:rPr lang="ar-SA" dirty="0" smtClean="0"/>
              <a:t>ووسائل المواصلات والنقل نتج عنها ازدهار في حركة التصدير والبيع والشراء حول العالم..</a:t>
            </a:r>
          </a:p>
          <a:p>
            <a:pPr algn="just" rtl="1"/>
            <a:r>
              <a:rPr lang="ar-SA" dirty="0" smtClean="0"/>
              <a:t>والثورة الاتصالية المعلوماتية هي العمود الفقري لهذا الازدهار الاقتصادي. </a:t>
            </a:r>
          </a:p>
          <a:p>
            <a:pPr algn="just" rtl="1"/>
            <a:r>
              <a:rPr lang="ar-SA" dirty="0" smtClean="0"/>
              <a:t>ونتيجة لهذا الازدهار الاقتصادي ارتفع سقف مطالب الأفراد والمجتمعات، فأصبح التعليم والرعاية الصحية والترفيه ضرورات ولم تعد ترفا يحصل عليه النخبة فقط.</a:t>
            </a:r>
          </a:p>
          <a:p>
            <a:pPr algn="just" rtl="1"/>
            <a:r>
              <a:rPr lang="ar-SA" dirty="0" smtClean="0"/>
              <a:t>ظهرت إلى السطح مشاكل اجتماعية وإشكالات ثقافية بسبب الوفرة المعلوماتية والاقتصادية، مثل تزايد ظاهرة الفقر والجوع في الدول الأقل حظا، وظهور مشكلات المدن الكبرى (كالعزلة الاجتماعية والسمنة المفرطة) ، واضطرابات الهوية الشخصية (هذا على المستوى الاجتماعي) وعلى المستوى البيئي ظهرت مشكلة الاحتباس الحراري وتلوّث المدن بالمواد السمّية وانحسار مساحة الأراضي الزراعية والتصحّر.. وغيرها من المشاكل التي تتعلق بوجودنا </a:t>
            </a:r>
            <a:r>
              <a:rPr lang="ar-SA" smtClean="0"/>
              <a:t>وسلوكياتنا </a:t>
            </a:r>
            <a:r>
              <a:rPr lang="ar-SA" smtClean="0"/>
              <a:t>الثقافية.</a:t>
            </a:r>
            <a:endParaRPr lang="ar-SA"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ar-SA" dirty="0" smtClean="0"/>
              <a:t>ملاحظات مهمّة على مفهوم الثقافة</a:t>
            </a:r>
            <a:endParaRPr lang="en-GB" dirty="0"/>
          </a:p>
        </p:txBody>
      </p:sp>
      <p:sp>
        <p:nvSpPr>
          <p:cNvPr id="3" name="Content Placeholder 2"/>
          <p:cNvSpPr>
            <a:spLocks noGrp="1"/>
          </p:cNvSpPr>
          <p:nvPr>
            <p:ph idx="1"/>
          </p:nvPr>
        </p:nvSpPr>
        <p:spPr>
          <a:xfrm>
            <a:off x="3500430" y="1071546"/>
            <a:ext cx="5472122" cy="5572164"/>
          </a:xfrm>
        </p:spPr>
        <p:txBody>
          <a:bodyPr>
            <a:normAutofit/>
          </a:bodyPr>
          <a:lstStyle/>
          <a:p>
            <a:pPr algn="just" rtl="1"/>
            <a:r>
              <a:rPr lang="ar-SA" dirty="0" smtClean="0"/>
              <a:t>عندما عرّف إدوارد تايلور الثقافة من منظور علم إنساني بحت (أنثروبولوجي) كان يحاول من خلال تعريفه أن يجيب على سؤال تناوله في كتاب سابق، وهو: لماذا ترتبط الثقافة بالإنسان من دون الأجناس الأخرى؟</a:t>
            </a:r>
          </a:p>
          <a:p>
            <a:pPr algn="just" rtl="1"/>
            <a:r>
              <a:rPr lang="ar-SA" dirty="0" smtClean="0"/>
              <a:t>هذا التساؤل مرتبط إلى حد كبير بطبيعة العصر الذي عاش فيه تايلور، حيث كانت نظرية التطوّر الداروينية تحاول تفسير الظواهر البشرية من منطلق علمي_دارويني محض وتسيطر حتى على حقول الإنسانيات كعلم الاجتماع. حتى ظهر اتجاه قوي ومسيطر في نهاية القرن التاسع عشر يسمى بالداروينية الاجتماعية .</a:t>
            </a:r>
            <a:endParaRPr lang="en-GB" dirty="0"/>
          </a:p>
        </p:txBody>
      </p:sp>
      <p:pic>
        <p:nvPicPr>
          <p:cNvPr id="4" name="Picture 3" descr="taylor.jpg"/>
          <p:cNvPicPr>
            <a:picLocks noChangeAspect="1"/>
          </p:cNvPicPr>
          <p:nvPr/>
        </p:nvPicPr>
        <p:blipFill>
          <a:blip r:embed="rId2"/>
          <a:stretch>
            <a:fillRect/>
          </a:stretch>
        </p:blipFill>
        <p:spPr>
          <a:xfrm>
            <a:off x="357158" y="1214422"/>
            <a:ext cx="2560649" cy="33575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ملاحظات مهمّة على مفهوم الثقافة</a:t>
            </a:r>
            <a:endParaRPr lang="en-GB" b="1" dirty="0"/>
          </a:p>
        </p:txBody>
      </p:sp>
      <p:sp>
        <p:nvSpPr>
          <p:cNvPr id="3" name="Content Placeholder 2"/>
          <p:cNvSpPr>
            <a:spLocks noGrp="1"/>
          </p:cNvSpPr>
          <p:nvPr>
            <p:ph idx="1"/>
          </p:nvPr>
        </p:nvSpPr>
        <p:spPr/>
        <p:txBody>
          <a:bodyPr>
            <a:normAutofit/>
          </a:bodyPr>
          <a:lstStyle/>
          <a:p>
            <a:pPr algn="just" rtl="1"/>
            <a:r>
              <a:rPr lang="ar-SA" dirty="0" smtClean="0"/>
              <a:t>تايلور يعرّف الثقافة بأنها: ”</a:t>
            </a:r>
            <a:r>
              <a:rPr lang="ar-SA" b="1" dirty="0"/>
              <a:t> </a:t>
            </a:r>
            <a:r>
              <a:rPr lang="ar-SA" dirty="0" smtClean="0"/>
              <a:t>هي </a:t>
            </a:r>
            <a:r>
              <a:rPr lang="ar-SA" dirty="0"/>
              <a:t>ذلك الكل المركب الذي يشمل المعرفة والعقائد والفن والأخلاق والقانون، وكل القدرات والعادات الأخرى التي يكتسبها الإنسان بوصفه عضواً في المجتمع” ..</a:t>
            </a:r>
          </a:p>
          <a:p>
            <a:pPr algn="just" rtl="1"/>
            <a:r>
              <a:rPr lang="ar-SA" dirty="0"/>
              <a:t>وهو من خلال هذا التعريف (القديم جدا والذي يعود إلى 1871) يربط الثقافة </a:t>
            </a:r>
            <a:r>
              <a:rPr lang="ar-SA" dirty="0" smtClean="0"/>
              <a:t>بـ  1) وجودها </a:t>
            </a:r>
            <a:r>
              <a:rPr lang="ar-SA" dirty="0"/>
              <a:t>في مجتمع بشري.</a:t>
            </a:r>
          </a:p>
          <a:p>
            <a:pPr algn="just" rtl="1"/>
            <a:r>
              <a:rPr lang="ar-SA" dirty="0" smtClean="0"/>
              <a:t>2) كما أنه </a:t>
            </a:r>
            <a:r>
              <a:rPr lang="ar-SA" dirty="0"/>
              <a:t>يجعل الثقافة فعلا مكتسبا، وليس مرتبطا </a:t>
            </a:r>
            <a:r>
              <a:rPr lang="ar-SA" dirty="0" smtClean="0"/>
              <a:t>بما يتوارثه </a:t>
            </a:r>
            <a:r>
              <a:rPr lang="ar-SA" dirty="0"/>
              <a:t>الإنسان من صفات بيولوجية أو احتياجات </a:t>
            </a:r>
            <a:r>
              <a:rPr lang="ar-SA" dirty="0" smtClean="0"/>
              <a:t>فطرية. </a:t>
            </a:r>
          </a:p>
          <a:p>
            <a:pPr algn="just" rtl="1"/>
            <a:r>
              <a:rPr lang="ar-SA" dirty="0"/>
              <a:t>3) كما أن الثقافة في مفهوم تايلور هي مفهوم مركّب وليس بسيطا، أو مكوّنا من عنصر واحد (كالدين وحده أو </a:t>
            </a:r>
            <a:r>
              <a:rPr lang="ar-SA" dirty="0" smtClean="0"/>
              <a:t>المعمار وحده</a:t>
            </a:r>
            <a:r>
              <a:rPr lang="ar-SA" dirty="0"/>
              <a:t>)</a:t>
            </a:r>
            <a:r>
              <a:rPr lang="ar-SA" b="1" dirty="0" smtClean="0"/>
              <a: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هل لديكِ انتقادات على تعريف تايلور؟</a:t>
            </a:r>
            <a:endParaRPr lang="en-GB" dirty="0"/>
          </a:p>
        </p:txBody>
      </p:sp>
      <p:sp>
        <p:nvSpPr>
          <p:cNvPr id="3" name="Content Placeholder 2"/>
          <p:cNvSpPr>
            <a:spLocks noGrp="1"/>
          </p:cNvSpPr>
          <p:nvPr>
            <p:ph idx="1"/>
          </p:nvPr>
        </p:nvSpPr>
        <p:spPr/>
        <p:txBody>
          <a:bodyPr/>
          <a:lstStyle/>
          <a:p>
            <a:pPr algn="r"/>
            <a:r>
              <a:rPr lang="ar-SA" dirty="0" smtClean="0"/>
              <a:t>سنكتبها معا </a:t>
            </a:r>
            <a:r>
              <a:rPr lang="ar-SA" dirty="0" smtClean="0">
                <a:sym typeface="Wingdings" pitchFamily="2" charset="2"/>
              </a:rPr>
              <a:t>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214"/>
            <a:ext cx="4857752" cy="1143000"/>
          </a:xfrm>
        </p:spPr>
        <p:txBody>
          <a:bodyPr/>
          <a:lstStyle/>
          <a:p>
            <a:r>
              <a:rPr lang="ar-SA" b="1" dirty="0" smtClean="0"/>
              <a:t>ماذا يعني لنا تعريف تايلور؟</a:t>
            </a:r>
            <a:endParaRPr lang="en-GB" b="1" dirty="0"/>
          </a:p>
        </p:txBody>
      </p:sp>
      <p:sp>
        <p:nvSpPr>
          <p:cNvPr id="3" name="Content Placeholder 2"/>
          <p:cNvSpPr>
            <a:spLocks noGrp="1"/>
          </p:cNvSpPr>
          <p:nvPr>
            <p:ph idx="1"/>
          </p:nvPr>
        </p:nvSpPr>
        <p:spPr>
          <a:xfrm>
            <a:off x="142844" y="785794"/>
            <a:ext cx="5857916" cy="6072206"/>
          </a:xfrm>
        </p:spPr>
        <p:txBody>
          <a:bodyPr>
            <a:normAutofit lnSpcReduction="10000"/>
          </a:bodyPr>
          <a:lstStyle/>
          <a:p>
            <a:pPr algn="just" rtl="1"/>
            <a:r>
              <a:rPr lang="ar-SA" dirty="0" smtClean="0"/>
              <a:t>لو فهمنا تاريخ هذا التعريف، والذي يعود إلى الحقبة الداروينية، فسوف يمكننا الدخول بسهولة إلى سؤالنا: من أين تنشأ الثقافة؟ وكيف تتشكل ثقافة مجتمع ما؟</a:t>
            </a:r>
          </a:p>
          <a:p>
            <a:pPr algn="just" rtl="1"/>
            <a:r>
              <a:rPr lang="ar-SA" dirty="0" smtClean="0"/>
              <a:t>تايلور وهو يتساءل عن : لماذا ترتبط الثقافة بالإنسان وحده؟ كان يحاول أن يوجد تفسيرا لتفوق الجنس البشري على غيره من الأجناس الحية + يحاول أن يعمم قاعدة أن المجتمعات تتطور من أصل ثقافي مشترك وواحد..</a:t>
            </a:r>
          </a:p>
          <a:p>
            <a:pPr algn="just" rtl="1"/>
            <a:r>
              <a:rPr lang="ar-SA" dirty="0" smtClean="0"/>
              <a:t>فهو يفسّر لنا أن الثقافة البدائية تبدأ ضحلة وتشكّل علاقتها وفهمها للحياة وماحولها عن طريق فهمها لغرائزها الأساسية واحتياجاتها، فالثقافة البدائية يفترض أنها تبدأ بالصيد والبحث عن الأمان الأساسي، ثم الزراعة والاستقرار والارتباط بالأرض وتزايد الاحتياج للأمان والبقاء ضمن الجماعة المحيطة، ثم تشكّل العلاقات الاجتماعية وولادة الظواهر الثقافية، وتطوّرها فيما بعد ..</a:t>
            </a:r>
          </a:p>
          <a:p>
            <a:pPr algn="just" rtl="1"/>
            <a:endParaRPr lang="en-GB" dirty="0"/>
          </a:p>
        </p:txBody>
      </p:sp>
      <p:pic>
        <p:nvPicPr>
          <p:cNvPr id="4" name="Picture 3" descr="early-humans.jpg"/>
          <p:cNvPicPr>
            <a:picLocks noChangeAspect="1"/>
          </p:cNvPicPr>
          <p:nvPr/>
        </p:nvPicPr>
        <p:blipFill>
          <a:blip r:embed="rId2"/>
          <a:stretch>
            <a:fillRect/>
          </a:stretch>
        </p:blipFill>
        <p:spPr>
          <a:xfrm>
            <a:off x="6143636" y="142852"/>
            <a:ext cx="2887174" cy="3214710"/>
          </a:xfrm>
          <a:prstGeom prst="rect">
            <a:avLst/>
          </a:prstGeom>
        </p:spPr>
      </p:pic>
      <p:pic>
        <p:nvPicPr>
          <p:cNvPr id="5" name="Picture 4" descr="early farming.jpg"/>
          <p:cNvPicPr>
            <a:picLocks noChangeAspect="1"/>
          </p:cNvPicPr>
          <p:nvPr/>
        </p:nvPicPr>
        <p:blipFill>
          <a:blip r:embed="rId3"/>
          <a:stretch>
            <a:fillRect/>
          </a:stretch>
        </p:blipFill>
        <p:spPr>
          <a:xfrm>
            <a:off x="6172195" y="3500438"/>
            <a:ext cx="2828945" cy="32147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76"/>
            <a:ext cx="4471990" cy="857256"/>
          </a:xfrm>
        </p:spPr>
        <p:txBody>
          <a:bodyPr>
            <a:normAutofit fontScale="90000"/>
          </a:bodyPr>
          <a:lstStyle/>
          <a:p>
            <a:r>
              <a:rPr lang="ar-SA" b="1" dirty="0" smtClean="0"/>
              <a:t>ماذا يعني لنا تعريف تايلور؟</a:t>
            </a:r>
            <a:endParaRPr lang="en-GB" b="1" dirty="0"/>
          </a:p>
        </p:txBody>
      </p:sp>
      <p:sp>
        <p:nvSpPr>
          <p:cNvPr id="3" name="Content Placeholder 2"/>
          <p:cNvSpPr>
            <a:spLocks noGrp="1"/>
          </p:cNvSpPr>
          <p:nvPr>
            <p:ph idx="1"/>
          </p:nvPr>
        </p:nvSpPr>
        <p:spPr>
          <a:xfrm>
            <a:off x="142844" y="500042"/>
            <a:ext cx="5286412" cy="6143668"/>
          </a:xfrm>
        </p:spPr>
        <p:txBody>
          <a:bodyPr>
            <a:normAutofit fontScale="92500"/>
          </a:bodyPr>
          <a:lstStyle/>
          <a:p>
            <a:pPr algn="just" rtl="1"/>
            <a:r>
              <a:rPr lang="ar-SA" dirty="0" smtClean="0"/>
              <a:t>تم رفض أطروحة تايلور لأنها كانت (متسامحة) مع الأجناس التي وصفت وقتها بالبدائية والمتوحشة والوثنية، لأن أطروحة تايلور تفترض أن المجتمعات المتحضرة تشترك مع هذه المجتمعات في أصل ثقافي واحد، هو الممارسات الثقافية البدائية.. ولكن فيما بعد اعتبرت نظريته رائدة وأحدثت تغييرا في مسار العلم في المستعمرات البريطانية..</a:t>
            </a:r>
          </a:p>
          <a:p>
            <a:pPr algn="just" rtl="1"/>
            <a:r>
              <a:rPr lang="ar-SA" dirty="0" smtClean="0"/>
              <a:t>هذا التصوّر الخطّي المثالي للثقافة ينحاز بالضرورة إلى تفسير (مركزي أوروبي) تصبح فيه الثقافة الأوروبية هي النموذج الأمثل لتطوّر الثقافة، حيث يفترض أن تتطور كل ثقافة من مرحلة التوحش إلى العيش في مجتمعات، ومن مرحلة البداوة إلى تكوين المدن، ومن مرحلة الاتصال الشفوي إلى مرحلة التدوين الخ الخ الخ ..وهذا ليس عادلا ولاسليما .</a:t>
            </a:r>
            <a:endParaRPr lang="en-GB" dirty="0"/>
          </a:p>
        </p:txBody>
      </p:sp>
      <p:pic>
        <p:nvPicPr>
          <p:cNvPr id="4" name="Picture 3" descr="colialism.jpg"/>
          <p:cNvPicPr>
            <a:picLocks noChangeAspect="1"/>
          </p:cNvPicPr>
          <p:nvPr/>
        </p:nvPicPr>
        <p:blipFill>
          <a:blip r:embed="rId2"/>
          <a:stretch>
            <a:fillRect/>
          </a:stretch>
        </p:blipFill>
        <p:spPr>
          <a:xfrm>
            <a:off x="5316864" y="142852"/>
            <a:ext cx="3674748" cy="2571768"/>
          </a:xfrm>
          <a:prstGeom prst="rect">
            <a:avLst/>
          </a:prstGeom>
        </p:spPr>
      </p:pic>
      <p:pic>
        <p:nvPicPr>
          <p:cNvPr id="5" name="Picture 4" descr="colonialismo.jpg"/>
          <p:cNvPicPr>
            <a:picLocks noChangeAspect="1"/>
          </p:cNvPicPr>
          <p:nvPr/>
        </p:nvPicPr>
        <p:blipFill>
          <a:blip r:embed="rId3"/>
          <a:stretch>
            <a:fillRect/>
          </a:stretch>
        </p:blipFill>
        <p:spPr>
          <a:xfrm>
            <a:off x="5312807" y="3071810"/>
            <a:ext cx="3831193" cy="25717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338"/>
            <a:ext cx="5786446" cy="1143000"/>
          </a:xfrm>
        </p:spPr>
        <p:txBody>
          <a:bodyPr>
            <a:normAutofit fontScale="90000"/>
          </a:bodyPr>
          <a:lstStyle/>
          <a:p>
            <a:r>
              <a:rPr lang="ar-SA" b="1" dirty="0" smtClean="0"/>
              <a:t>جذور الثقافة: 1/ البيئة والجغرافيا </a:t>
            </a:r>
            <a:endParaRPr lang="en-GB" b="1" dirty="0"/>
          </a:p>
        </p:txBody>
      </p:sp>
      <p:sp>
        <p:nvSpPr>
          <p:cNvPr id="3" name="Content Placeholder 2"/>
          <p:cNvSpPr>
            <a:spLocks noGrp="1"/>
          </p:cNvSpPr>
          <p:nvPr>
            <p:ph idx="1"/>
          </p:nvPr>
        </p:nvSpPr>
        <p:spPr>
          <a:xfrm>
            <a:off x="0" y="1071546"/>
            <a:ext cx="5643602" cy="5786454"/>
          </a:xfrm>
        </p:spPr>
        <p:txBody>
          <a:bodyPr>
            <a:normAutofit fontScale="92500" lnSpcReduction="10000"/>
          </a:bodyPr>
          <a:lstStyle/>
          <a:p>
            <a:pPr algn="just" rtl="1"/>
            <a:r>
              <a:rPr lang="ar-SA" dirty="0" smtClean="0"/>
              <a:t>إذا سلّمنا بمفهوم تايلور كمدخل لفهم الثقافة، يمكننا أن نفترض أن هناك جذورا تشكّل كل ثقافة بحسبها، أحد أهم هذه الجذور هي البيئة:</a:t>
            </a:r>
          </a:p>
          <a:p>
            <a:pPr algn="just" rtl="1"/>
            <a:r>
              <a:rPr lang="ar-SA" dirty="0" smtClean="0"/>
              <a:t>ويقصد بها كل العوامل الطبيعية التي تحدد هويّة المكان أو الجغرافيا التي تقيم فيها مجموعة بشرية محددة.</a:t>
            </a:r>
          </a:p>
          <a:p>
            <a:pPr algn="just" rtl="1"/>
            <a:r>
              <a:rPr lang="ar-SA" dirty="0" smtClean="0"/>
              <a:t>والحقيقة أن البيئة كانت أهم عوامل تشكيل الثقافة، وذلك لأنها تفرض شروطها على المجتمع وتجعله يعيد تشكيل علاقاته بناءً عليها. </a:t>
            </a:r>
            <a:endParaRPr lang="en-GB" dirty="0" smtClean="0"/>
          </a:p>
          <a:p>
            <a:pPr algn="just" rtl="1"/>
            <a:r>
              <a:rPr lang="ar-SA" dirty="0" smtClean="0"/>
              <a:t>مثلاً: الناس </a:t>
            </a:r>
            <a:r>
              <a:rPr lang="ar-SA" dirty="0" smtClean="0"/>
              <a:t>في البيئات الصحراوية الشحيحة في الماء يتشكّلون وفقا لجماعات (بادية_راحلة) تنتقل بحثا عن الظروف الأكثر صلاحية للعيش، ولذلك فهي لاتحمل سمات الاستقرار، ويبدو أفرادها أكثر قدرة على التحوّل والتغيّر وتبنّي الجديد، والعلاقات الاجتماعية بين أفرادها تكون مبنية على العرقية_ القبائلية، أو نمط الولاء المطلق للقبيلة</a:t>
            </a:r>
            <a:r>
              <a:rPr lang="ar-SA" dirty="0" smtClean="0"/>
              <a:t>.</a:t>
            </a:r>
            <a:endParaRPr lang="ar-SA" dirty="0" smtClean="0"/>
          </a:p>
        </p:txBody>
      </p:sp>
      <p:pic>
        <p:nvPicPr>
          <p:cNvPr id="4" name="Picture 3" descr="beduin-bedouin-camel-racing-nile.jpg"/>
          <p:cNvPicPr>
            <a:picLocks noChangeAspect="1"/>
          </p:cNvPicPr>
          <p:nvPr/>
        </p:nvPicPr>
        <p:blipFill>
          <a:blip r:embed="rId2"/>
          <a:srcRect l="12281" t="8730" r="7017"/>
          <a:stretch>
            <a:fillRect/>
          </a:stretch>
        </p:blipFill>
        <p:spPr>
          <a:xfrm>
            <a:off x="5450382" y="142852"/>
            <a:ext cx="3550774" cy="2857520"/>
          </a:xfrm>
          <a:prstGeom prst="rect">
            <a:avLst/>
          </a:prstGeom>
        </p:spPr>
      </p:pic>
      <p:pic>
        <p:nvPicPr>
          <p:cNvPr id="5" name="Picture 4" descr="bedouin-squatter-camp_11946_600x450.jpg"/>
          <p:cNvPicPr>
            <a:picLocks noChangeAspect="1"/>
          </p:cNvPicPr>
          <p:nvPr/>
        </p:nvPicPr>
        <p:blipFill>
          <a:blip r:embed="rId3"/>
          <a:stretch>
            <a:fillRect/>
          </a:stretch>
        </p:blipFill>
        <p:spPr>
          <a:xfrm>
            <a:off x="5357818" y="4000504"/>
            <a:ext cx="3619505" cy="26757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00354" cy="1143000"/>
          </a:xfrm>
        </p:spPr>
        <p:txBody>
          <a:bodyPr/>
          <a:lstStyle/>
          <a:p>
            <a:r>
              <a:rPr lang="ar-SA" b="1" dirty="0" smtClean="0"/>
              <a:t>البيئة والجغرافيا </a:t>
            </a:r>
            <a:endParaRPr lang="en-GB" b="1" dirty="0"/>
          </a:p>
        </p:txBody>
      </p:sp>
      <p:sp>
        <p:nvSpPr>
          <p:cNvPr id="3" name="Content Placeholder 2"/>
          <p:cNvSpPr>
            <a:spLocks noGrp="1"/>
          </p:cNvSpPr>
          <p:nvPr>
            <p:ph idx="1"/>
          </p:nvPr>
        </p:nvSpPr>
        <p:spPr>
          <a:xfrm>
            <a:off x="214282" y="1285860"/>
            <a:ext cx="4071966" cy="5357850"/>
          </a:xfrm>
        </p:spPr>
        <p:txBody>
          <a:bodyPr/>
          <a:lstStyle/>
          <a:p>
            <a:pPr algn="just" rtl="1"/>
            <a:r>
              <a:rPr lang="ar-SA" dirty="0" smtClean="0"/>
              <a:t>هناك ملاحظة جميلة أطلقها ابن خلدون على البدو، وهو أن جماعاتهم عصيّة على الاستبداد والقمع والقهر، فالأفراد فيها غير ملزمين بتقديم الولاء لأكثر من القبيلة، ولذلك إن أعطت هذه القبائل ولاءها لحكومة حضرية (ما) فإن هذا الولاء مرتبط بالمصلحة لاأكثر، لأن البدوي ليس بحاجة لأكثر من راحلته وقربة مائه، ولذلك من السهل عليه التمرد على أي نمط من الاستبداد.</a:t>
            </a:r>
            <a:endParaRPr lang="en-GB" dirty="0" smtClean="0"/>
          </a:p>
          <a:p>
            <a:endParaRPr lang="en-GB" dirty="0"/>
          </a:p>
        </p:txBody>
      </p:sp>
      <p:pic>
        <p:nvPicPr>
          <p:cNvPr id="4" name="Picture 3" descr="Sanjar- Central Asia.bmp"/>
          <p:cNvPicPr>
            <a:picLocks noChangeAspect="1"/>
          </p:cNvPicPr>
          <p:nvPr/>
        </p:nvPicPr>
        <p:blipFill>
          <a:blip r:embed="rId2"/>
          <a:stretch>
            <a:fillRect/>
          </a:stretch>
        </p:blipFill>
        <p:spPr>
          <a:xfrm>
            <a:off x="4429124" y="142852"/>
            <a:ext cx="4548186" cy="3190875"/>
          </a:xfrm>
          <a:prstGeom prst="rect">
            <a:avLst/>
          </a:prstGeom>
        </p:spPr>
      </p:pic>
      <p:pic>
        <p:nvPicPr>
          <p:cNvPr id="5" name="Picture 4" descr="تنزيل.jpg"/>
          <p:cNvPicPr>
            <a:picLocks noChangeAspect="1"/>
          </p:cNvPicPr>
          <p:nvPr/>
        </p:nvPicPr>
        <p:blipFill>
          <a:blip r:embed="rId3"/>
          <a:stretch>
            <a:fillRect/>
          </a:stretch>
        </p:blipFill>
        <p:spPr>
          <a:xfrm>
            <a:off x="4429124" y="3571876"/>
            <a:ext cx="4500594" cy="30718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0" y="285728"/>
            <a:ext cx="2643206" cy="500042"/>
          </a:xfrm>
        </p:spPr>
        <p:txBody>
          <a:bodyPr>
            <a:normAutofit fontScale="90000"/>
          </a:bodyPr>
          <a:lstStyle/>
          <a:p>
            <a:r>
              <a:rPr lang="ar-SA" b="1" dirty="0" smtClean="0"/>
              <a:t> </a:t>
            </a:r>
            <a:r>
              <a:rPr lang="ar-SA" b="1" dirty="0" smtClean="0"/>
              <a:t>البيئة والجغرافيا</a:t>
            </a:r>
            <a:endParaRPr lang="en-GB" b="1" dirty="0"/>
          </a:p>
        </p:txBody>
      </p:sp>
      <p:sp>
        <p:nvSpPr>
          <p:cNvPr id="3" name="Content Placeholder 2"/>
          <p:cNvSpPr>
            <a:spLocks noGrp="1"/>
          </p:cNvSpPr>
          <p:nvPr>
            <p:ph idx="1"/>
          </p:nvPr>
        </p:nvSpPr>
        <p:spPr>
          <a:xfrm>
            <a:off x="5929322" y="428604"/>
            <a:ext cx="3214678" cy="6429396"/>
          </a:xfrm>
        </p:spPr>
        <p:txBody>
          <a:bodyPr>
            <a:normAutofit fontScale="92500" lnSpcReduction="20000"/>
          </a:bodyPr>
          <a:lstStyle/>
          <a:p>
            <a:pPr algn="just" rtl="1"/>
            <a:r>
              <a:rPr lang="ar-SA" dirty="0" smtClean="0"/>
              <a:t>ومايقال بالنسبة للبيئات الصحراوية يمكن أن يقال عكسه عن البيئات الزراعية الخصبة، فالإنسان فيها يرتبط بالأرض ارتباطا تاما، ويشكّل علاقته مع الحياة والكون وفقا لهذا الارتباط، وتتشكل أنماط العلاقات الاجتماعية بين أفراد المجتمع وفقا لظرف الجغرافيا، كما تتشكل العلاقة بين هذا المجتمع والمجتمعات الأخرى وفقا لهذا الظرف الجغرافين ولذلك تصبح حروب الاستحواذ على المصادر والأراضي نمطا سائدا من الحياة، ونتيجة لذلك ولعوامل أخرى، يتأثر النمط المعماري والأزياء وغيرها من جوانب الحياة الثقافية.</a:t>
            </a:r>
            <a:endParaRPr lang="en-GB" dirty="0"/>
          </a:p>
        </p:txBody>
      </p:sp>
      <p:pic>
        <p:nvPicPr>
          <p:cNvPr id="4" name="Picture 3" descr="تنزيل (1).jpg"/>
          <p:cNvPicPr>
            <a:picLocks noChangeAspect="1"/>
          </p:cNvPicPr>
          <p:nvPr/>
        </p:nvPicPr>
        <p:blipFill>
          <a:blip r:embed="rId2"/>
          <a:srcRect l="22876" r="8497"/>
          <a:stretch>
            <a:fillRect/>
          </a:stretch>
        </p:blipFill>
        <p:spPr>
          <a:xfrm>
            <a:off x="3071802" y="928670"/>
            <a:ext cx="2786082" cy="2643206"/>
          </a:xfrm>
          <a:prstGeom prst="rect">
            <a:avLst/>
          </a:prstGeom>
        </p:spPr>
      </p:pic>
      <p:pic>
        <p:nvPicPr>
          <p:cNvPr id="5" name="Picture 4" descr="24288480820090521.jpg"/>
          <p:cNvPicPr>
            <a:picLocks noChangeAspect="1"/>
          </p:cNvPicPr>
          <p:nvPr/>
        </p:nvPicPr>
        <p:blipFill>
          <a:blip r:embed="rId3"/>
          <a:srcRect l="7425" t="6164" r="16832"/>
          <a:stretch>
            <a:fillRect/>
          </a:stretch>
        </p:blipFill>
        <p:spPr>
          <a:xfrm>
            <a:off x="0" y="3851585"/>
            <a:ext cx="3071802" cy="3006415"/>
          </a:xfrm>
          <a:prstGeom prst="rect">
            <a:avLst/>
          </a:prstGeom>
        </p:spPr>
      </p:pic>
      <p:pic>
        <p:nvPicPr>
          <p:cNvPr id="6" name="Picture 5" descr="Baha-old-architecture.jpg"/>
          <p:cNvPicPr>
            <a:picLocks noChangeAspect="1"/>
          </p:cNvPicPr>
          <p:nvPr/>
        </p:nvPicPr>
        <p:blipFill>
          <a:blip r:embed="rId4"/>
          <a:srcRect l="10975" r="12196"/>
          <a:stretch>
            <a:fillRect/>
          </a:stretch>
        </p:blipFill>
        <p:spPr>
          <a:xfrm>
            <a:off x="0" y="500042"/>
            <a:ext cx="3000396" cy="2928946"/>
          </a:xfrm>
          <a:prstGeom prst="rect">
            <a:avLst/>
          </a:prstGeom>
        </p:spPr>
      </p:pic>
      <p:pic>
        <p:nvPicPr>
          <p:cNvPr id="7" name="Picture 6" descr="1939-picking-picture.jpg"/>
          <p:cNvPicPr>
            <a:picLocks noChangeAspect="1"/>
          </p:cNvPicPr>
          <p:nvPr/>
        </p:nvPicPr>
        <p:blipFill>
          <a:blip r:embed="rId5"/>
          <a:stretch>
            <a:fillRect/>
          </a:stretch>
        </p:blipFill>
        <p:spPr>
          <a:xfrm>
            <a:off x="3071802" y="3786190"/>
            <a:ext cx="2857520" cy="278608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2792</TotalTime>
  <Words>1624</Words>
  <Application>Microsoft Office PowerPoint</Application>
  <PresentationFormat>On-screen Show (4:3)</PresentationFormat>
  <Paragraphs>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من أين تنشأ الثقافة؟</vt:lpstr>
      <vt:lpstr>ملاحظات مهمّة على مفهوم الثقافة</vt:lpstr>
      <vt:lpstr>ملاحظات مهمّة على مفهوم الثقافة</vt:lpstr>
      <vt:lpstr>هل لديكِ انتقادات على تعريف تايلور؟</vt:lpstr>
      <vt:lpstr>ماذا يعني لنا تعريف تايلور؟</vt:lpstr>
      <vt:lpstr>ماذا يعني لنا تعريف تايلور؟</vt:lpstr>
      <vt:lpstr>جذور الثقافة: 1/ البيئة والجغرافيا </vt:lpstr>
      <vt:lpstr>البيئة والجغرافيا </vt:lpstr>
      <vt:lpstr> البيئة والجغرافيا</vt:lpstr>
      <vt:lpstr>من القرية إلى المدينة/ البيئة والجغرافيا</vt:lpstr>
      <vt:lpstr>من القرية إلى المدينة/ البيئة والجغرافيا</vt:lpstr>
      <vt:lpstr>من القرية إلى المدينة/ البيئة والجغرافيا</vt:lpstr>
      <vt:lpstr>الاقتصاد كجذر من جذور الثقافة</vt:lpstr>
      <vt:lpstr>الاقتصاد كجذر من جذور الثقافة</vt:lpstr>
      <vt:lpstr>نتائج ثقافية للتحوّلات الاقتصادية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 أين تنشأ الثقافة؟</dc:title>
  <dc:creator>ba</dc:creator>
  <cp:lastModifiedBy>ba</cp:lastModifiedBy>
  <cp:revision>25</cp:revision>
  <dcterms:created xsi:type="dcterms:W3CDTF">2014-02-22T09:28:08Z</dcterms:created>
  <dcterms:modified xsi:type="dcterms:W3CDTF">2014-02-25T13:56:32Z</dcterms:modified>
</cp:coreProperties>
</file>