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4" r:id="rId3"/>
    <p:sldId id="257" r:id="rId4"/>
    <p:sldId id="258" r:id="rId5"/>
    <p:sldId id="259" r:id="rId6"/>
    <p:sldId id="262" r:id="rId7"/>
    <p:sldId id="260" r:id="rId8"/>
    <p:sldId id="261" r:id="rId9"/>
    <p:sldId id="263" r:id="rId10"/>
    <p:sldId id="264" r:id="rId11"/>
    <p:sldId id="265" r:id="rId12"/>
    <p:sldId id="268" r:id="rId13"/>
    <p:sldId id="266" r:id="rId14"/>
    <p:sldId id="275" r:id="rId15"/>
    <p:sldId id="270" r:id="rId16"/>
    <p:sldId id="269" r:id="rId17"/>
    <p:sldId id="271" r:id="rId18"/>
    <p:sldId id="272" r:id="rId19"/>
    <p:sldId id="273"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55" d="100"/>
          <a:sy n="55" d="100"/>
        </p:scale>
        <p:origin x="-936" y="-3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F1FBBAF1-BCEE-4709-9A42-B7D59B0BCE4A}" type="datetimeFigureOut">
              <a:rPr lang="ar-SA" smtClean="0"/>
              <a:t>12/05/39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452FE50-1EB7-4482-8716-808AFCE7B516}" type="slidenum">
              <a:rPr lang="ar-SA" smtClean="0"/>
              <a:t>‹#›</a:t>
            </a:fld>
            <a:endParaRPr lang="ar-SA"/>
          </a:p>
        </p:txBody>
      </p:sp>
    </p:spTree>
    <p:extLst>
      <p:ext uri="{BB962C8B-B14F-4D97-AF65-F5344CB8AC3E}">
        <p14:creationId xmlns:p14="http://schemas.microsoft.com/office/powerpoint/2010/main" val="1802671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1FBBAF1-BCEE-4709-9A42-B7D59B0BCE4A}" type="datetimeFigureOut">
              <a:rPr lang="ar-SA" smtClean="0"/>
              <a:t>12/05/39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452FE50-1EB7-4482-8716-808AFCE7B516}" type="slidenum">
              <a:rPr lang="ar-SA" smtClean="0"/>
              <a:t>‹#›</a:t>
            </a:fld>
            <a:endParaRPr lang="ar-SA"/>
          </a:p>
        </p:txBody>
      </p:sp>
    </p:spTree>
    <p:extLst>
      <p:ext uri="{BB962C8B-B14F-4D97-AF65-F5344CB8AC3E}">
        <p14:creationId xmlns:p14="http://schemas.microsoft.com/office/powerpoint/2010/main" val="140312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1FBBAF1-BCEE-4709-9A42-B7D59B0BCE4A}" type="datetimeFigureOut">
              <a:rPr lang="ar-SA" smtClean="0"/>
              <a:t>12/05/39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452FE50-1EB7-4482-8716-808AFCE7B516}" type="slidenum">
              <a:rPr lang="ar-SA" smtClean="0"/>
              <a:t>‹#›</a:t>
            </a:fld>
            <a:endParaRPr lang="ar-SA"/>
          </a:p>
        </p:txBody>
      </p:sp>
    </p:spTree>
    <p:extLst>
      <p:ext uri="{BB962C8B-B14F-4D97-AF65-F5344CB8AC3E}">
        <p14:creationId xmlns:p14="http://schemas.microsoft.com/office/powerpoint/2010/main" val="2757493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1FBBAF1-BCEE-4709-9A42-B7D59B0BCE4A}" type="datetimeFigureOut">
              <a:rPr lang="ar-SA" smtClean="0"/>
              <a:t>12/05/39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452FE50-1EB7-4482-8716-808AFCE7B516}" type="slidenum">
              <a:rPr lang="ar-SA" smtClean="0"/>
              <a:t>‹#›</a:t>
            </a:fld>
            <a:endParaRPr lang="ar-SA"/>
          </a:p>
        </p:txBody>
      </p:sp>
    </p:spTree>
    <p:extLst>
      <p:ext uri="{BB962C8B-B14F-4D97-AF65-F5344CB8AC3E}">
        <p14:creationId xmlns:p14="http://schemas.microsoft.com/office/powerpoint/2010/main" val="3679399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1FBBAF1-BCEE-4709-9A42-B7D59B0BCE4A}" type="datetimeFigureOut">
              <a:rPr lang="ar-SA" smtClean="0"/>
              <a:t>12/05/39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452FE50-1EB7-4482-8716-808AFCE7B516}" type="slidenum">
              <a:rPr lang="ar-SA" smtClean="0"/>
              <a:t>‹#›</a:t>
            </a:fld>
            <a:endParaRPr lang="ar-SA"/>
          </a:p>
        </p:txBody>
      </p:sp>
    </p:spTree>
    <p:extLst>
      <p:ext uri="{BB962C8B-B14F-4D97-AF65-F5344CB8AC3E}">
        <p14:creationId xmlns:p14="http://schemas.microsoft.com/office/powerpoint/2010/main" val="3215678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F1FBBAF1-BCEE-4709-9A42-B7D59B0BCE4A}" type="datetimeFigureOut">
              <a:rPr lang="ar-SA" smtClean="0"/>
              <a:t>12/05/39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452FE50-1EB7-4482-8716-808AFCE7B516}" type="slidenum">
              <a:rPr lang="ar-SA" smtClean="0"/>
              <a:t>‹#›</a:t>
            </a:fld>
            <a:endParaRPr lang="ar-SA"/>
          </a:p>
        </p:txBody>
      </p:sp>
    </p:spTree>
    <p:extLst>
      <p:ext uri="{BB962C8B-B14F-4D97-AF65-F5344CB8AC3E}">
        <p14:creationId xmlns:p14="http://schemas.microsoft.com/office/powerpoint/2010/main" val="608459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F1FBBAF1-BCEE-4709-9A42-B7D59B0BCE4A}" type="datetimeFigureOut">
              <a:rPr lang="ar-SA" smtClean="0"/>
              <a:t>12/05/39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D452FE50-1EB7-4482-8716-808AFCE7B516}" type="slidenum">
              <a:rPr lang="ar-SA" smtClean="0"/>
              <a:t>‹#›</a:t>
            </a:fld>
            <a:endParaRPr lang="ar-SA"/>
          </a:p>
        </p:txBody>
      </p:sp>
    </p:spTree>
    <p:extLst>
      <p:ext uri="{BB962C8B-B14F-4D97-AF65-F5344CB8AC3E}">
        <p14:creationId xmlns:p14="http://schemas.microsoft.com/office/powerpoint/2010/main" val="3063653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F1FBBAF1-BCEE-4709-9A42-B7D59B0BCE4A}" type="datetimeFigureOut">
              <a:rPr lang="ar-SA" smtClean="0"/>
              <a:t>12/05/39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D452FE50-1EB7-4482-8716-808AFCE7B516}" type="slidenum">
              <a:rPr lang="ar-SA" smtClean="0"/>
              <a:t>‹#›</a:t>
            </a:fld>
            <a:endParaRPr lang="ar-SA"/>
          </a:p>
        </p:txBody>
      </p:sp>
    </p:spTree>
    <p:extLst>
      <p:ext uri="{BB962C8B-B14F-4D97-AF65-F5344CB8AC3E}">
        <p14:creationId xmlns:p14="http://schemas.microsoft.com/office/powerpoint/2010/main" val="3315073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1FBBAF1-BCEE-4709-9A42-B7D59B0BCE4A}" type="datetimeFigureOut">
              <a:rPr lang="ar-SA" smtClean="0"/>
              <a:t>12/05/39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D452FE50-1EB7-4482-8716-808AFCE7B516}" type="slidenum">
              <a:rPr lang="ar-SA" smtClean="0"/>
              <a:t>‹#›</a:t>
            </a:fld>
            <a:endParaRPr lang="ar-SA"/>
          </a:p>
        </p:txBody>
      </p:sp>
    </p:spTree>
    <p:extLst>
      <p:ext uri="{BB962C8B-B14F-4D97-AF65-F5344CB8AC3E}">
        <p14:creationId xmlns:p14="http://schemas.microsoft.com/office/powerpoint/2010/main" val="4002961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1FBBAF1-BCEE-4709-9A42-B7D59B0BCE4A}" type="datetimeFigureOut">
              <a:rPr lang="ar-SA" smtClean="0"/>
              <a:t>12/05/39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452FE50-1EB7-4482-8716-808AFCE7B516}" type="slidenum">
              <a:rPr lang="ar-SA" smtClean="0"/>
              <a:t>‹#›</a:t>
            </a:fld>
            <a:endParaRPr lang="ar-SA"/>
          </a:p>
        </p:txBody>
      </p:sp>
    </p:spTree>
    <p:extLst>
      <p:ext uri="{BB962C8B-B14F-4D97-AF65-F5344CB8AC3E}">
        <p14:creationId xmlns:p14="http://schemas.microsoft.com/office/powerpoint/2010/main" val="3294081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1FBBAF1-BCEE-4709-9A42-B7D59B0BCE4A}" type="datetimeFigureOut">
              <a:rPr lang="ar-SA" smtClean="0"/>
              <a:t>12/05/39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D452FE50-1EB7-4482-8716-808AFCE7B516}" type="slidenum">
              <a:rPr lang="ar-SA" smtClean="0"/>
              <a:t>‹#›</a:t>
            </a:fld>
            <a:endParaRPr lang="ar-SA"/>
          </a:p>
        </p:txBody>
      </p:sp>
    </p:spTree>
    <p:extLst>
      <p:ext uri="{BB962C8B-B14F-4D97-AF65-F5344CB8AC3E}">
        <p14:creationId xmlns:p14="http://schemas.microsoft.com/office/powerpoint/2010/main" val="2266991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1FBBAF1-BCEE-4709-9A42-B7D59B0BCE4A}" type="datetimeFigureOut">
              <a:rPr lang="ar-SA" smtClean="0"/>
              <a:t>12/05/39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452FE50-1EB7-4482-8716-808AFCE7B516}" type="slidenum">
              <a:rPr lang="ar-SA" smtClean="0"/>
              <a:t>‹#›</a:t>
            </a:fld>
            <a:endParaRPr lang="ar-SA"/>
          </a:p>
        </p:txBody>
      </p:sp>
    </p:spTree>
    <p:extLst>
      <p:ext uri="{BB962C8B-B14F-4D97-AF65-F5344CB8AC3E}">
        <p14:creationId xmlns:p14="http://schemas.microsoft.com/office/powerpoint/2010/main" val="1992302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التكيف والتوافق النفسي</a:t>
            </a:r>
            <a:endParaRPr lang="ar-SA" dirty="0"/>
          </a:p>
        </p:txBody>
      </p:sp>
    </p:spTree>
    <p:extLst>
      <p:ext uri="{BB962C8B-B14F-4D97-AF65-F5344CB8AC3E}">
        <p14:creationId xmlns:p14="http://schemas.microsoft.com/office/powerpoint/2010/main" val="3272235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useBgFill="1">
        <p:nvSpPr>
          <p:cNvPr id="2" name="عنوان 1"/>
          <p:cNvSpPr>
            <a:spLocks noGrp="1"/>
          </p:cNvSpPr>
          <p:nvPr>
            <p:ph type="title"/>
          </p:nvPr>
        </p:nvSpPr>
        <p:spPr>
          <a:xfrm>
            <a:off x="457200" y="274638"/>
            <a:ext cx="8229600" cy="634082"/>
          </a:xfrm>
        </p:spPr>
        <p:txBody>
          <a:bodyPr>
            <a:normAutofit fontScale="90000"/>
          </a:bodyPr>
          <a:lstStyle/>
          <a:p>
            <a:r>
              <a:rPr lang="ar-SA" dirty="0" smtClean="0"/>
              <a:t>أبعاد التكيف </a:t>
            </a:r>
            <a:endParaRPr lang="ar-SA" dirty="0"/>
          </a:p>
        </p:txBody>
      </p:sp>
      <p:sp>
        <p:nvSpPr>
          <p:cNvPr id="3" name="عنصر نائب للمحتوى 2"/>
          <p:cNvSpPr>
            <a:spLocks noGrp="1"/>
          </p:cNvSpPr>
          <p:nvPr>
            <p:ph idx="1"/>
          </p:nvPr>
        </p:nvSpPr>
        <p:spPr>
          <a:xfrm>
            <a:off x="457200" y="1052736"/>
            <a:ext cx="8229600" cy="5073427"/>
          </a:xfrm>
        </p:spPr>
        <p:txBody>
          <a:bodyPr>
            <a:normAutofit fontScale="77500" lnSpcReduction="20000"/>
          </a:bodyPr>
          <a:lstStyle/>
          <a:p>
            <a:r>
              <a:rPr lang="ar-SA" sz="3300" b="1" dirty="0" smtClean="0">
                <a:solidFill>
                  <a:srgbClr val="00B0F0"/>
                </a:solidFill>
              </a:rPr>
              <a:t>1- التكيف الشخصي ( الانفعالي): </a:t>
            </a:r>
            <a:r>
              <a:rPr lang="ar-SA" dirty="0" smtClean="0"/>
              <a:t>ويشمل السعادة مع النفس والرضا عنها. وإشباع الدوافع ، وحل الصراعات، وتناسب القدرات مع مستوى الطموح والانجازات.</a:t>
            </a:r>
          </a:p>
          <a:p>
            <a:endParaRPr lang="ar-SA" dirty="0" smtClean="0"/>
          </a:p>
          <a:p>
            <a:r>
              <a:rPr lang="ar-SA" sz="3300" b="1" dirty="0">
                <a:solidFill>
                  <a:srgbClr val="00B0F0"/>
                </a:solidFill>
              </a:rPr>
              <a:t>2- التكيف </a:t>
            </a:r>
            <a:r>
              <a:rPr lang="ar-SA" sz="3300" b="1" dirty="0" smtClean="0">
                <a:solidFill>
                  <a:srgbClr val="00B0F0"/>
                </a:solidFill>
              </a:rPr>
              <a:t>الاجتماعي </a:t>
            </a:r>
            <a:r>
              <a:rPr lang="ar-SA" dirty="0" smtClean="0"/>
              <a:t>: يشمل السعادة مع الآخرين والالتزام بقوانين وقيم المجتمع والتفاعل الاجتماعي السوي والسعادة ويظهر التكيف الاجتماعي في المجالات التالية:</a:t>
            </a:r>
          </a:p>
          <a:p>
            <a:r>
              <a:rPr lang="ar-SA" dirty="0" smtClean="0"/>
              <a:t>أ- الدراسة: نجاح الفرد في المؤسسات التعليمية وكذلك التحصيل المناسب، وحل المشكلات الدراسية</a:t>
            </a:r>
          </a:p>
          <a:p>
            <a:r>
              <a:rPr lang="ar-SA" dirty="0" smtClean="0"/>
              <a:t>ب- الأسرة: أن تكون العلاقات قائمة على المودة والتعاون. ويندرج هنا موضوع التكيف الزواجي وما </a:t>
            </a:r>
            <a:r>
              <a:rPr lang="ar-SA" dirty="0" err="1" smtClean="0"/>
              <a:t>يقتضيه</a:t>
            </a:r>
            <a:r>
              <a:rPr lang="ar-SA" dirty="0" smtClean="0"/>
              <a:t> من اختيار الشريك المتجانس فكريا وعمريا واجتماعيا.</a:t>
            </a:r>
          </a:p>
          <a:p>
            <a:r>
              <a:rPr lang="ar-SA" dirty="0" smtClean="0"/>
              <a:t>ج- العمل: أن تناسب مهنته قدراته ويرضى عنها ويحاول التطوير والإبداع فيها ويشعر بالسعادة والرضا تجاهها.</a:t>
            </a:r>
            <a:endParaRPr lang="ar-SA" dirty="0"/>
          </a:p>
        </p:txBody>
      </p:sp>
    </p:spTree>
    <p:extLst>
      <p:ext uri="{BB962C8B-B14F-4D97-AF65-F5344CB8AC3E}">
        <p14:creationId xmlns:p14="http://schemas.microsoft.com/office/powerpoint/2010/main" val="3247297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fontScale="90000"/>
          </a:bodyPr>
          <a:lstStyle/>
          <a:p>
            <a:r>
              <a:rPr lang="ar-SA" dirty="0" smtClean="0"/>
              <a:t>العوامل المساهمة في التكيف</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sz="3800" b="1" u="sng" dirty="0"/>
              <a:t>1- المهمات النمائية: </a:t>
            </a:r>
          </a:p>
          <a:p>
            <a:r>
              <a:rPr lang="ar-SA" dirty="0" smtClean="0"/>
              <a:t>وهي الأشياء التي </a:t>
            </a:r>
            <a:r>
              <a:rPr lang="ar-SA" dirty="0" err="1" smtClean="0"/>
              <a:t>يتطلبها</a:t>
            </a:r>
            <a:r>
              <a:rPr lang="ar-SA" dirty="0" smtClean="0"/>
              <a:t> النمو النفسي للفرد والتي يتعلمها حتى يعيش بسعادة ولكل مرحلة من مراحل النمو مطالب خاصة نمثل عليها بالتالي:</a:t>
            </a:r>
          </a:p>
          <a:p>
            <a:r>
              <a:rPr lang="ar-SA" dirty="0" smtClean="0"/>
              <a:t>أ- مرحلة الطفولة: يحتاج للمحافظة على الحياة، تعلم المشي، وضبط الإخراج، واللعب وتعلم القراءة والكتابة. الخ</a:t>
            </a:r>
          </a:p>
          <a:p>
            <a:r>
              <a:rPr lang="ar-SA" dirty="0" smtClean="0"/>
              <a:t>ب- مرحلة المراهقة: نمو مفهوم سوي للجسم، وتقبل الجسم، والدور الجنسي، وتحمل المسئولية، واختيار المهنة المناسبة والاستقلال .</a:t>
            </a:r>
          </a:p>
          <a:p>
            <a:r>
              <a:rPr lang="ar-SA" dirty="0" smtClean="0"/>
              <a:t>ج- مرحلة الرشد: اختيار شريك الحياة، تكوين أسرة، تربية الأطفال، ممارسة المهنة، وتكوين علاقات اجتماعية ومناشط.</a:t>
            </a:r>
          </a:p>
          <a:p>
            <a:r>
              <a:rPr lang="ar-SA" dirty="0" smtClean="0"/>
              <a:t>د- مرحلة الشيخوخة: تقبل الضعف الجسدي، ومواجهة المتاعب الصحية، والقيام بنشاطات مناسبة ، والتكيف مع التقاعد، والاستقلال عن الأولاد.</a:t>
            </a:r>
            <a:endParaRPr lang="ar-SA" dirty="0"/>
          </a:p>
        </p:txBody>
      </p:sp>
    </p:spTree>
    <p:extLst>
      <p:ext uri="{BB962C8B-B14F-4D97-AF65-F5344CB8AC3E}">
        <p14:creationId xmlns:p14="http://schemas.microsoft.com/office/powerpoint/2010/main" val="3961530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العوامل </a:t>
            </a:r>
            <a:r>
              <a:rPr lang="ar-SA" dirty="0"/>
              <a:t>المساهمة في التكيف</a:t>
            </a:r>
          </a:p>
        </p:txBody>
      </p:sp>
      <p:sp>
        <p:nvSpPr>
          <p:cNvPr id="3" name="عنصر نائب للمحتوى 2"/>
          <p:cNvSpPr>
            <a:spLocks noGrp="1"/>
          </p:cNvSpPr>
          <p:nvPr>
            <p:ph idx="1"/>
          </p:nvPr>
        </p:nvSpPr>
        <p:spPr/>
        <p:txBody>
          <a:bodyPr>
            <a:normAutofit lnSpcReduction="10000"/>
          </a:bodyPr>
          <a:lstStyle/>
          <a:p>
            <a:r>
              <a:rPr lang="ar-SA" b="1" u="sng" dirty="0" smtClean="0"/>
              <a:t>2- الدوافع:</a:t>
            </a:r>
          </a:p>
          <a:p>
            <a:r>
              <a:rPr lang="ar-SA" dirty="0" smtClean="0"/>
              <a:t>الدافع مفهوم افتراضي حيث أنه لا يمكننا رؤيته ولكن نلاحظه من خلال آثاره ومظاهره وهناك عدة تقسيمات للدوافع منها من قسمها لنوعين هما:</a:t>
            </a:r>
          </a:p>
          <a:p>
            <a:r>
              <a:rPr lang="ar-SA" dirty="0" smtClean="0"/>
              <a:t>أ- الدوافع الأولية </a:t>
            </a:r>
            <a:r>
              <a:rPr lang="ar-SA" dirty="0"/>
              <a:t>(</a:t>
            </a:r>
            <a:r>
              <a:rPr lang="ar-SA" dirty="0" smtClean="0"/>
              <a:t>العضوية- فطريه) يولد الفرد مزوداً بها مثل :الجوع، العطش ، </a:t>
            </a:r>
            <a:r>
              <a:rPr lang="ar-SA" dirty="0" err="1" smtClean="0"/>
              <a:t>الراحه</a:t>
            </a:r>
            <a:r>
              <a:rPr lang="ar-SA" dirty="0" smtClean="0"/>
              <a:t>.</a:t>
            </a:r>
          </a:p>
          <a:p>
            <a:r>
              <a:rPr lang="ar-SA" dirty="0" smtClean="0"/>
              <a:t>ب- الدوافع الثانوية </a:t>
            </a:r>
            <a:r>
              <a:rPr lang="ar-SA" dirty="0"/>
              <a:t>(النفسية </a:t>
            </a:r>
            <a:r>
              <a:rPr lang="ar-SA" dirty="0" smtClean="0"/>
              <a:t>الجسمية- مكتسبه)  تكتسب من خلال البيئة </a:t>
            </a:r>
            <a:r>
              <a:rPr lang="ar-SA" dirty="0" err="1" smtClean="0"/>
              <a:t>الاجتماعيه</a:t>
            </a:r>
            <a:r>
              <a:rPr lang="ar-SA" dirty="0" smtClean="0"/>
              <a:t> وهي ضرورية للتكيف النفسي مثل: الأمن والتقدير والاستقلال.</a:t>
            </a:r>
            <a:endParaRPr lang="ar-SA" dirty="0"/>
          </a:p>
        </p:txBody>
      </p:sp>
    </p:spTree>
    <p:extLst>
      <p:ext uri="{BB962C8B-B14F-4D97-AF65-F5344CB8AC3E}">
        <p14:creationId xmlns:p14="http://schemas.microsoft.com/office/powerpoint/2010/main" val="2741180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تابع العوامل </a:t>
            </a:r>
            <a:r>
              <a:rPr lang="ar-SA" dirty="0"/>
              <a:t>المساهمة في التكيف</a:t>
            </a:r>
          </a:p>
        </p:txBody>
      </p:sp>
      <p:sp>
        <p:nvSpPr>
          <p:cNvPr id="3" name="عنصر نائب للمحتوى 2"/>
          <p:cNvSpPr>
            <a:spLocks noGrp="1"/>
          </p:cNvSpPr>
          <p:nvPr>
            <p:ph idx="1"/>
          </p:nvPr>
        </p:nvSpPr>
        <p:spPr/>
        <p:txBody>
          <a:bodyPr>
            <a:normAutofit fontScale="92500" lnSpcReduction="20000"/>
          </a:bodyPr>
          <a:lstStyle/>
          <a:p>
            <a:r>
              <a:rPr lang="ar-SA" b="1" u="sng" dirty="0" smtClean="0"/>
              <a:t>2- تابع الدوافع</a:t>
            </a:r>
          </a:p>
          <a:p>
            <a:pPr marL="0" indent="0">
              <a:buNone/>
            </a:pPr>
            <a:r>
              <a:rPr lang="ar-SA" dirty="0" smtClean="0"/>
              <a:t>وهناك تصنيف هرمي للدوافع وضعه عالم النفس الأمريكي إبراهام </a:t>
            </a:r>
            <a:r>
              <a:rPr lang="ar-SA" dirty="0" err="1" smtClean="0"/>
              <a:t>ماسلو</a:t>
            </a:r>
            <a:r>
              <a:rPr lang="ar-SA" dirty="0" smtClean="0"/>
              <a:t> وتحتل فيه الدوافع العضوية المكانة الأولى حيث وضعت في قاعدة الهرم ومن اشبعها ينتقل للدرجة الثانية وهكذا، فمن نجح في إشباع الدوافع الدنيا في الهرم سهل عليه اشباع الدوافع اللاحقة، وقد بين </a:t>
            </a:r>
            <a:r>
              <a:rPr lang="ar-SA" dirty="0" err="1" smtClean="0"/>
              <a:t>ماسلو</a:t>
            </a:r>
            <a:r>
              <a:rPr lang="ar-SA" dirty="0" smtClean="0"/>
              <a:t> أن قلة قليلة من الناس من يحققون كل هذه الدوافع ويصلون لتحقيق الذات.  واشباع الدوافع لها دور هام في التكيف وإذا تكرر فشل الفرد في إشباعها فإنه عرضه للاضطرابات مثلاً: عدم اشباع الجوع يؤدي للسلوك العدواني، وعد اشباع الحاجة للحب والحنان تدفع للرفقة السيئة والاضطراب .والنموذج الهرمي موضح في الشكل التالي:</a:t>
            </a:r>
            <a:endParaRPr lang="ar-SA" dirty="0"/>
          </a:p>
        </p:txBody>
      </p:sp>
    </p:spTree>
    <p:extLst>
      <p:ext uri="{BB962C8B-B14F-4D97-AF65-F5344CB8AC3E}">
        <p14:creationId xmlns:p14="http://schemas.microsoft.com/office/powerpoint/2010/main" val="39996113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مربع نص 14"/>
          <p:cNvSpPr txBox="1"/>
          <p:nvPr/>
        </p:nvSpPr>
        <p:spPr>
          <a:xfrm>
            <a:off x="5852025" y="404664"/>
            <a:ext cx="2968447" cy="400110"/>
          </a:xfrm>
          <a:prstGeom prst="rect">
            <a:avLst/>
          </a:prstGeom>
          <a:solidFill>
            <a:srgbClr val="FFFF00"/>
          </a:solidFill>
        </p:spPr>
        <p:txBody>
          <a:bodyPr wrap="square" rtlCol="1">
            <a:spAutoFit/>
          </a:bodyPr>
          <a:lstStyle/>
          <a:p>
            <a:r>
              <a:rPr lang="ar-SA" sz="2000" b="1" dirty="0" smtClean="0"/>
              <a:t>النموذج الهرمي للدوافع </a:t>
            </a:r>
            <a:r>
              <a:rPr lang="ar-SA" sz="2000" b="1" dirty="0" err="1" smtClean="0"/>
              <a:t>لماسلو</a:t>
            </a:r>
            <a:endParaRPr lang="ar-SA" sz="2000" b="1" dirty="0"/>
          </a:p>
        </p:txBody>
      </p:sp>
      <p:pic>
        <p:nvPicPr>
          <p:cNvPr id="1026" name="Picture 2" descr="https://upload.wikimedia.org/wikipedia/commons/thumb/0/01/Maslow%27s_hierarchy_of_needs_ar.png/400px-Maslow%27s_hierarchy_of_needs_a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268760"/>
            <a:ext cx="7560840" cy="4752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9621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تابع العوامل المساهمة في التكيف</a:t>
            </a:r>
          </a:p>
        </p:txBody>
      </p:sp>
      <p:sp>
        <p:nvSpPr>
          <p:cNvPr id="3" name="عنصر نائب للمحتوى 2"/>
          <p:cNvSpPr>
            <a:spLocks noGrp="1"/>
          </p:cNvSpPr>
          <p:nvPr>
            <p:ph idx="1"/>
          </p:nvPr>
        </p:nvSpPr>
        <p:spPr/>
        <p:txBody>
          <a:bodyPr/>
          <a:lstStyle/>
          <a:p>
            <a:r>
              <a:rPr lang="ar-SA" b="1" u="sng" dirty="0" smtClean="0"/>
              <a:t>3- العوامل الفسيولوجية:</a:t>
            </a:r>
          </a:p>
          <a:p>
            <a:pPr marL="0" indent="0">
              <a:buNone/>
            </a:pPr>
            <a:endParaRPr lang="ar-SA" dirty="0" smtClean="0"/>
          </a:p>
          <a:p>
            <a:r>
              <a:rPr lang="ar-SA" dirty="0" smtClean="0"/>
              <a:t>إن النواحي الوراثية أو تعرض الفرد لإصابات أثناء المرحلة الجنينية أو مراحل النمو المختلفة</a:t>
            </a:r>
            <a:r>
              <a:rPr lang="ar-SA" dirty="0"/>
              <a:t> </a:t>
            </a:r>
            <a:r>
              <a:rPr lang="ar-SA" dirty="0" smtClean="0"/>
              <a:t>سواء في </a:t>
            </a:r>
            <a:r>
              <a:rPr lang="ar-SA" dirty="0"/>
              <a:t>الجهاز العصبي </a:t>
            </a:r>
            <a:r>
              <a:rPr lang="ar-SA" dirty="0" smtClean="0"/>
              <a:t>أو </a:t>
            </a:r>
            <a:r>
              <a:rPr lang="ar-SA" dirty="0"/>
              <a:t>أعضاء الجسم بشكل </a:t>
            </a:r>
            <a:r>
              <a:rPr lang="ar-SA" dirty="0" smtClean="0"/>
              <a:t>عام قد يؤثر في عملية التكيف.</a:t>
            </a:r>
          </a:p>
          <a:p>
            <a:endParaRPr lang="ar-SA" dirty="0"/>
          </a:p>
          <a:p>
            <a:pPr algn="ctr"/>
            <a:r>
              <a:rPr lang="ar-SA" dirty="0" smtClean="0"/>
              <a:t>         </a:t>
            </a:r>
            <a:r>
              <a:rPr lang="ar-SA" dirty="0" smtClean="0">
                <a:solidFill>
                  <a:srgbClr val="FF0000"/>
                </a:solidFill>
              </a:rPr>
              <a:t>نقاش وأمثلة</a:t>
            </a:r>
            <a:endParaRPr lang="ar-SA" dirty="0">
              <a:solidFill>
                <a:srgbClr val="FF0000"/>
              </a:solidFill>
            </a:endParaRPr>
          </a:p>
        </p:txBody>
      </p:sp>
    </p:spTree>
    <p:extLst>
      <p:ext uri="{BB962C8B-B14F-4D97-AF65-F5344CB8AC3E}">
        <p14:creationId xmlns:p14="http://schemas.microsoft.com/office/powerpoint/2010/main" val="24215357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تابع العوامل المساهمة في التكيف</a:t>
            </a:r>
          </a:p>
        </p:txBody>
      </p:sp>
      <p:sp>
        <p:nvSpPr>
          <p:cNvPr id="3" name="عنصر نائب للمحتوى 2"/>
          <p:cNvSpPr>
            <a:spLocks noGrp="1"/>
          </p:cNvSpPr>
          <p:nvPr>
            <p:ph idx="1"/>
          </p:nvPr>
        </p:nvSpPr>
        <p:spPr/>
        <p:txBody>
          <a:bodyPr/>
          <a:lstStyle/>
          <a:p>
            <a:r>
              <a:rPr lang="ar-SA" b="1" u="sng" dirty="0" smtClean="0"/>
              <a:t>4- مرحلة الطفولة وخبراتها</a:t>
            </a:r>
            <a:r>
              <a:rPr lang="ar-SA" dirty="0" smtClean="0"/>
              <a:t>:</a:t>
            </a:r>
          </a:p>
          <a:p>
            <a:endParaRPr lang="ar-SA" dirty="0"/>
          </a:p>
          <a:p>
            <a:r>
              <a:rPr lang="ar-SA" dirty="0" smtClean="0"/>
              <a:t>مرحلة الطفولة مرحلة هامة لأنها فترة تكوين الشخصية، والخبرات التي يمر بها الطفل </a:t>
            </a:r>
            <a:r>
              <a:rPr lang="ar-SA" dirty="0" err="1" smtClean="0"/>
              <a:t>ستظهرآثارها</a:t>
            </a:r>
            <a:r>
              <a:rPr lang="ar-SA" dirty="0" smtClean="0"/>
              <a:t> على سلوكه وشخصيته، فكثر من الاضطرابات النفسية يمكن ارجاعها لمرحلة الطفولة.</a:t>
            </a:r>
            <a:endParaRPr lang="ar-SA" dirty="0"/>
          </a:p>
        </p:txBody>
      </p:sp>
    </p:spTree>
    <p:extLst>
      <p:ext uri="{BB962C8B-B14F-4D97-AF65-F5344CB8AC3E}">
        <p14:creationId xmlns:p14="http://schemas.microsoft.com/office/powerpoint/2010/main" val="25716890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تابع العوامل المساهمة في التكيف</a:t>
            </a:r>
          </a:p>
        </p:txBody>
      </p:sp>
      <p:sp>
        <p:nvSpPr>
          <p:cNvPr id="3" name="عنصر نائب للمحتوى 2"/>
          <p:cNvSpPr>
            <a:spLocks noGrp="1"/>
          </p:cNvSpPr>
          <p:nvPr>
            <p:ph idx="1"/>
          </p:nvPr>
        </p:nvSpPr>
        <p:spPr/>
        <p:txBody>
          <a:bodyPr/>
          <a:lstStyle/>
          <a:p>
            <a:r>
              <a:rPr lang="ar-SA" b="1" u="sng" dirty="0" smtClean="0"/>
              <a:t>5- المظاهر الجسمية والشخصية</a:t>
            </a:r>
            <a:endParaRPr lang="ar-SA" dirty="0" smtClean="0"/>
          </a:p>
          <a:p>
            <a:endParaRPr lang="ar-SA" dirty="0"/>
          </a:p>
          <a:p>
            <a:r>
              <a:rPr lang="ar-SA" dirty="0" smtClean="0"/>
              <a:t>يقصد هنا الصفات الجسمية من طول </a:t>
            </a:r>
            <a:r>
              <a:rPr lang="ar-SA" dirty="0" err="1" smtClean="0"/>
              <a:t>وقصر..الخ</a:t>
            </a:r>
            <a:r>
              <a:rPr lang="ar-SA" dirty="0" smtClean="0"/>
              <a:t> قد يكون لها آثار في التكيف من خلال تأثيرها على تقييم الآخرين له.</a:t>
            </a:r>
          </a:p>
          <a:p>
            <a:endParaRPr lang="ar-SA" dirty="0"/>
          </a:p>
          <a:p>
            <a:r>
              <a:rPr lang="ar-SA" dirty="0" smtClean="0"/>
              <a:t>أيضاً القدرات العقلية والسمات الشخصية عند الفرد تؤثر في </a:t>
            </a:r>
            <a:r>
              <a:rPr lang="ar-SA" dirty="0" err="1" smtClean="0"/>
              <a:t>تكيقه</a:t>
            </a:r>
            <a:r>
              <a:rPr lang="ar-SA" dirty="0" smtClean="0"/>
              <a:t> فمثلاً: انخفاض نسبة الذكاء قد تؤدي لسوء التكيف الانعزال </a:t>
            </a:r>
            <a:endParaRPr lang="ar-SA" dirty="0"/>
          </a:p>
        </p:txBody>
      </p:sp>
    </p:spTree>
    <p:extLst>
      <p:ext uri="{BB962C8B-B14F-4D97-AF65-F5344CB8AC3E}">
        <p14:creationId xmlns:p14="http://schemas.microsoft.com/office/powerpoint/2010/main" val="9400390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تابع العوامل المساهمة في التكيف</a:t>
            </a:r>
          </a:p>
        </p:txBody>
      </p:sp>
      <p:sp>
        <p:nvSpPr>
          <p:cNvPr id="3" name="عنصر نائب للمحتوى 2"/>
          <p:cNvSpPr>
            <a:spLocks noGrp="1"/>
          </p:cNvSpPr>
          <p:nvPr>
            <p:ph idx="1"/>
          </p:nvPr>
        </p:nvSpPr>
        <p:spPr/>
        <p:txBody>
          <a:bodyPr/>
          <a:lstStyle/>
          <a:p>
            <a:r>
              <a:rPr lang="ar-SA" b="1" u="sng" dirty="0" smtClean="0"/>
              <a:t>6- العوامل الاجتماعية</a:t>
            </a:r>
            <a:endParaRPr lang="ar-SA" dirty="0" smtClean="0"/>
          </a:p>
          <a:p>
            <a:endParaRPr lang="ar-SA" dirty="0"/>
          </a:p>
          <a:p>
            <a:r>
              <a:rPr lang="ar-SA" dirty="0" smtClean="0"/>
              <a:t>العوامل الاجتماعية والمستوى الاجتماعي ووسائل الإعلام والتلفزيون لها دور في التكيف</a:t>
            </a:r>
            <a:endParaRPr lang="ar-SA" dirty="0"/>
          </a:p>
        </p:txBody>
      </p:sp>
    </p:spTree>
    <p:extLst>
      <p:ext uri="{BB962C8B-B14F-4D97-AF65-F5344CB8AC3E}">
        <p14:creationId xmlns:p14="http://schemas.microsoft.com/office/powerpoint/2010/main" val="37454775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تفاعل عوامل التكيف</a:t>
            </a:r>
            <a:endParaRPr lang="ar-SA" dirty="0"/>
          </a:p>
        </p:txBody>
      </p:sp>
      <p:sp>
        <p:nvSpPr>
          <p:cNvPr id="3" name="عنصر نائب للمحتوى 2"/>
          <p:cNvSpPr>
            <a:spLocks noGrp="1"/>
          </p:cNvSpPr>
          <p:nvPr>
            <p:ph idx="1"/>
          </p:nvPr>
        </p:nvSpPr>
        <p:spPr>
          <a:xfrm>
            <a:off x="457200" y="2708920"/>
            <a:ext cx="8229600" cy="3417243"/>
          </a:xfrm>
        </p:spPr>
        <p:txBody>
          <a:bodyPr/>
          <a:lstStyle/>
          <a:p>
            <a:r>
              <a:rPr lang="ar-SA" dirty="0" smtClean="0"/>
              <a:t>إن العوامل المؤثرة على التكيف تتفاعل فيما بينها ، وقد يكون لدى الفرد ظروف قاسية في الطفول وظروف اجتماعية صعبه ولكنه متكيف لأن وراثته وخصائصه </a:t>
            </a:r>
            <a:r>
              <a:rPr lang="ar-SA" smtClean="0"/>
              <a:t>الشخصية </a:t>
            </a:r>
            <a:r>
              <a:rPr lang="ar-SA" smtClean="0"/>
              <a:t>تساعده </a:t>
            </a:r>
            <a:r>
              <a:rPr lang="ar-SA" dirty="0" smtClean="0"/>
              <a:t>على التكيف</a:t>
            </a:r>
            <a:endParaRPr lang="ar-SA" dirty="0"/>
          </a:p>
        </p:txBody>
      </p:sp>
    </p:spTree>
    <p:extLst>
      <p:ext uri="{BB962C8B-B14F-4D97-AF65-F5344CB8AC3E}">
        <p14:creationId xmlns:p14="http://schemas.microsoft.com/office/powerpoint/2010/main" val="3935823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التفريق بين التوافق والتكيف</a:t>
            </a:r>
            <a:endParaRPr lang="ar-SA" dirty="0"/>
          </a:p>
        </p:txBody>
      </p:sp>
      <p:sp>
        <p:nvSpPr>
          <p:cNvPr id="3" name="عنصر نائب للمحتوى 2"/>
          <p:cNvSpPr>
            <a:spLocks noGrp="1"/>
          </p:cNvSpPr>
          <p:nvPr>
            <p:ph idx="1"/>
          </p:nvPr>
        </p:nvSpPr>
        <p:spPr/>
        <p:txBody>
          <a:bodyPr>
            <a:normAutofit/>
          </a:bodyPr>
          <a:lstStyle/>
          <a:p>
            <a:r>
              <a:rPr lang="ar-SA" dirty="0" smtClean="0"/>
              <a:t>يستخدم مصطلح التوافق والتكيف كمصطلحين مترادفين على الرغم من وجود من فرق بينهما كما وجدت اختلافات في التفريق:</a:t>
            </a:r>
          </a:p>
          <a:p>
            <a:r>
              <a:rPr lang="ar-SA" dirty="0" smtClean="0"/>
              <a:t>1- هناك من حدد استخدام مصطلح التكييف على الناحية البيولوجية والتوافق على الناحية النفسية. </a:t>
            </a:r>
          </a:p>
          <a:p>
            <a:endParaRPr lang="ar-SA" dirty="0"/>
          </a:p>
          <a:p>
            <a:r>
              <a:rPr lang="ar-SA" dirty="0" smtClean="0"/>
              <a:t>2- هناك من حدد استخدام مصطلح التكيف مع البيئة  والتوافق مع </a:t>
            </a:r>
            <a:r>
              <a:rPr lang="ar-SA" smtClean="0"/>
              <a:t>الآخرين كالتوافق </a:t>
            </a:r>
            <a:r>
              <a:rPr lang="ar-SA" dirty="0" smtClean="0"/>
              <a:t>الزواجي.</a:t>
            </a:r>
            <a:endParaRPr lang="ar-SA" dirty="0"/>
          </a:p>
        </p:txBody>
      </p:sp>
    </p:spTree>
    <p:extLst>
      <p:ext uri="{BB962C8B-B14F-4D97-AF65-F5344CB8AC3E}">
        <p14:creationId xmlns:p14="http://schemas.microsoft.com/office/powerpoint/2010/main" val="2503260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a:solidFill>
            <a:schemeClr val="accent1"/>
          </a:solidFill>
        </p:spPr>
        <p:txBody>
          <a:bodyPr>
            <a:normAutofit fontScale="90000"/>
          </a:bodyPr>
          <a:lstStyle/>
          <a:p>
            <a:r>
              <a:rPr lang="ar-SA" dirty="0" smtClean="0"/>
              <a:t>مفهوم التكيف</a:t>
            </a:r>
            <a:endParaRPr lang="ar-SA" dirty="0"/>
          </a:p>
        </p:txBody>
      </p:sp>
      <p:sp>
        <p:nvSpPr>
          <p:cNvPr id="3" name="عنصر نائب للمحتوى 2"/>
          <p:cNvSpPr>
            <a:spLocks noGrp="1"/>
          </p:cNvSpPr>
          <p:nvPr>
            <p:ph idx="1"/>
          </p:nvPr>
        </p:nvSpPr>
        <p:spPr>
          <a:xfrm>
            <a:off x="457200" y="1196752"/>
            <a:ext cx="8229600" cy="4929411"/>
          </a:xfrm>
        </p:spPr>
        <p:txBody>
          <a:bodyPr>
            <a:normAutofit fontScale="92500" lnSpcReduction="10000"/>
          </a:bodyPr>
          <a:lstStyle/>
          <a:p>
            <a:r>
              <a:rPr lang="ar-SA" dirty="0" smtClean="0"/>
              <a:t>استخدم مفهوم التكيف في الاصل عند علماء البيولوجيا فالحيوانات التي استطاعت التلاؤم مع بيئتها الطبيعية كان لها القدرة على الاستمرارية مثال : تغيير الحرباء للون جلدها حسب المكان الذي تتواجد فيه، وسبات الدببة في الشتاء.</a:t>
            </a:r>
          </a:p>
          <a:p>
            <a:endParaRPr lang="ar-SA" dirty="0"/>
          </a:p>
          <a:p>
            <a:r>
              <a:rPr lang="ar-SA" dirty="0" smtClean="0"/>
              <a:t>استعار علماء النفس المفهوم البيولوجي الذي اطلق عليه علماء البيولوجيا عدة مسميات مترادفه ( التكيف، التلاؤم، التوافق).</a:t>
            </a:r>
          </a:p>
          <a:p>
            <a:endParaRPr lang="ar-SA" dirty="0" smtClean="0"/>
          </a:p>
          <a:p>
            <a:r>
              <a:rPr lang="ar-SA" dirty="0" smtClean="0"/>
              <a:t>إن الإنسان يتلاءم مع بيئته النفسية والاجتماعية مثلما يتلاءم مع بيئته الطبيعية.</a:t>
            </a:r>
            <a:endParaRPr lang="ar-SA" dirty="0"/>
          </a:p>
        </p:txBody>
      </p:sp>
    </p:spTree>
    <p:extLst>
      <p:ext uri="{BB962C8B-B14F-4D97-AF65-F5344CB8AC3E}">
        <p14:creationId xmlns:p14="http://schemas.microsoft.com/office/powerpoint/2010/main" val="2039008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solidFill>
        </p:spPr>
        <p:txBody>
          <a:bodyPr/>
          <a:lstStyle/>
          <a:p>
            <a:r>
              <a:rPr lang="ar-SA" dirty="0" smtClean="0"/>
              <a:t>تابع مفهوم التكيف </a:t>
            </a:r>
            <a:endParaRPr lang="ar-SA" dirty="0"/>
          </a:p>
        </p:txBody>
      </p:sp>
      <p:sp>
        <p:nvSpPr>
          <p:cNvPr id="3" name="عنصر نائب للمحتوى 2"/>
          <p:cNvSpPr>
            <a:spLocks noGrp="1"/>
          </p:cNvSpPr>
          <p:nvPr>
            <p:ph idx="1"/>
          </p:nvPr>
        </p:nvSpPr>
        <p:spPr/>
        <p:txBody>
          <a:bodyPr>
            <a:normAutofit fontScale="77500" lnSpcReduction="20000"/>
          </a:bodyPr>
          <a:lstStyle/>
          <a:p>
            <a:r>
              <a:rPr lang="ar-SA" dirty="0" smtClean="0"/>
              <a:t>تميل الكائنات الحية لتغيير سلوكها استجابة لتغيرات البيئة فعندما يطرأ تغير على البيئة التي يعيش فيها الكائن فإنه يعدل سلوكه وفقاً لهذه التغييرات.</a:t>
            </a:r>
          </a:p>
          <a:p>
            <a:endParaRPr lang="ar-SA" dirty="0">
              <a:solidFill>
                <a:srgbClr val="FF0000"/>
              </a:solidFill>
            </a:endParaRPr>
          </a:p>
          <a:p>
            <a:r>
              <a:rPr lang="ar-SA" dirty="0" smtClean="0"/>
              <a:t>يبحث الكائن عن وسائل لإشباع حاجاته وإن لم يجد اشباعاً لهذه الحاجات في بيئته فإنه يعمل على تعديل بيئته أو تعديل حاجاته ويسمى هذا السلوك بالتكييف.</a:t>
            </a:r>
          </a:p>
          <a:p>
            <a:r>
              <a:rPr lang="ar-SA" b="1" dirty="0" smtClean="0"/>
              <a:t>أمثلة:</a:t>
            </a:r>
          </a:p>
          <a:p>
            <a:r>
              <a:rPr lang="ar-SA" b="1" u="sng" dirty="0" smtClean="0"/>
              <a:t>1- مثال على تعديل الفرد لسلوكه: </a:t>
            </a:r>
            <a:r>
              <a:rPr lang="ar-SA" dirty="0" smtClean="0"/>
              <a:t>ارتداء ملابس تناسب الجو، تغيير طرق تفكير الفرد تجاه بعض المواضيع.</a:t>
            </a:r>
          </a:p>
          <a:p>
            <a:r>
              <a:rPr lang="ar-SA" b="1" u="sng" dirty="0" smtClean="0"/>
              <a:t>2- مثال على تعديل الفرد لبيئة </a:t>
            </a:r>
            <a:r>
              <a:rPr lang="ar-SA" b="1" u="sng" dirty="0" err="1" smtClean="0"/>
              <a:t>الاجتماعي:</a:t>
            </a:r>
            <a:r>
              <a:rPr lang="ar-SA" dirty="0" err="1" smtClean="0"/>
              <a:t>دورات</a:t>
            </a:r>
            <a:r>
              <a:rPr lang="ar-SA" dirty="0" smtClean="0"/>
              <a:t> لزيادة الذكاء الاجتماعي أو التنظيم للموظفين العامين في نفس المؤسسة، أو تنظيم الأدوار </a:t>
            </a:r>
          </a:p>
          <a:p>
            <a:r>
              <a:rPr lang="ar-SA" b="1" u="sng" dirty="0" smtClean="0"/>
              <a:t>3- مثال على تعديل الفرد لبيئته الطبيعية:</a:t>
            </a:r>
            <a:r>
              <a:rPr lang="ar-SA" dirty="0" smtClean="0"/>
              <a:t> وضع مكيف، وضع انفاق في الجبال لتسهيل المواصلات.</a:t>
            </a:r>
            <a:endParaRPr lang="ar-SA" dirty="0"/>
          </a:p>
        </p:txBody>
      </p:sp>
    </p:spTree>
    <p:extLst>
      <p:ext uri="{BB962C8B-B14F-4D97-AF65-F5344CB8AC3E}">
        <p14:creationId xmlns:p14="http://schemas.microsoft.com/office/powerpoint/2010/main" val="3847285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FF00"/>
          </a:solidFill>
        </p:spPr>
        <p:txBody>
          <a:bodyPr/>
          <a:lstStyle/>
          <a:p>
            <a:r>
              <a:rPr lang="ar-SA" dirty="0"/>
              <a:t> تعريف التكيف </a:t>
            </a:r>
          </a:p>
        </p:txBody>
      </p:sp>
      <p:sp>
        <p:nvSpPr>
          <p:cNvPr id="3" name="عنصر نائب للمحتوى 2"/>
          <p:cNvSpPr>
            <a:spLocks noGrp="1"/>
          </p:cNvSpPr>
          <p:nvPr>
            <p:ph idx="1"/>
          </p:nvPr>
        </p:nvSpPr>
        <p:spPr>
          <a:xfrm>
            <a:off x="457200" y="2492896"/>
            <a:ext cx="8229600" cy="3633267"/>
          </a:xfrm>
        </p:spPr>
        <p:txBody>
          <a:bodyPr/>
          <a:lstStyle/>
          <a:p>
            <a:pPr algn="just"/>
            <a:r>
              <a:rPr lang="ar-SA" b="1" dirty="0" smtClean="0"/>
              <a:t>الاستجابات </a:t>
            </a:r>
            <a:r>
              <a:rPr lang="ar-SA" b="1" dirty="0"/>
              <a:t>أ</a:t>
            </a:r>
            <a:r>
              <a:rPr lang="ar-SA" b="1" dirty="0" smtClean="0"/>
              <a:t>و </a:t>
            </a:r>
            <a:r>
              <a:rPr lang="ar-SA" b="1" dirty="0"/>
              <a:t>ردود الأفعال التي يعدل بها الفرد سلوكه وتكوينه النفسي </a:t>
            </a:r>
            <a:r>
              <a:rPr lang="ar-SA" b="1" dirty="0" smtClean="0"/>
              <a:t>أو </a:t>
            </a:r>
            <a:r>
              <a:rPr lang="ar-SA" b="1" dirty="0"/>
              <a:t>بيئته </a:t>
            </a:r>
            <a:r>
              <a:rPr lang="ar-SA" b="1" dirty="0" smtClean="0"/>
              <a:t>الخارجية </a:t>
            </a:r>
            <a:r>
              <a:rPr lang="ar-SA" b="1" dirty="0"/>
              <a:t>ليحدث الانسجام المطلوب بحيث يشبع حاجاته ويلبي متطلبات بيئته </a:t>
            </a:r>
            <a:r>
              <a:rPr lang="ar-SA" b="1" dirty="0" smtClean="0"/>
              <a:t>الاجتماعية والطبيعية.</a:t>
            </a:r>
            <a:endParaRPr lang="ar-SA" b="1" dirty="0"/>
          </a:p>
        </p:txBody>
      </p:sp>
    </p:spTree>
    <p:extLst>
      <p:ext uri="{BB962C8B-B14F-4D97-AF65-F5344CB8AC3E}">
        <p14:creationId xmlns:p14="http://schemas.microsoft.com/office/powerpoint/2010/main" val="2461396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FF00"/>
          </a:solidFill>
        </p:spPr>
        <p:txBody>
          <a:bodyPr/>
          <a:lstStyle/>
          <a:p>
            <a:r>
              <a:rPr lang="ar-SA" dirty="0" smtClean="0"/>
              <a:t>نلاحظ من تعريف التكيف التالي</a:t>
            </a:r>
            <a:endParaRPr lang="ar-SA" dirty="0"/>
          </a:p>
        </p:txBody>
      </p:sp>
      <p:sp>
        <p:nvSpPr>
          <p:cNvPr id="3" name="عنصر نائب للمحتوى 2"/>
          <p:cNvSpPr>
            <a:spLocks noGrp="1"/>
          </p:cNvSpPr>
          <p:nvPr>
            <p:ph idx="1"/>
          </p:nvPr>
        </p:nvSpPr>
        <p:spPr/>
        <p:txBody>
          <a:bodyPr>
            <a:normAutofit fontScale="92500" lnSpcReduction="20000"/>
          </a:bodyPr>
          <a:lstStyle/>
          <a:p>
            <a:pPr marL="0" lvl="0" indent="0">
              <a:buNone/>
            </a:pPr>
            <a:r>
              <a:rPr lang="ar-SA" dirty="0"/>
              <a:t>1</a:t>
            </a:r>
            <a:r>
              <a:rPr lang="ar-SA" dirty="0" smtClean="0"/>
              <a:t>- أن </a:t>
            </a:r>
            <a:r>
              <a:rPr lang="ar-SA" dirty="0"/>
              <a:t>التكيف </a:t>
            </a:r>
            <a:r>
              <a:rPr lang="ar-SA" dirty="0" smtClean="0"/>
              <a:t>إجراء </a:t>
            </a:r>
            <a:r>
              <a:rPr lang="ar-SA" dirty="0"/>
              <a:t>او سلوك يقوم به الفرد في سعيه لإشباع حاجاته والتلاؤم مع ظروف </a:t>
            </a:r>
            <a:r>
              <a:rPr lang="ar-SA" dirty="0" smtClean="0"/>
              <a:t>معينه.</a:t>
            </a:r>
          </a:p>
          <a:p>
            <a:pPr marL="0" lvl="0" indent="0">
              <a:buNone/>
            </a:pPr>
            <a:r>
              <a:rPr lang="ar-SA" dirty="0" smtClean="0"/>
              <a:t> </a:t>
            </a:r>
            <a:endParaRPr lang="en-US" dirty="0"/>
          </a:p>
          <a:p>
            <a:pPr marL="0" lvl="0" indent="0">
              <a:buNone/>
            </a:pPr>
            <a:r>
              <a:rPr lang="ar-SA" dirty="0" smtClean="0"/>
              <a:t>2- يشمل هذا </a:t>
            </a:r>
            <a:r>
              <a:rPr lang="ar-SA" dirty="0"/>
              <a:t>الإجراء </a:t>
            </a:r>
            <a:r>
              <a:rPr lang="ar-SA" dirty="0" smtClean="0"/>
              <a:t>إحداث </a:t>
            </a:r>
            <a:r>
              <a:rPr lang="ar-SA" dirty="0"/>
              <a:t>تغير في بيئتي الفرد </a:t>
            </a:r>
            <a:r>
              <a:rPr lang="ar-SA" dirty="0" smtClean="0"/>
              <a:t>الذاتية </a:t>
            </a:r>
            <a:r>
              <a:rPr lang="ar-SA" dirty="0"/>
              <a:t>(بناؤه النفسي</a:t>
            </a:r>
            <a:r>
              <a:rPr lang="ar-SA" dirty="0" smtClean="0"/>
              <a:t>) والخارجية (الطبيعية والاجتماعية).</a:t>
            </a:r>
            <a:endParaRPr lang="en-US" dirty="0"/>
          </a:p>
          <a:p>
            <a:endParaRPr lang="en-US" dirty="0"/>
          </a:p>
          <a:p>
            <a:pPr marL="0" lvl="0" indent="0">
              <a:buNone/>
            </a:pPr>
            <a:r>
              <a:rPr lang="ar-SA" dirty="0" smtClean="0"/>
              <a:t>3- يقسم المحيط </a:t>
            </a:r>
            <a:r>
              <a:rPr lang="ar-SA" dirty="0"/>
              <a:t>الذي </a:t>
            </a:r>
            <a:r>
              <a:rPr lang="ar-SA" dirty="0" smtClean="0"/>
              <a:t>يتكيف معه </a:t>
            </a:r>
            <a:r>
              <a:rPr lang="ar-SA" dirty="0"/>
              <a:t>الفرد </a:t>
            </a:r>
            <a:r>
              <a:rPr lang="ar-SA" dirty="0" smtClean="0"/>
              <a:t>إلى ثلاثة أقسام</a:t>
            </a:r>
          </a:p>
          <a:p>
            <a:pPr marL="0" lvl="0" indent="0">
              <a:buNone/>
            </a:pPr>
            <a:r>
              <a:rPr lang="ar-SA" dirty="0" smtClean="0"/>
              <a:t>أ-</a:t>
            </a:r>
            <a:r>
              <a:rPr lang="ar-SA" dirty="0"/>
              <a:t> المحيط الذاتي الداخلي </a:t>
            </a:r>
            <a:endParaRPr lang="ar-SA" dirty="0" smtClean="0"/>
          </a:p>
          <a:p>
            <a:pPr marL="0" lvl="0" indent="0">
              <a:buNone/>
            </a:pPr>
            <a:r>
              <a:rPr lang="ar-SA" dirty="0" smtClean="0"/>
              <a:t>ب- المحيط الخارجي الاجتماعي</a:t>
            </a:r>
          </a:p>
          <a:p>
            <a:pPr marL="0" lvl="0" indent="0">
              <a:buNone/>
            </a:pPr>
            <a:r>
              <a:rPr lang="ar-SA" dirty="0" smtClean="0"/>
              <a:t>ج- المحيط الخارجي الطبيعي</a:t>
            </a:r>
            <a:endParaRPr lang="ar-SA" dirty="0"/>
          </a:p>
        </p:txBody>
      </p:sp>
    </p:spTree>
    <p:extLst>
      <p:ext uri="{BB962C8B-B14F-4D97-AF65-F5344CB8AC3E}">
        <p14:creationId xmlns:p14="http://schemas.microsoft.com/office/powerpoint/2010/main" val="38992412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FF00"/>
          </a:solidFill>
        </p:spPr>
        <p:txBody>
          <a:bodyPr>
            <a:normAutofit fontScale="90000"/>
          </a:bodyPr>
          <a:lstStyle/>
          <a:p>
            <a:pPr lvl="0"/>
            <a:r>
              <a:rPr lang="ar-SA" dirty="0"/>
              <a:t>يقسم المحيط الذي يتكيف معه الفرد إلى ثلاثة أقسام</a:t>
            </a:r>
            <a:br>
              <a:rPr lang="ar-SA" dirty="0"/>
            </a:br>
            <a:endParaRPr lang="ar-SA" dirty="0"/>
          </a:p>
        </p:txBody>
      </p:sp>
      <p:sp>
        <p:nvSpPr>
          <p:cNvPr id="3" name="عنصر نائب للمحتوى 2"/>
          <p:cNvSpPr>
            <a:spLocks noGrp="1"/>
          </p:cNvSpPr>
          <p:nvPr>
            <p:ph idx="1"/>
          </p:nvPr>
        </p:nvSpPr>
        <p:spPr>
          <a:xfrm>
            <a:off x="457200" y="1556792"/>
            <a:ext cx="8229600" cy="4569371"/>
          </a:xfrm>
        </p:spPr>
        <p:txBody>
          <a:bodyPr>
            <a:normAutofit fontScale="92500" lnSpcReduction="10000"/>
          </a:bodyPr>
          <a:lstStyle/>
          <a:p>
            <a:r>
              <a:rPr lang="ar-SA" b="1" dirty="0" smtClean="0"/>
              <a:t>1- المحيط </a:t>
            </a:r>
            <a:r>
              <a:rPr lang="ar-SA" b="1" dirty="0"/>
              <a:t>الذاتي الداخلي : وهو البناء النفسي للفرد(شخصيته-حاجاته-دوافعه-ذكاءه-اتجاهاته</a:t>
            </a:r>
            <a:r>
              <a:rPr lang="ar-SA" b="1" dirty="0" smtClean="0"/>
              <a:t>).</a:t>
            </a:r>
          </a:p>
          <a:p>
            <a:endParaRPr lang="en-US" b="1" dirty="0"/>
          </a:p>
          <a:p>
            <a:r>
              <a:rPr lang="ar-SA" b="1" dirty="0" smtClean="0"/>
              <a:t>2-  </a:t>
            </a:r>
            <a:r>
              <a:rPr lang="ar-SA" b="1" dirty="0"/>
              <a:t>المحيط الخارجي وينقسم الى قسمين </a:t>
            </a:r>
            <a:r>
              <a:rPr lang="ar-SA" b="1" dirty="0" smtClean="0"/>
              <a:t>:</a:t>
            </a:r>
          </a:p>
          <a:p>
            <a:r>
              <a:rPr lang="ar-SA" b="1" dirty="0" smtClean="0"/>
              <a:t>أ- الاجتماعي(</a:t>
            </a:r>
            <a:r>
              <a:rPr lang="ar-SA" b="1" dirty="0" err="1" smtClean="0"/>
              <a:t>الأسره,المدرسه</a:t>
            </a:r>
            <a:r>
              <a:rPr lang="ar-SA" b="1" dirty="0"/>
              <a:t>,.. الخ</a:t>
            </a:r>
            <a:r>
              <a:rPr lang="ar-SA" b="1" dirty="0" smtClean="0"/>
              <a:t>)</a:t>
            </a:r>
          </a:p>
          <a:p>
            <a:r>
              <a:rPr lang="ar-SA" b="1" dirty="0" smtClean="0"/>
              <a:t> ب- </a:t>
            </a:r>
            <a:r>
              <a:rPr lang="ar-SA" b="1" dirty="0"/>
              <a:t>القسم الطبيعي (</a:t>
            </a:r>
            <a:r>
              <a:rPr lang="ar-SA" b="1" dirty="0" err="1"/>
              <a:t>المناخ,الوديان,المباني,الأدوات..الخ</a:t>
            </a:r>
            <a:r>
              <a:rPr lang="ar-SA" b="1" dirty="0" smtClean="0"/>
              <a:t>).</a:t>
            </a:r>
          </a:p>
          <a:p>
            <a:endParaRPr lang="ar-SA" b="1" dirty="0" smtClean="0"/>
          </a:p>
          <a:p>
            <a:r>
              <a:rPr lang="ar-SA" b="1" dirty="0"/>
              <a:t>ان هذه الأقسام الثلاثة متداخله تأثر في حياة الفرد وتحديد أسلوب تكيفه.</a:t>
            </a:r>
            <a:endParaRPr lang="en-US" b="1" dirty="0"/>
          </a:p>
          <a:p>
            <a:endParaRPr lang="en-US" b="1" dirty="0"/>
          </a:p>
          <a:p>
            <a:endParaRPr lang="ar-SA" dirty="0"/>
          </a:p>
        </p:txBody>
      </p:sp>
    </p:spTree>
    <p:extLst>
      <p:ext uri="{BB962C8B-B14F-4D97-AF65-F5344CB8AC3E}">
        <p14:creationId xmlns:p14="http://schemas.microsoft.com/office/powerpoint/2010/main" val="3128610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3"/>
          </a:solidFill>
        </p:spPr>
        <p:txBody>
          <a:bodyPr/>
          <a:lstStyle/>
          <a:p>
            <a:r>
              <a:rPr lang="ar-SA" dirty="0" smtClean="0"/>
              <a:t>التكيف السوي وغير السوي</a:t>
            </a:r>
            <a:endParaRPr lang="ar-SA" dirty="0"/>
          </a:p>
        </p:txBody>
      </p:sp>
      <p:sp>
        <p:nvSpPr>
          <p:cNvPr id="3" name="عنصر نائب للمحتوى 2"/>
          <p:cNvSpPr>
            <a:spLocks noGrp="1"/>
          </p:cNvSpPr>
          <p:nvPr>
            <p:ph idx="1"/>
          </p:nvPr>
        </p:nvSpPr>
        <p:spPr/>
        <p:txBody>
          <a:bodyPr>
            <a:normAutofit/>
          </a:bodyPr>
          <a:lstStyle/>
          <a:p>
            <a:r>
              <a:rPr lang="ar-SA" dirty="0"/>
              <a:t>يحمل الفرد حاجات متعددة  يعمل على إشباعها  وتكون هذه الحاجات بمثابة محرك لسلوك الفرد تحرك السلوك </a:t>
            </a:r>
            <a:r>
              <a:rPr lang="ar-SA" dirty="0" smtClean="0"/>
              <a:t>باستمرار </a:t>
            </a:r>
            <a:r>
              <a:rPr lang="ar-SA" dirty="0"/>
              <a:t>فهي ديناميكية </a:t>
            </a:r>
            <a:r>
              <a:rPr lang="ar-SA" dirty="0" smtClean="0"/>
              <a:t>وقد </a:t>
            </a:r>
            <a:r>
              <a:rPr lang="ar-SA" dirty="0"/>
              <a:t>يتعرض الفرد عند محاوله اشباعها لبعض العقبات قد </a:t>
            </a:r>
            <a:r>
              <a:rPr lang="ar-SA" dirty="0" smtClean="0"/>
              <a:t>يكون بعضها </a:t>
            </a:r>
            <a:r>
              <a:rPr lang="ar-SA" dirty="0"/>
              <a:t>ذاتي (داخل الفرد) او خارجي (من المجتمع والطبيعية) </a:t>
            </a:r>
            <a:r>
              <a:rPr lang="ar-SA" dirty="0" smtClean="0"/>
              <a:t>إذا استطاع الفرد اشباع حاجاته تنتفي حالة التوتر ويشعر بالرضا والطمأنينة  ويكون تكيفه سوي، بينما إذا فشل فإنه يبذل محاولات أخرى أو أساليب أخرى غير سوية  للتكيف مثل </a:t>
            </a:r>
            <a:r>
              <a:rPr lang="ar-SA" dirty="0" err="1" smtClean="0"/>
              <a:t>الإنسحاب</a:t>
            </a:r>
            <a:r>
              <a:rPr lang="ar-SA" dirty="0" smtClean="0"/>
              <a:t> والتبرير واليأس .</a:t>
            </a:r>
            <a:endParaRPr lang="en-US" dirty="0"/>
          </a:p>
          <a:p>
            <a:endParaRPr lang="ar-SA" dirty="0" smtClean="0"/>
          </a:p>
          <a:p>
            <a:endParaRPr lang="ar-SA" dirty="0" smtClean="0"/>
          </a:p>
          <a:p>
            <a:endParaRPr lang="ar-SA" dirty="0"/>
          </a:p>
          <a:p>
            <a:endParaRPr lang="ar-SA" dirty="0" smtClean="0"/>
          </a:p>
          <a:p>
            <a:endParaRPr lang="ar-SA" dirty="0"/>
          </a:p>
        </p:txBody>
      </p:sp>
    </p:spTree>
    <p:extLst>
      <p:ext uri="{BB962C8B-B14F-4D97-AF65-F5344CB8AC3E}">
        <p14:creationId xmlns:p14="http://schemas.microsoft.com/office/powerpoint/2010/main" val="25643687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20000"/>
              <a:lumOff val="80000"/>
            </a:schemeClr>
          </a:solidFill>
        </p:spPr>
        <p:txBody>
          <a:bodyPr/>
          <a:lstStyle/>
          <a:p>
            <a:r>
              <a:rPr lang="ar-SA" dirty="0" smtClean="0"/>
              <a:t>التكيف كعملية والتكيف كنتيجة</a:t>
            </a:r>
            <a:endParaRPr lang="ar-SA" dirty="0"/>
          </a:p>
        </p:txBody>
      </p:sp>
      <p:sp>
        <p:nvSpPr>
          <p:cNvPr id="3" name="عنصر نائب للمحتوى 2"/>
          <p:cNvSpPr>
            <a:spLocks noGrp="1"/>
          </p:cNvSpPr>
          <p:nvPr>
            <p:ph idx="1"/>
          </p:nvPr>
        </p:nvSpPr>
        <p:spPr/>
        <p:txBody>
          <a:bodyPr/>
          <a:lstStyle/>
          <a:p>
            <a:r>
              <a:rPr lang="ar-SA" sz="2800" dirty="0" smtClean="0"/>
              <a:t>ينظر للتكيف من زاويتين :</a:t>
            </a:r>
            <a:endParaRPr lang="ar-SA" sz="2800" dirty="0"/>
          </a:p>
          <a:p>
            <a:r>
              <a:rPr lang="ar-SA" dirty="0" smtClean="0">
                <a:solidFill>
                  <a:schemeClr val="accent2">
                    <a:lumMod val="75000"/>
                  </a:schemeClr>
                </a:solidFill>
              </a:rPr>
              <a:t>1</a:t>
            </a:r>
            <a:r>
              <a:rPr lang="ar-SA" sz="2800" dirty="0" smtClean="0">
                <a:solidFill>
                  <a:schemeClr val="accent2">
                    <a:lumMod val="75000"/>
                  </a:schemeClr>
                </a:solidFill>
              </a:rPr>
              <a:t>- التكيف </a:t>
            </a:r>
            <a:r>
              <a:rPr lang="ar-SA" sz="2800" dirty="0">
                <a:solidFill>
                  <a:schemeClr val="accent2">
                    <a:lumMod val="75000"/>
                  </a:schemeClr>
                </a:solidFill>
              </a:rPr>
              <a:t>كعمليه:</a:t>
            </a:r>
            <a:r>
              <a:rPr lang="ar-SA" sz="2800" dirty="0"/>
              <a:t> </a:t>
            </a:r>
            <a:endParaRPr lang="ar-SA" sz="2800" dirty="0" smtClean="0"/>
          </a:p>
          <a:p>
            <a:r>
              <a:rPr lang="ar-SA" sz="2800" dirty="0" smtClean="0"/>
              <a:t>يتضمن </a:t>
            </a:r>
            <a:r>
              <a:rPr lang="ar-SA" sz="2800" dirty="0"/>
              <a:t>محاولات وأشكال السلوك التي يتبعها الفرد للوصول </a:t>
            </a:r>
            <a:r>
              <a:rPr lang="ar-SA" sz="2800" dirty="0" smtClean="0"/>
              <a:t>إلى الانسجام.</a:t>
            </a:r>
            <a:endParaRPr lang="en-US" sz="2800" dirty="0"/>
          </a:p>
          <a:p>
            <a:pPr lvl="0"/>
            <a:r>
              <a:rPr lang="ar-SA" sz="2800" dirty="0" smtClean="0">
                <a:solidFill>
                  <a:schemeClr val="accent2">
                    <a:lumMod val="75000"/>
                  </a:schemeClr>
                </a:solidFill>
              </a:rPr>
              <a:t>2- التكيف </a:t>
            </a:r>
            <a:r>
              <a:rPr lang="ar-SA" sz="2800" dirty="0">
                <a:solidFill>
                  <a:schemeClr val="accent2">
                    <a:lumMod val="75000"/>
                  </a:schemeClr>
                </a:solidFill>
              </a:rPr>
              <a:t>كنتيجة </a:t>
            </a:r>
            <a:r>
              <a:rPr lang="ar-SA" sz="2800" dirty="0" smtClean="0">
                <a:solidFill>
                  <a:schemeClr val="accent2">
                    <a:lumMod val="75000"/>
                  </a:schemeClr>
                </a:solidFill>
              </a:rPr>
              <a:t>:</a:t>
            </a:r>
          </a:p>
          <a:p>
            <a:pPr lvl="0"/>
            <a:r>
              <a:rPr lang="ar-SA" sz="2800" dirty="0" smtClean="0"/>
              <a:t>قد </a:t>
            </a:r>
            <a:r>
              <a:rPr lang="ar-SA" sz="2800" dirty="0"/>
              <a:t>يكون التكيف سوي (صحه نفسيه</a:t>
            </a:r>
            <a:r>
              <a:rPr lang="ar-SA" sz="2800" dirty="0" smtClean="0"/>
              <a:t>).  أو </a:t>
            </a:r>
            <a:r>
              <a:rPr lang="ar-SA" sz="2800" dirty="0"/>
              <a:t>تكيف غير سوي (اعتلال الصحة </a:t>
            </a:r>
            <a:r>
              <a:rPr lang="ar-SA" sz="2800" dirty="0" err="1"/>
              <a:t>النفسيه</a:t>
            </a:r>
            <a:r>
              <a:rPr lang="ar-SA" sz="2800" dirty="0" smtClean="0"/>
              <a:t>). </a:t>
            </a:r>
            <a:endParaRPr lang="ar-SA" sz="2800" dirty="0"/>
          </a:p>
        </p:txBody>
      </p:sp>
    </p:spTree>
    <p:extLst>
      <p:ext uri="{BB962C8B-B14F-4D97-AF65-F5344CB8AC3E}">
        <p14:creationId xmlns:p14="http://schemas.microsoft.com/office/powerpoint/2010/main" val="2315465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1114</Words>
  <Application>Microsoft Office PowerPoint</Application>
  <PresentationFormat>عرض على الشاشة (3:4)‏</PresentationFormat>
  <Paragraphs>95</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نسق Office</vt:lpstr>
      <vt:lpstr>التكيف والتوافق النفسي</vt:lpstr>
      <vt:lpstr>التفريق بين التوافق والتكيف</vt:lpstr>
      <vt:lpstr>مفهوم التكيف</vt:lpstr>
      <vt:lpstr>تابع مفهوم التكيف </vt:lpstr>
      <vt:lpstr> تعريف التكيف </vt:lpstr>
      <vt:lpstr>نلاحظ من تعريف التكيف التالي</vt:lpstr>
      <vt:lpstr>يقسم المحيط الذي يتكيف معه الفرد إلى ثلاثة أقسام </vt:lpstr>
      <vt:lpstr>التكيف السوي وغير السوي</vt:lpstr>
      <vt:lpstr>التكيف كعملية والتكيف كنتيجة</vt:lpstr>
      <vt:lpstr>أبعاد التكيف </vt:lpstr>
      <vt:lpstr>العوامل المساهمة في التكيف</vt:lpstr>
      <vt:lpstr>تابع العوامل المساهمة في التكيف</vt:lpstr>
      <vt:lpstr>تابع العوامل المساهمة في التكيف</vt:lpstr>
      <vt:lpstr>عرض تقديمي في PowerPoint</vt:lpstr>
      <vt:lpstr>تابع العوامل المساهمة في التكيف</vt:lpstr>
      <vt:lpstr>تابع العوامل المساهمة في التكيف</vt:lpstr>
      <vt:lpstr>تابع العوامل المساهمة في التكيف</vt:lpstr>
      <vt:lpstr>تابع العوامل المساهمة في التكيف</vt:lpstr>
      <vt:lpstr>تفاعل عوامل التكيف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التكيف</dc:title>
  <dc:creator>user</dc:creator>
  <cp:lastModifiedBy>Nawal Almousa</cp:lastModifiedBy>
  <cp:revision>41</cp:revision>
  <dcterms:created xsi:type="dcterms:W3CDTF">2017-10-10T15:21:52Z</dcterms:created>
  <dcterms:modified xsi:type="dcterms:W3CDTF">2018-01-28T07:55:44Z</dcterms:modified>
</cp:coreProperties>
</file>