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4"/>
  </p:sldMasterIdLst>
  <p:notesMasterIdLst>
    <p:notesMasterId r:id="rId32"/>
  </p:notesMasterIdLst>
  <p:sldIdLst>
    <p:sldId id="286" r:id="rId5"/>
    <p:sldId id="269" r:id="rId6"/>
    <p:sldId id="271" r:id="rId7"/>
    <p:sldId id="287" r:id="rId8"/>
    <p:sldId id="273" r:id="rId9"/>
    <p:sldId id="274" r:id="rId10"/>
    <p:sldId id="272" r:id="rId11"/>
    <p:sldId id="276" r:id="rId12"/>
    <p:sldId id="277" r:id="rId13"/>
    <p:sldId id="289" r:id="rId14"/>
    <p:sldId id="278" r:id="rId15"/>
    <p:sldId id="279" r:id="rId16"/>
    <p:sldId id="288" r:id="rId17"/>
    <p:sldId id="280" r:id="rId18"/>
    <p:sldId id="291" r:id="rId19"/>
    <p:sldId id="281" r:id="rId20"/>
    <p:sldId id="292" r:id="rId21"/>
    <p:sldId id="282" r:id="rId22"/>
    <p:sldId id="283" r:id="rId23"/>
    <p:sldId id="295" r:id="rId24"/>
    <p:sldId id="284" r:id="rId25"/>
    <p:sldId id="296" r:id="rId26"/>
    <p:sldId id="297" r:id="rId27"/>
    <p:sldId id="285" r:id="rId28"/>
    <p:sldId id="294" r:id="rId29"/>
    <p:sldId id="298" r:id="rId30"/>
    <p:sldId id="299"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1EF4D05-6B63-4A93-B687-8BB0B79CB52A}" type="datetimeFigureOut">
              <a:rPr lang="ar-SA" smtClean="0"/>
              <a:t>23/12/1439</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5439C0B-97A9-439F-84F7-381AED704020}" type="slidenum">
              <a:rPr lang="ar-SA" smtClean="0"/>
              <a:t>‹#›</a:t>
            </a:fld>
            <a:endParaRPr lang="ar-SA"/>
          </a:p>
        </p:txBody>
      </p:sp>
    </p:spTree>
    <p:extLst>
      <p:ext uri="{BB962C8B-B14F-4D97-AF65-F5344CB8AC3E}">
        <p14:creationId xmlns:p14="http://schemas.microsoft.com/office/powerpoint/2010/main" val="5571351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F5439C0B-97A9-439F-84F7-381AED704020}" type="slidenum">
              <a:rPr lang="ar-SA" smtClean="0"/>
              <a:t>14</a:t>
            </a:fld>
            <a:endParaRPr lang="ar-SA"/>
          </a:p>
        </p:txBody>
      </p:sp>
    </p:spTree>
    <p:extLst>
      <p:ext uri="{BB962C8B-B14F-4D97-AF65-F5344CB8AC3E}">
        <p14:creationId xmlns:p14="http://schemas.microsoft.com/office/powerpoint/2010/main" val="52839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23/12/1439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291690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23/12/1439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03085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23/12/1439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37998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23/12/1439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94309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DE153B-8D93-4BB4-8019-D7FB0D4098E3}" type="datetimeFigureOut">
              <a:rPr lang="ar-SA" smtClean="0"/>
              <a:t>23/12/1439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59651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2DE153B-8D93-4BB4-8019-D7FB0D4098E3}" type="datetimeFigureOut">
              <a:rPr lang="ar-SA" smtClean="0"/>
              <a:t>23/12/1439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406856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2DE153B-8D93-4BB4-8019-D7FB0D4098E3}" type="datetimeFigureOut">
              <a:rPr lang="ar-SA" smtClean="0"/>
              <a:t>23/12/1439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18546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2DE153B-8D93-4BB4-8019-D7FB0D4098E3}" type="datetimeFigureOut">
              <a:rPr lang="ar-SA" smtClean="0"/>
              <a:t>23/12/1439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88761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E153B-8D93-4BB4-8019-D7FB0D4098E3}" type="datetimeFigureOut">
              <a:rPr lang="ar-SA" smtClean="0"/>
              <a:t>23/12/1439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00153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E153B-8D93-4BB4-8019-D7FB0D4098E3}" type="datetimeFigureOut">
              <a:rPr lang="ar-SA" smtClean="0"/>
              <a:t>23/12/1439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98656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E153B-8D93-4BB4-8019-D7FB0D4098E3}" type="datetimeFigureOut">
              <a:rPr lang="ar-SA" smtClean="0"/>
              <a:t>23/12/1439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86303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2DE153B-8D93-4BB4-8019-D7FB0D4098E3}" type="datetimeFigureOut">
              <a:rPr lang="ar-SA" smtClean="0"/>
              <a:t>23/12/1439</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5A7F96A-0F11-4C20-9E75-83A4C5848C18}" type="slidenum">
              <a:rPr lang="ar-SA" smtClean="0"/>
              <a:t>‹#›</a:t>
            </a:fld>
            <a:endParaRPr lang="ar-SA"/>
          </a:p>
        </p:txBody>
      </p:sp>
    </p:spTree>
    <p:extLst>
      <p:ext uri="{BB962C8B-B14F-4D97-AF65-F5344CB8AC3E}">
        <p14:creationId xmlns:p14="http://schemas.microsoft.com/office/powerpoint/2010/main" val="4586034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ksri.kit.edu/img/istock_000005622581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6" y="0"/>
            <a:ext cx="9158496" cy="6822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5576" y="4365104"/>
            <a:ext cx="7235904" cy="1152128"/>
          </a:xfrm>
        </p:spPr>
        <p:style>
          <a:lnRef idx="2">
            <a:schemeClr val="accent1"/>
          </a:lnRef>
          <a:fillRef idx="1">
            <a:schemeClr val="lt1"/>
          </a:fillRef>
          <a:effectRef idx="0">
            <a:schemeClr val="accent1"/>
          </a:effectRef>
          <a:fontRef idx="minor">
            <a:schemeClr val="dk1"/>
          </a:fontRef>
        </p:style>
        <p:txBody>
          <a:bodyPr wrap="square" lIns="91440" tIns="45720" rIns="91440" bIns="45720" numCol="1" anchor="b" anchorCtr="0" compatLnSpc="1">
            <a:prstTxWarp prst="textNoShape">
              <a:avLst/>
            </a:prstTxWarp>
            <a:normAutofit/>
          </a:bodyPr>
          <a:lstStyle/>
          <a:p>
            <a:pPr algn="ctr" eaLnBrk="1" fontAlgn="auto" hangingPunct="1">
              <a:spcAft>
                <a:spcPts val="0"/>
              </a:spcAft>
              <a:defRPr/>
            </a:pPr>
            <a:r>
              <a:rPr lang="ar-SA" sz="4800" dirty="0" smtClean="0">
                <a:solidFill>
                  <a:schemeClr val="accent2">
                    <a:lumMod val="75000"/>
                  </a:schemeClr>
                </a:solidFill>
              </a:rPr>
              <a:t>شبكات الحاسب الآلي وحمايتها </a:t>
            </a:r>
            <a:endParaRPr lang="en-US" sz="4800" dirty="0">
              <a:solidFill>
                <a:schemeClr val="accent2">
                  <a:lumMod val="75000"/>
                </a:schemeClr>
              </a:solidFill>
            </a:endParaRPr>
          </a:p>
        </p:txBody>
      </p:sp>
      <p:sp>
        <p:nvSpPr>
          <p:cNvPr id="3" name="Subtitle 2"/>
          <p:cNvSpPr>
            <a:spLocks noGrp="1"/>
          </p:cNvSpPr>
          <p:nvPr>
            <p:ph type="subTitle" idx="1"/>
          </p:nvPr>
        </p:nvSpPr>
        <p:spPr>
          <a:xfrm>
            <a:off x="755576" y="5661248"/>
            <a:ext cx="3145904" cy="1008112"/>
          </a:xfrm>
        </p:spPr>
        <p:style>
          <a:lnRef idx="2">
            <a:schemeClr val="accent1"/>
          </a:lnRef>
          <a:fillRef idx="1">
            <a:schemeClr val="lt1"/>
          </a:fillRef>
          <a:effectRef idx="0">
            <a:schemeClr val="accent1"/>
          </a:effectRef>
          <a:fontRef idx="minor">
            <a:schemeClr val="dk1"/>
          </a:fontRef>
        </p:style>
        <p:txBody>
          <a:bodyPr>
            <a:noAutofit/>
          </a:bodyPr>
          <a:lstStyle/>
          <a:p>
            <a:pPr algn="ctr"/>
            <a:r>
              <a:rPr lang="ar-SA" sz="2800" dirty="0" smtClean="0">
                <a:solidFill>
                  <a:schemeClr val="accent2">
                    <a:lumMod val="75000"/>
                  </a:schemeClr>
                </a:solidFill>
              </a:rPr>
              <a:t>المحاضرة الثالثة</a:t>
            </a:r>
          </a:p>
          <a:p>
            <a:pPr algn="ctr"/>
            <a:r>
              <a:rPr lang="ar-SA" sz="2800" dirty="0" smtClean="0">
                <a:solidFill>
                  <a:schemeClr val="accent2">
                    <a:lumMod val="75000"/>
                  </a:schemeClr>
                </a:solidFill>
              </a:rPr>
              <a:t>أ.مشاعل المطلق</a:t>
            </a:r>
          </a:p>
          <a:p>
            <a:pPr algn="ctr"/>
            <a:endParaRPr lang="ar-SA" sz="2800" dirty="0">
              <a:solidFill>
                <a:schemeClr val="accent2">
                  <a:lumMod val="75000"/>
                </a:schemeClr>
              </a:solidFill>
            </a:endParaRPr>
          </a:p>
        </p:txBody>
      </p:sp>
      <p:sp>
        <p:nvSpPr>
          <p:cNvPr id="8195" name="Slide Number Placeholder 4"/>
          <p:cNvSpPr>
            <a:spLocks noGrp="1"/>
          </p:cNvSpPr>
          <p:nvPr>
            <p:ph type="sldNum" sz="quarter" idx="12"/>
          </p:nvPr>
        </p:nvSpPr>
        <p:spPr bwMode="auto">
          <a:noFill/>
          <a:ln>
            <a:miter lim="800000"/>
            <a:headEnd/>
            <a:tailEnd/>
          </a:ln>
        </p:spPr>
        <p:txBody>
          <a:bodyPr/>
          <a:lstStyle/>
          <a:p>
            <a:fld id="{0D7D37F4-11AE-4739-B7F3-61FC564D9001}" type="slidenum">
              <a:rPr lang="ar-SA" smtClean="0"/>
              <a:pPr/>
              <a:t>1</a:t>
            </a:fld>
            <a:endParaRPr lang="en-US" dirty="0" smtClean="0"/>
          </a:p>
        </p:txBody>
      </p:sp>
    </p:spTree>
    <p:extLst>
      <p:ext uri="{BB962C8B-B14F-4D97-AF65-F5344CB8AC3E}">
        <p14:creationId xmlns:p14="http://schemas.microsoft.com/office/powerpoint/2010/main" val="4190583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988840"/>
            <a:ext cx="7992888" cy="378565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ar-SA" sz="2800" dirty="0" smtClean="0"/>
              <a:t>1- </a:t>
            </a:r>
            <a:r>
              <a:rPr lang="ar-SA" sz="2800" dirty="0">
                <a:solidFill>
                  <a:schemeClr val="accent2"/>
                </a:solidFill>
              </a:rPr>
              <a:t>محدودية المستخدمين </a:t>
            </a:r>
            <a:r>
              <a:rPr lang="ar-SA" sz="2800" dirty="0" smtClean="0"/>
              <a:t>: عدم القدرة على ربط عدد كبير من المستخدمين.</a:t>
            </a:r>
          </a:p>
          <a:p>
            <a:endParaRPr lang="ar-SA" sz="2800" dirty="0" smtClean="0"/>
          </a:p>
          <a:p>
            <a:r>
              <a:rPr lang="ar-SA" sz="2800" dirty="0" smtClean="0"/>
              <a:t>2 - </a:t>
            </a:r>
            <a:r>
              <a:rPr lang="ar-SA" sz="2800" dirty="0">
                <a:solidFill>
                  <a:schemeClr val="accent2"/>
                </a:solidFill>
              </a:rPr>
              <a:t>لا يوجد نظام التخزين المركزي </a:t>
            </a:r>
            <a:r>
              <a:rPr lang="ar-SA" sz="2800" dirty="0" smtClean="0"/>
              <a:t>بهذا النوع من الشبكات.</a:t>
            </a:r>
          </a:p>
          <a:p>
            <a:endParaRPr lang="ar-SA" sz="2800" dirty="0" smtClean="0"/>
          </a:p>
          <a:p>
            <a:r>
              <a:rPr lang="ar-SA" sz="2800" dirty="0" smtClean="0"/>
              <a:t>3- </a:t>
            </a:r>
            <a:r>
              <a:rPr lang="ar-SA" sz="2800" dirty="0" smtClean="0">
                <a:solidFill>
                  <a:schemeClr val="accent2"/>
                </a:solidFill>
              </a:rPr>
              <a:t>الحماية ضعيفة</a:t>
            </a:r>
            <a:r>
              <a:rPr lang="ar-SA" sz="2800" dirty="0" smtClean="0"/>
              <a:t>.</a:t>
            </a:r>
          </a:p>
          <a:p>
            <a:endParaRPr lang="ar-SA" sz="2400" dirty="0"/>
          </a:p>
          <a:p>
            <a:endParaRPr lang="ar-SA" sz="2400" dirty="0" smtClean="0"/>
          </a:p>
          <a:p>
            <a:endParaRPr lang="ar-SA" sz="2400" dirty="0"/>
          </a:p>
        </p:txBody>
      </p:sp>
      <p:sp>
        <p:nvSpPr>
          <p:cNvPr id="8" name="Rounded Rectangle 7"/>
          <p:cNvSpPr/>
          <p:nvPr/>
        </p:nvSpPr>
        <p:spPr>
          <a:xfrm>
            <a:off x="769392" y="620688"/>
            <a:ext cx="8208912" cy="648072"/>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3200" b="1" dirty="0" smtClean="0">
                <a:solidFill>
                  <a:schemeClr val="accent2"/>
                </a:solidFill>
                <a:effectLst>
                  <a:outerShdw blurRad="38100" dist="38100" dir="2700000" algn="tl">
                    <a:srgbClr val="C0C0C0"/>
                  </a:outerShdw>
                </a:effectLst>
                <a:latin typeface="Lucida Sans Unicode" pitchFamily="34" charset="0"/>
              </a:rPr>
              <a:t>عيوب </a:t>
            </a:r>
            <a:r>
              <a:rPr lang="ar-SA" sz="3200" b="1" dirty="0">
                <a:solidFill>
                  <a:schemeClr val="accent2"/>
                </a:solidFill>
                <a:effectLst>
                  <a:outerShdw blurRad="38100" dist="38100" dir="2700000" algn="tl">
                    <a:srgbClr val="C0C0C0"/>
                  </a:outerShdw>
                </a:effectLst>
                <a:latin typeface="Lucida Sans Unicode" pitchFamily="34" charset="0"/>
              </a:rPr>
              <a:t>شبكة النظير </a:t>
            </a:r>
            <a:r>
              <a:rPr lang="en-US" sz="3200" b="1" dirty="0">
                <a:solidFill>
                  <a:schemeClr val="accent2"/>
                </a:solidFill>
                <a:effectLst>
                  <a:outerShdw blurRad="38100" dist="38100" dir="2700000" algn="tl">
                    <a:srgbClr val="C0C0C0"/>
                  </a:outerShdw>
                </a:effectLst>
                <a:latin typeface="Lucida Sans Unicode" pitchFamily="34" charset="0"/>
              </a:rPr>
              <a:t>Peer To Peer Network</a:t>
            </a:r>
            <a:r>
              <a:rPr lang="ar-SA" sz="3200" b="1" dirty="0">
                <a:solidFill>
                  <a:schemeClr val="accent2"/>
                </a:solidFill>
                <a:effectLst>
                  <a:outerShdw blurRad="38100" dist="38100" dir="2700000" algn="tl">
                    <a:srgbClr val="C0C0C0"/>
                  </a:outerShdw>
                </a:effectLst>
                <a:latin typeface="Lucida Sans Unicode" pitchFamily="34" charset="0"/>
              </a:rPr>
              <a:t>  </a:t>
            </a:r>
            <a:r>
              <a:rPr lang="ar-SA" sz="3200" b="1" dirty="0" smtClean="0">
                <a:solidFill>
                  <a:schemeClr val="accent2"/>
                </a:solidFill>
                <a:effectLst>
                  <a:outerShdw blurRad="38100" dist="38100" dir="2700000" algn="tl">
                    <a:srgbClr val="C0C0C0"/>
                  </a:outerShdw>
                </a:effectLst>
                <a:latin typeface="Lucida Sans Unicode" pitchFamily="34" charset="0"/>
              </a:rPr>
              <a:t>:</a:t>
            </a:r>
            <a:endParaRPr lang="ar-SA" sz="3200" b="1" dirty="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val="1818963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824" y="1988840"/>
            <a:ext cx="5904657" cy="3913040"/>
          </a:xfrm>
        </p:spPr>
        <p:txBody>
          <a:bodyPr>
            <a:normAutofit/>
          </a:bodyPr>
          <a:lstStyle/>
          <a:p>
            <a:pPr marL="514350" indent="-514350" algn="just">
              <a:buFont typeface="+mj-lt"/>
              <a:buAutoNum type="arabicPeriod" startAt="2"/>
            </a:pPr>
            <a:r>
              <a:rPr lang="ar-SA" b="1" dirty="0" smtClean="0">
                <a:solidFill>
                  <a:schemeClr val="accent2"/>
                </a:solidFill>
                <a:effectLst>
                  <a:outerShdw blurRad="38100" dist="38100" dir="2700000" algn="tl">
                    <a:srgbClr val="C0C0C0"/>
                  </a:outerShdw>
                </a:effectLst>
                <a:latin typeface="Lucida Sans Unicode" pitchFamily="34" charset="0"/>
              </a:rPr>
              <a:t>شبكة </a:t>
            </a:r>
            <a:r>
              <a:rPr lang="ar-SA" b="1" dirty="0">
                <a:solidFill>
                  <a:schemeClr val="accent2"/>
                </a:solidFill>
                <a:effectLst>
                  <a:outerShdw blurRad="38100" dist="38100" dir="2700000" algn="tl">
                    <a:srgbClr val="C0C0C0"/>
                  </a:outerShdw>
                </a:effectLst>
                <a:latin typeface="Lucida Sans Unicode" pitchFamily="34" charset="0"/>
              </a:rPr>
              <a:t>الخادم و </a:t>
            </a:r>
            <a:r>
              <a:rPr lang="ar-SA" b="1" dirty="0" smtClean="0">
                <a:solidFill>
                  <a:schemeClr val="accent2"/>
                </a:solidFill>
                <a:effectLst>
                  <a:outerShdw blurRad="38100" dist="38100" dir="2700000" algn="tl">
                    <a:srgbClr val="C0C0C0"/>
                  </a:outerShdw>
                </a:effectLst>
                <a:latin typeface="Lucida Sans Unicode" pitchFamily="34" charset="0"/>
              </a:rPr>
              <a:t>العميل </a:t>
            </a:r>
          </a:p>
          <a:p>
            <a:pPr marL="0" indent="0" algn="just">
              <a:buNone/>
            </a:pPr>
            <a:r>
              <a:rPr lang="ar-SA" b="1" dirty="0" smtClean="0">
                <a:solidFill>
                  <a:schemeClr val="accent2"/>
                </a:solidFill>
                <a:effectLst>
                  <a:outerShdw blurRad="38100" dist="38100" dir="2700000" algn="tl">
                    <a:srgbClr val="C0C0C0"/>
                  </a:outerShdw>
                </a:effectLst>
                <a:latin typeface="Lucida Sans Unicode" pitchFamily="34" charset="0"/>
              </a:rPr>
              <a:t> </a:t>
            </a:r>
            <a:r>
              <a:rPr lang="en-US" b="1" dirty="0">
                <a:solidFill>
                  <a:schemeClr val="accent2"/>
                </a:solidFill>
                <a:effectLst>
                  <a:outerShdw blurRad="38100" dist="38100" dir="2700000" algn="tl">
                    <a:srgbClr val="C0C0C0"/>
                  </a:outerShdw>
                </a:effectLst>
                <a:latin typeface="Lucida Sans Unicode" pitchFamily="34" charset="0"/>
              </a:rPr>
              <a:t>Server/Client Network</a:t>
            </a:r>
            <a:r>
              <a:rPr lang="ar-SA" b="1" dirty="0">
                <a:solidFill>
                  <a:schemeClr val="accent2"/>
                </a:solidFill>
                <a:effectLst>
                  <a:outerShdw blurRad="38100" dist="38100" dir="2700000" algn="tl">
                    <a:srgbClr val="C0C0C0"/>
                  </a:outerShdw>
                </a:effectLst>
                <a:latin typeface="Lucida Sans Unicode" pitchFamily="34" charset="0"/>
              </a:rPr>
              <a:t> </a:t>
            </a:r>
            <a:endParaRPr lang="ar-SA" b="1" dirty="0" smtClean="0">
              <a:solidFill>
                <a:schemeClr val="accent2"/>
              </a:solidFill>
              <a:effectLst>
                <a:outerShdw blurRad="38100" dist="38100" dir="2700000" algn="tl">
                  <a:srgbClr val="C0C0C0"/>
                </a:outerShdw>
              </a:effectLst>
              <a:latin typeface="Lucida Sans Unicode" pitchFamily="34" charset="0"/>
            </a:endParaRPr>
          </a:p>
          <a:p>
            <a:pPr marL="0" indent="0" algn="just">
              <a:buNone/>
            </a:pPr>
            <a:r>
              <a:rPr lang="ar-SA" dirty="0" smtClean="0"/>
              <a:t>ف</a:t>
            </a:r>
            <a:r>
              <a:rPr lang="ar-SA" sz="3200" dirty="0" smtClean="0"/>
              <a:t>ي </a:t>
            </a:r>
            <a:r>
              <a:rPr lang="ar-SA" sz="3200" dirty="0"/>
              <a:t>هذا النوع من </a:t>
            </a:r>
            <a:r>
              <a:rPr lang="ar-SA" sz="3200" dirty="0" smtClean="0"/>
              <a:t>الشبكات يكون هناك جهاز واحد يسمى </a:t>
            </a:r>
            <a:r>
              <a:rPr lang="ar-SA" sz="3200" dirty="0"/>
              <a:t>الخادم هو </a:t>
            </a:r>
            <a:r>
              <a:rPr lang="ar-SA" sz="3200" dirty="0" smtClean="0"/>
              <a:t>المتحكم في الشبكة والمسئول </a:t>
            </a:r>
            <a:r>
              <a:rPr lang="ar-SA" sz="3200" dirty="0"/>
              <a:t>عن الحماية والمهام </a:t>
            </a:r>
            <a:r>
              <a:rPr lang="ar-SA" sz="3200" dirty="0" smtClean="0"/>
              <a:t>الإدارية و منح </a:t>
            </a:r>
            <a:r>
              <a:rPr lang="ar-SA" sz="3200" dirty="0"/>
              <a:t>خواص المشاركة المادية أو البرمجية للمستخدمين.</a:t>
            </a:r>
            <a:endParaRPr lang="en-US" sz="3200" dirty="0"/>
          </a:p>
          <a:p>
            <a:pPr algn="just"/>
            <a:endParaRPr lang="ar-SA" sz="3200" dirty="0"/>
          </a:p>
        </p:txBody>
      </p:sp>
      <p:sp>
        <p:nvSpPr>
          <p:cNvPr id="5" name="Title 1"/>
          <p:cNvSpPr>
            <a:spLocks noGrp="1"/>
          </p:cNvSpPr>
          <p:nvPr>
            <p:ph type="title"/>
          </p:nvPr>
        </p:nvSpPr>
        <p:spPr>
          <a:xfrm>
            <a:off x="611560" y="332656"/>
            <a:ext cx="7467600" cy="1008112"/>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المكونات </a:t>
            </a:r>
          </a:p>
        </p:txBody>
      </p:sp>
      <p:pic>
        <p:nvPicPr>
          <p:cNvPr id="16386" name="Picture 2" descr="http://blog.gogrid.com/wp-content/uploads/2009/05/image.png"/>
          <p:cNvPicPr>
            <a:picLocks noChangeAspect="1" noChangeArrowheads="1"/>
          </p:cNvPicPr>
          <p:nvPr/>
        </p:nvPicPr>
        <p:blipFill rotWithShape="1">
          <a:blip r:embed="rId2">
            <a:extLst>
              <a:ext uri="{28A0092B-C50C-407E-A947-70E740481C1C}">
                <a14:useLocalDpi xmlns:a14="http://schemas.microsoft.com/office/drawing/2010/main" val="0"/>
              </a:ext>
            </a:extLst>
          </a:blip>
          <a:srcRect r="53394"/>
          <a:stretch/>
        </p:blipFill>
        <p:spPr bwMode="auto">
          <a:xfrm>
            <a:off x="107504" y="1754333"/>
            <a:ext cx="3096344" cy="280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218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12776"/>
            <a:ext cx="8424936" cy="5189224"/>
          </a:xfrm>
          <a:ln>
            <a:noFill/>
          </a:ln>
        </p:spPr>
        <p:style>
          <a:lnRef idx="2">
            <a:schemeClr val="accent2"/>
          </a:lnRef>
          <a:fillRef idx="1001">
            <a:schemeClr val="lt1"/>
          </a:fillRef>
          <a:effectRef idx="0">
            <a:schemeClr val="accent2"/>
          </a:effectRef>
          <a:fontRef idx="minor">
            <a:schemeClr val="dk1"/>
          </a:fontRef>
        </p:style>
        <p:txBody>
          <a:bodyPr>
            <a:noAutofit/>
          </a:bodyPr>
          <a:lstStyle/>
          <a:p>
            <a:pPr marL="0" indent="0">
              <a:buNone/>
            </a:pPr>
            <a:endParaRPr lang="ar-SA" sz="1100" dirty="0" smtClean="0">
              <a:solidFill>
                <a:schemeClr val="accent2">
                  <a:lumMod val="75000"/>
                </a:schemeClr>
              </a:solidFill>
            </a:endParaRPr>
          </a:p>
          <a:p>
            <a:pPr marL="514350" indent="-514350">
              <a:buFont typeface="+mj-lt"/>
              <a:buAutoNum type="arabicPeriod"/>
            </a:pPr>
            <a:r>
              <a:rPr lang="ar-SA" sz="2800" dirty="0" smtClean="0">
                <a:solidFill>
                  <a:schemeClr val="accent2">
                    <a:lumMod val="75000"/>
                  </a:schemeClr>
                </a:solidFill>
              </a:rPr>
              <a:t>حماية </a:t>
            </a:r>
            <a:r>
              <a:rPr lang="ar-SA" sz="2800" dirty="0">
                <a:solidFill>
                  <a:schemeClr val="accent2">
                    <a:lumMod val="75000"/>
                  </a:schemeClr>
                </a:solidFill>
              </a:rPr>
              <a:t>مركزية قوية: </a:t>
            </a:r>
            <a:r>
              <a:rPr lang="ar-SA" sz="2800" dirty="0" smtClean="0"/>
              <a:t>لا يتم </a:t>
            </a:r>
            <a:r>
              <a:rPr lang="ar-SA" sz="2800" dirty="0"/>
              <a:t>دخول أي </a:t>
            </a:r>
            <a:r>
              <a:rPr lang="ar-SA" sz="2800" dirty="0" smtClean="0"/>
              <a:t>مستخدم </a:t>
            </a:r>
            <a:r>
              <a:rPr lang="ar-SA" sz="2800" dirty="0"/>
              <a:t>إلا بعد التحقق من </a:t>
            </a:r>
            <a:r>
              <a:rPr lang="ar-SA" sz="2800" dirty="0" smtClean="0"/>
              <a:t>اسمه وكلمة </a:t>
            </a:r>
            <a:r>
              <a:rPr lang="ar-SA" sz="2800" dirty="0"/>
              <a:t>المرور الخاصة به</a:t>
            </a:r>
            <a:r>
              <a:rPr lang="ar-SA" sz="2800" dirty="0" smtClean="0"/>
              <a:t>.</a:t>
            </a:r>
          </a:p>
          <a:p>
            <a:pPr marL="514350" indent="-514350">
              <a:buFont typeface="+mj-lt"/>
              <a:buAutoNum type="arabicPeriod"/>
            </a:pPr>
            <a:endParaRPr lang="ar-SA" sz="1600" dirty="0"/>
          </a:p>
          <a:p>
            <a:pPr marL="514350" indent="-514350">
              <a:buFont typeface="+mj-lt"/>
              <a:buAutoNum type="arabicPeriod"/>
            </a:pPr>
            <a:r>
              <a:rPr lang="ar-SA" sz="2800" dirty="0" smtClean="0">
                <a:solidFill>
                  <a:schemeClr val="accent2">
                    <a:lumMod val="75000"/>
                  </a:schemeClr>
                </a:solidFill>
              </a:rPr>
              <a:t>التخزين </a:t>
            </a:r>
            <a:r>
              <a:rPr lang="ar-SA" sz="2800" dirty="0">
                <a:solidFill>
                  <a:schemeClr val="accent2">
                    <a:lumMod val="75000"/>
                  </a:schemeClr>
                </a:solidFill>
              </a:rPr>
              <a:t>المركزي : </a:t>
            </a:r>
            <a:r>
              <a:rPr lang="ar-SA" sz="2800" dirty="0" smtClean="0"/>
              <a:t>الذي يكون على الخادم ويسمح باستخراج </a:t>
            </a:r>
            <a:r>
              <a:rPr lang="ar-SA" sz="2800" dirty="0"/>
              <a:t>الملفات </a:t>
            </a:r>
            <a:r>
              <a:rPr lang="ar-SA" sz="2800" dirty="0" smtClean="0"/>
              <a:t>من </a:t>
            </a:r>
            <a:r>
              <a:rPr lang="ar-SA" sz="2800" dirty="0"/>
              <a:t>قبل عدة مستخدمين في نفس الوقت</a:t>
            </a:r>
            <a:r>
              <a:rPr lang="ar-SA" sz="2800" dirty="0" smtClean="0"/>
              <a:t>.</a:t>
            </a:r>
          </a:p>
          <a:p>
            <a:pPr marL="0" indent="0">
              <a:buNone/>
            </a:pPr>
            <a:endParaRPr lang="ar-SA" sz="2800" dirty="0"/>
          </a:p>
          <a:p>
            <a:pPr marL="514350" indent="-514350">
              <a:buFont typeface="+mj-lt"/>
              <a:buAutoNum type="arabicPeriod" startAt="3"/>
            </a:pPr>
            <a:r>
              <a:rPr lang="ar-SA" sz="2800" dirty="0" smtClean="0">
                <a:solidFill>
                  <a:schemeClr val="accent2">
                    <a:lumMod val="75000"/>
                  </a:schemeClr>
                </a:solidFill>
              </a:rPr>
              <a:t>خدمة أعداد كبيرة </a:t>
            </a:r>
            <a:r>
              <a:rPr lang="ar-SA" sz="2800" dirty="0">
                <a:solidFill>
                  <a:schemeClr val="accent2">
                    <a:lumMod val="75000"/>
                  </a:schemeClr>
                </a:solidFill>
              </a:rPr>
              <a:t>من المستخدمين </a:t>
            </a:r>
            <a:r>
              <a:rPr lang="ar-SA" sz="2800" dirty="0" smtClean="0">
                <a:solidFill>
                  <a:schemeClr val="accent2">
                    <a:lumMod val="75000"/>
                  </a:schemeClr>
                </a:solidFill>
              </a:rPr>
              <a:t>و سهولة إدارتهم </a:t>
            </a:r>
            <a:r>
              <a:rPr lang="ar-SA" sz="2800" dirty="0">
                <a:solidFill>
                  <a:schemeClr val="accent2">
                    <a:lumMod val="75000"/>
                  </a:schemeClr>
                </a:solidFill>
              </a:rPr>
              <a:t>:</a:t>
            </a:r>
            <a:r>
              <a:rPr lang="ar-SA" sz="2800" dirty="0" smtClean="0"/>
              <a:t> </a:t>
            </a:r>
            <a:r>
              <a:rPr lang="ar-SA" sz="2800" dirty="0"/>
              <a:t>حيث أن نظام التشغيل </a:t>
            </a:r>
            <a:r>
              <a:rPr lang="ar-SA" sz="2800" dirty="0" smtClean="0"/>
              <a:t>الموجود في الخادم </a:t>
            </a:r>
            <a:r>
              <a:rPr lang="ar-SA" sz="2800" dirty="0"/>
              <a:t>يحتوي على عدد من </a:t>
            </a:r>
            <a:r>
              <a:rPr lang="ar-SA" sz="2800" dirty="0" smtClean="0"/>
              <a:t>البرمجيات </a:t>
            </a:r>
            <a:r>
              <a:rPr lang="ar-SA" sz="2800" dirty="0"/>
              <a:t>المساعدة والتي تتحكم في تنظيم وإدارة المستخدم </a:t>
            </a:r>
            <a:r>
              <a:rPr lang="ar-SA" sz="2800" dirty="0" smtClean="0"/>
              <a:t>و تعطي </a:t>
            </a:r>
            <a:r>
              <a:rPr lang="ar-SA" sz="2800" dirty="0"/>
              <a:t>الصلاحيات </a:t>
            </a:r>
            <a:r>
              <a:rPr lang="ar-SA" sz="2800" dirty="0" smtClean="0"/>
              <a:t>بالرفض </a:t>
            </a:r>
            <a:r>
              <a:rPr lang="ar-SA" sz="2800" dirty="0"/>
              <a:t>أو القبول </a:t>
            </a:r>
            <a:r>
              <a:rPr lang="ar-SA" sz="2800" dirty="0" smtClean="0"/>
              <a:t>عند </a:t>
            </a:r>
            <a:r>
              <a:rPr lang="ar-SA" sz="2800" dirty="0"/>
              <a:t>دخول الشبكة مثلاً.</a:t>
            </a:r>
          </a:p>
          <a:p>
            <a:endParaRPr lang="ar-SA" sz="2800" dirty="0"/>
          </a:p>
        </p:txBody>
      </p:sp>
      <p:sp>
        <p:nvSpPr>
          <p:cNvPr id="6" name="Title 1"/>
          <p:cNvSpPr>
            <a:spLocks noGrp="1"/>
          </p:cNvSpPr>
          <p:nvPr>
            <p:ph type="title"/>
          </p:nvPr>
        </p:nvSpPr>
        <p:spPr>
          <a:xfrm>
            <a:off x="0" y="188640"/>
            <a:ext cx="9036496" cy="1498178"/>
          </a:xfrm>
          <a:noFill/>
          <a:ln w="9525">
            <a:noFill/>
            <a:miter lim="800000"/>
            <a:headEnd/>
            <a:tailEnd/>
          </a:ln>
        </p:spPr>
        <p:txBody>
          <a:bodyPr vert="horz" anchor="ctr">
            <a:noAutofit/>
          </a:bodyPr>
          <a:lstStyle/>
          <a:p>
            <a:r>
              <a:rPr lang="ar-SA" sz="3200" b="1" dirty="0" smtClean="0">
                <a:solidFill>
                  <a:schemeClr val="accent2"/>
                </a:solidFill>
                <a:effectLst>
                  <a:outerShdw blurRad="38100" dist="38100" dir="2700000" algn="tl">
                    <a:srgbClr val="C0C0C0"/>
                  </a:outerShdw>
                </a:effectLst>
                <a:latin typeface="Lucida Sans Unicode" pitchFamily="34" charset="0"/>
                <a:ea typeface="+mn-ea"/>
                <a:cs typeface="+mn-cs"/>
              </a:rPr>
              <a:t>مميزات  </a:t>
            </a:r>
            <a:r>
              <a:rPr lang="ar-SA" sz="3200" b="1" dirty="0">
                <a:solidFill>
                  <a:schemeClr val="accent2"/>
                </a:solidFill>
                <a:effectLst>
                  <a:outerShdw blurRad="38100" dist="38100" dir="2700000" algn="tl">
                    <a:srgbClr val="C0C0C0"/>
                  </a:outerShdw>
                </a:effectLst>
                <a:latin typeface="Lucida Sans Unicode" pitchFamily="34" charset="0"/>
              </a:rPr>
              <a:t>شبكة الخادم و </a:t>
            </a:r>
            <a:r>
              <a:rPr lang="ar-SA" sz="3200" b="1" dirty="0" smtClean="0">
                <a:solidFill>
                  <a:schemeClr val="accent2"/>
                </a:solidFill>
                <a:effectLst>
                  <a:outerShdw blurRad="38100" dist="38100" dir="2700000" algn="tl">
                    <a:srgbClr val="C0C0C0"/>
                  </a:outerShdw>
                </a:effectLst>
                <a:latin typeface="Lucida Sans Unicode" pitchFamily="34" charset="0"/>
              </a:rPr>
              <a:t>العميل </a:t>
            </a:r>
            <a:r>
              <a:rPr lang="en-US" sz="3200" b="1" dirty="0" smtClean="0">
                <a:solidFill>
                  <a:schemeClr val="accent2"/>
                </a:solidFill>
                <a:effectLst>
                  <a:outerShdw blurRad="38100" dist="38100" dir="2700000" algn="tl">
                    <a:srgbClr val="C0C0C0"/>
                  </a:outerShdw>
                </a:effectLst>
                <a:latin typeface="Lucida Sans Unicode" pitchFamily="34" charset="0"/>
              </a:rPr>
              <a:t>Server/Client Network</a:t>
            </a:r>
            <a:endParaRPr lang="ar-SA" sz="32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1470116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6632" y="1797407"/>
            <a:ext cx="7920880" cy="304698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itchFamily="34" charset="0"/>
              <a:buChar char="•"/>
            </a:pPr>
            <a:r>
              <a:rPr lang="ar-SA" sz="3200" dirty="0">
                <a:solidFill>
                  <a:schemeClr val="accent2"/>
                </a:solidFill>
              </a:rPr>
              <a:t>التكلفة </a:t>
            </a:r>
            <a:r>
              <a:rPr lang="ar-SA" sz="3200" dirty="0" smtClean="0">
                <a:solidFill>
                  <a:schemeClr val="accent2"/>
                </a:solidFill>
              </a:rPr>
              <a:t>الباهظة </a:t>
            </a:r>
            <a:r>
              <a:rPr lang="ar-SA" sz="3200" dirty="0" smtClean="0"/>
              <a:t>: حيث أن المكونات المادية والبرمجية المستخدمة غالية الثمن.</a:t>
            </a:r>
          </a:p>
          <a:p>
            <a:pPr algn="just"/>
            <a:endParaRPr lang="ar-SA" sz="3200" dirty="0" smtClean="0"/>
          </a:p>
          <a:p>
            <a:pPr marL="285750" indent="-285750" algn="just">
              <a:buFont typeface="Arial" pitchFamily="34" charset="0"/>
              <a:buChar char="•"/>
            </a:pPr>
            <a:r>
              <a:rPr lang="ar-SA" sz="3200" dirty="0" smtClean="0">
                <a:solidFill>
                  <a:schemeClr val="accent2"/>
                </a:solidFill>
              </a:rPr>
              <a:t>الحاجة</a:t>
            </a:r>
            <a:r>
              <a:rPr lang="ar-SA" sz="3200" dirty="0" smtClean="0"/>
              <a:t>  </a:t>
            </a:r>
            <a:r>
              <a:rPr lang="ar-SA" sz="3200" dirty="0" smtClean="0">
                <a:solidFill>
                  <a:schemeClr val="accent2">
                    <a:lumMod val="75000"/>
                  </a:schemeClr>
                </a:solidFill>
              </a:rPr>
              <a:t>لمراقب شبكات : </a:t>
            </a:r>
            <a:r>
              <a:rPr lang="ar-SA" sz="3200" dirty="0" smtClean="0"/>
              <a:t>للعمل على مراقبة الشبكة ومنح الصلاحيات المطلوبة من قبل مستخدميها .</a:t>
            </a:r>
          </a:p>
          <a:p>
            <a:pPr algn="just"/>
            <a:endParaRPr lang="ar-SA" sz="3200" dirty="0"/>
          </a:p>
        </p:txBody>
      </p:sp>
      <p:sp>
        <p:nvSpPr>
          <p:cNvPr id="9" name="Title 1"/>
          <p:cNvSpPr>
            <a:spLocks noGrp="1"/>
          </p:cNvSpPr>
          <p:nvPr>
            <p:ph type="title"/>
          </p:nvPr>
        </p:nvSpPr>
        <p:spPr>
          <a:xfrm>
            <a:off x="0" y="188640"/>
            <a:ext cx="9036496" cy="1498178"/>
          </a:xfrm>
          <a:noFill/>
          <a:ln w="9525">
            <a:noFill/>
            <a:miter lim="800000"/>
            <a:headEnd/>
            <a:tailEnd/>
          </a:ln>
        </p:spPr>
        <p:txBody>
          <a:bodyPr vert="horz" anchor="ctr">
            <a:noAutofit/>
          </a:bodyPr>
          <a:lstStyle/>
          <a:p>
            <a:r>
              <a:rPr lang="ar-SA" sz="3200" b="1" dirty="0" smtClean="0">
                <a:solidFill>
                  <a:schemeClr val="accent2"/>
                </a:solidFill>
                <a:effectLst>
                  <a:outerShdw blurRad="38100" dist="38100" dir="2700000" algn="tl">
                    <a:srgbClr val="C0C0C0"/>
                  </a:outerShdw>
                </a:effectLst>
                <a:latin typeface="Lucida Sans Unicode" pitchFamily="34" charset="0"/>
                <a:ea typeface="+mn-ea"/>
                <a:cs typeface="+mn-cs"/>
              </a:rPr>
              <a:t>عيوب  </a:t>
            </a:r>
            <a:r>
              <a:rPr lang="ar-SA" sz="3200" b="1" dirty="0">
                <a:solidFill>
                  <a:schemeClr val="accent2"/>
                </a:solidFill>
                <a:effectLst>
                  <a:outerShdw blurRad="38100" dist="38100" dir="2700000" algn="tl">
                    <a:srgbClr val="C0C0C0"/>
                  </a:outerShdw>
                </a:effectLst>
                <a:latin typeface="Lucida Sans Unicode" pitchFamily="34" charset="0"/>
              </a:rPr>
              <a:t>شبكة الخادم و </a:t>
            </a:r>
            <a:r>
              <a:rPr lang="ar-SA" sz="3200" b="1" dirty="0" smtClean="0">
                <a:solidFill>
                  <a:schemeClr val="accent2"/>
                </a:solidFill>
                <a:effectLst>
                  <a:outerShdw blurRad="38100" dist="38100" dir="2700000" algn="tl">
                    <a:srgbClr val="C0C0C0"/>
                  </a:outerShdw>
                </a:effectLst>
                <a:latin typeface="Lucida Sans Unicode" pitchFamily="34" charset="0"/>
              </a:rPr>
              <a:t>العميل </a:t>
            </a:r>
            <a:r>
              <a:rPr lang="en-US" sz="3200" b="1" dirty="0" smtClean="0">
                <a:solidFill>
                  <a:schemeClr val="accent2"/>
                </a:solidFill>
                <a:effectLst>
                  <a:outerShdw blurRad="38100" dist="38100" dir="2700000" algn="tl">
                    <a:srgbClr val="C0C0C0"/>
                  </a:outerShdw>
                </a:effectLst>
                <a:latin typeface="Lucida Sans Unicode" pitchFamily="34" charset="0"/>
              </a:rPr>
              <a:t>Server/Client Network</a:t>
            </a:r>
            <a:endParaRPr lang="ar-SA" sz="32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229250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المكونات المادية للشبكة ( </a:t>
            </a:r>
            <a:r>
              <a:rPr lang="en-US" sz="3200" b="1" dirty="0">
                <a:solidFill>
                  <a:schemeClr val="accent2"/>
                </a:solidFill>
                <a:effectLst>
                  <a:outerShdw blurRad="38100" dist="38100" dir="2700000" algn="tl">
                    <a:srgbClr val="C0C0C0"/>
                  </a:outerShdw>
                </a:effectLst>
                <a:latin typeface="Lucida Sans Unicode" pitchFamily="34" charset="0"/>
                <a:ea typeface="+mn-ea"/>
                <a:cs typeface="+mn-cs"/>
              </a:rPr>
              <a:t>Network Hardware</a:t>
            </a:r>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 </a:t>
            </a:r>
          </a:p>
        </p:txBody>
      </p:sp>
      <p:sp>
        <p:nvSpPr>
          <p:cNvPr id="3" name="Content Placeholder 2"/>
          <p:cNvSpPr>
            <a:spLocks noGrp="1"/>
          </p:cNvSpPr>
          <p:nvPr>
            <p:ph idx="1"/>
          </p:nvPr>
        </p:nvSpPr>
        <p:spPr>
          <a:xfrm>
            <a:off x="457200" y="1600200"/>
            <a:ext cx="8291264" cy="4873752"/>
          </a:xfrm>
        </p:spPr>
        <p:txBody>
          <a:bodyPr>
            <a:noAutofit/>
          </a:bodyPr>
          <a:lstStyle/>
          <a:p>
            <a:pPr lvl="0"/>
            <a:r>
              <a:rPr lang="ar-SA" sz="2800" b="1" dirty="0"/>
              <a:t>جهاز (</a:t>
            </a:r>
            <a:r>
              <a:rPr lang="en-US" sz="2800" b="1" dirty="0"/>
              <a:t>Hub</a:t>
            </a:r>
            <a:r>
              <a:rPr lang="ar-SA" sz="2800" b="1" dirty="0"/>
              <a:t>) : </a:t>
            </a:r>
            <a:r>
              <a:rPr lang="ar-SA" sz="2800" dirty="0"/>
              <a:t>هذا الجهاز يعمل بمثابة المستقبل والموزع للشبكة حيث أنه يوفر التداخل والاندماج المطلوب بين أجهزة مستخدمي الشبكة.</a:t>
            </a:r>
            <a:endParaRPr lang="en-US" sz="2800" dirty="0"/>
          </a:p>
          <a:p>
            <a:pPr lvl="0"/>
            <a:r>
              <a:rPr lang="ar-SA" sz="2800" b="1" dirty="0"/>
              <a:t>الكابلات (</a:t>
            </a:r>
            <a:r>
              <a:rPr lang="en-US" sz="2800" b="1" dirty="0"/>
              <a:t>Cables</a:t>
            </a:r>
            <a:r>
              <a:rPr lang="ar-SA" sz="2800" b="1" dirty="0"/>
              <a:t>) : </a:t>
            </a:r>
            <a:r>
              <a:rPr lang="ar-SA" sz="2800" dirty="0"/>
              <a:t>تعتبر الكابلات حلقة الوصل بين الأجهزة وبين جهاز الـ(</a:t>
            </a:r>
            <a:r>
              <a:rPr lang="en-US" sz="2800" dirty="0"/>
              <a:t>Hub</a:t>
            </a:r>
            <a:r>
              <a:rPr lang="ar-SA" sz="2800" dirty="0"/>
              <a:t>) .</a:t>
            </a:r>
            <a:endParaRPr lang="en-US" sz="2800" dirty="0"/>
          </a:p>
          <a:p>
            <a:pPr lvl="0"/>
            <a:r>
              <a:rPr lang="ar-SA" sz="2800" b="1" dirty="0"/>
              <a:t>بطاقات الشبكة (</a:t>
            </a:r>
            <a:r>
              <a:rPr lang="en-US" sz="2800" b="1" dirty="0"/>
              <a:t>Network Cards</a:t>
            </a:r>
            <a:r>
              <a:rPr lang="ar-SA" sz="2800" b="1" dirty="0"/>
              <a:t>): </a:t>
            </a:r>
            <a:r>
              <a:rPr lang="ar-SA" sz="2800" dirty="0"/>
              <a:t>عبارة عن البطاقات التي تركب على الأجهزة الخاصة بمستخدمي الشبكة وهي البطاقة التي يتم تركيب كيل الشبكة عليها ثم الربط مع الـ </a:t>
            </a:r>
            <a:r>
              <a:rPr lang="en-US" sz="2800" dirty="0"/>
              <a:t>Hub</a:t>
            </a:r>
            <a:r>
              <a:rPr lang="ar-SA" sz="2800" dirty="0"/>
              <a:t>.</a:t>
            </a:r>
            <a:endParaRPr lang="en-US" sz="2800" dirty="0"/>
          </a:p>
          <a:p>
            <a:pPr lvl="0"/>
            <a:r>
              <a:rPr lang="ar-SA" sz="2800" b="1" dirty="0"/>
              <a:t>بطاقات الاتصال الهاتفي (</a:t>
            </a:r>
            <a:r>
              <a:rPr lang="en-US" sz="2800" b="1" dirty="0"/>
              <a:t>Modem</a:t>
            </a:r>
            <a:r>
              <a:rPr lang="ar-SA" sz="2800" b="1" dirty="0"/>
              <a:t>) : </a:t>
            </a:r>
            <a:r>
              <a:rPr lang="ar-SA" sz="2800" dirty="0"/>
              <a:t>تستخدم في حال الرغبة في وصل الشبكة بشبكة الإنترنت.</a:t>
            </a:r>
            <a:endParaRPr lang="en-US" sz="2800" dirty="0"/>
          </a:p>
          <a:p>
            <a:pPr marL="0" indent="0">
              <a:buNone/>
            </a:pPr>
            <a:r>
              <a:rPr lang="ar-SA" sz="2800" dirty="0" smtClean="0"/>
              <a:t>	</a:t>
            </a:r>
            <a:endParaRPr lang="ar-SA" sz="2800" dirty="0"/>
          </a:p>
        </p:txBody>
      </p:sp>
    </p:spTree>
    <p:extLst>
      <p:ext uri="{BB962C8B-B14F-4D97-AF65-F5344CB8AC3E}">
        <p14:creationId xmlns:p14="http://schemas.microsoft.com/office/powerpoint/2010/main" val="1066703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الشبكات اللاسلكية (</a:t>
            </a:r>
            <a:r>
              <a:rPr lang="en-US" sz="3600" b="1" dirty="0" smtClean="0">
                <a:solidFill>
                  <a:schemeClr val="accent2"/>
                </a:solidFill>
                <a:effectLst>
                  <a:outerShdw blurRad="38100" dist="38100" dir="2700000" algn="tl">
                    <a:srgbClr val="C0C0C0"/>
                  </a:outerShdw>
                </a:effectLst>
                <a:latin typeface="Lucida Sans Unicode" pitchFamily="34" charset="0"/>
                <a:ea typeface="+mn-ea"/>
                <a:cs typeface="+mn-cs"/>
              </a:rPr>
              <a:t>Wi - Fi</a:t>
            </a:r>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a:t>
            </a:r>
            <a:endParaRPr lang="ar-SA" sz="36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57200" y="1600200"/>
            <a:ext cx="8435280" cy="4525963"/>
          </a:xfrm>
        </p:spPr>
        <p:txBody>
          <a:bodyPr>
            <a:normAutofit/>
          </a:bodyPr>
          <a:lstStyle/>
          <a:p>
            <a:pPr lvl="0"/>
            <a:r>
              <a:rPr lang="ar-SA" dirty="0" smtClean="0"/>
              <a:t>هي شبكات تستخدم خاصية الموجات  , أي أن نقل المعلومات تنتقل بواسطة الهواء باستخدام الموجات الكهرومغناطيسية وليس باستخدام الكابلات كما في الشبكة العادية , وتتكون هذه الشبكات من نفس مكونات الشبكة العادية و لكن باستخدام مكونات الاتصال اللاسلكي .</a:t>
            </a:r>
            <a:endParaRPr lang="ar-SA" sz="3200" dirty="0"/>
          </a:p>
        </p:txBody>
      </p:sp>
    </p:spTree>
    <p:extLst>
      <p:ext uri="{BB962C8B-B14F-4D97-AF65-F5344CB8AC3E}">
        <p14:creationId xmlns:p14="http://schemas.microsoft.com/office/powerpoint/2010/main" val="929377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العوامل المؤثرة سلباً على  الشبكات </a:t>
            </a:r>
          </a:p>
        </p:txBody>
      </p:sp>
      <p:sp>
        <p:nvSpPr>
          <p:cNvPr id="3" name="Content Placeholder 2"/>
          <p:cNvSpPr>
            <a:spLocks noGrp="1"/>
          </p:cNvSpPr>
          <p:nvPr>
            <p:ph idx="1"/>
          </p:nvPr>
        </p:nvSpPr>
        <p:spPr/>
        <p:txBody>
          <a:bodyPr>
            <a:normAutofit/>
          </a:bodyPr>
          <a:lstStyle/>
          <a:p>
            <a:pPr lvl="0"/>
            <a:r>
              <a:rPr lang="ar-SA" sz="3200" dirty="0">
                <a:solidFill>
                  <a:schemeClr val="accent2"/>
                </a:solidFill>
              </a:rPr>
              <a:t>كثرة العملاء </a:t>
            </a:r>
            <a:r>
              <a:rPr lang="ar-SA" sz="3200" dirty="0"/>
              <a:t>( المستخدمين ) الداخلين على شبكة الحاسب يؤدي إلى بطء الشبكة.</a:t>
            </a:r>
            <a:endParaRPr lang="en-US" sz="3200" dirty="0"/>
          </a:p>
          <a:p>
            <a:pPr lvl="0"/>
            <a:r>
              <a:rPr lang="ar-SA" sz="3200" dirty="0">
                <a:solidFill>
                  <a:schemeClr val="accent2"/>
                </a:solidFill>
              </a:rPr>
              <a:t>صعوبة اكتشاف الأخطاء أو الأعطال </a:t>
            </a:r>
            <a:r>
              <a:rPr lang="ar-SA" sz="3200" dirty="0"/>
              <a:t>في الشبكات خاصة إذا لم يكن العطل في أحد مكونات الشبكة المادية.</a:t>
            </a:r>
            <a:endParaRPr lang="en-US" sz="3200" dirty="0"/>
          </a:p>
          <a:p>
            <a:pPr lvl="0"/>
            <a:r>
              <a:rPr lang="ar-SA" dirty="0">
                <a:solidFill>
                  <a:schemeClr val="accent2"/>
                </a:solidFill>
              </a:rPr>
              <a:t>قطع أو ثني الأسلاك </a:t>
            </a:r>
            <a:r>
              <a:rPr lang="ar-SA" sz="3200" dirty="0"/>
              <a:t>( الكابلات) يؤدي إلى تعطيل الشبكة.</a:t>
            </a:r>
            <a:endParaRPr lang="en-US" sz="3200" dirty="0"/>
          </a:p>
          <a:p>
            <a:endParaRPr lang="ar-SA" sz="3200" dirty="0"/>
          </a:p>
        </p:txBody>
      </p:sp>
    </p:spTree>
    <p:extLst>
      <p:ext uri="{BB962C8B-B14F-4D97-AF65-F5344CB8AC3E}">
        <p14:creationId xmlns:p14="http://schemas.microsoft.com/office/powerpoint/2010/main" val="3715896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620688"/>
            <a:ext cx="3682752" cy="1143000"/>
          </a:xfrm>
          <a:noFill/>
          <a:ln w="9525">
            <a:noFill/>
            <a:miter lim="800000"/>
            <a:headEnd/>
            <a:tailEnd/>
          </a:ln>
        </p:spPr>
        <p:txBody>
          <a:bodyPr vert="horz" anchor="ctr">
            <a:noAutofit/>
          </a:bodyPr>
          <a:lstStyle/>
          <a:p>
            <a:pPr algn="ctr" eaLnBrk="0" hangingPunct="0"/>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الشبكات العالمية الإنترنت (</a:t>
            </a:r>
            <a:r>
              <a:rPr lang="en-US" sz="3600" b="1" dirty="0" smtClean="0">
                <a:solidFill>
                  <a:schemeClr val="accent2"/>
                </a:solidFill>
                <a:effectLst>
                  <a:outerShdw blurRad="38100" dist="38100" dir="2700000" algn="tl">
                    <a:srgbClr val="C0C0C0"/>
                  </a:outerShdw>
                </a:effectLst>
                <a:latin typeface="Lucida Sans Unicode" pitchFamily="34" charset="0"/>
                <a:ea typeface="+mn-ea"/>
                <a:cs typeface="+mn-cs"/>
              </a:rPr>
              <a:t>Internet</a:t>
            </a:r>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a:t>
            </a:r>
            <a:endParaRPr lang="ar-SA" sz="36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57200" y="1916832"/>
            <a:ext cx="8435280" cy="4824536"/>
          </a:xfrm>
        </p:spPr>
        <p:txBody>
          <a:bodyPr>
            <a:normAutofit fontScale="92500" lnSpcReduction="10000"/>
          </a:bodyPr>
          <a:lstStyle/>
          <a:p>
            <a:pPr lvl="0"/>
            <a:r>
              <a:rPr lang="ar-SA" sz="3000" dirty="0" smtClean="0">
                <a:cs typeface="+mj-cs"/>
              </a:rPr>
              <a:t>هي </a:t>
            </a:r>
            <a:r>
              <a:rPr lang="ar-SA" sz="3000" dirty="0">
                <a:cs typeface="+mj-cs"/>
              </a:rPr>
              <a:t>شبكة عالمية تربط الآلف من شبكات العالم بمختلف أنواعها </a:t>
            </a:r>
            <a:r>
              <a:rPr lang="ar-SA" sz="3000" dirty="0" smtClean="0">
                <a:cs typeface="+mj-cs"/>
              </a:rPr>
              <a:t>مع بعضها </a:t>
            </a:r>
            <a:r>
              <a:rPr lang="ar-SA" sz="3000" dirty="0">
                <a:cs typeface="+mj-cs"/>
              </a:rPr>
              <a:t>البعض </a:t>
            </a:r>
            <a:r>
              <a:rPr lang="ar-SA" sz="3000" dirty="0" smtClean="0">
                <a:cs typeface="+mj-cs"/>
              </a:rPr>
              <a:t>, بدأت </a:t>
            </a:r>
            <a:r>
              <a:rPr lang="ar-SA" sz="3000" dirty="0">
                <a:cs typeface="+mj-cs"/>
              </a:rPr>
              <a:t>فكرة الانترنت كفكرة حكومية عسكرية في </a:t>
            </a:r>
            <a:r>
              <a:rPr lang="ar-SA" sz="3000" dirty="0" smtClean="0">
                <a:cs typeface="+mj-cs"/>
              </a:rPr>
              <a:t>وزارة الدفاع الأمريكية  </a:t>
            </a:r>
            <a:r>
              <a:rPr lang="ar-SA" sz="3000" dirty="0">
                <a:cs typeface="+mj-cs"/>
              </a:rPr>
              <a:t>ثم امتدت لتشمل القطاع الأكاديمي و التعليمي </a:t>
            </a:r>
            <a:r>
              <a:rPr lang="ar-SA" sz="3000" dirty="0" smtClean="0">
                <a:cs typeface="+mj-cs"/>
              </a:rPr>
              <a:t>ثم بعد </a:t>
            </a:r>
            <a:r>
              <a:rPr lang="ar-SA" sz="3000" dirty="0">
                <a:cs typeface="+mj-cs"/>
              </a:rPr>
              <a:t>ذلك إلى القطاع التجاري و أخير أصبحت في متناول الأفراد . </a:t>
            </a:r>
            <a:endParaRPr lang="ar-SA" sz="3000" dirty="0" smtClean="0">
              <a:cs typeface="+mj-cs"/>
            </a:endParaRPr>
          </a:p>
          <a:p>
            <a:pPr marL="0" lvl="0" indent="0">
              <a:buNone/>
            </a:pPr>
            <a:endParaRPr lang="ar-SA" sz="1200" dirty="0" smtClean="0">
              <a:cs typeface="+mj-cs"/>
            </a:endParaRPr>
          </a:p>
          <a:p>
            <a:pPr lvl="0"/>
            <a:r>
              <a:rPr lang="ar-SA" sz="3000" dirty="0" smtClean="0">
                <a:cs typeface="+mj-cs"/>
              </a:rPr>
              <a:t>الانترنت </a:t>
            </a:r>
            <a:r>
              <a:rPr lang="ar-SA" sz="3000" dirty="0">
                <a:cs typeface="+mj-cs"/>
              </a:rPr>
              <a:t>أكبر دليل عالمي لتطور الشبكات الذي مايزال مستمرا.</a:t>
            </a:r>
            <a:endParaRPr lang="ar-SA" sz="3000" dirty="0" smtClean="0">
              <a:cs typeface="+mj-cs"/>
            </a:endParaRPr>
          </a:p>
          <a:p>
            <a:pPr marL="0" lvl="0" indent="0">
              <a:buNone/>
            </a:pPr>
            <a:r>
              <a:rPr lang="ar-SA" dirty="0"/>
              <a:t>	</a:t>
            </a:r>
            <a:r>
              <a:rPr lang="ar-SA" dirty="0" smtClean="0"/>
              <a:t>تقدم هذه الشبكة العديد من الخدمات :</a:t>
            </a:r>
          </a:p>
          <a:p>
            <a:pPr lvl="2">
              <a:buFont typeface="Wingdings" panose="05000000000000000000" pitchFamily="2" charset="2"/>
              <a:buChar char="ü"/>
            </a:pPr>
            <a:r>
              <a:rPr lang="ar-SA" sz="2600" dirty="0" smtClean="0"/>
              <a:t>البريد الالكتروني .</a:t>
            </a:r>
          </a:p>
          <a:p>
            <a:pPr lvl="2">
              <a:buFont typeface="Wingdings" panose="05000000000000000000" pitchFamily="2" charset="2"/>
              <a:buChar char="ü"/>
            </a:pPr>
            <a:r>
              <a:rPr lang="ar-SA" sz="2600" dirty="0" smtClean="0"/>
              <a:t>التجارة الالكترونية .</a:t>
            </a:r>
          </a:p>
          <a:p>
            <a:pPr lvl="2">
              <a:buFont typeface="Wingdings" panose="05000000000000000000" pitchFamily="2" charset="2"/>
              <a:buChar char="ü"/>
            </a:pPr>
            <a:r>
              <a:rPr lang="ar-SA" sz="2600" dirty="0" smtClean="0"/>
              <a:t>الأخبار .</a:t>
            </a:r>
          </a:p>
          <a:p>
            <a:pPr lvl="2">
              <a:buFont typeface="Wingdings" panose="05000000000000000000" pitchFamily="2" charset="2"/>
              <a:buChar char="ü"/>
            </a:pPr>
            <a:r>
              <a:rPr lang="ar-SA" sz="2600" dirty="0" smtClean="0"/>
              <a:t>برامج التواصل الاجتماعي .</a:t>
            </a:r>
          </a:p>
          <a:p>
            <a:pPr lvl="2">
              <a:buFont typeface="Wingdings" panose="05000000000000000000" pitchFamily="2" charset="2"/>
              <a:buChar char="ü"/>
            </a:pPr>
            <a:r>
              <a:rPr lang="ar-SA" sz="2600" dirty="0" smtClean="0"/>
              <a:t>التعليم . </a:t>
            </a:r>
          </a:p>
          <a:p>
            <a:pPr lvl="0"/>
            <a:endParaRPr lang="ar-SA" sz="3200" dirty="0"/>
          </a:p>
        </p:txBody>
      </p:sp>
      <p:pic>
        <p:nvPicPr>
          <p:cNvPr id="9218" name="Picture 2" descr="http://www.ipfix.be/uploads/images/IPSec%20VPN%20Networ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376" y="0"/>
            <a:ext cx="3724287" cy="214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761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N01oooNNiss/UBL34ur21uI/AAAAAAAAACo/UbqFmvOKW8E/s1600/verus.jpg"/>
          <p:cNvPicPr>
            <a:picLocks noChangeAspect="1" noChangeArrowheads="1"/>
          </p:cNvPicPr>
          <p:nvPr/>
        </p:nvPicPr>
        <p:blipFill rotWithShape="1">
          <a:blip r:embed="rId2">
            <a:extLst>
              <a:ext uri="{28A0092B-C50C-407E-A947-70E740481C1C}">
                <a14:useLocalDpi xmlns:a14="http://schemas.microsoft.com/office/drawing/2010/main" val="0"/>
              </a:ext>
            </a:extLst>
          </a:blip>
          <a:srcRect l="13356" r="304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1560" y="4509120"/>
            <a:ext cx="3960440" cy="1470025"/>
          </a:xfrm>
          <a:ln>
            <a:headEnd/>
            <a:tailEnd/>
          </a:ln>
        </p:spPr>
        <p:style>
          <a:lnRef idx="1">
            <a:schemeClr val="dk1"/>
          </a:lnRef>
          <a:fillRef idx="3">
            <a:schemeClr val="dk1"/>
          </a:fillRef>
          <a:effectRef idx="2">
            <a:schemeClr val="dk1"/>
          </a:effectRef>
          <a:fontRef idx="minor">
            <a:schemeClr val="lt1"/>
          </a:fontRef>
        </p:style>
        <p:txBody>
          <a:bodyPr vert="horz" anchor="ctr">
            <a:noAutofit/>
          </a:bodyPr>
          <a:lstStyle/>
          <a:p>
            <a:pPr algn="ctr" eaLnBrk="0" hangingPunct="0"/>
            <a:r>
              <a:rPr lang="ar-SA" sz="7200" dirty="0" smtClean="0">
                <a:solidFill>
                  <a:schemeClr val="bg1"/>
                </a:solidFill>
                <a:effectLst>
                  <a:outerShdw blurRad="38100" dist="38100" dir="2700000" algn="tl">
                    <a:srgbClr val="C0C0C0"/>
                  </a:outerShdw>
                </a:effectLst>
                <a:latin typeface="Lucida Sans Unicode" pitchFamily="34" charset="0"/>
                <a:ea typeface="+mn-ea"/>
                <a:cs typeface="+mn-cs"/>
              </a:rPr>
              <a:t>الفيروسات</a:t>
            </a:r>
            <a:endParaRPr lang="ar-SA" sz="7200" dirty="0">
              <a:solidFill>
                <a:schemeClr val="bg1"/>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2028046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140968"/>
            <a:ext cx="8246099" cy="3484984"/>
          </a:xfrm>
        </p:spPr>
        <p:txBody>
          <a:bodyPr>
            <a:normAutofit/>
          </a:bodyPr>
          <a:lstStyle/>
          <a:p>
            <a:pPr algn="just">
              <a:buFont typeface="Arial" pitchFamily="34" charset="0"/>
              <a:buChar char="•"/>
            </a:pPr>
            <a:r>
              <a:rPr lang="ar-SA" dirty="0"/>
              <a:t>هو عبارة عن برنامج ولكن تم تصميمه بهدف إلحاق الضرر بنظام الحاسب </a:t>
            </a:r>
            <a:r>
              <a:rPr lang="ar-SA" dirty="0" smtClean="0"/>
              <a:t>, وحتى </a:t>
            </a:r>
            <a:r>
              <a:rPr lang="ar-SA" dirty="0"/>
              <a:t>يتحقق ذلك يلزم أن تكون لهذا البرنامج القدرة على ربط نفسه بالبرامج الأخرى </a:t>
            </a:r>
            <a:r>
              <a:rPr lang="ar-SA" dirty="0" smtClean="0"/>
              <a:t>و كذلك </a:t>
            </a:r>
            <a:r>
              <a:rPr lang="ar-SA" dirty="0"/>
              <a:t>القدرة على إعادة تكرار نفسه بحيث يتوالد ويتكاثر مما يتيح له فرصة الانتشار </a:t>
            </a:r>
            <a:r>
              <a:rPr lang="ar-SA" dirty="0" smtClean="0"/>
              <a:t>.</a:t>
            </a:r>
            <a:endParaRPr lang="en-US" dirty="0"/>
          </a:p>
        </p:txBody>
      </p:sp>
      <p:pic>
        <p:nvPicPr>
          <p:cNvPr id="2052" name="Picture 4" descr="http://lh6.ggpht.com/_7j9_wImuykI/Sp8yoi38E8I/AAAAAAAACBc/trpyii35lmI/s800/computer-virus-picture.jpg"/>
          <p:cNvPicPr>
            <a:picLocks noChangeAspect="1" noChangeArrowheads="1"/>
          </p:cNvPicPr>
          <p:nvPr/>
        </p:nvPicPr>
        <p:blipFill rotWithShape="1">
          <a:blip r:embed="rId2">
            <a:extLst>
              <a:ext uri="{28A0092B-C50C-407E-A947-70E740481C1C}">
                <a14:useLocalDpi xmlns:a14="http://schemas.microsoft.com/office/drawing/2010/main" val="0"/>
              </a:ext>
            </a:extLst>
          </a:blip>
          <a:srcRect l="7847" t="7303" r="8125" b="8290"/>
          <a:stretch/>
        </p:blipFill>
        <p:spPr bwMode="auto">
          <a:xfrm>
            <a:off x="392199" y="476672"/>
            <a:ext cx="6844097"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32040" y="1844824"/>
            <a:ext cx="3826768" cy="1143000"/>
          </a:xfrm>
          <a:ln>
            <a:headEnd/>
            <a:tailEnd/>
          </a:ln>
        </p:spPr>
        <p:style>
          <a:lnRef idx="1">
            <a:schemeClr val="accent3"/>
          </a:lnRef>
          <a:fillRef idx="2">
            <a:schemeClr val="accent3"/>
          </a:fillRef>
          <a:effectRef idx="1">
            <a:schemeClr val="accent3"/>
          </a:effectRef>
          <a:fontRef idx="minor">
            <a:schemeClr val="dk1"/>
          </a:fontRef>
        </p:style>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تعريف الفيروس </a:t>
            </a:r>
          </a:p>
        </p:txBody>
      </p:sp>
    </p:spTree>
    <p:extLst>
      <p:ext uri="{BB962C8B-B14F-4D97-AF65-F5344CB8AC3E}">
        <p14:creationId xmlns:p14="http://schemas.microsoft.com/office/powerpoint/2010/main" val="2504162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1412776"/>
            <a:ext cx="3826768" cy="1143000"/>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شبكات الحاسب الآلي</a:t>
            </a:r>
          </a:p>
        </p:txBody>
      </p:sp>
      <p:sp>
        <p:nvSpPr>
          <p:cNvPr id="3" name="Content Placeholder 2"/>
          <p:cNvSpPr>
            <a:spLocks noGrp="1"/>
          </p:cNvSpPr>
          <p:nvPr>
            <p:ph idx="1"/>
          </p:nvPr>
        </p:nvSpPr>
        <p:spPr>
          <a:xfrm>
            <a:off x="899592" y="3356992"/>
            <a:ext cx="7745288" cy="2520280"/>
          </a:xfrm>
        </p:spPr>
        <p:txBody>
          <a:bodyPr>
            <a:noAutofit/>
          </a:bodyPr>
          <a:lstStyle/>
          <a:p>
            <a:pPr marL="0" lvl="0" indent="0">
              <a:buNone/>
            </a:pPr>
            <a:r>
              <a:rPr lang="ar-SA" sz="3200" b="1" u="sng" dirty="0"/>
              <a:t>تعريف الشبكة :</a:t>
            </a:r>
            <a:endParaRPr lang="en-US" sz="3200" dirty="0"/>
          </a:p>
          <a:p>
            <a:endParaRPr lang="ar-SA" sz="3200" dirty="0" smtClean="0"/>
          </a:p>
          <a:p>
            <a:pPr marL="0" indent="0">
              <a:buNone/>
            </a:pPr>
            <a:r>
              <a:rPr lang="ar-SA" sz="3200" dirty="0" smtClean="0"/>
              <a:t>" </a:t>
            </a:r>
            <a:r>
              <a:rPr lang="ar-SA" sz="3200" dirty="0"/>
              <a:t>الشبكات هي مجموعة من أجهزة الحاسب وبعض الأجهزة الأخرى مرتبطة مع بعضها البعض للمشاركة في الموارد </a:t>
            </a:r>
            <a:r>
              <a:rPr lang="ar-SA" sz="3200" dirty="0" smtClean="0"/>
              <a:t>".</a:t>
            </a:r>
            <a:endParaRPr lang="en-US" sz="3200" dirty="0"/>
          </a:p>
        </p:txBody>
      </p:sp>
      <p:pic>
        <p:nvPicPr>
          <p:cNvPr id="11266" name="Picture 2" descr="http://cloudtimes.org/wp-content/uploads/2012/11/Services-network-clo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4176464" cy="313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367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fontScale="90000"/>
          </a:bodyPr>
          <a:lstStyle/>
          <a:p>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ما هي فيروسات الكمبيوتر وبرامج التجسس والإعلانات</a:t>
            </a:r>
            <a:r>
              <a:rPr lang="ar-SA" sz="4000" dirty="0" smtClean="0">
                <a:solidFill>
                  <a:schemeClr val="accent2">
                    <a:lumMod val="75000"/>
                  </a:schemeClr>
                </a:solidFill>
              </a:rPr>
              <a:t>؟</a:t>
            </a:r>
            <a:endParaRPr lang="ar-SA" dirty="0"/>
          </a:p>
        </p:txBody>
      </p:sp>
      <p:sp>
        <p:nvSpPr>
          <p:cNvPr id="3" name="Content Placeholder 2"/>
          <p:cNvSpPr>
            <a:spLocks noGrp="1"/>
          </p:cNvSpPr>
          <p:nvPr>
            <p:ph idx="1"/>
          </p:nvPr>
        </p:nvSpPr>
        <p:spPr/>
        <p:txBody>
          <a:bodyPr>
            <a:normAutofit fontScale="92500" lnSpcReduction="10000"/>
          </a:bodyPr>
          <a:lstStyle/>
          <a:p>
            <a:r>
              <a:rPr lang="ar-SA" dirty="0" smtClean="0">
                <a:solidFill>
                  <a:schemeClr val="accent2">
                    <a:lumMod val="75000"/>
                  </a:schemeClr>
                </a:solidFill>
              </a:rPr>
              <a:t>فيروسات </a:t>
            </a:r>
            <a:r>
              <a:rPr lang="ar-SA" dirty="0">
                <a:solidFill>
                  <a:schemeClr val="accent2">
                    <a:lumMod val="75000"/>
                  </a:schemeClr>
                </a:solidFill>
              </a:rPr>
              <a:t>الكمبيوتر </a:t>
            </a:r>
            <a:r>
              <a:rPr lang="ar-SA" dirty="0" smtClean="0">
                <a:solidFill>
                  <a:schemeClr val="accent2">
                    <a:lumMod val="75000"/>
                  </a:schemeClr>
                </a:solidFill>
              </a:rPr>
              <a:t>: </a:t>
            </a:r>
            <a:r>
              <a:rPr lang="ar-SA" dirty="0" smtClean="0"/>
              <a:t>هي </a:t>
            </a:r>
            <a:r>
              <a:rPr lang="ar-SA" dirty="0"/>
              <a:t>برامج كمبيوتر مصممة للعمل على جهاز الكمبيوتر لديك دون إذن منك والتداخل مع عمليات وسجلات الكمبيوتر وتخريب أو حذف المعلومات أو حتى استغلال موارد النظام لديك لأغراض تخريبية أخرى. </a:t>
            </a:r>
            <a:endParaRPr lang="ar-SA" dirty="0" smtClean="0"/>
          </a:p>
          <a:p>
            <a:r>
              <a:rPr lang="ar-SA" dirty="0" smtClean="0">
                <a:solidFill>
                  <a:schemeClr val="accent2">
                    <a:lumMod val="75000"/>
                  </a:schemeClr>
                </a:solidFill>
              </a:rPr>
              <a:t>برامج </a:t>
            </a:r>
            <a:r>
              <a:rPr lang="ar-SA" dirty="0">
                <a:solidFill>
                  <a:schemeClr val="accent2">
                    <a:lumMod val="75000"/>
                  </a:schemeClr>
                </a:solidFill>
              </a:rPr>
              <a:t>الإعلانات </a:t>
            </a:r>
            <a:r>
              <a:rPr lang="en-US" dirty="0">
                <a:solidFill>
                  <a:schemeClr val="accent2">
                    <a:lumMod val="75000"/>
                  </a:schemeClr>
                </a:solidFill>
              </a:rPr>
              <a:t>A</a:t>
            </a:r>
            <a:r>
              <a:rPr lang="en-US" dirty="0" smtClean="0">
                <a:solidFill>
                  <a:schemeClr val="accent2">
                    <a:lumMod val="75000"/>
                  </a:schemeClr>
                </a:solidFill>
              </a:rPr>
              <a:t>dware </a:t>
            </a:r>
            <a:r>
              <a:rPr lang="ar-SA" dirty="0" smtClean="0">
                <a:solidFill>
                  <a:schemeClr val="accent2">
                    <a:lumMod val="75000"/>
                  </a:schemeClr>
                </a:solidFill>
              </a:rPr>
              <a:t> :  </a:t>
            </a:r>
            <a:r>
              <a:rPr lang="ar-SA" dirty="0"/>
              <a:t>مصممة للدعاية والإعلان وتغيير الإعدادات العامة في أجهزة الكمبيوتر التي تتغلغل فيها. </a:t>
            </a:r>
            <a:endParaRPr lang="ar-SA" dirty="0" smtClean="0"/>
          </a:p>
          <a:p>
            <a:r>
              <a:rPr lang="ar-SA" dirty="0" smtClean="0">
                <a:solidFill>
                  <a:schemeClr val="accent2">
                    <a:lumMod val="75000"/>
                  </a:schemeClr>
                </a:solidFill>
              </a:rPr>
              <a:t>برامج </a:t>
            </a:r>
            <a:r>
              <a:rPr lang="ar-SA" dirty="0">
                <a:solidFill>
                  <a:schemeClr val="accent2">
                    <a:lumMod val="75000"/>
                  </a:schemeClr>
                </a:solidFill>
              </a:rPr>
              <a:t>التجسس </a:t>
            </a:r>
            <a:r>
              <a:rPr lang="ar-SA" dirty="0" smtClean="0">
                <a:solidFill>
                  <a:schemeClr val="accent2">
                    <a:lumMod val="75000"/>
                  </a:schemeClr>
                </a:solidFill>
              </a:rPr>
              <a:t> </a:t>
            </a:r>
            <a:r>
              <a:rPr lang="en-US" dirty="0" smtClean="0">
                <a:solidFill>
                  <a:schemeClr val="accent2">
                    <a:lumMod val="75000"/>
                  </a:schemeClr>
                </a:solidFill>
              </a:rPr>
              <a:t> : spyware </a:t>
            </a:r>
            <a:r>
              <a:rPr lang="ar-SA" dirty="0" smtClean="0">
                <a:solidFill>
                  <a:schemeClr val="accent2">
                    <a:lumMod val="75000"/>
                  </a:schemeClr>
                </a:solidFill>
              </a:rPr>
              <a:t> </a:t>
            </a:r>
            <a:r>
              <a:rPr lang="ar-SA" dirty="0"/>
              <a:t>مصممة لجمع المعلومات الشخصية </a:t>
            </a:r>
            <a:r>
              <a:rPr lang="ar-SA" dirty="0" smtClean="0"/>
              <a:t>من </a:t>
            </a:r>
            <a:r>
              <a:rPr lang="ar-SA" dirty="0"/>
              <a:t>المواقع الإلكترونية التي تزورها، بل أنها تستطيع الحصول على رقم بطاقة الائتمان الخاصة بك من كمبيوترك دون علمك.</a:t>
            </a:r>
          </a:p>
          <a:p>
            <a:endParaRPr lang="ar-SA" dirty="0"/>
          </a:p>
        </p:txBody>
      </p:sp>
    </p:spTree>
    <p:extLst>
      <p:ext uri="{BB962C8B-B14F-4D97-AF65-F5344CB8AC3E}">
        <p14:creationId xmlns:p14="http://schemas.microsoft.com/office/powerpoint/2010/main" val="703493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أنواع الفيروسات </a:t>
            </a:r>
          </a:p>
        </p:txBody>
      </p:sp>
      <p:sp>
        <p:nvSpPr>
          <p:cNvPr id="3" name="Content Placeholder 2"/>
          <p:cNvSpPr>
            <a:spLocks noGrp="1"/>
          </p:cNvSpPr>
          <p:nvPr>
            <p:ph idx="1"/>
          </p:nvPr>
        </p:nvSpPr>
        <p:spPr>
          <a:xfrm>
            <a:off x="395536" y="1124744"/>
            <a:ext cx="8507288" cy="5544616"/>
          </a:xfrm>
        </p:spPr>
        <p:txBody>
          <a:bodyPr>
            <a:noAutofit/>
          </a:bodyPr>
          <a:lstStyle/>
          <a:p>
            <a:pPr lvl="0"/>
            <a:r>
              <a:rPr lang="ar-SA" sz="2800" b="1" dirty="0" smtClean="0">
                <a:solidFill>
                  <a:schemeClr val="accent2">
                    <a:lumMod val="75000"/>
                  </a:schemeClr>
                </a:solidFill>
              </a:rPr>
              <a:t>االفيروسات الدودية   </a:t>
            </a:r>
            <a:r>
              <a:rPr lang="en-US" sz="2800" b="1" dirty="0" smtClean="0">
                <a:solidFill>
                  <a:schemeClr val="accent2">
                    <a:lumMod val="75000"/>
                  </a:schemeClr>
                </a:solidFill>
              </a:rPr>
              <a:t>Worms </a:t>
            </a:r>
            <a:r>
              <a:rPr lang="ar-SA" sz="2800" dirty="0" smtClean="0">
                <a:solidFill>
                  <a:schemeClr val="accent2">
                    <a:lumMod val="75000"/>
                  </a:schemeClr>
                </a:solidFill>
              </a:rPr>
              <a:t>: </a:t>
            </a:r>
          </a:p>
          <a:p>
            <a:pPr marL="457200" lvl="1" indent="0">
              <a:buNone/>
            </a:pPr>
            <a:r>
              <a:rPr lang="ar-SA" dirty="0"/>
              <a:t>	</a:t>
            </a:r>
            <a:r>
              <a:rPr lang="ar-SA" dirty="0" smtClean="0"/>
              <a:t>الفيروس الدودي لا يسبب اضرار لاي نوع من الملفات ولكنه يتسبب بتوقيف النظام عن العمل من خلال إعادة نسخ نفسه ويتواجد في الذاكرة الرئيسية و ينتشر بسرعة فائقة جدا في الشبكات . </a:t>
            </a:r>
          </a:p>
          <a:p>
            <a:pPr lvl="0"/>
            <a:endParaRPr lang="ar-SA" sz="2800" b="1" dirty="0" smtClean="0">
              <a:solidFill>
                <a:schemeClr val="accent2">
                  <a:lumMod val="75000"/>
                </a:schemeClr>
              </a:solidFill>
            </a:endParaRPr>
          </a:p>
          <a:p>
            <a:pPr lvl="0"/>
            <a:r>
              <a:rPr lang="ar-SA" sz="2800" b="1" dirty="0" smtClean="0">
                <a:solidFill>
                  <a:schemeClr val="accent2">
                    <a:lumMod val="75000"/>
                  </a:schemeClr>
                </a:solidFill>
              </a:rPr>
              <a:t>حصان </a:t>
            </a:r>
            <a:r>
              <a:rPr lang="ar-SA" sz="2800" b="1" dirty="0">
                <a:solidFill>
                  <a:schemeClr val="accent2">
                    <a:lumMod val="75000"/>
                  </a:schemeClr>
                </a:solidFill>
              </a:rPr>
              <a:t>طراودة</a:t>
            </a:r>
            <a:r>
              <a:rPr lang="ar-SA" sz="2800" dirty="0">
                <a:solidFill>
                  <a:schemeClr val="accent2">
                    <a:lumMod val="75000"/>
                  </a:schemeClr>
                </a:solidFill>
              </a:rPr>
              <a:t> :</a:t>
            </a:r>
          </a:p>
          <a:p>
            <a:pPr marL="0" lvl="0" indent="0">
              <a:buNone/>
            </a:pPr>
            <a:r>
              <a:rPr lang="ar-SA" sz="2800" dirty="0"/>
              <a:t>	 هوبرنامج يدخل بشكل شرعي عند الاذن بتثبيته ويقوم بسرقة ملفات و ارقام سرية من جهازك </a:t>
            </a:r>
            <a:r>
              <a:rPr lang="ar-SA" sz="2800" dirty="0" smtClean="0"/>
              <a:t>.</a:t>
            </a:r>
          </a:p>
          <a:p>
            <a:pPr marL="0" lvl="0" indent="0">
              <a:buNone/>
            </a:pPr>
            <a:endParaRPr lang="en-US" sz="2800" dirty="0"/>
          </a:p>
          <a:p>
            <a:pPr lvl="0"/>
            <a:r>
              <a:rPr lang="ar-SA" sz="2800" b="1" dirty="0">
                <a:solidFill>
                  <a:schemeClr val="accent2">
                    <a:lumMod val="75000"/>
                  </a:schemeClr>
                </a:solidFill>
              </a:rPr>
              <a:t>القنابل الموقوتة</a:t>
            </a:r>
            <a:r>
              <a:rPr lang="ar-SA" sz="2800" dirty="0">
                <a:solidFill>
                  <a:schemeClr val="accent2">
                    <a:lumMod val="75000"/>
                  </a:schemeClr>
                </a:solidFill>
              </a:rPr>
              <a:t> </a:t>
            </a:r>
            <a:r>
              <a:rPr lang="en-US" sz="2800" b="1" dirty="0">
                <a:solidFill>
                  <a:schemeClr val="accent2">
                    <a:lumMod val="75000"/>
                  </a:schemeClr>
                </a:solidFill>
              </a:rPr>
              <a:t>Time Bombs</a:t>
            </a:r>
            <a:r>
              <a:rPr lang="ar-SA" sz="2800" dirty="0">
                <a:solidFill>
                  <a:schemeClr val="accent2">
                    <a:lumMod val="75000"/>
                  </a:schemeClr>
                </a:solidFill>
              </a:rPr>
              <a:t>:  </a:t>
            </a:r>
            <a:r>
              <a:rPr lang="ar-SA" sz="2800" dirty="0"/>
              <a:t>يفجر نفسه في وقت محدد .</a:t>
            </a:r>
            <a:endParaRPr lang="en-US" sz="2800" dirty="0"/>
          </a:p>
          <a:p>
            <a:pPr marL="457200" lvl="1" indent="0">
              <a:buNone/>
            </a:pPr>
            <a:endParaRPr lang="ar-SA" sz="2400" dirty="0"/>
          </a:p>
        </p:txBody>
      </p:sp>
    </p:spTree>
    <p:extLst>
      <p:ext uri="{BB962C8B-B14F-4D97-AF65-F5344CB8AC3E}">
        <p14:creationId xmlns:p14="http://schemas.microsoft.com/office/powerpoint/2010/main" val="2840724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كيف لي أن أعرف فيما إذا كان جهازي مصاباً بهذه البرامج؟</a:t>
            </a:r>
          </a:p>
        </p:txBody>
      </p:sp>
      <p:sp>
        <p:nvSpPr>
          <p:cNvPr id="3" name="Content Placeholder 2"/>
          <p:cNvSpPr>
            <a:spLocks noGrp="1"/>
          </p:cNvSpPr>
          <p:nvPr>
            <p:ph idx="1"/>
          </p:nvPr>
        </p:nvSpPr>
        <p:spPr>
          <a:xfrm>
            <a:off x="251520" y="1412776"/>
            <a:ext cx="8748464" cy="5040560"/>
          </a:xfrm>
        </p:spPr>
        <p:txBody>
          <a:bodyPr>
            <a:normAutofit fontScale="77500" lnSpcReduction="20000"/>
          </a:bodyPr>
          <a:lstStyle/>
          <a:p>
            <a:pPr marL="0" indent="0">
              <a:buNone/>
            </a:pPr>
            <a:r>
              <a:rPr lang="ar-SA" sz="3400" dirty="0" smtClean="0">
                <a:cs typeface="+mj-cs"/>
              </a:rPr>
              <a:t>	 تتواجد هذه البرامج أحيانا في </a:t>
            </a:r>
            <a:r>
              <a:rPr lang="ar-SA" sz="3400" dirty="0">
                <a:cs typeface="+mj-cs"/>
              </a:rPr>
              <a:t>جهاز الكمبيوتر لديك على مدى فترة زمنية طويلة دون أن تلحظها أو </a:t>
            </a:r>
            <a:r>
              <a:rPr lang="ar-SA" sz="3400" dirty="0" smtClean="0">
                <a:cs typeface="+mj-cs"/>
              </a:rPr>
              <a:t>تكتشفها و تظهر بعض</a:t>
            </a:r>
          </a:p>
          <a:p>
            <a:pPr marL="0" indent="0">
              <a:buNone/>
            </a:pPr>
            <a:endParaRPr lang="ar-SA" sz="1800" dirty="0" smtClean="0">
              <a:cs typeface="+mj-cs"/>
            </a:endParaRPr>
          </a:p>
          <a:p>
            <a:pPr marL="0" indent="0">
              <a:buNone/>
            </a:pPr>
            <a:r>
              <a:rPr lang="ar-SA" sz="3400" dirty="0">
                <a:cs typeface="+mj-cs"/>
              </a:rPr>
              <a:t>	</a:t>
            </a:r>
            <a:r>
              <a:rPr lang="ar-SA" sz="3400" dirty="0" smtClean="0">
                <a:cs typeface="+mj-cs"/>
              </a:rPr>
              <a:t> </a:t>
            </a:r>
            <a:r>
              <a:rPr lang="ar-SA" sz="4000" b="1" u="sng" dirty="0" smtClean="0">
                <a:solidFill>
                  <a:schemeClr val="accent2">
                    <a:lumMod val="75000"/>
                  </a:schemeClr>
                </a:solidFill>
                <a:cs typeface="+mj-cs"/>
              </a:rPr>
              <a:t>الأعراض الدالة على  الإصابة </a:t>
            </a:r>
            <a:r>
              <a:rPr lang="ar-SA" sz="4000" b="1" u="sng" dirty="0">
                <a:solidFill>
                  <a:schemeClr val="accent2">
                    <a:lumMod val="75000"/>
                  </a:schemeClr>
                </a:solidFill>
                <a:cs typeface="+mj-cs"/>
              </a:rPr>
              <a:t>بالفيروس </a:t>
            </a:r>
            <a:r>
              <a:rPr lang="ar-SA" sz="4000" b="1" u="sng" dirty="0" smtClean="0">
                <a:solidFill>
                  <a:schemeClr val="accent2">
                    <a:lumMod val="75000"/>
                  </a:schemeClr>
                </a:solidFill>
                <a:cs typeface="+mj-cs"/>
              </a:rPr>
              <a:t>مثل  :</a:t>
            </a:r>
          </a:p>
          <a:p>
            <a:pPr marL="0" indent="0">
              <a:buNone/>
            </a:pPr>
            <a:endParaRPr lang="ar-SA" sz="1400" dirty="0" smtClean="0">
              <a:cs typeface="+mj-cs"/>
            </a:endParaRPr>
          </a:p>
          <a:p>
            <a:r>
              <a:rPr lang="ar-SA" sz="3400" dirty="0" smtClean="0">
                <a:cs typeface="+mj-cs"/>
              </a:rPr>
              <a:t>بطء </a:t>
            </a:r>
            <a:r>
              <a:rPr lang="ar-SA" sz="3400" dirty="0">
                <a:cs typeface="+mj-cs"/>
              </a:rPr>
              <a:t>جهازك بصورة أكثر نسبياً من العادة </a:t>
            </a:r>
            <a:r>
              <a:rPr lang="ar-SA" sz="3400" dirty="0" smtClean="0">
                <a:cs typeface="+mj-cs"/>
              </a:rPr>
              <a:t>.</a:t>
            </a:r>
          </a:p>
          <a:p>
            <a:r>
              <a:rPr lang="ar-SA" sz="3400" dirty="0" smtClean="0">
                <a:cs typeface="+mj-cs"/>
              </a:rPr>
              <a:t>التوقف </a:t>
            </a:r>
            <a:r>
              <a:rPr lang="ar-SA" sz="3400" dirty="0">
                <a:cs typeface="+mj-cs"/>
              </a:rPr>
              <a:t>عن الاستجابة والقفل بين الحين والآخر </a:t>
            </a:r>
            <a:r>
              <a:rPr lang="ar-SA" sz="3400" dirty="0" smtClean="0">
                <a:cs typeface="+mj-cs"/>
              </a:rPr>
              <a:t>.</a:t>
            </a:r>
          </a:p>
          <a:p>
            <a:r>
              <a:rPr lang="ar-SA" sz="3400" dirty="0" smtClean="0">
                <a:cs typeface="+mj-cs"/>
              </a:rPr>
              <a:t>حدوث </a:t>
            </a:r>
            <a:r>
              <a:rPr lang="ar-SA" sz="3400" dirty="0">
                <a:cs typeface="+mj-cs"/>
              </a:rPr>
              <a:t>انهيار في النظام وإعادة التشغيل كل عدة دقائق وعدم التشغيل بشكل اعتيادي. </a:t>
            </a:r>
            <a:endParaRPr lang="ar-SA" sz="3400" dirty="0" smtClean="0">
              <a:cs typeface="+mj-cs"/>
            </a:endParaRPr>
          </a:p>
          <a:p>
            <a:r>
              <a:rPr lang="ar-SA" sz="3400" dirty="0" smtClean="0">
                <a:cs typeface="+mj-cs"/>
              </a:rPr>
              <a:t>تعطيل </a:t>
            </a:r>
            <a:r>
              <a:rPr lang="ar-SA" sz="3400" dirty="0">
                <a:cs typeface="+mj-cs"/>
              </a:rPr>
              <a:t>عمل </a:t>
            </a:r>
            <a:r>
              <a:rPr lang="ar-SA" sz="3400" dirty="0" smtClean="0">
                <a:cs typeface="+mj-cs"/>
              </a:rPr>
              <a:t>البرامج </a:t>
            </a:r>
            <a:r>
              <a:rPr lang="ar-SA" sz="3400" dirty="0">
                <a:cs typeface="+mj-cs"/>
              </a:rPr>
              <a:t>وعدم إمكانية الطباعة بالشكل </a:t>
            </a:r>
            <a:r>
              <a:rPr lang="ar-SA" sz="3400" dirty="0" smtClean="0">
                <a:cs typeface="+mj-cs"/>
              </a:rPr>
              <a:t>الصحيح.</a:t>
            </a:r>
          </a:p>
          <a:p>
            <a:r>
              <a:rPr lang="ar-SA" sz="3400" dirty="0" smtClean="0">
                <a:cs typeface="+mj-cs"/>
              </a:rPr>
              <a:t>تعذر الوصول </a:t>
            </a:r>
            <a:r>
              <a:rPr lang="ar-SA" sz="3400" dirty="0">
                <a:cs typeface="+mj-cs"/>
              </a:rPr>
              <a:t>إلى </a:t>
            </a:r>
            <a:r>
              <a:rPr lang="ar-SA" sz="3400" dirty="0" smtClean="0">
                <a:cs typeface="+mj-cs"/>
              </a:rPr>
              <a:t>الأقراص </a:t>
            </a:r>
            <a:r>
              <a:rPr lang="ar-SA" sz="3400" dirty="0">
                <a:cs typeface="+mj-cs"/>
              </a:rPr>
              <a:t>في جهازك وظهور العديد من رسائل الأخطاء</a:t>
            </a:r>
            <a:r>
              <a:rPr lang="ar-SA" sz="3400" dirty="0" smtClean="0">
                <a:cs typeface="+mj-cs"/>
              </a:rPr>
              <a:t>.</a:t>
            </a:r>
            <a:endParaRPr lang="ar-SA" sz="3400" dirty="0">
              <a:cs typeface="+mj-cs"/>
            </a:endParaRPr>
          </a:p>
          <a:p>
            <a:r>
              <a:rPr lang="ar-SA" sz="3400" dirty="0" smtClean="0">
                <a:cs typeface="+mj-cs"/>
              </a:rPr>
              <a:t>يظهر </a:t>
            </a:r>
            <a:r>
              <a:rPr lang="ar-SA" sz="3400" dirty="0">
                <a:cs typeface="+mj-cs"/>
              </a:rPr>
              <a:t>على الشاشة نوافذ منبثقة غير مرغوب فيها </a:t>
            </a:r>
            <a:r>
              <a:rPr lang="ar-SA" sz="3400" dirty="0" smtClean="0">
                <a:cs typeface="+mj-cs"/>
              </a:rPr>
              <a:t>حتى وأنت </a:t>
            </a:r>
            <a:r>
              <a:rPr lang="ar-SA" sz="3400" dirty="0">
                <a:cs typeface="+mj-cs"/>
              </a:rPr>
              <a:t>لا تتصفح الإنترنت. </a:t>
            </a:r>
            <a:endParaRPr lang="ar-SA" sz="3400" dirty="0" smtClean="0">
              <a:cs typeface="+mj-cs"/>
            </a:endParaRPr>
          </a:p>
          <a:p>
            <a:r>
              <a:rPr lang="ar-SA" sz="3400" dirty="0" smtClean="0">
                <a:cs typeface="+mj-cs"/>
              </a:rPr>
              <a:t>صفحة </a:t>
            </a:r>
            <a:r>
              <a:rPr lang="ar-SA" sz="3400" dirty="0">
                <a:cs typeface="+mj-cs"/>
              </a:rPr>
              <a:t>البدء لمستعرض الإنترنت لديك قد تختلف عن الصفحة التي تستخدمها، وقد تلاحظ وجود شريط أدوات غير مرغوب فيه على مستعرض </a:t>
            </a:r>
            <a:r>
              <a:rPr lang="ar-SA" sz="3400" dirty="0" smtClean="0">
                <a:cs typeface="+mj-cs"/>
              </a:rPr>
              <a:t>الإنترنت .</a:t>
            </a:r>
            <a:endParaRPr lang="ar-SA" sz="3400" dirty="0">
              <a:cs typeface="+mj-cs"/>
            </a:endParaRPr>
          </a:p>
        </p:txBody>
      </p:sp>
    </p:spTree>
    <p:extLst>
      <p:ext uri="{BB962C8B-B14F-4D97-AF65-F5344CB8AC3E}">
        <p14:creationId xmlns:p14="http://schemas.microsoft.com/office/powerpoint/2010/main" val="2257035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0" y="1556792"/>
            <a:ext cx="9010328" cy="4997152"/>
          </a:xfrm>
        </p:spPr>
        <p:txBody>
          <a:bodyPr>
            <a:noAutofit/>
          </a:bodyPr>
          <a:lstStyle/>
          <a:p>
            <a:pPr marL="457200" indent="-457200">
              <a:buFont typeface="+mj-lt"/>
              <a:buAutoNum type="arabicPeriod"/>
            </a:pPr>
            <a:r>
              <a:rPr lang="ar-SA" sz="2800" b="1" dirty="0" smtClean="0">
                <a:solidFill>
                  <a:schemeClr val="accent2">
                    <a:lumMod val="75000"/>
                  </a:schemeClr>
                </a:solidFill>
              </a:rPr>
              <a:t>الحصول </a:t>
            </a:r>
            <a:r>
              <a:rPr lang="ar-SA" sz="2800" b="1" dirty="0">
                <a:solidFill>
                  <a:schemeClr val="accent2">
                    <a:lumMod val="75000"/>
                  </a:schemeClr>
                </a:solidFill>
              </a:rPr>
              <a:t>على جدار حماية ناري </a:t>
            </a:r>
            <a:r>
              <a:rPr lang="ar-SA" sz="2800" b="1" dirty="0" smtClean="0">
                <a:solidFill>
                  <a:schemeClr val="accent2">
                    <a:lumMod val="75000"/>
                  </a:schemeClr>
                </a:solidFill>
              </a:rPr>
              <a:t> </a:t>
            </a:r>
            <a:r>
              <a:rPr lang="en-US" sz="2800" b="1" dirty="0" smtClean="0">
                <a:solidFill>
                  <a:schemeClr val="accent2">
                    <a:lumMod val="75000"/>
                  </a:schemeClr>
                </a:solidFill>
              </a:rPr>
              <a:t>Firewall</a:t>
            </a:r>
            <a:r>
              <a:rPr lang="ar-SA" sz="2800" b="1" dirty="0" smtClean="0">
                <a:solidFill>
                  <a:schemeClr val="accent2">
                    <a:lumMod val="75000"/>
                  </a:schemeClr>
                </a:solidFill>
              </a:rPr>
              <a:t> :</a:t>
            </a:r>
            <a:endParaRPr lang="en-US" sz="2800" b="1" dirty="0">
              <a:solidFill>
                <a:schemeClr val="accent2">
                  <a:lumMod val="75000"/>
                </a:schemeClr>
              </a:solidFill>
            </a:endParaRPr>
          </a:p>
          <a:p>
            <a:pPr marL="0" indent="0">
              <a:buNone/>
            </a:pPr>
            <a:r>
              <a:rPr lang="ar-SA" sz="2400" dirty="0" smtClean="0"/>
              <a:t>	</a:t>
            </a:r>
            <a:r>
              <a:rPr lang="ar-SA" sz="2800" dirty="0" smtClean="0">
                <a:cs typeface="+mj-cs"/>
              </a:rPr>
              <a:t>جدار </a:t>
            </a:r>
            <a:r>
              <a:rPr lang="ar-SA" sz="2800" dirty="0">
                <a:cs typeface="+mj-cs"/>
              </a:rPr>
              <a:t>الحماية الناري من الإنترنت هو برنامج أو جهاز يقوم بفرز وتصفية الفيروسات والديدان والمتسللين والمعتدين الذين يحاولون الوصول إلى جهازك عبر الإنترنت</a:t>
            </a:r>
            <a:r>
              <a:rPr lang="ar-SA" sz="2800" dirty="0" smtClean="0">
                <a:cs typeface="+mj-cs"/>
              </a:rPr>
              <a:t>.</a:t>
            </a:r>
          </a:p>
          <a:p>
            <a:pPr marL="0" indent="0">
              <a:buNone/>
            </a:pPr>
            <a:r>
              <a:rPr lang="ar-SA" sz="2800" dirty="0" smtClean="0">
                <a:cs typeface="+mj-cs"/>
              </a:rPr>
              <a:t> </a:t>
            </a:r>
            <a:r>
              <a:rPr lang="ar-SA" sz="2800" dirty="0">
                <a:cs typeface="+mj-cs"/>
              </a:rPr>
              <a:t>ويعتبر تركيب جدار حماية ناري أكثر الطرق فاعلية، وأهم خطوة أولية يمكنك اتخاذها لحماية جهاز الكمبيوتر لديك هو القيام بتركيب جدار حماية ناري قبل الدخول إلى الإنترنت للمرة الأولى والإبقاء عليه عاملاً في كافة الأوقات</a:t>
            </a:r>
            <a:r>
              <a:rPr lang="ar-SA" sz="2800" dirty="0" smtClean="0">
                <a:cs typeface="+mj-cs"/>
              </a:rPr>
              <a:t>.</a:t>
            </a:r>
            <a:r>
              <a:rPr lang="ar-SA" sz="2800" dirty="0">
                <a:cs typeface="+mj-cs"/>
              </a:rPr>
              <a:t/>
            </a:r>
            <a:br>
              <a:rPr lang="ar-SA" sz="2800" dirty="0">
                <a:cs typeface="+mj-cs"/>
              </a:rPr>
            </a:br>
            <a:r>
              <a:rPr lang="ar-SA" sz="2800" dirty="0">
                <a:cs typeface="+mj-cs"/>
              </a:rPr>
              <a:t>يمكنك الحصول على جدار حماية ناري لجهازك من محلات الكمبيوتر أو من خلال الإنترنت. </a:t>
            </a:r>
            <a:endParaRPr lang="ar-SA" sz="2800" dirty="0" smtClean="0">
              <a:cs typeface="+mj-cs"/>
            </a:endParaRPr>
          </a:p>
          <a:p>
            <a:pPr marL="0" indent="0">
              <a:buNone/>
            </a:pPr>
            <a:r>
              <a:rPr lang="ar-SA" sz="2800" dirty="0" smtClean="0">
                <a:cs typeface="+mj-cs"/>
              </a:rPr>
              <a:t>علما </a:t>
            </a:r>
            <a:r>
              <a:rPr lang="ar-SA" sz="2800" dirty="0">
                <a:cs typeface="+mj-cs"/>
              </a:rPr>
              <a:t>أن بعض أنظمة التشغيل مثل ويندوز </a:t>
            </a:r>
            <a:r>
              <a:rPr lang="en-US" sz="2800" dirty="0" smtClean="0">
                <a:cs typeface="+mj-cs"/>
              </a:rPr>
              <a:t> </a:t>
            </a:r>
            <a:r>
              <a:rPr lang="ar-SA" sz="2800" dirty="0">
                <a:cs typeface="+mj-cs"/>
              </a:rPr>
              <a:t>يوجد من ضمنها جدار حماية ناري</a:t>
            </a:r>
            <a:r>
              <a:rPr lang="ar-SA" sz="2800" dirty="0" smtClean="0">
                <a:cs typeface="+mj-cs"/>
              </a:rPr>
              <a:t>.</a:t>
            </a:r>
            <a:endParaRPr lang="ar-SA" sz="2800" dirty="0">
              <a:cs typeface="+mj-cs"/>
            </a:endParaRPr>
          </a:p>
        </p:txBody>
      </p:sp>
    </p:spTree>
    <p:extLst>
      <p:ext uri="{BB962C8B-B14F-4D97-AF65-F5344CB8AC3E}">
        <p14:creationId xmlns:p14="http://schemas.microsoft.com/office/powerpoint/2010/main" val="4279705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683568" y="1600200"/>
            <a:ext cx="8003232" cy="4525963"/>
          </a:xfrm>
        </p:spPr>
        <p:txBody>
          <a:bodyPr>
            <a:noAutofit/>
          </a:bodyPr>
          <a:lstStyle/>
          <a:p>
            <a:pPr marL="0" lvl="0" indent="0" algn="just">
              <a:buNone/>
            </a:pPr>
            <a:r>
              <a:rPr lang="ar-SA" sz="2800" dirty="0" smtClean="0">
                <a:solidFill>
                  <a:schemeClr val="accent2">
                    <a:lumMod val="75000"/>
                  </a:schemeClr>
                </a:solidFill>
              </a:rPr>
              <a:t>2</a:t>
            </a:r>
            <a:r>
              <a:rPr lang="ar-SA" sz="2800" b="1" dirty="0">
                <a:solidFill>
                  <a:schemeClr val="accent2">
                    <a:lumMod val="75000"/>
                  </a:schemeClr>
                </a:solidFill>
              </a:rPr>
              <a:t>. تحميل البرامج المضادة للفيروسات: </a:t>
            </a:r>
          </a:p>
          <a:p>
            <a:pPr marL="0" lvl="0" indent="0" algn="just">
              <a:buNone/>
            </a:pPr>
            <a:r>
              <a:rPr lang="ar-SA" sz="2800" dirty="0">
                <a:solidFill>
                  <a:schemeClr val="accent2">
                    <a:lumMod val="75000"/>
                  </a:schemeClr>
                </a:solidFill>
              </a:rPr>
              <a:t>	</a:t>
            </a:r>
            <a:r>
              <a:rPr lang="ar-SA" sz="2800" dirty="0" smtClean="0">
                <a:cs typeface="+mj-cs"/>
              </a:rPr>
              <a:t>حيث </a:t>
            </a:r>
            <a:r>
              <a:rPr lang="ar-SA" sz="2800" dirty="0">
                <a:cs typeface="+mj-cs"/>
              </a:rPr>
              <a:t>يقوم برنامج مكافحة الفيروسات بفحص جهازك لمعرفة الفيروسات الجديدة التي أصيب بها ومن ثم تنظيف هذه الفيروسات بما يكفل عدم إلحاق المزيد من الأذى بجهازك</a:t>
            </a:r>
            <a:r>
              <a:rPr lang="ar-SA" sz="2800" dirty="0" smtClean="0">
                <a:cs typeface="+mj-cs"/>
              </a:rPr>
              <a:t>. </a:t>
            </a:r>
          </a:p>
          <a:p>
            <a:pPr marL="0" lvl="0" indent="0" algn="just">
              <a:buNone/>
            </a:pPr>
            <a:r>
              <a:rPr lang="ar-SA" sz="2800" dirty="0" smtClean="0">
                <a:cs typeface="+mj-cs"/>
              </a:rPr>
              <a:t>وتكون </a:t>
            </a:r>
            <a:r>
              <a:rPr lang="ar-SA" sz="2800" dirty="0">
                <a:cs typeface="+mj-cs"/>
              </a:rPr>
              <a:t>عديمة الفائدة في مواجهة الفيروسات الجديدة إلا إذا تم تحديث البرنامج من موقع الشركة المنتجة أو المصنعة له على شبكة الانترنت</a:t>
            </a:r>
            <a:r>
              <a:rPr lang="ar-SA" sz="2800" dirty="0" smtClean="0">
                <a:cs typeface="+mj-cs"/>
              </a:rPr>
              <a:t>.</a:t>
            </a:r>
          </a:p>
          <a:p>
            <a:pPr marL="0" lvl="0" indent="0" algn="just">
              <a:buNone/>
            </a:pPr>
            <a:r>
              <a:rPr lang="ar-SA" sz="2800" dirty="0" smtClean="0">
                <a:cs typeface="+mj-cs"/>
              </a:rPr>
              <a:t>لابد أن يكون عاملاً </a:t>
            </a:r>
            <a:r>
              <a:rPr lang="ar-SA" sz="2800" dirty="0">
                <a:cs typeface="+mj-cs"/>
              </a:rPr>
              <a:t>في جميع الأوقات بحيث أنه بمجرد تشغيل جهازك يبدأ البرنامج بالعمل للكشف عن الفيروسات مما يضمن التعامل معها بأسرع ما يمكن. كما يقوم </a:t>
            </a:r>
            <a:r>
              <a:rPr lang="ar-SA" sz="2800" dirty="0" smtClean="0">
                <a:cs typeface="+mj-cs"/>
              </a:rPr>
              <a:t>بالكشف </a:t>
            </a:r>
            <a:r>
              <a:rPr lang="ar-SA" sz="2800" dirty="0">
                <a:cs typeface="+mj-cs"/>
              </a:rPr>
              <a:t>عن الفيروسات في الأقراص المدخلة في جهازك والبريد الإلكتروني الذي تستلمه والبرامج التي تقوم بتحميلها في جهازك من الإنترنت.</a:t>
            </a:r>
            <a:endParaRPr lang="en-US" sz="2800" dirty="0">
              <a:cs typeface="+mj-cs"/>
            </a:endParaRPr>
          </a:p>
        </p:txBody>
      </p:sp>
    </p:spTree>
    <p:extLst>
      <p:ext uri="{BB962C8B-B14F-4D97-AF65-F5344CB8AC3E}">
        <p14:creationId xmlns:p14="http://schemas.microsoft.com/office/powerpoint/2010/main" val="1801946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Qh2o6VF4Trg/T3cKJOU9WkI/AAAAAAAAATI/AmT0Y7XLyqY/s1600/w32wecorl-a-dcom-server-process-launcher-terminated-unexpected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5268">
            <a:off x="505824" y="730976"/>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download-arab.com/uploads/2012/03/avira.jpg"/>
          <p:cNvPicPr>
            <a:picLocks noChangeAspect="1" noChangeArrowheads="1"/>
          </p:cNvPicPr>
          <p:nvPr/>
        </p:nvPicPr>
        <p:blipFill rotWithShape="1">
          <a:blip r:embed="rId3">
            <a:extLst>
              <a:ext uri="{28A0092B-C50C-407E-A947-70E740481C1C}">
                <a14:useLocalDpi xmlns:a14="http://schemas.microsoft.com/office/drawing/2010/main" val="0"/>
              </a:ext>
            </a:extLst>
          </a:blip>
          <a:srcRect l="12982" r="16697"/>
          <a:stretch/>
        </p:blipFill>
        <p:spPr bwMode="auto">
          <a:xfrm>
            <a:off x="3491880" y="3501008"/>
            <a:ext cx="2179321" cy="309909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bestshared.net/photo/bsh4c77cf1dc0a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93555">
            <a:off x="5449140" y="634042"/>
            <a:ext cx="3290212" cy="329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40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323528" y="1556792"/>
            <a:ext cx="8686800" cy="4997152"/>
          </a:xfrm>
        </p:spPr>
        <p:txBody>
          <a:bodyPr>
            <a:noAutofit/>
          </a:bodyPr>
          <a:lstStyle/>
          <a:p>
            <a:pPr marL="0" indent="0">
              <a:buNone/>
            </a:pPr>
            <a:r>
              <a:rPr lang="ar-SA" sz="2800" b="1" dirty="0" smtClean="0">
                <a:solidFill>
                  <a:schemeClr val="accent2">
                    <a:lumMod val="75000"/>
                  </a:schemeClr>
                </a:solidFill>
              </a:rPr>
              <a:t>3.</a:t>
            </a:r>
            <a:r>
              <a:rPr lang="ar-SA" sz="2800" b="1" dirty="0">
                <a:solidFill>
                  <a:schemeClr val="accent2">
                    <a:lumMod val="75000"/>
                  </a:schemeClr>
                </a:solidFill>
              </a:rPr>
              <a:t>  لا تفتح رسائل البريد الإلكتروني المشكوك </a:t>
            </a:r>
            <a:r>
              <a:rPr lang="ar-SA" sz="2800" b="1" dirty="0" smtClean="0">
                <a:solidFill>
                  <a:schemeClr val="accent2">
                    <a:lumMod val="75000"/>
                  </a:schemeClr>
                </a:solidFill>
              </a:rPr>
              <a:t>فيها :</a:t>
            </a:r>
            <a:endParaRPr lang="ar-SA" sz="2800" b="1" dirty="0">
              <a:solidFill>
                <a:schemeClr val="accent2">
                  <a:lumMod val="75000"/>
                </a:schemeClr>
              </a:solidFill>
            </a:endParaRPr>
          </a:p>
          <a:p>
            <a:pPr marL="0" indent="0">
              <a:buNone/>
            </a:pPr>
            <a:r>
              <a:rPr lang="ar-SA" sz="2400" dirty="0" smtClean="0"/>
              <a:t> </a:t>
            </a:r>
            <a:r>
              <a:rPr lang="ar-SA" sz="2400" dirty="0"/>
              <a:t>لا تفتح أي مرفقات بريد إلكتروني لا تعرف مصدره أو غير متأكد من محتوياته حتى ولو كنت تستخدم برنامج مكافحة </a:t>
            </a:r>
            <a:r>
              <a:rPr lang="ar-SA" sz="2400" dirty="0" smtClean="0"/>
              <a:t>فيروسات وحتى أن كان بريد غريب من أحد اصدقائك. </a:t>
            </a:r>
          </a:p>
          <a:p>
            <a:pPr marL="0" indent="0">
              <a:buNone/>
            </a:pPr>
            <a:endParaRPr lang="ar-SA" sz="2400" dirty="0"/>
          </a:p>
          <a:p>
            <a:pPr marL="0" indent="0">
              <a:buNone/>
            </a:pPr>
            <a:r>
              <a:rPr lang="ar-SA" sz="2800" b="1" dirty="0" smtClean="0">
                <a:solidFill>
                  <a:schemeClr val="accent2">
                    <a:lumMod val="75000"/>
                  </a:schemeClr>
                </a:solidFill>
              </a:rPr>
              <a:t>4.</a:t>
            </a:r>
            <a:r>
              <a:rPr lang="ar-SA" sz="2800" b="1" dirty="0">
                <a:solidFill>
                  <a:schemeClr val="accent2">
                    <a:lumMod val="75000"/>
                  </a:schemeClr>
                </a:solidFill>
              </a:rPr>
              <a:t>   الحذر عند إقفال النوافذ </a:t>
            </a:r>
            <a:r>
              <a:rPr lang="ar-SA" sz="2800" b="1" dirty="0" smtClean="0">
                <a:solidFill>
                  <a:schemeClr val="accent2">
                    <a:lumMod val="75000"/>
                  </a:schemeClr>
                </a:solidFill>
              </a:rPr>
              <a:t>المنبثقة :</a:t>
            </a:r>
            <a:endParaRPr lang="ar-SA" sz="2800" b="1" dirty="0">
              <a:solidFill>
                <a:schemeClr val="accent2">
                  <a:lumMod val="75000"/>
                </a:schemeClr>
              </a:solidFill>
            </a:endParaRPr>
          </a:p>
          <a:p>
            <a:pPr marL="0" indent="0">
              <a:buNone/>
            </a:pPr>
            <a:r>
              <a:rPr lang="ar-SA" sz="2400" dirty="0" smtClean="0"/>
              <a:t>اهي </a:t>
            </a:r>
            <a:r>
              <a:rPr lang="ar-SA" sz="2400" dirty="0"/>
              <a:t>النوافذ التي تقفز على شاشة الكمبيوتر لديك عند ذهابك إلى مواقع إلكترونية محددة</a:t>
            </a:r>
            <a:r>
              <a:rPr lang="ar-SA" sz="2400" dirty="0" smtClean="0"/>
              <a:t>. </a:t>
            </a:r>
            <a:r>
              <a:rPr lang="ar-SA" sz="2400" dirty="0"/>
              <a:t>وعليك إتباع وسيلة آمنة لإقفال هذه النوافذ آلا وهي الإقفال من مربع العنوان </a:t>
            </a:r>
            <a:r>
              <a:rPr lang="ar-SA" sz="2400" dirty="0" smtClean="0"/>
              <a:t>(</a:t>
            </a:r>
            <a:r>
              <a:rPr lang="en-US" sz="2400" dirty="0" smtClean="0"/>
              <a:t>(x</a:t>
            </a:r>
            <a:r>
              <a:rPr lang="ar-SA" sz="2400" dirty="0" smtClean="0"/>
              <a:t>الموجود </a:t>
            </a:r>
            <a:r>
              <a:rPr lang="ar-SA" sz="2400" dirty="0"/>
              <a:t>في أعلى النافذة.</a:t>
            </a:r>
            <a:br>
              <a:rPr lang="ar-SA" sz="2400" dirty="0"/>
            </a:br>
            <a:r>
              <a:rPr lang="ar-SA" sz="2400" dirty="0"/>
              <a:t/>
            </a:r>
            <a:br>
              <a:rPr lang="ar-SA" sz="2400" dirty="0"/>
            </a:br>
            <a:endParaRPr lang="ar-SA" sz="2400" dirty="0"/>
          </a:p>
        </p:txBody>
      </p:sp>
    </p:spTree>
    <p:extLst>
      <p:ext uri="{BB962C8B-B14F-4D97-AF65-F5344CB8AC3E}">
        <p14:creationId xmlns:p14="http://schemas.microsoft.com/office/powerpoint/2010/main" val="225064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323528" y="1556792"/>
            <a:ext cx="8686800" cy="4997152"/>
          </a:xfrm>
        </p:spPr>
        <p:txBody>
          <a:bodyPr>
            <a:noAutofit/>
          </a:bodyPr>
          <a:lstStyle/>
          <a:p>
            <a:pPr marL="0" indent="0">
              <a:buNone/>
            </a:pPr>
            <a:r>
              <a:rPr lang="ar-SA" sz="2800" b="1" dirty="0" smtClean="0">
                <a:solidFill>
                  <a:schemeClr val="accent2">
                    <a:lumMod val="75000"/>
                  </a:schemeClr>
                </a:solidFill>
              </a:rPr>
              <a:t>5.</a:t>
            </a:r>
            <a:r>
              <a:rPr lang="ar-SA" sz="2800" b="1" dirty="0">
                <a:solidFill>
                  <a:schemeClr val="accent2">
                    <a:lumMod val="75000"/>
                  </a:schemeClr>
                </a:solidFill>
              </a:rPr>
              <a:t>  فكر ملياً قبل تنزيل ملفات من </a:t>
            </a:r>
            <a:r>
              <a:rPr lang="ar-SA" sz="2800" b="1" dirty="0" smtClean="0">
                <a:solidFill>
                  <a:schemeClr val="accent2">
                    <a:lumMod val="75000"/>
                  </a:schemeClr>
                </a:solidFill>
              </a:rPr>
              <a:t>الإنترنت :</a:t>
            </a:r>
          </a:p>
          <a:p>
            <a:pPr marL="0" indent="0">
              <a:buNone/>
            </a:pPr>
            <a:endParaRPr lang="ar-SA" sz="1000" b="1" dirty="0">
              <a:solidFill>
                <a:schemeClr val="accent2">
                  <a:lumMod val="75000"/>
                </a:schemeClr>
              </a:solidFill>
            </a:endParaRPr>
          </a:p>
          <a:p>
            <a:pPr marL="0" indent="0">
              <a:buNone/>
            </a:pPr>
            <a:r>
              <a:rPr lang="ar-SA" sz="2400" dirty="0" smtClean="0"/>
              <a:t>	يمكن </a:t>
            </a:r>
            <a:r>
              <a:rPr lang="ar-SA" sz="2400" dirty="0"/>
              <a:t>كذلك أن تُصاب بفيروسات وبرامج دعاية وبرامج تجسس من خلال تنزيل برامج وملفات أخرى من الإنترنت. فإذا كان البرنامج مجانياً ومزود من قبل مطور برمجيات مجهول، فهو من المرجح أن يحتوي على برمجيات إضافية وغير مرغوب فيها أكثر مما لو كانت قد تمت بتنزيل أو شراء برنامج من مطور برمجيات مشهور ومرموق.</a:t>
            </a:r>
            <a:br>
              <a:rPr lang="ar-SA" sz="2400" dirty="0"/>
            </a:br>
            <a:r>
              <a:rPr lang="ar-SA" sz="2400" dirty="0"/>
              <a:t/>
            </a:r>
            <a:br>
              <a:rPr lang="ar-SA" sz="2400" dirty="0"/>
            </a:br>
            <a:endParaRPr lang="ar-SA" sz="2800" b="1" dirty="0">
              <a:solidFill>
                <a:schemeClr val="accent2">
                  <a:lumMod val="75000"/>
                </a:schemeClr>
              </a:solidFill>
            </a:endParaRPr>
          </a:p>
          <a:p>
            <a:pPr marL="0" indent="0">
              <a:buNone/>
            </a:pPr>
            <a:r>
              <a:rPr lang="ar-SA" sz="2800" b="1" dirty="0" smtClean="0">
                <a:solidFill>
                  <a:schemeClr val="accent2">
                    <a:lumMod val="75000"/>
                  </a:schemeClr>
                </a:solidFill>
              </a:rPr>
              <a:t>6.  </a:t>
            </a:r>
            <a:r>
              <a:rPr lang="ar-SA" sz="2800" b="1" dirty="0">
                <a:solidFill>
                  <a:schemeClr val="accent2">
                    <a:lumMod val="75000"/>
                  </a:schemeClr>
                </a:solidFill>
              </a:rPr>
              <a:t>عمل نسخ احتياطية من ملفاتك :</a:t>
            </a:r>
          </a:p>
          <a:p>
            <a:pPr marL="0" indent="0">
              <a:buNone/>
            </a:pPr>
            <a:endParaRPr lang="ar-SA" sz="2000" b="1" dirty="0"/>
          </a:p>
          <a:p>
            <a:pPr marL="0" indent="0">
              <a:buNone/>
            </a:pPr>
            <a:r>
              <a:rPr lang="ar-SA" sz="2400" dirty="0" smtClean="0"/>
              <a:t>	لتفادي </a:t>
            </a:r>
            <a:r>
              <a:rPr lang="ar-SA" sz="2400" dirty="0"/>
              <a:t>فقد ملفات العمل لديك في حالة تعرض كمبيوترك للإصابة بالفيروسات، عليك التأكد من عمل نسخ احتياطية لملفاتك المهمة. </a:t>
            </a:r>
            <a:endParaRPr lang="en-US" sz="2400" dirty="0"/>
          </a:p>
          <a:p>
            <a:pPr marL="0" indent="0">
              <a:buNone/>
            </a:pPr>
            <a:endParaRPr lang="ar-SA" sz="2400" dirty="0"/>
          </a:p>
        </p:txBody>
      </p:sp>
    </p:spTree>
    <p:extLst>
      <p:ext uri="{BB962C8B-B14F-4D97-AF65-F5344CB8AC3E}">
        <p14:creationId xmlns:p14="http://schemas.microsoft.com/office/powerpoint/2010/main" val="3358395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أهم فوائد ومميزات الشبكات </a:t>
            </a:r>
          </a:p>
        </p:txBody>
      </p:sp>
      <p:sp>
        <p:nvSpPr>
          <p:cNvPr id="3" name="Content Placeholder 2"/>
          <p:cNvSpPr>
            <a:spLocks noGrp="1"/>
          </p:cNvSpPr>
          <p:nvPr>
            <p:ph idx="1"/>
          </p:nvPr>
        </p:nvSpPr>
        <p:spPr>
          <a:xfrm>
            <a:off x="467544" y="1484784"/>
            <a:ext cx="8208912" cy="4752528"/>
          </a:xfrm>
        </p:spPr>
        <p:txBody>
          <a:bodyPr>
            <a:normAutofit/>
          </a:bodyPr>
          <a:lstStyle/>
          <a:p>
            <a:pPr marL="0" lvl="0" indent="0" algn="just">
              <a:buNone/>
            </a:pPr>
            <a:r>
              <a:rPr lang="ar-SA" sz="2800" b="1" dirty="0" smtClean="0"/>
              <a:t>1- المشاركة </a:t>
            </a:r>
            <a:r>
              <a:rPr lang="ar-SA" sz="2800" b="1" dirty="0"/>
              <a:t>في </a:t>
            </a:r>
            <a:r>
              <a:rPr lang="ar-SA" sz="2800" b="1" dirty="0" smtClean="0"/>
              <a:t>المعلومات  :</a:t>
            </a:r>
          </a:p>
          <a:p>
            <a:pPr marL="0" lvl="0" indent="0" algn="just">
              <a:buNone/>
            </a:pPr>
            <a:r>
              <a:rPr lang="ar-SA" sz="2800" dirty="0" smtClean="0"/>
              <a:t> </a:t>
            </a:r>
            <a:r>
              <a:rPr lang="ar-SA" sz="2800" dirty="0"/>
              <a:t>تتيح الشبكات ميزة المشاركة في المعلومات بصورة أسرع وأسهل بين مستخدمي الشبكة</a:t>
            </a:r>
            <a:r>
              <a:rPr lang="ar-SA" sz="2800" dirty="0" smtClean="0"/>
              <a:t>.</a:t>
            </a:r>
          </a:p>
          <a:p>
            <a:pPr marL="0" lvl="0" indent="0" algn="just">
              <a:buNone/>
            </a:pPr>
            <a:endParaRPr lang="en-US" sz="2800" dirty="0"/>
          </a:p>
          <a:p>
            <a:pPr marL="0" lvl="0" indent="0" algn="just">
              <a:buNone/>
            </a:pPr>
            <a:r>
              <a:rPr lang="ar-SA" sz="2800" b="1" dirty="0" smtClean="0"/>
              <a:t>2- المشاركة </a:t>
            </a:r>
            <a:r>
              <a:rPr lang="ar-SA" sz="2800" b="1" dirty="0"/>
              <a:t>في الأجهزة : </a:t>
            </a:r>
            <a:endParaRPr lang="ar-SA" sz="2800" b="1" dirty="0" smtClean="0"/>
          </a:p>
          <a:p>
            <a:pPr lvl="1" algn="just"/>
            <a:r>
              <a:rPr lang="ar-SA" sz="2800" dirty="0" smtClean="0"/>
              <a:t>المشاركة </a:t>
            </a:r>
            <a:r>
              <a:rPr lang="ar-SA" sz="2800" dirty="0"/>
              <a:t>في </a:t>
            </a:r>
            <a:r>
              <a:rPr lang="ar-SA" sz="2800" dirty="0" smtClean="0"/>
              <a:t>الطابعات و الماسح </a:t>
            </a:r>
            <a:r>
              <a:rPr lang="ar-SA" sz="2800" dirty="0"/>
              <a:t>الضوئي</a:t>
            </a:r>
            <a:r>
              <a:rPr lang="ar-SA" sz="2800" dirty="0" smtClean="0"/>
              <a:t>.</a:t>
            </a:r>
          </a:p>
          <a:p>
            <a:pPr lvl="1" algn="just"/>
            <a:r>
              <a:rPr lang="ar-SA" dirty="0"/>
              <a:t>المشاركة في </a:t>
            </a:r>
            <a:r>
              <a:rPr lang="ar-SA" dirty="0" smtClean="0"/>
              <a:t>وحدات التخزين لتخزين واسترجاع المعلومات من وإلى الأجهزة المرتبطة بالشبكة .</a:t>
            </a:r>
            <a:endParaRPr lang="en-US" sz="2800" dirty="0"/>
          </a:p>
        </p:txBody>
      </p:sp>
    </p:spTree>
    <p:extLst>
      <p:ext uri="{BB962C8B-B14F-4D97-AF65-F5344CB8AC3E}">
        <p14:creationId xmlns:p14="http://schemas.microsoft.com/office/powerpoint/2010/main" val="1091155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أهم فوائد ومميزات الشبكات </a:t>
            </a:r>
          </a:p>
        </p:txBody>
      </p:sp>
      <p:sp>
        <p:nvSpPr>
          <p:cNvPr id="3" name="Content Placeholder 2"/>
          <p:cNvSpPr>
            <a:spLocks noGrp="1"/>
          </p:cNvSpPr>
          <p:nvPr>
            <p:ph idx="1"/>
          </p:nvPr>
        </p:nvSpPr>
        <p:spPr>
          <a:xfrm>
            <a:off x="539552" y="1268760"/>
            <a:ext cx="8075240" cy="5277200"/>
          </a:xfrm>
        </p:spPr>
        <p:txBody>
          <a:bodyPr>
            <a:normAutofit lnSpcReduction="10000"/>
          </a:bodyPr>
          <a:lstStyle/>
          <a:p>
            <a:pPr marL="0" lvl="0" indent="0" algn="just">
              <a:buNone/>
            </a:pPr>
            <a:r>
              <a:rPr lang="ar-SA" sz="2800" b="1" dirty="0" smtClean="0"/>
              <a:t>3- المشاركة في البرامج : </a:t>
            </a:r>
          </a:p>
          <a:p>
            <a:pPr marL="0" lvl="0" indent="0" algn="just">
              <a:buNone/>
            </a:pPr>
            <a:r>
              <a:rPr lang="ar-SA" sz="2800" dirty="0" smtClean="0"/>
              <a:t>	 يمكن تثبيت البرامج وإدارتها مركزياً في جهاز واحد وهو الخادم</a:t>
            </a:r>
            <a:r>
              <a:rPr lang="en-US" sz="2800" dirty="0" smtClean="0"/>
              <a:t>Server) </a:t>
            </a:r>
            <a:r>
              <a:rPr lang="ar-SA" sz="2800" dirty="0" smtClean="0"/>
              <a:t>) ومنع الوصول إليها إلا للمستفيدين فقط ويمكن بواسطة الخادم تحديد كلمات مرور للمستخدمين وتحديد وقت معين لكل مستخدم .</a:t>
            </a:r>
            <a:endParaRPr lang="en-US" sz="2800" dirty="0" smtClean="0"/>
          </a:p>
          <a:p>
            <a:pPr marL="0" lvl="0" indent="0" algn="just">
              <a:buNone/>
            </a:pPr>
            <a:r>
              <a:rPr lang="ar-SA" sz="2800" b="1" dirty="0" smtClean="0"/>
              <a:t>4- حماية </a:t>
            </a:r>
            <a:r>
              <a:rPr lang="ar-SA" sz="2800" b="1" dirty="0"/>
              <a:t>المعلومات : </a:t>
            </a:r>
            <a:endParaRPr lang="ar-SA" sz="2800" b="1" dirty="0" smtClean="0"/>
          </a:p>
          <a:p>
            <a:pPr marL="0" lvl="0" indent="0" algn="just">
              <a:buNone/>
            </a:pPr>
            <a:r>
              <a:rPr lang="ar-SA" sz="2800" b="1" dirty="0"/>
              <a:t>	</a:t>
            </a:r>
            <a:r>
              <a:rPr lang="ar-SA" sz="2800" dirty="0" smtClean="0"/>
              <a:t>توفر </a:t>
            </a:r>
            <a:r>
              <a:rPr lang="ar-SA" sz="2800" dirty="0"/>
              <a:t>الشبكات سرية تامة للمعلومات وذلك بإعطاء كل مستخدم اسم خاص ( </a:t>
            </a:r>
            <a:r>
              <a:rPr lang="en-US" sz="2800" dirty="0"/>
              <a:t>User Name</a:t>
            </a:r>
            <a:r>
              <a:rPr lang="ar-SA" sz="2800" dirty="0"/>
              <a:t>) وكلمة مرور ( </a:t>
            </a:r>
            <a:r>
              <a:rPr lang="en-US" sz="2800" dirty="0"/>
              <a:t>Password</a:t>
            </a:r>
            <a:r>
              <a:rPr lang="ar-SA" sz="2800" dirty="0"/>
              <a:t> ).</a:t>
            </a:r>
            <a:endParaRPr lang="en-US" sz="2800" dirty="0"/>
          </a:p>
          <a:p>
            <a:pPr marL="0" lvl="0" indent="0" algn="just">
              <a:buNone/>
            </a:pPr>
            <a:r>
              <a:rPr lang="ar-SA" sz="2800" b="1" dirty="0" smtClean="0"/>
              <a:t>5- البريد </a:t>
            </a:r>
            <a:r>
              <a:rPr lang="ar-SA" sz="2800" b="1" dirty="0"/>
              <a:t>الإلكتروني : </a:t>
            </a:r>
            <a:endParaRPr lang="ar-SA" sz="2800" b="1" dirty="0" smtClean="0"/>
          </a:p>
          <a:p>
            <a:pPr marL="0" lvl="0" indent="0" algn="just">
              <a:buNone/>
            </a:pPr>
            <a:r>
              <a:rPr lang="ar-SA" sz="2800" dirty="0" smtClean="0"/>
              <a:t>	البريد </a:t>
            </a:r>
            <a:r>
              <a:rPr lang="ar-SA" sz="2800" dirty="0"/>
              <a:t>الإلكتروني هو أحد أنواع التواصل بين الناس والتي توفرها الشبكات مثل الشبكة العالمية (</a:t>
            </a:r>
            <a:r>
              <a:rPr lang="en-US" sz="2800" dirty="0"/>
              <a:t> Internet</a:t>
            </a:r>
            <a:r>
              <a:rPr lang="ar-SA" sz="2800" dirty="0"/>
              <a:t>) وهو أحد مسببات سهولة وسرعة الاتصال بين الناس في عصرنا الحاضر.</a:t>
            </a:r>
            <a:endParaRPr lang="en-US" sz="2800" dirty="0"/>
          </a:p>
          <a:p>
            <a:pPr algn="just"/>
            <a:endParaRPr lang="ar-SA" dirty="0"/>
          </a:p>
        </p:txBody>
      </p:sp>
    </p:spTree>
    <p:extLst>
      <p:ext uri="{BB962C8B-B14F-4D97-AF65-F5344CB8AC3E}">
        <p14:creationId xmlns:p14="http://schemas.microsoft.com/office/powerpoint/2010/main" val="748114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البعد </a:t>
            </a:r>
          </a:p>
        </p:txBody>
      </p:sp>
      <p:sp>
        <p:nvSpPr>
          <p:cNvPr id="3" name="Content Placeholder 2"/>
          <p:cNvSpPr>
            <a:spLocks noGrp="1"/>
          </p:cNvSpPr>
          <p:nvPr>
            <p:ph idx="1"/>
          </p:nvPr>
        </p:nvSpPr>
        <p:spPr>
          <a:xfrm>
            <a:off x="683568" y="1600200"/>
            <a:ext cx="7776864" cy="2692896"/>
          </a:xfrm>
        </p:spPr>
        <p:txBody>
          <a:bodyPr>
            <a:noAutofit/>
          </a:bodyPr>
          <a:lstStyle/>
          <a:p>
            <a:pPr marL="0" lvl="0" indent="0">
              <a:buNone/>
            </a:pPr>
            <a:r>
              <a:rPr lang="ar-SA" sz="2800" b="1" dirty="0" smtClean="0"/>
              <a:t>1- شبكات </a:t>
            </a:r>
            <a:r>
              <a:rPr lang="ar-SA" sz="2800" b="1" dirty="0"/>
              <a:t>محلية (</a:t>
            </a:r>
            <a:r>
              <a:rPr lang="en-US" sz="2800" b="1" dirty="0"/>
              <a:t>LAN</a:t>
            </a:r>
            <a:r>
              <a:rPr lang="ar-SA" sz="2800" b="1" dirty="0"/>
              <a:t>) : وتعني </a:t>
            </a:r>
            <a:r>
              <a:rPr lang="en-US" sz="2800" b="1" dirty="0"/>
              <a:t>Local Area Network </a:t>
            </a:r>
            <a:endParaRPr lang="en-US" sz="2800" dirty="0"/>
          </a:p>
          <a:p>
            <a:pPr marL="0" indent="0">
              <a:buNone/>
            </a:pPr>
            <a:r>
              <a:rPr lang="ar-SA" sz="2800" dirty="0"/>
              <a:t>أي منطقة شبكة محلية وهي عبارة عن مجموعة من أجهزة الحاسب مرتبطة مع بعضها البعض بواسطة كابلات في منطقة واحدة أو مبنى واحد كوسيلة للاتصال بين الأجهزة.</a:t>
            </a:r>
            <a:endParaRPr lang="en-US" sz="2800" dirty="0"/>
          </a:p>
          <a:p>
            <a:endParaRPr lang="ar-SA" sz="2800" dirty="0"/>
          </a:p>
        </p:txBody>
      </p:sp>
      <p:pic>
        <p:nvPicPr>
          <p:cNvPr id="5122" name="Picture 2" descr="http://111000.net/networks/images/stories/nn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92" y="3606940"/>
            <a:ext cx="4752528" cy="324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78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96" y="1844824"/>
            <a:ext cx="8291264" cy="771668"/>
          </a:xfrm>
        </p:spPr>
        <p:txBody>
          <a:bodyPr>
            <a:normAutofit/>
          </a:bodyPr>
          <a:lstStyle/>
          <a:p>
            <a:pPr lvl="0" algn="ctr"/>
            <a:r>
              <a:rPr lang="ar-SA" sz="2800" b="1" dirty="0" smtClean="0"/>
              <a:t>2- </a:t>
            </a:r>
            <a:r>
              <a:rPr lang="ar-SA" sz="2800" b="1" dirty="0">
                <a:solidFill>
                  <a:schemeClr val="tx1"/>
                </a:solidFill>
                <a:latin typeface="+mn-lt"/>
                <a:ea typeface="+mn-ea"/>
                <a:cs typeface="+mn-cs"/>
              </a:rPr>
              <a:t>شبكات موسعة (</a:t>
            </a:r>
            <a:r>
              <a:rPr lang="en-US" sz="2800" b="1" dirty="0">
                <a:solidFill>
                  <a:schemeClr val="tx1"/>
                </a:solidFill>
                <a:latin typeface="+mn-lt"/>
                <a:ea typeface="+mn-ea"/>
                <a:cs typeface="+mn-cs"/>
              </a:rPr>
              <a:t>WAN</a:t>
            </a:r>
            <a:r>
              <a:rPr lang="ar-SA" sz="2800" b="1" dirty="0">
                <a:solidFill>
                  <a:schemeClr val="tx1"/>
                </a:solidFill>
                <a:latin typeface="+mn-lt"/>
                <a:ea typeface="+mn-ea"/>
                <a:cs typeface="+mn-cs"/>
              </a:rPr>
              <a:t>) : وتعني </a:t>
            </a:r>
            <a:r>
              <a:rPr lang="en-US" sz="2800" b="1" dirty="0">
                <a:solidFill>
                  <a:schemeClr val="tx1"/>
                </a:solidFill>
                <a:latin typeface="+mn-lt"/>
                <a:ea typeface="+mn-ea"/>
                <a:cs typeface="+mn-cs"/>
              </a:rPr>
              <a:t>Wide Area Network</a:t>
            </a:r>
            <a:r>
              <a:rPr lang="en-US" sz="2800" b="1" dirty="0"/>
              <a:t> </a:t>
            </a:r>
            <a:endParaRPr lang="ar-SA" sz="2800" dirty="0"/>
          </a:p>
        </p:txBody>
      </p:sp>
      <p:sp>
        <p:nvSpPr>
          <p:cNvPr id="3" name="Content Placeholder 2"/>
          <p:cNvSpPr>
            <a:spLocks noGrp="1"/>
          </p:cNvSpPr>
          <p:nvPr>
            <p:ph idx="1"/>
          </p:nvPr>
        </p:nvSpPr>
        <p:spPr>
          <a:xfrm>
            <a:off x="3563888" y="2708920"/>
            <a:ext cx="5297016" cy="2836912"/>
          </a:xfrm>
        </p:spPr>
        <p:txBody>
          <a:bodyPr>
            <a:normAutofit fontScale="85000" lnSpcReduction="20000"/>
          </a:bodyPr>
          <a:lstStyle/>
          <a:p>
            <a:pPr marL="0" indent="0">
              <a:buNone/>
            </a:pPr>
            <a:endParaRPr lang="en-US" dirty="0"/>
          </a:p>
          <a:p>
            <a:pPr marL="0" indent="0">
              <a:buNone/>
            </a:pPr>
            <a:r>
              <a:rPr lang="ar-SA" dirty="0" smtClean="0"/>
              <a:t>أي </a:t>
            </a:r>
            <a:r>
              <a:rPr lang="ar-SA" dirty="0"/>
              <a:t>منطقة شبكة موسعة, في هذا النوع من الشبكات يتم ربط أجهزة الحاسب في مناطق مختلفة ( مباني متباعدة) </a:t>
            </a:r>
            <a:r>
              <a:rPr lang="ar-SA" dirty="0" smtClean="0"/>
              <a:t> , </a:t>
            </a:r>
          </a:p>
          <a:p>
            <a:pPr marL="0" indent="0">
              <a:buNone/>
            </a:pPr>
            <a:r>
              <a:rPr lang="ar-SA" dirty="0" smtClean="0"/>
              <a:t>وذلك </a:t>
            </a:r>
            <a:r>
              <a:rPr lang="ar-SA" dirty="0"/>
              <a:t>باستخدام وسائط </a:t>
            </a:r>
            <a:r>
              <a:rPr lang="ar-SA" dirty="0" smtClean="0"/>
              <a:t> مثل : </a:t>
            </a:r>
          </a:p>
          <a:p>
            <a:pPr algn="r">
              <a:buFont typeface="Wingdings" panose="05000000000000000000" pitchFamily="2" charset="2"/>
              <a:buChar char="§"/>
            </a:pPr>
            <a:r>
              <a:rPr lang="ar-SA" dirty="0" smtClean="0"/>
              <a:t>الاتصال </a:t>
            </a:r>
            <a:r>
              <a:rPr lang="ar-SA" dirty="0"/>
              <a:t>الهاتفي </a:t>
            </a:r>
            <a:r>
              <a:rPr lang="ar-SA" dirty="0" smtClean="0"/>
              <a:t>(</a:t>
            </a:r>
            <a:r>
              <a:rPr lang="en-US" dirty="0" smtClean="0"/>
              <a:t>Telephone </a:t>
            </a:r>
            <a:r>
              <a:rPr lang="ar-SA" dirty="0" smtClean="0"/>
              <a:t>) .</a:t>
            </a:r>
          </a:p>
          <a:p>
            <a:pPr>
              <a:buFont typeface="Wingdings" panose="05000000000000000000" pitchFamily="2" charset="2"/>
              <a:buChar char="§"/>
            </a:pPr>
            <a:r>
              <a:rPr lang="ar-SA" dirty="0" smtClean="0"/>
              <a:t> </a:t>
            </a:r>
            <a:r>
              <a:rPr lang="ar-SA" dirty="0"/>
              <a:t>القمر </a:t>
            </a:r>
            <a:r>
              <a:rPr lang="ar-SA" dirty="0" smtClean="0"/>
              <a:t>الصناعي (</a:t>
            </a:r>
            <a:r>
              <a:rPr lang="en-US" dirty="0" smtClean="0"/>
              <a:t>Satellite</a:t>
            </a:r>
            <a:r>
              <a:rPr lang="ar-SA" dirty="0" smtClean="0"/>
              <a:t>) .</a:t>
            </a:r>
            <a:endParaRPr lang="en-US" dirty="0"/>
          </a:p>
          <a:p>
            <a:pPr marL="0" indent="0">
              <a:buNone/>
            </a:pPr>
            <a:endParaRPr lang="en-US" dirty="0"/>
          </a:p>
        </p:txBody>
      </p:sp>
      <p:sp>
        <p:nvSpPr>
          <p:cNvPr id="5" name="Title 1"/>
          <p:cNvSpPr txBox="1">
            <a:spLocks/>
          </p:cNvSpPr>
          <p:nvPr/>
        </p:nvSpPr>
        <p:spPr>
          <a:xfrm>
            <a:off x="457200" y="290196"/>
            <a:ext cx="7467600" cy="1143000"/>
          </a:xfrm>
          <a:prstGeom prst="rect">
            <a:avLst/>
          </a:prstGeom>
          <a:noFill/>
          <a:ln w="9525">
            <a:noFill/>
            <a:miter lim="800000"/>
            <a:headEnd/>
            <a:tailEnd/>
          </a:ln>
        </p:spPr>
        <p:txBody>
          <a:bodyPr vert="horz" anchor="ctr">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eaLnBrk="0" hangingPunct="0"/>
            <a:r>
              <a:rPr lang="ar-SA" sz="4100" b="1" smtClean="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البعد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pic>
        <p:nvPicPr>
          <p:cNvPr id="10242" name="Picture 2" descr="http://www.techbusiness.me/images1/netwerk/w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6" y="3599983"/>
            <a:ext cx="3972994" cy="326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816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محور التعامل مع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الشبكة</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67544" y="1340768"/>
            <a:ext cx="8229600" cy="4925144"/>
          </a:xfrm>
        </p:spPr>
        <p:txBody>
          <a:bodyPr>
            <a:normAutofit fontScale="92500" lnSpcReduction="20000"/>
          </a:bodyPr>
          <a:lstStyle/>
          <a:p>
            <a:pPr marL="457200" lvl="0" indent="-457200" algn="just">
              <a:buFont typeface="+mj-lt"/>
              <a:buAutoNum type="arabicPeriod"/>
            </a:pPr>
            <a:r>
              <a:rPr lang="ar-SA" b="1" dirty="0" smtClean="0"/>
              <a:t>الخادم </a:t>
            </a:r>
            <a:r>
              <a:rPr lang="ar-SA" b="1" dirty="0"/>
              <a:t>(</a:t>
            </a:r>
            <a:r>
              <a:rPr lang="en-US" b="1" dirty="0"/>
              <a:t>Server</a:t>
            </a:r>
            <a:r>
              <a:rPr lang="ar-SA" b="1" dirty="0"/>
              <a:t>) </a:t>
            </a:r>
            <a:r>
              <a:rPr lang="ar-SA" b="1" dirty="0" smtClean="0"/>
              <a:t>:</a:t>
            </a:r>
          </a:p>
          <a:p>
            <a:pPr marL="0" lvl="0" indent="0" algn="just">
              <a:buNone/>
            </a:pPr>
            <a:r>
              <a:rPr lang="ar-SA" b="1" dirty="0"/>
              <a:t>	</a:t>
            </a:r>
            <a:r>
              <a:rPr lang="ar-SA" b="1" dirty="0" smtClean="0"/>
              <a:t> </a:t>
            </a:r>
            <a:r>
              <a:rPr lang="ar-SA" dirty="0"/>
              <a:t>الخادم هو أهم أجهزة الشبكة وهو الذي يوفر مصادر الشبكة ويتحكم بها</a:t>
            </a:r>
            <a:r>
              <a:rPr lang="ar-SA" dirty="0" smtClean="0"/>
              <a:t>.</a:t>
            </a:r>
          </a:p>
          <a:p>
            <a:pPr marL="457200" lvl="0" indent="-457200" algn="just">
              <a:buFont typeface="+mj-lt"/>
              <a:buAutoNum type="arabicPeriod"/>
            </a:pPr>
            <a:endParaRPr lang="en-US" dirty="0"/>
          </a:p>
          <a:p>
            <a:pPr marL="0" lvl="0" indent="0" algn="just">
              <a:buNone/>
            </a:pPr>
            <a:r>
              <a:rPr lang="ar-SA" b="1" dirty="0" smtClean="0"/>
              <a:t>2. العميل </a:t>
            </a:r>
            <a:r>
              <a:rPr lang="ar-SA" b="1" dirty="0"/>
              <a:t>(</a:t>
            </a:r>
            <a:r>
              <a:rPr lang="en-US" b="1" dirty="0"/>
              <a:t>Client</a:t>
            </a:r>
            <a:r>
              <a:rPr lang="ar-SA" b="1" dirty="0"/>
              <a:t>) : </a:t>
            </a:r>
            <a:endParaRPr lang="ar-SA" b="1" dirty="0" smtClean="0"/>
          </a:p>
          <a:p>
            <a:pPr marL="400050" lvl="1" indent="0" algn="just">
              <a:buNone/>
            </a:pPr>
            <a:r>
              <a:rPr lang="ar-SA" b="1" dirty="0"/>
              <a:t>	</a:t>
            </a:r>
            <a:r>
              <a:rPr lang="ar-SA" dirty="0" smtClean="0"/>
              <a:t>العميل </a:t>
            </a:r>
            <a:r>
              <a:rPr lang="ar-SA" dirty="0"/>
              <a:t>هو عبارة عن جهاز حاسب آلي (وحدة طرفية ) مربوط بالشبكة , </a:t>
            </a:r>
            <a:r>
              <a:rPr lang="ar-SA" dirty="0" smtClean="0"/>
              <a:t>ولكن </a:t>
            </a:r>
            <a:r>
              <a:rPr lang="ar-SA" dirty="0"/>
              <a:t>ليس له أي صلاحيات في التحكم</a:t>
            </a:r>
            <a:r>
              <a:rPr lang="ar-SA" dirty="0" smtClean="0"/>
              <a:t>.</a:t>
            </a:r>
          </a:p>
          <a:p>
            <a:pPr marL="457200" lvl="0" indent="-457200" algn="just">
              <a:buFont typeface="+mj-lt"/>
              <a:buAutoNum type="arabicPeriod"/>
            </a:pPr>
            <a:endParaRPr lang="en-US" dirty="0"/>
          </a:p>
          <a:p>
            <a:pPr marL="0" lvl="0" indent="0" algn="just">
              <a:buNone/>
            </a:pPr>
            <a:r>
              <a:rPr lang="ar-SA" b="1" dirty="0" smtClean="0"/>
              <a:t>3. مصادر </a:t>
            </a:r>
            <a:r>
              <a:rPr lang="ar-SA" b="1" dirty="0"/>
              <a:t>الشبكة (</a:t>
            </a:r>
            <a:r>
              <a:rPr lang="en-US" b="1" dirty="0"/>
              <a:t>Resource</a:t>
            </a:r>
            <a:r>
              <a:rPr lang="ar-SA" b="1" dirty="0" smtClean="0"/>
              <a:t>):</a:t>
            </a:r>
          </a:p>
          <a:p>
            <a:pPr marL="0" lvl="0" indent="0" algn="just">
              <a:buNone/>
            </a:pPr>
            <a:r>
              <a:rPr lang="ar-SA" b="1" dirty="0"/>
              <a:t>	</a:t>
            </a:r>
            <a:r>
              <a:rPr lang="ar-SA" b="1" dirty="0" smtClean="0"/>
              <a:t> </a:t>
            </a:r>
            <a:r>
              <a:rPr lang="ar-SA" dirty="0" smtClean="0"/>
              <a:t>هي جميع المكونات المادية (الطابعات) أو البرمجية </a:t>
            </a:r>
          </a:p>
          <a:p>
            <a:pPr marL="0" lvl="0" indent="0" algn="just">
              <a:buNone/>
            </a:pPr>
            <a:r>
              <a:rPr lang="ar-SA" dirty="0" smtClean="0"/>
              <a:t>( الملفات) التي </a:t>
            </a:r>
            <a:r>
              <a:rPr lang="ar-SA" dirty="0"/>
              <a:t>يمكن أن يتشارك بها مستخدم شبكة الحاسب.</a:t>
            </a:r>
            <a:endParaRPr lang="en-US" dirty="0"/>
          </a:p>
          <a:p>
            <a:endParaRPr lang="ar-SA" dirty="0"/>
          </a:p>
        </p:txBody>
      </p:sp>
    </p:spTree>
    <p:extLst>
      <p:ext uri="{BB962C8B-B14F-4D97-AF65-F5344CB8AC3E}">
        <p14:creationId xmlns:p14="http://schemas.microsoft.com/office/powerpoint/2010/main" val="1468500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71800" y="1844824"/>
            <a:ext cx="6120680" cy="4853136"/>
          </a:xfrm>
        </p:spPr>
        <p:txBody>
          <a:bodyPr>
            <a:normAutofit/>
          </a:bodyPr>
          <a:lstStyle/>
          <a:p>
            <a:pPr marL="0" indent="0">
              <a:buNone/>
            </a:pPr>
            <a:r>
              <a:rPr lang="ar-SA" sz="2800" b="1" dirty="0" smtClean="0">
                <a:solidFill>
                  <a:schemeClr val="accent2"/>
                </a:solidFill>
                <a:effectLst>
                  <a:outerShdw blurRad="38100" dist="38100" dir="2700000" algn="tl">
                    <a:srgbClr val="C0C0C0"/>
                  </a:outerShdw>
                </a:effectLst>
                <a:latin typeface="Lucida Sans Unicode" pitchFamily="34" charset="0"/>
              </a:rPr>
              <a:t>1. شبكة </a:t>
            </a:r>
            <a:r>
              <a:rPr lang="ar-SA" sz="2800" b="1" dirty="0">
                <a:solidFill>
                  <a:schemeClr val="accent2"/>
                </a:solidFill>
                <a:effectLst>
                  <a:outerShdw blurRad="38100" dist="38100" dir="2700000" algn="tl">
                    <a:srgbClr val="C0C0C0"/>
                  </a:outerShdw>
                </a:effectLst>
                <a:latin typeface="Lucida Sans Unicode" pitchFamily="34" charset="0"/>
              </a:rPr>
              <a:t>النظير </a:t>
            </a:r>
            <a:r>
              <a:rPr lang="en-US" sz="2800" b="1" dirty="0">
                <a:solidFill>
                  <a:schemeClr val="accent2"/>
                </a:solidFill>
                <a:effectLst>
                  <a:outerShdw blurRad="38100" dist="38100" dir="2700000" algn="tl">
                    <a:srgbClr val="C0C0C0"/>
                  </a:outerShdw>
                </a:effectLst>
                <a:latin typeface="Lucida Sans Unicode" pitchFamily="34" charset="0"/>
              </a:rPr>
              <a:t>Peer To Peer Network</a:t>
            </a:r>
            <a:r>
              <a:rPr lang="ar-SA" sz="2800" b="1" dirty="0">
                <a:solidFill>
                  <a:schemeClr val="accent2"/>
                </a:solidFill>
                <a:effectLst>
                  <a:outerShdw blurRad="38100" dist="38100" dir="2700000" algn="tl">
                    <a:srgbClr val="C0C0C0"/>
                  </a:outerShdw>
                </a:effectLst>
                <a:latin typeface="Lucida Sans Unicode" pitchFamily="34" charset="0"/>
              </a:rPr>
              <a:t> </a:t>
            </a:r>
            <a:r>
              <a:rPr lang="ar-SA" sz="2800" b="1" dirty="0" smtClean="0">
                <a:solidFill>
                  <a:schemeClr val="accent2"/>
                </a:solidFill>
                <a:effectLst>
                  <a:outerShdw blurRad="38100" dist="38100" dir="2700000" algn="tl">
                    <a:srgbClr val="C0C0C0"/>
                  </a:outerShdw>
                </a:effectLst>
                <a:latin typeface="Lucida Sans Unicode" pitchFamily="34" charset="0"/>
              </a:rPr>
              <a:t> :</a:t>
            </a:r>
          </a:p>
          <a:p>
            <a:pPr marL="0" indent="0">
              <a:buNone/>
            </a:pPr>
            <a:endParaRPr lang="ar-SA" sz="2800" dirty="0" smtClean="0"/>
          </a:p>
          <a:p>
            <a:pPr marL="0" indent="0">
              <a:buNone/>
            </a:pPr>
            <a:r>
              <a:rPr lang="ar-SA" sz="2800" dirty="0"/>
              <a:t>	</a:t>
            </a:r>
            <a:r>
              <a:rPr lang="ar-SA" sz="2800" dirty="0" smtClean="0"/>
              <a:t>كل </a:t>
            </a:r>
            <a:r>
              <a:rPr lang="ar-SA" sz="2800" dirty="0"/>
              <a:t>جهاز </a:t>
            </a:r>
            <a:r>
              <a:rPr lang="ar-SA" sz="2800" dirty="0" smtClean="0"/>
              <a:t>في هذه </a:t>
            </a:r>
            <a:r>
              <a:rPr lang="ar-SA" sz="2800" dirty="0"/>
              <a:t>الشبكة يستطيع الاستفادة </a:t>
            </a:r>
            <a:endParaRPr lang="ar-SA" sz="2800" dirty="0" smtClean="0"/>
          </a:p>
          <a:p>
            <a:pPr marL="0" indent="0">
              <a:buNone/>
            </a:pPr>
            <a:r>
              <a:rPr lang="ar-SA" sz="2800" dirty="0" smtClean="0"/>
              <a:t>من </a:t>
            </a:r>
            <a:r>
              <a:rPr lang="ar-SA" sz="2800" dirty="0"/>
              <a:t>موارد الجهاز الآخر سواء المكونات المادية </a:t>
            </a:r>
            <a:endParaRPr lang="ar-SA" sz="2800" dirty="0" smtClean="0"/>
          </a:p>
          <a:p>
            <a:pPr marL="0" indent="0">
              <a:buNone/>
            </a:pPr>
            <a:r>
              <a:rPr lang="ar-SA" sz="2800" dirty="0" smtClean="0"/>
              <a:t>أو البرمجية , </a:t>
            </a:r>
            <a:r>
              <a:rPr lang="ar-SA" sz="2800" dirty="0"/>
              <a:t> </a:t>
            </a:r>
            <a:r>
              <a:rPr lang="ar-SA" sz="2800" dirty="0" smtClean="0"/>
              <a:t>غالبا تستخدم </a:t>
            </a:r>
            <a:r>
              <a:rPr lang="ar-SA" sz="2800" dirty="0"/>
              <a:t>هذه الشبكات في الشركات </a:t>
            </a:r>
            <a:r>
              <a:rPr lang="ar-SA" sz="2800" dirty="0" smtClean="0"/>
              <a:t>لنقل </a:t>
            </a:r>
            <a:r>
              <a:rPr lang="ar-SA" sz="2800" dirty="0"/>
              <a:t>الملفات أو المستندات من جهاز إلى </a:t>
            </a:r>
            <a:r>
              <a:rPr lang="ar-SA" sz="2800" dirty="0" smtClean="0"/>
              <a:t>آخر</a:t>
            </a:r>
            <a:r>
              <a:rPr lang="ar-SA" sz="2800" dirty="0"/>
              <a:t>.</a:t>
            </a:r>
            <a:endParaRPr lang="en-US" sz="2800" dirty="0"/>
          </a:p>
        </p:txBody>
      </p:sp>
      <p:pic>
        <p:nvPicPr>
          <p:cNvPr id="13314" name="Picture 2" descr="http://blog.gogrid.com/wp-content/uploads/2009/05/image.pn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828600" y="1772816"/>
            <a:ext cx="4072113" cy="34358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611560" y="332656"/>
            <a:ext cx="7467600" cy="1008112"/>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المكونات </a:t>
            </a:r>
          </a:p>
        </p:txBody>
      </p:sp>
    </p:spTree>
    <p:extLst>
      <p:ext uri="{BB962C8B-B14F-4D97-AF65-F5344CB8AC3E}">
        <p14:creationId xmlns:p14="http://schemas.microsoft.com/office/powerpoint/2010/main" val="1133592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96752"/>
            <a:ext cx="8033320" cy="5256584"/>
          </a:xfrm>
          <a:ln>
            <a:noFill/>
          </a:ln>
        </p:spPr>
        <p:style>
          <a:lnRef idx="2">
            <a:schemeClr val="accent2"/>
          </a:lnRef>
          <a:fillRef idx="1">
            <a:schemeClr val="lt1"/>
          </a:fillRef>
          <a:effectRef idx="0">
            <a:schemeClr val="accent2"/>
          </a:effectRef>
          <a:fontRef idx="minor">
            <a:schemeClr val="dk1"/>
          </a:fontRef>
        </p:style>
        <p:txBody>
          <a:bodyPr>
            <a:normAutofit/>
          </a:bodyPr>
          <a:lstStyle/>
          <a:p>
            <a:pPr marL="0" lvl="0" indent="0">
              <a:buNone/>
            </a:pPr>
            <a:endParaRPr lang="ar-SA" sz="2800" dirty="0" smtClean="0"/>
          </a:p>
          <a:p>
            <a:pPr marL="0" indent="0">
              <a:buNone/>
            </a:pPr>
            <a:r>
              <a:rPr lang="ar-SA" sz="2800" dirty="0" smtClean="0"/>
              <a:t>1- </a:t>
            </a:r>
            <a:r>
              <a:rPr lang="ar-SA" sz="2800" dirty="0">
                <a:solidFill>
                  <a:schemeClr val="accent2"/>
                </a:solidFill>
              </a:rPr>
              <a:t>سهلة التثبيت </a:t>
            </a:r>
            <a:r>
              <a:rPr lang="ar-SA" sz="2800" dirty="0" smtClean="0">
                <a:solidFill>
                  <a:schemeClr val="accent2"/>
                </a:solidFill>
              </a:rPr>
              <a:t> </a:t>
            </a:r>
            <a:r>
              <a:rPr lang="ar-SA" sz="2800" dirty="0" smtClean="0"/>
              <a:t>: حيث </a:t>
            </a:r>
            <a:r>
              <a:rPr lang="ar-SA" sz="2800" dirty="0"/>
              <a:t>يكفي نظام تشغيل بسيط لإدخال الأجهزة </a:t>
            </a:r>
          </a:p>
          <a:p>
            <a:pPr marL="0" indent="0">
              <a:buNone/>
            </a:pPr>
            <a:r>
              <a:rPr lang="ar-SA" sz="2800" dirty="0"/>
              <a:t>على هذا النوع من الشبكات.</a:t>
            </a:r>
            <a:endParaRPr lang="en-US" sz="2800" dirty="0"/>
          </a:p>
          <a:p>
            <a:pPr marL="0" indent="0">
              <a:buNone/>
            </a:pPr>
            <a:endParaRPr lang="ar-SA" sz="2800" dirty="0"/>
          </a:p>
          <a:p>
            <a:pPr marL="0" lvl="0" indent="0">
              <a:buNone/>
            </a:pPr>
            <a:r>
              <a:rPr lang="ar-SA" sz="2800" dirty="0" smtClean="0"/>
              <a:t>2- </a:t>
            </a:r>
            <a:r>
              <a:rPr lang="ar-SA" sz="2800" dirty="0">
                <a:solidFill>
                  <a:schemeClr val="accent2"/>
                </a:solidFill>
              </a:rPr>
              <a:t>قليلة التكلفة </a:t>
            </a:r>
            <a:r>
              <a:rPr lang="ar-SA" sz="2800" dirty="0"/>
              <a:t>: حيث أن المكونات المادية المطلوبة لهذه الشبكة قليلة ورخيصة الثمن</a:t>
            </a:r>
            <a:r>
              <a:rPr lang="ar-SA" sz="2800" dirty="0" smtClean="0"/>
              <a:t>.</a:t>
            </a:r>
          </a:p>
          <a:p>
            <a:pPr marL="0" lvl="0" indent="0">
              <a:buNone/>
            </a:pPr>
            <a:endParaRPr lang="ar-SA" sz="2800" dirty="0" smtClean="0"/>
          </a:p>
          <a:p>
            <a:pPr marL="0" indent="0">
              <a:buNone/>
            </a:pPr>
            <a:r>
              <a:rPr lang="ar-SA" sz="2800" dirty="0" smtClean="0"/>
              <a:t>3- </a:t>
            </a:r>
            <a:r>
              <a:rPr lang="ar-SA" sz="2800" dirty="0" smtClean="0">
                <a:solidFill>
                  <a:schemeClr val="accent2"/>
                </a:solidFill>
              </a:rPr>
              <a:t>السيطرة </a:t>
            </a:r>
            <a:r>
              <a:rPr lang="ar-SA" sz="2800" dirty="0">
                <a:solidFill>
                  <a:schemeClr val="accent2"/>
                </a:solidFill>
              </a:rPr>
              <a:t>على مصادر الشبكة </a:t>
            </a:r>
            <a:r>
              <a:rPr lang="ar-SA" sz="2800" dirty="0" smtClean="0">
                <a:solidFill>
                  <a:schemeClr val="accent2"/>
                </a:solidFill>
              </a:rPr>
              <a:t>من قبل </a:t>
            </a:r>
            <a:r>
              <a:rPr lang="ar-SA" sz="2800" dirty="0">
                <a:solidFill>
                  <a:schemeClr val="accent2"/>
                </a:solidFill>
              </a:rPr>
              <a:t>المستخدمين </a:t>
            </a:r>
            <a:r>
              <a:rPr lang="ar-SA" sz="2800" dirty="0" smtClean="0"/>
              <a:t>: </a:t>
            </a:r>
          </a:p>
          <a:p>
            <a:pPr marL="0" indent="0">
              <a:buNone/>
            </a:pPr>
            <a:r>
              <a:rPr lang="ar-SA" sz="2800" dirty="0" smtClean="0"/>
              <a:t>عن </a:t>
            </a:r>
            <a:r>
              <a:rPr lang="ar-SA" sz="2800" dirty="0"/>
              <a:t>طريق طلب خصائص الملف ثم طلب الأمر (مشاركة) والعكس صحيح لإزالة المشاركة. </a:t>
            </a:r>
          </a:p>
          <a:p>
            <a:pPr marL="0" lvl="0" indent="0">
              <a:buNone/>
            </a:pPr>
            <a:endParaRPr lang="en-US" sz="2800" dirty="0"/>
          </a:p>
        </p:txBody>
      </p:sp>
      <p:sp>
        <p:nvSpPr>
          <p:cNvPr id="6" name="Rounded Rectangle 5"/>
          <p:cNvSpPr/>
          <p:nvPr/>
        </p:nvSpPr>
        <p:spPr>
          <a:xfrm>
            <a:off x="683568" y="548680"/>
            <a:ext cx="8208912" cy="648072"/>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3200" b="1" dirty="0">
                <a:solidFill>
                  <a:schemeClr val="accent2"/>
                </a:solidFill>
                <a:effectLst>
                  <a:outerShdw blurRad="38100" dist="38100" dir="2700000" algn="tl">
                    <a:srgbClr val="C0C0C0"/>
                  </a:outerShdw>
                </a:effectLst>
                <a:latin typeface="Lucida Sans Unicode" pitchFamily="34" charset="0"/>
              </a:rPr>
              <a:t>مميزات شبكة النظير </a:t>
            </a:r>
            <a:r>
              <a:rPr lang="en-US" sz="3200" b="1" dirty="0">
                <a:solidFill>
                  <a:schemeClr val="accent2"/>
                </a:solidFill>
                <a:effectLst>
                  <a:outerShdw blurRad="38100" dist="38100" dir="2700000" algn="tl">
                    <a:srgbClr val="C0C0C0"/>
                  </a:outerShdw>
                </a:effectLst>
                <a:latin typeface="Lucida Sans Unicode" pitchFamily="34" charset="0"/>
              </a:rPr>
              <a:t>Peer To Peer Network</a:t>
            </a:r>
            <a:r>
              <a:rPr lang="ar-SA" sz="3200" b="1" dirty="0">
                <a:solidFill>
                  <a:schemeClr val="accent2"/>
                </a:solidFill>
                <a:effectLst>
                  <a:outerShdw blurRad="38100" dist="38100" dir="2700000" algn="tl">
                    <a:srgbClr val="C0C0C0"/>
                  </a:outerShdw>
                </a:effectLst>
                <a:latin typeface="Lucida Sans Unicode" pitchFamily="34" charset="0"/>
              </a:rPr>
              <a:t>  </a:t>
            </a:r>
            <a:r>
              <a:rPr lang="ar-SA" sz="3200" b="1" dirty="0" smtClean="0">
                <a:solidFill>
                  <a:schemeClr val="accent2"/>
                </a:solidFill>
                <a:effectLst>
                  <a:outerShdw blurRad="38100" dist="38100" dir="2700000" algn="tl">
                    <a:srgbClr val="C0C0C0"/>
                  </a:outerShdw>
                </a:effectLst>
                <a:latin typeface="Lucida Sans Unicode" pitchFamily="34" charset="0"/>
              </a:rPr>
              <a:t>:</a:t>
            </a:r>
            <a:endParaRPr lang="ar-SA" sz="3200" b="1" dirty="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val="650070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49A89BF05CFA41BF00496D73E9E2EA" ma:contentTypeVersion="0" ma:contentTypeDescription="Create a new document." ma:contentTypeScope="" ma:versionID="9b881e165c333547f6a760f9d771414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8559C8-EA34-4582-8F21-9F6DBF393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8E62220-9EC5-4825-B8EC-2EBFCDEFC780}">
  <ds:schemaRefs>
    <ds:schemaRef ds:uri="http://www.w3.org/XML/1998/namespace"/>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elements/1.1/"/>
    <ds:schemaRef ds:uri="http://purl.org/dc/dcmitype/"/>
  </ds:schemaRefs>
</ds:datastoreItem>
</file>

<file path=customXml/itemProps3.xml><?xml version="1.0" encoding="utf-8"?>
<ds:datastoreItem xmlns:ds="http://schemas.openxmlformats.org/officeDocument/2006/customXml" ds:itemID="{15EEFDCC-BE3C-465A-9749-3657A5436A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631</TotalTime>
  <Words>837</Words>
  <Application>Microsoft Office PowerPoint</Application>
  <PresentationFormat>On-screen Show (4:3)</PresentationFormat>
  <Paragraphs>152</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شبكات الحاسب الآلي وحمايتها </vt:lpstr>
      <vt:lpstr>شبكات الحاسب الآلي</vt:lpstr>
      <vt:lpstr>أهم فوائد ومميزات الشبكات </vt:lpstr>
      <vt:lpstr>أهم فوائد ومميزات الشبكات </vt:lpstr>
      <vt:lpstr>أنواع الشبكات حسب البعد </vt:lpstr>
      <vt:lpstr>2- شبكات موسعة (WAN) : وتعني Wide Area Network </vt:lpstr>
      <vt:lpstr>محور التعامل مع الشبكة</vt:lpstr>
      <vt:lpstr>أنواع الشبكات حسب المكونات </vt:lpstr>
      <vt:lpstr>PowerPoint Presentation</vt:lpstr>
      <vt:lpstr>PowerPoint Presentation</vt:lpstr>
      <vt:lpstr>أنواع الشبكات حسب المكونات </vt:lpstr>
      <vt:lpstr>مميزات  شبكة الخادم و العميل Server/Client Network</vt:lpstr>
      <vt:lpstr>عيوب  شبكة الخادم و العميل Server/Client Network</vt:lpstr>
      <vt:lpstr>المكونات المادية للشبكة ( Network Hardware) </vt:lpstr>
      <vt:lpstr>الشبكات اللاسلكية (Wi - Fi)</vt:lpstr>
      <vt:lpstr>العوامل المؤثرة سلباً على  الشبكات </vt:lpstr>
      <vt:lpstr>الشبكات العالمية الإنترنت (Internet)</vt:lpstr>
      <vt:lpstr>الفيروسات</vt:lpstr>
      <vt:lpstr>تعريف الفيروس </vt:lpstr>
      <vt:lpstr>ما هي فيروسات الكمبيوتر وبرامج التجسس والإعلانات؟</vt:lpstr>
      <vt:lpstr>أنواع الفيروسات </vt:lpstr>
      <vt:lpstr>كيف لي أن أعرف فيما إذا كان جهازي مصاباً بهذه البرامج؟</vt:lpstr>
      <vt:lpstr>أهم طرق الحماية من الفيروسات </vt:lpstr>
      <vt:lpstr>أهم طرق الحماية من الفيروسات </vt:lpstr>
      <vt:lpstr>PowerPoint Presentation</vt:lpstr>
      <vt:lpstr>أهم طرق الحماية من الفيروسات </vt:lpstr>
      <vt:lpstr>أهم طرق الحماية من الفيروسات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asoma</dc:creator>
  <cp:lastModifiedBy>USER</cp:lastModifiedBy>
  <cp:revision>50</cp:revision>
  <dcterms:created xsi:type="dcterms:W3CDTF">2011-10-02T13:55:47Z</dcterms:created>
  <dcterms:modified xsi:type="dcterms:W3CDTF">2018-09-03T14:24:35Z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0x0101004249A89BF05CFA41BF00496D73E9E2EA</vt:lpwstr>
  </property>
</Properties>
</file>