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7083-9D16-4A00-90D7-04A51D4B3F15}" type="datetimeFigureOut">
              <a:rPr lang="ar-SA" smtClean="0"/>
              <a:t>05/02/39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92AF-88B1-4C12-A619-723550C9858D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عينات السمعي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6"/>
            <a:ext cx="7286676" cy="40719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مربع نص 2"/>
          <p:cNvSpPr txBox="1"/>
          <p:nvPr/>
        </p:nvSpPr>
        <p:spPr>
          <a:xfrm>
            <a:off x="2285984" y="5214950"/>
            <a:ext cx="4786346" cy="1200329"/>
          </a:xfrm>
          <a:prstGeom prst="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742950" indent="-742950" algn="ctr">
              <a:defRPr/>
            </a:pPr>
            <a:r>
              <a:rPr lang="ar-SA" sz="3600" dirty="0"/>
              <a:t>7) لوحة المعينات السمعية       “ ملاحظة“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571750" y="1714500"/>
            <a:ext cx="4572000" cy="1908175"/>
          </a:xfrm>
          <a:prstGeom prst="rect">
            <a:avLst/>
          </a:prstGeom>
          <a:ln w="5715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C00000"/>
                </a:solidFill>
                <a:cs typeface="+mj-cs"/>
              </a:rPr>
              <a:t>تابع أنواع الوسائل  :</a:t>
            </a:r>
          </a:p>
          <a:p>
            <a:pPr algn="ctr">
              <a:defRPr/>
            </a:pPr>
            <a:endParaRPr lang="ar-SA" sz="2000" b="1" dirty="0">
              <a:solidFill>
                <a:srgbClr val="C00000"/>
              </a:solidFill>
              <a:cs typeface="+mj-cs"/>
            </a:endParaRPr>
          </a:p>
          <a:p>
            <a:pPr algn="ctr">
              <a:defRPr/>
            </a:pPr>
            <a:r>
              <a:rPr lang="ar-SA" sz="2000" dirty="0">
                <a:cs typeface="+mj-cs"/>
              </a:rPr>
              <a:t>وسائل عرض الدرس وتقييمه  : وهذه الوسائل تستخدم لتحقيق أهداف الدرس وتستخدم في التمهيد والعرض والتقييم . </a:t>
            </a:r>
          </a:p>
          <a:p>
            <a:pPr algn="ctr">
              <a:defRPr/>
            </a:pPr>
            <a:r>
              <a:rPr lang="ar-SA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57250" y="857250"/>
            <a:ext cx="7072313" cy="544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u="sng" dirty="0">
                <a:solidFill>
                  <a:srgbClr val="C00000"/>
                </a:solidFill>
              </a:rPr>
              <a:t>شروط إعداد الوسيلة :</a:t>
            </a:r>
          </a:p>
          <a:p>
            <a:pPr>
              <a:defRPr/>
            </a:pPr>
            <a:r>
              <a:rPr lang="ar-SA" sz="2400" b="1" dirty="0"/>
              <a:t>أن تتناسب الوسيلة مع الأهداف التي سيتم تحقيقها من الدرس . </a:t>
            </a:r>
          </a:p>
          <a:p>
            <a:pPr>
              <a:defRPr/>
            </a:pPr>
            <a:endParaRPr lang="ar-SA" sz="2400" b="1" dirty="0"/>
          </a:p>
          <a:p>
            <a:pPr>
              <a:defRPr/>
            </a:pPr>
            <a:r>
              <a:rPr lang="ar-SA" sz="2400" b="1" dirty="0"/>
              <a:t> ينبغي ألا تحتوي الوسيلة على معلومات خاطئة ، أو قديمة ، أو ناقصة ، أو متحيزة ، أو مشوهة ، أو هازلة ، وإنما يجب أن تساعد على تكوين صورة كلية واقعية سليمة صادقة حديثة أمينة متزنة . </a:t>
            </a:r>
          </a:p>
          <a:p>
            <a:pPr>
              <a:defRPr/>
            </a:pPr>
            <a:r>
              <a:rPr lang="ar-SA" sz="2400" b="1" dirty="0"/>
              <a:t> </a:t>
            </a:r>
          </a:p>
          <a:p>
            <a:pPr>
              <a:defRPr/>
            </a:pPr>
            <a:endParaRPr lang="ar-SA" sz="2400" b="1" dirty="0"/>
          </a:p>
          <a:p>
            <a:pPr>
              <a:defRPr/>
            </a:pPr>
            <a:r>
              <a:rPr lang="ar-SA" sz="2400" b="1" dirty="0"/>
              <a:t>أن يكون للوسيلة موضوع واحد محدد ، ومتجانس ، ومنسجم مع موضوع الدرس ، ليسهل على الدارسين إدراكه وتتبعه . </a:t>
            </a:r>
          </a:p>
          <a:p>
            <a:pPr>
              <a:defRPr/>
            </a:pPr>
            <a:endParaRPr lang="ar-SA" dirty="0"/>
          </a:p>
          <a:p>
            <a:pPr>
              <a:defRPr/>
            </a:pPr>
            <a:endParaRPr lang="ar-SA" dirty="0"/>
          </a:p>
          <a:p>
            <a:pPr>
              <a:defRPr/>
            </a:pPr>
            <a:endParaRPr lang="ar-SA" dirty="0"/>
          </a:p>
          <a:p>
            <a:pPr>
              <a:defRPr/>
            </a:pPr>
            <a:endParaRPr lang="ar-SA" dirty="0"/>
          </a:p>
          <a:p>
            <a:pPr>
              <a:defRPr/>
            </a:pPr>
            <a:endParaRPr lang="ar-SA" dirty="0"/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375" y="214313"/>
            <a:ext cx="8072438" cy="66786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ar-SA" sz="2000" dirty="0"/>
              <a:t> أن يتناسب حجمها مع عدد طلاب الصف 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r-SA" sz="2000" dirty="0"/>
              <a:t>أن تساعد على اتباع الطريقة العلمية في التفكير ، والدقة والملاحظة 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r-SA" sz="2000" dirty="0"/>
              <a:t>توافر المواد الخام اللازمة لصنعها ، مع رخص تكاليفها . </a:t>
            </a:r>
          </a:p>
          <a:p>
            <a:pPr>
              <a:defRPr/>
            </a:pPr>
            <a:endParaRPr lang="ar-SA" sz="2000" dirty="0"/>
          </a:p>
          <a:p>
            <a:pPr>
              <a:buFont typeface="Arial" pitchFamily="34" charset="0"/>
              <a:buChar char="•"/>
              <a:defRPr/>
            </a:pPr>
            <a:r>
              <a:rPr lang="ar-SA" sz="2000" dirty="0"/>
              <a:t>أن تتناسب ومدارك الدارسين ، بحيث يسهل الاستفادة منها 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r-SA" sz="2000" dirty="0"/>
              <a:t> أن يكون استعمالها ممكنا وسهلا 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r-SA" sz="2000" dirty="0"/>
              <a:t>مراعاة عدم الإجهاد البصري للطلبة الصم </a:t>
            </a:r>
            <a:r>
              <a:rPr lang="ar-SA" sz="2000" dirty="0" err="1"/>
              <a:t>بإحتوائها</a:t>
            </a:r>
            <a:r>
              <a:rPr lang="ar-SA" sz="2000" dirty="0"/>
              <a:t> على ألوان ساطعة أو الكتابة بخطوط مائلة أو صغيرة .</a:t>
            </a:r>
          </a:p>
          <a:p>
            <a:pPr>
              <a:buFont typeface="Arial" pitchFamily="34" charset="0"/>
              <a:buChar char="•"/>
              <a:defRPr/>
            </a:pPr>
            <a:endParaRPr lang="ar-SA" sz="2000" dirty="0"/>
          </a:p>
          <a:p>
            <a:pPr>
              <a:defRPr/>
            </a:pPr>
            <a:endParaRPr lang="ar-SA" sz="2000" dirty="0"/>
          </a:p>
          <a:p>
            <a:pPr>
              <a:defRPr/>
            </a:pPr>
            <a:r>
              <a:rPr lang="ar-SA" sz="2000" dirty="0"/>
              <a:t>وعند إعدادها يراعى الآتي : </a:t>
            </a:r>
          </a:p>
          <a:p>
            <a:pPr>
              <a:defRPr/>
            </a:pPr>
            <a:r>
              <a:rPr lang="ar-SA" sz="2000" dirty="0"/>
              <a:t>أ </a:t>
            </a:r>
            <a:r>
              <a:rPr lang="ar-SA" sz="2000" dirty="0" err="1"/>
              <a:t>ـ</a:t>
            </a:r>
            <a:r>
              <a:rPr lang="ar-SA" sz="2000" dirty="0"/>
              <a:t> اختبار الوسيلة قبل استعمالها للتأكد من صلاحيتها . </a:t>
            </a:r>
          </a:p>
          <a:p>
            <a:pPr>
              <a:defRPr/>
            </a:pPr>
            <a:r>
              <a:rPr lang="ar-SA" sz="2000" dirty="0"/>
              <a:t>ب </a:t>
            </a:r>
            <a:r>
              <a:rPr lang="ar-SA" sz="2000" dirty="0" err="1"/>
              <a:t>ـ</a:t>
            </a:r>
            <a:r>
              <a:rPr lang="ar-SA" sz="2000" dirty="0"/>
              <a:t> إعداد المكان المناسب الذي ستستعمل فيه ، بحيث يتمكن كل دارس أن يرى بوضوح . </a:t>
            </a:r>
          </a:p>
          <a:p>
            <a:pPr>
              <a:defRPr/>
            </a:pPr>
            <a:r>
              <a:rPr lang="ar-SA" sz="2000" dirty="0"/>
              <a:t>ج </a:t>
            </a:r>
            <a:r>
              <a:rPr lang="ar-SA" sz="2000" dirty="0" err="1"/>
              <a:t>ـ</a:t>
            </a:r>
            <a:r>
              <a:rPr lang="ar-SA" sz="2000" dirty="0"/>
              <a:t> تهيئة أذهان الدارسين إلى ما ينبغي ملاحظته ، أو إلى المعارف التي يدور حولها موضوع الدرس ، وذلك بإثارة بعض الأسئلة ذات الصلة </a:t>
            </a:r>
            <a:r>
              <a:rPr lang="ar-SA" sz="2000" dirty="0" err="1"/>
              <a:t>به</a:t>
            </a:r>
            <a:r>
              <a:rPr lang="ar-SA" sz="2000" dirty="0"/>
              <a:t> ، لإبراز النقاط المهمة التي تجيب الوسيلة عليها  </a:t>
            </a:r>
          </a:p>
          <a:p>
            <a:pPr>
              <a:defRPr/>
            </a:pPr>
            <a:r>
              <a:rPr lang="ar-SA" sz="2000" dirty="0"/>
              <a:t>(زياد,بدون) </a:t>
            </a:r>
            <a:r>
              <a:rPr lang="ar-SA" dirty="0"/>
              <a:t>.</a:t>
            </a:r>
          </a:p>
          <a:p>
            <a:pPr>
              <a:defRPr/>
            </a:pPr>
            <a:endParaRPr lang="ar-SA" dirty="0"/>
          </a:p>
          <a:p>
            <a:pPr>
              <a:defRPr/>
            </a:pPr>
            <a:endParaRPr lang="ar-SA" b="1" dirty="0"/>
          </a:p>
          <a:p>
            <a:pPr>
              <a:defRPr/>
            </a:pPr>
            <a:r>
              <a:rPr lang="ar-SA" b="1" dirty="0">
                <a:solidFill>
                  <a:srgbClr val="C00000"/>
                </a:solidFill>
              </a:rPr>
              <a:t>المرجع </a:t>
            </a:r>
            <a:r>
              <a:rPr lang="ar-SA" b="1" dirty="0"/>
              <a:t>:</a:t>
            </a:r>
          </a:p>
          <a:p>
            <a:pPr>
              <a:defRPr/>
            </a:pPr>
            <a:r>
              <a:rPr lang="ar-SA" b="1" dirty="0"/>
              <a:t>زياد,مسعد (بدون ) : الوسائل التعليمية مفهومها </a:t>
            </a:r>
            <a:r>
              <a:rPr lang="ar-SA" b="1" dirty="0" err="1"/>
              <a:t>ـ</a:t>
            </a:r>
            <a:r>
              <a:rPr lang="ar-SA" b="1" dirty="0"/>
              <a:t> فوائدها </a:t>
            </a:r>
            <a:r>
              <a:rPr lang="ar-SA" b="1" dirty="0" err="1"/>
              <a:t>ـ</a:t>
            </a:r>
            <a:r>
              <a:rPr lang="ar-SA" b="1" dirty="0"/>
              <a:t> أنواعها . </a:t>
            </a:r>
            <a:r>
              <a:rPr lang="en-US" b="1" dirty="0"/>
              <a:t>http://www.drmosad.com/index99.htm</a:t>
            </a:r>
            <a:endParaRPr lang="ar-SA" b="1" dirty="0"/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428860" y="2071678"/>
            <a:ext cx="4143404" cy="707886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المحاضرة الرابعة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14625" y="1357313"/>
            <a:ext cx="4572000" cy="1016000"/>
          </a:xfrm>
          <a:prstGeom prst="rect">
            <a:avLst/>
          </a:prstGeom>
          <a:ln w="5715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dirty="0"/>
              <a:t> </a:t>
            </a:r>
            <a:r>
              <a:rPr lang="ar-SA" sz="2000" b="1" dirty="0">
                <a:solidFill>
                  <a:srgbClr val="C00000"/>
                </a:solidFill>
                <a:cs typeface="+mj-cs"/>
              </a:rPr>
              <a:t>تعريف الوسيلة :</a:t>
            </a:r>
            <a:endParaRPr lang="ar-SA" sz="2000" dirty="0">
              <a:cs typeface="+mj-cs"/>
            </a:endParaRPr>
          </a:p>
          <a:p>
            <a:pPr algn="ctr">
              <a:defRPr/>
            </a:pPr>
            <a:r>
              <a:rPr lang="ar-SA" sz="2000" dirty="0">
                <a:cs typeface="+mj-cs"/>
              </a:rPr>
              <a:t>هي أداة لتوصيل فكرة أو مفهوم ما أو لتقييم قدرات ما (</a:t>
            </a:r>
            <a:r>
              <a:rPr lang="ar-SA" sz="2000" dirty="0" err="1">
                <a:cs typeface="+mj-cs"/>
              </a:rPr>
              <a:t>الخشرمي</a:t>
            </a:r>
            <a:r>
              <a:rPr lang="ar-SA" sz="2000" dirty="0">
                <a:cs typeface="+mj-cs"/>
              </a:rPr>
              <a:t>,بدون </a:t>
            </a:r>
            <a:r>
              <a:rPr lang="ar-SA" dirty="0"/>
              <a:t>)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714625" y="2928938"/>
            <a:ext cx="4572000" cy="1908175"/>
          </a:xfrm>
          <a:prstGeom prst="rect">
            <a:avLst/>
          </a:prstGeom>
          <a:ln w="5715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C00000"/>
                </a:solidFill>
                <a:cs typeface="+mj-cs"/>
              </a:rPr>
              <a:t>أنواع الوسائل  :</a:t>
            </a:r>
          </a:p>
          <a:p>
            <a:pPr algn="ctr">
              <a:defRPr/>
            </a:pPr>
            <a:endParaRPr lang="ar-SA" sz="2000" b="1" dirty="0">
              <a:solidFill>
                <a:srgbClr val="C00000"/>
              </a:solidFill>
              <a:cs typeface="+mj-cs"/>
            </a:endParaRPr>
          </a:p>
          <a:p>
            <a:pPr algn="ctr">
              <a:defRPr/>
            </a:pPr>
            <a:r>
              <a:rPr lang="ar-SA" sz="2000" dirty="0">
                <a:cs typeface="+mj-cs"/>
              </a:rPr>
              <a:t>وسائل أساسية : وهي تلك الوسائل الموجودة في فصول الصم وضعاف السمع بشكل دائم , لتحقيق أغراض معينة منها مثل : </a:t>
            </a:r>
          </a:p>
          <a:p>
            <a:pPr algn="ctr">
              <a:defRPr/>
            </a:pPr>
            <a:r>
              <a:rPr lang="ar-SA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بعض الوسائل التعليمية\20080106(00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974041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مربع نص 3"/>
          <p:cNvSpPr txBox="1"/>
          <p:nvPr/>
        </p:nvSpPr>
        <p:spPr>
          <a:xfrm>
            <a:off x="2571736" y="5214950"/>
            <a:ext cx="4008471" cy="1200329"/>
          </a:xfrm>
          <a:prstGeom prst="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600" dirty="0"/>
              <a:t>1) أسماء الطالبات </a:t>
            </a:r>
            <a:endParaRPr lang="ar-SA" sz="3600" dirty="0"/>
          </a:p>
          <a:p>
            <a:pPr algn="ctr">
              <a:defRPr/>
            </a:pP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214546" y="5572140"/>
            <a:ext cx="4786346" cy="646331"/>
          </a:xfrm>
          <a:prstGeom prst="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742950" indent="-742950" algn="ctr">
              <a:defRPr/>
            </a:pPr>
            <a:r>
              <a:rPr lang="ar-SA" sz="3600" dirty="0"/>
              <a:t>2) دوري في مسح السبورة</a:t>
            </a:r>
            <a:endParaRPr lang="ar-SA" sz="3600" dirty="0"/>
          </a:p>
        </p:txBody>
      </p:sp>
      <p:pic>
        <p:nvPicPr>
          <p:cNvPr id="6149" name="Picture 2" descr="C:\Documents and Settings\USER\My Documents\ماستر\ماستر2\مادة د.طارق\الوسائل التعليمية\وسائل شروق الصبي\مسح السبور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57188"/>
            <a:ext cx="52863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\My Documents\ماستر2\مادة د.طارق\الوسائل التعليمية\وسائل شروق الصبي\الحضور والغيا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5014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مربع نص 3"/>
          <p:cNvSpPr txBox="1"/>
          <p:nvPr/>
        </p:nvSpPr>
        <p:spPr>
          <a:xfrm>
            <a:off x="2285984" y="5786454"/>
            <a:ext cx="4786346" cy="646331"/>
          </a:xfrm>
          <a:prstGeom prst="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742950" indent="-742950" algn="ctr">
              <a:defRPr/>
            </a:pPr>
            <a:r>
              <a:rPr lang="ar-SA" sz="3600" dirty="0"/>
              <a:t>3) الحضور والغياب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المعهد\2 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6143668" cy="5429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مربع نص 3"/>
          <p:cNvSpPr txBox="1"/>
          <p:nvPr/>
        </p:nvSpPr>
        <p:spPr>
          <a:xfrm>
            <a:off x="2285984" y="5786454"/>
            <a:ext cx="4786346" cy="646331"/>
          </a:xfrm>
          <a:prstGeom prst="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742950" indent="-742950" algn="ctr">
              <a:defRPr/>
            </a:pPr>
            <a:r>
              <a:rPr lang="ar-SA" sz="3600" dirty="0"/>
              <a:t>4) أيام الأسبوع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My Documents\ماستر2\مادة د.طارق\الوسائل التعليمية\وسائل شروق الصبي\لوحة حل الواج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14821" y="1214411"/>
            <a:ext cx="5143512" cy="385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C:\Documents and Settings\USER\My Documents\ماستر2\مادة د.طارق\الوسائل التعليمية\وسائل شروق الصبي\الجدول والايام واسماء الطالبا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71562" y="1028720"/>
            <a:ext cx="571504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مربع نص 3"/>
          <p:cNvSpPr txBox="1"/>
          <p:nvPr/>
        </p:nvSpPr>
        <p:spPr>
          <a:xfrm>
            <a:off x="2285984" y="5786454"/>
            <a:ext cx="4786346" cy="646331"/>
          </a:xfrm>
          <a:prstGeom prst="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742950" indent="-742950" algn="ctr">
              <a:defRPr/>
            </a:pPr>
            <a:r>
              <a:rPr lang="ar-SA" sz="3600" dirty="0"/>
              <a:t>5) الجدول الدراسي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My Documents\ماستر\ماستر2\مادة د.طارق\الوسائل التعليمية\وسائل شروق الصبي\لوحة التعزي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14313"/>
            <a:ext cx="73580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2285984" y="5786454"/>
            <a:ext cx="4786346" cy="646331"/>
          </a:xfrm>
          <a:prstGeom prst="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742950" indent="-742950" algn="ctr">
              <a:defRPr/>
            </a:pPr>
            <a:r>
              <a:rPr lang="ar-SA" sz="3600" dirty="0"/>
              <a:t>6) لوحة التعزيز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329</Words>
  <Application>Microsoft Office PowerPoint</Application>
  <PresentationFormat>عرض على الشاشة (3:4)‏</PresentationFormat>
  <Paragraphs>47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>DELLNBX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1</cp:revision>
  <dcterms:created xsi:type="dcterms:W3CDTF">2017-10-25T15:02:21Z</dcterms:created>
  <dcterms:modified xsi:type="dcterms:W3CDTF">2017-10-25T15:06:30Z</dcterms:modified>
</cp:coreProperties>
</file>