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8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72" r:id="rId17"/>
    <p:sldId id="273" r:id="rId18"/>
    <p:sldId id="274" r:id="rId19"/>
    <p:sldId id="289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71" autoAdjust="0"/>
    <p:restoredTop sz="95324" autoAdjust="0"/>
  </p:normalViewPr>
  <p:slideViewPr>
    <p:cSldViewPr snapToGrid="0">
      <p:cViewPr varScale="1">
        <p:scale>
          <a:sx n="52" d="100"/>
          <a:sy n="52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30E08F2E-5F06-4CE2-A139-452A1382A6F0}" type="datetimeFigureOut">
              <a:rPr lang="ar-SA"/>
              <a:t>28/12/36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B828588A-5C4E-401A-AECC-B6F63A9DE965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1A4C5DC6-1594-414D-9341-ABA08739246C}" type="datetimeFigureOut">
              <a:t>28/12/36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77542409-6A04-4DC6-AC3A-D3758287A8F2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77542409-6A04-4DC6-AC3A-D3758287A8F2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7F9D-CA19-42B6-ABD9-C784AA6AAF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28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7F9D-CA19-42B6-ABD9-C784AA6AAF8A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847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سحب بيضاء كثيفة في سماء غاية في الزرقة" title="صورة تصميم الشريحة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1847" y="2057400"/>
            <a:ext cx="1490472" cy="38862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64388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10" name="صورة 9" descr="صورة مقربة لنبتة" title="صورة تصميم الشريحة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362" y="2057400"/>
            <a:ext cx="2060767" cy="3886200"/>
          </a:xfrm>
          <a:prstGeom prst="rect">
            <a:avLst/>
          </a:prstGeom>
        </p:spPr>
      </p:pic>
      <p:pic>
        <p:nvPicPr>
          <p:cNvPr id="11" name="صورة 10" descr="أمواج" title="صورة تصميم الشريحة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3282696" cy="38862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5965" y="3019706"/>
            <a:ext cx="4846320" cy="2387600"/>
          </a:xfrm>
        </p:spPr>
        <p:txBody>
          <a:bodyPr anchor="b">
            <a:normAutofit/>
          </a:bodyPr>
          <a:lstStyle>
            <a:lvl1pPr algn="r" latinLnBrk="0">
              <a:lnSpc>
                <a:spcPct val="90000"/>
              </a:lnSpc>
              <a:defRPr lang="ar-SA" sz="48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715965" y="5381894"/>
            <a:ext cx="4846320" cy="448056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18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 flipH="1" flipV="1">
            <a:off x="1410027" y="1566001"/>
            <a:ext cx="9371948" cy="4620682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392264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43842" y="2263913"/>
            <a:ext cx="6949440" cy="3143393"/>
          </a:xfrm>
        </p:spPr>
        <p:txBody>
          <a:bodyPr anchor="b"/>
          <a:lstStyle>
            <a:lvl1pPr algn="r" latinLnBrk="0">
              <a:defRPr lang="ar-SA" sz="60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543842" y="5381893"/>
            <a:ext cx="6949440" cy="449523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24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pic>
        <p:nvPicPr>
          <p:cNvPr id="9" name="صورة 8" descr="أمواج" title="صورة تصميم الشريحة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3282696" cy="3886200"/>
          </a:xfrm>
          <a:prstGeom prst="rect">
            <a:avLst/>
          </a:prstGeom>
        </p:spPr>
      </p:pic>
      <p:pic>
        <p:nvPicPr>
          <p:cNvPr id="11" name="صورة 10" descr="صورة مقربة لنباتات خضراء" title="صورة تصميم الشريحة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1528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 algn="r" latinLnBrk="0">
              <a:defRPr lang="ar-SA" sz="22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 algn="r" latinLnBrk="0">
              <a:defRPr lang="ar-SA" sz="22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200" b="1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 algn="r" latinLnBrk="0">
              <a:defRPr lang="ar-SA" sz="22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ar-SA" sz="2200" b="1"/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 algn="r" latinLnBrk="0">
              <a:defRPr lang="ar-SA" sz="22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9698" y="919616"/>
            <a:ext cx="4155622" cy="2532888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75166" y="915923"/>
            <a:ext cx="5216979" cy="5065776"/>
          </a:xfrm>
        </p:spPr>
        <p:txBody>
          <a:bodyPr/>
          <a:lstStyle>
            <a:lvl1pPr algn="r" latinLnBrk="0">
              <a:defRPr lang="ar-SA" sz="2200"/>
            </a:lvl1pPr>
            <a:lvl2pPr algn="r" latinLnBrk="0">
              <a:defRPr lang="ar-SA" sz="1800"/>
            </a:lvl2pPr>
            <a:lvl3pPr algn="r" latinLnBrk="0">
              <a:defRPr lang="ar-SA" sz="16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1600"/>
            </a:lvl6pPr>
            <a:lvl7pPr algn="r" latinLnBrk="0">
              <a:defRPr lang="ar-SA" sz="1600"/>
            </a:lvl7pPr>
            <a:lvl8pPr algn="r" latinLnBrk="0">
              <a:defRPr lang="ar-SA" sz="1600"/>
            </a:lvl8pPr>
            <a:lvl9pPr algn="r" latinLnBrk="0">
              <a:defRPr lang="ar-SA" sz="16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  <a:p>
            <a:pPr lvl="1" algn="r" rtl="1"/>
            <a:r>
              <a:rPr lang="ar-SA" smtClean="0"/>
              <a:t>المستوى الثاني</a:t>
            </a:r>
          </a:p>
          <a:p>
            <a:pPr lvl="2" algn="r" rtl="1"/>
            <a:r>
              <a:rPr lang="ar-SA" smtClean="0"/>
              <a:t>المستوى الثالث</a:t>
            </a:r>
          </a:p>
          <a:p>
            <a:pPr lvl="3" algn="r" rtl="1"/>
            <a:r>
              <a:rPr lang="ar-SA" smtClean="0"/>
              <a:t>المستوى الرابع</a:t>
            </a:r>
          </a:p>
          <a:p>
            <a:pPr lvl="4" algn="r" rtl="1"/>
            <a:r>
              <a:rPr lang="ar-SA" smtClean="0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409698" y="3446396"/>
            <a:ext cx="4155622" cy="2535303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9701" y="919616"/>
            <a:ext cx="4155622" cy="2532888"/>
          </a:xfrm>
        </p:spPr>
        <p:txBody>
          <a:bodyPr anchor="b"/>
          <a:lstStyle>
            <a:lvl1pPr algn="r" latinLnBrk="0">
              <a:defRPr lang="ar-SA" sz="3200"/>
            </a:lvl1pPr>
          </a:lstStyle>
          <a:p>
            <a:pPr algn="r" rtl="1"/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565323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ar-SA" sz="2200"/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r>
              <a:rPr lang="ar-SA" smtClean="0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409701" y="3446397"/>
            <a:ext cx="4155622" cy="2535304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ar-SA" sz="18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r>
              <a:rPr lang="ar-SA"/>
              <a:t>22 يوليو 2012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/>
              <a:t>نص التذييل هنا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9CD8D479-8942-46E8-A226-A4E01F7A105C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0692384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0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0692384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pPr algn="r" rtl="1"/>
              <a:t>‹#›</a:t>
            </a:fld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1137395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rtl="1"/>
            <a:r>
              <a:rPr lang="ar-SA"/>
              <a:t>22 يوليو 2012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r" rtl="1"/>
            <a:r>
              <a:rPr lang="ar-SA"/>
              <a:t>نص التذييل هنا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r" defTabSz="914400" rtl="1" eaLnBrk="1" latinLnBrk="0" hangingPunct="1">
        <a:spcBef>
          <a:spcPct val="0"/>
        </a:spcBef>
        <a:buNone/>
        <a:defRPr lang="ar-SA"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r" defTabSz="914400" rtl="1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ar-SA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r" defTabSz="914400" rtl="1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611781" y="1806726"/>
            <a:ext cx="4846320" cy="2387600"/>
          </a:xfrm>
        </p:spPr>
        <p:txBody>
          <a:bodyPr>
            <a:normAutofit/>
          </a:bodyPr>
          <a:lstStyle/>
          <a:p>
            <a:pPr algn="ctr" rtl="1"/>
            <a:r>
              <a:rPr lang="ar-SA" sz="6000" dirty="0" smtClean="0">
                <a:cs typeface="DecoType Naskh Special" panose="02010000000000000000" pitchFamily="2" charset="-78"/>
              </a:rPr>
              <a:t>المحاضرة  الثالثة </a:t>
            </a:r>
            <a:r>
              <a:rPr lang="ar-SA" dirty="0" smtClean="0">
                <a:cs typeface="DecoType Naskh Special" panose="02010000000000000000" pitchFamily="2" charset="-78"/>
              </a:rPr>
              <a:t/>
            </a:r>
            <a:br>
              <a:rPr lang="ar-SA" dirty="0" smtClean="0">
                <a:cs typeface="DecoType Naskh Special" panose="02010000000000000000" pitchFamily="2" charset="-78"/>
              </a:rPr>
            </a:br>
            <a:r>
              <a:rPr lang="ar-SA" dirty="0">
                <a:cs typeface="DecoType Naskh Special" panose="02010000000000000000" pitchFamily="2" charset="-78"/>
              </a:rPr>
              <a:t/>
            </a:r>
            <a:br>
              <a:rPr lang="ar-SA" dirty="0">
                <a:cs typeface="DecoType Naskh Special" panose="02010000000000000000" pitchFamily="2" charset="-78"/>
              </a:rPr>
            </a:br>
            <a:endParaRPr lang="ar-SA" dirty="0">
              <a:cs typeface="DecoType Naskh Special" panose="020100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611781" y="3543670"/>
            <a:ext cx="4846320" cy="448056"/>
          </a:xfrm>
        </p:spPr>
        <p:txBody>
          <a:bodyPr>
            <a:noAutofit/>
          </a:bodyPr>
          <a:lstStyle/>
          <a:p>
            <a:r>
              <a:rPr lang="ar-SA" sz="3200" dirty="0">
                <a:cs typeface="DecoType Naskh Special" panose="02010000000000000000" pitchFamily="2" charset="-78"/>
              </a:rPr>
              <a:t>1.فاينلاند للنضج الاجتماعي </a:t>
            </a:r>
            <a:br>
              <a:rPr lang="ar-SA" sz="3200" dirty="0">
                <a:cs typeface="DecoType Naskh Special" panose="02010000000000000000" pitchFamily="2" charset="-78"/>
              </a:rPr>
            </a:br>
            <a:r>
              <a:rPr lang="ar-SA" sz="3200" dirty="0">
                <a:cs typeface="DecoType Naskh Special" panose="02010000000000000000" pitchFamily="2" charset="-78"/>
              </a:rPr>
              <a:t>2. مقياس المخاوف (فوبيا)</a:t>
            </a:r>
            <a:br>
              <a:rPr lang="ar-SA" sz="3200" dirty="0">
                <a:cs typeface="DecoType Naskh Special" panose="02010000000000000000" pitchFamily="2" charset="-78"/>
              </a:rPr>
            </a:br>
            <a:r>
              <a:rPr lang="ar-SA" sz="3200" dirty="0">
                <a:cs typeface="DecoType Naskh Special" panose="02010000000000000000" pitchFamily="2" charset="-78"/>
              </a:rPr>
              <a:t>3. مقياس رسم الرجل</a:t>
            </a:r>
            <a:endParaRPr lang="ar-SA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94" y="2071396"/>
            <a:ext cx="2076645" cy="390784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1397"/>
            <a:ext cx="3247053" cy="384066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206" y="2071396"/>
            <a:ext cx="1474794" cy="38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9725" y="734519"/>
            <a:ext cx="8854276" cy="53068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ar-SA" sz="2800" b="1" dirty="0" smtClean="0">
                <a:cs typeface="DecoType Naskh Special" panose="02010000000000000000" pitchFamily="2" charset="-78"/>
              </a:rPr>
              <a:t>طفل يبلغ من العمر 4 سنوات و7 شهور طبق عليه مقياس النضج الاجتماعي, وكان سن 3 سنوات هو عمره القاعدي, وفي سن 4 سنوات و 5 سنوات و6  سنوات أجاب على البنود بإجابات مختلفة وفي سن 7 سنوات فشل في جميع البنود.</a:t>
            </a:r>
          </a:p>
          <a:p>
            <a:pPr marL="0" indent="0" algn="ctr">
              <a:lnSpc>
                <a:spcPct val="200000"/>
              </a:lnSpc>
              <a:buNone/>
            </a:pPr>
            <a:endParaRPr lang="ar-SA" sz="2800" b="1" dirty="0" smtClean="0">
              <a:cs typeface="DecoType Naskh Special" panose="02010000000000000000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cs typeface="DecoType Naskh Special" panose="02010000000000000000" pitchFamily="2" charset="-78"/>
              </a:rPr>
              <a:t>احسبي نسبة الذكاء الاجتماعي للمفحوص.</a:t>
            </a:r>
          </a:p>
          <a:p>
            <a:pPr marL="0" indent="0" algn="ctr">
              <a:buNone/>
            </a:pPr>
            <a:endParaRPr lang="ar-SA" sz="2800" b="1" dirty="0"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92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68" y="254833"/>
            <a:ext cx="7483151" cy="625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رابط مستقيم 5"/>
          <p:cNvCxnSpPr/>
          <p:nvPr/>
        </p:nvCxnSpPr>
        <p:spPr>
          <a:xfrm flipH="1">
            <a:off x="3282846" y="254833"/>
            <a:ext cx="989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3252866" y="2160589"/>
            <a:ext cx="6895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3252866" y="3432748"/>
            <a:ext cx="6895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H="1">
            <a:off x="3252866" y="4691921"/>
            <a:ext cx="6895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3102964" y="5936105"/>
            <a:ext cx="8394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53692" y="205273"/>
            <a:ext cx="7480300" cy="825500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3200" b="1" dirty="0" smtClean="0">
                <a:latin typeface="Times New Roman" panose="02020603050405020304" pitchFamily="18" charset="0"/>
                <a:cs typeface="DecoType Naskh" panose="02010400000000000000" pitchFamily="2" charset="-78"/>
              </a:rPr>
              <a:t>توضيح لبعض فقرات مقياس </a:t>
            </a:r>
            <a:r>
              <a:rPr lang="ar-SA" sz="3200" b="1" dirty="0" err="1" smtClean="0">
                <a:latin typeface="Times New Roman" panose="02020603050405020304" pitchFamily="18" charset="0"/>
                <a:cs typeface="DecoType Naskh" panose="02010400000000000000" pitchFamily="2" charset="-78"/>
              </a:rPr>
              <a:t>فاينلاند</a:t>
            </a:r>
            <a:r>
              <a:rPr lang="ar-SA" sz="3200" b="1" dirty="0" smtClean="0">
                <a:latin typeface="Times New Roman" panose="02020603050405020304" pitchFamily="18" charset="0"/>
                <a:cs typeface="DecoType Naskh" panose="02010400000000000000" pitchFamily="2" charset="-78"/>
              </a:rPr>
              <a:t> للنضج الاجتماعي:</a:t>
            </a:r>
            <a:endParaRPr lang="ar-SA" sz="3200" b="1" dirty="0">
              <a:latin typeface="Times New Roman" panose="02020603050405020304" pitchFamily="18" charset="0"/>
              <a:cs typeface="DecoType Naskh" panose="020104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/>
        </p:blipFill>
        <p:spPr>
          <a:xfrm>
            <a:off x="2993365" y="1758563"/>
            <a:ext cx="5807628" cy="3653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404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cs typeface="DecoType Naskh" panose="02010400000000000000" pitchFamily="2" charset="-78"/>
              </a:rPr>
              <a:t>ثانيا : مقياس الخوف ( الفوبيا )</a:t>
            </a:r>
            <a:br>
              <a:rPr lang="ar-SA" dirty="0" smtClean="0">
                <a:cs typeface="DecoType Naskh" panose="02010400000000000000" pitchFamily="2" charset="-78"/>
              </a:rPr>
            </a:br>
            <a:endParaRPr lang="ar-SA" dirty="0"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2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اختبار الفوبيا الخوف لدى الراشدين </a:t>
            </a:r>
            <a:endParaRPr lang="ar-SA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978090" y="1600200"/>
            <a:ext cx="8133441" cy="4114800"/>
          </a:xfrm>
        </p:spPr>
        <p:txBody>
          <a:bodyPr/>
          <a:lstStyle/>
          <a:p>
            <a:endParaRPr lang="ar-SA" dirty="0" smtClean="0"/>
          </a:p>
          <a:p>
            <a:pPr marL="45720" indent="0">
              <a:buNone/>
            </a:pPr>
            <a:r>
              <a:rPr lang="ar-SA" sz="3400" dirty="0">
                <a:solidFill>
                  <a:srgbClr val="FF0000"/>
                </a:solidFill>
                <a:cs typeface="DecoType Naskh" panose="02010400000000000000" pitchFamily="2" charset="-78"/>
              </a:rPr>
              <a:t>تعريف الخوف </a:t>
            </a:r>
          </a:p>
          <a:p>
            <a:pPr marL="45720" indent="0">
              <a:buNone/>
            </a:pPr>
            <a:r>
              <a:rPr lang="ar-SA" dirty="0" err="1" smtClean="0"/>
              <a:t>هواستجابة</a:t>
            </a:r>
            <a:r>
              <a:rPr lang="ar-SA" dirty="0" smtClean="0"/>
              <a:t>  غير معقولة وغير طبيعية وأحيانا مرضية تجاه شيء معين أو موقف أو اثارة من نوع معين والتي لا تشكل أي استجابة معقولة في الاحوال الطبيعية وعند الناس غير المرضى </a:t>
            </a:r>
          </a:p>
          <a:p>
            <a:pPr marL="45720" indent="0">
              <a:buNone/>
            </a:pPr>
            <a:endParaRPr lang="ar-SA" dirty="0"/>
          </a:p>
          <a:p>
            <a:pPr marL="45720" indent="0">
              <a:buNone/>
            </a:pPr>
            <a:r>
              <a:rPr lang="ar-SA" dirty="0" smtClean="0"/>
              <a:t>وضعت هذه القائمة لمسح المخاوف كل من جوزيف ولبة و بيتر </a:t>
            </a:r>
            <a:r>
              <a:rPr lang="ar-SA" dirty="0" err="1" smtClean="0"/>
              <a:t>لانج</a:t>
            </a:r>
            <a:r>
              <a:rPr lang="ar-SA" dirty="0" smtClean="0"/>
              <a:t> ونقلها للعربية احمد عبد الخالق ، تشمل القائمة 108 بند مسببا محتملا للخوف يطلب من المفحوص أن يقرر إلى أي مدى تسبب له هذه الاشياء الخوف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48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 smtClean="0"/>
              <a:t>نص التذييل هنا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781975" y="6629400"/>
            <a:ext cx="1000662" cy="228600"/>
          </a:xfrm>
        </p:spPr>
        <p:txBody>
          <a:bodyPr/>
          <a:lstStyle/>
          <a:p>
            <a:pPr algn="l" rtl="1"/>
            <a:r>
              <a:rPr lang="ar-SA"/>
              <a:t>22 يوليو 2012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782637" y="6629400"/>
            <a:ext cx="410402" cy="228600"/>
          </a:xfrm>
        </p:spPr>
        <p:txBody>
          <a:bodyPr/>
          <a:lstStyle/>
          <a:p>
            <a:pPr algn="r" rtl="1"/>
            <a:r>
              <a:rPr lang="ar-SA"/>
              <a:t>9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0" y="177742"/>
            <a:ext cx="4354869" cy="645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9" y="70992"/>
            <a:ext cx="5041777" cy="655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4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r>
              <a:rPr lang="ar-SA" smtClean="0"/>
              <a:t>نص التذييل هنا</a:t>
            </a:r>
            <a:endParaRPr lang="ar-SA"/>
          </a:p>
        </p:txBody>
      </p:sp>
      <p:sp>
        <p:nvSpPr>
          <p:cNvPr id="9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781975" y="6629400"/>
            <a:ext cx="1000662" cy="228600"/>
          </a:xfrm>
        </p:spPr>
        <p:txBody>
          <a:bodyPr/>
          <a:lstStyle/>
          <a:p>
            <a:pPr algn="l" rtl="1"/>
            <a:r>
              <a:rPr lang="ar-SA"/>
              <a:t>22 يوليو 2012</a:t>
            </a:r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782637" y="6629400"/>
            <a:ext cx="410402" cy="228600"/>
          </a:xfrm>
        </p:spPr>
        <p:txBody>
          <a:bodyPr/>
          <a:lstStyle/>
          <a:p>
            <a:pPr rtl="1"/>
            <a:r>
              <a:rPr lang="ar-SA" smtClean="0"/>
              <a:t>10</a:t>
            </a:r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69" y="242596"/>
            <a:ext cx="5079206" cy="638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3" y="242596"/>
            <a:ext cx="4650392" cy="638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9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r>
              <a:rPr lang="ar-SA" smtClean="0"/>
              <a:t>نص التذييل هنا</a:t>
            </a:r>
            <a:endParaRPr lang="ar-SA"/>
          </a:p>
        </p:txBody>
      </p:sp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10781975" y="6629400"/>
            <a:ext cx="1000662" cy="228600"/>
          </a:xfrm>
        </p:spPr>
        <p:txBody>
          <a:bodyPr/>
          <a:lstStyle/>
          <a:p>
            <a:pPr algn="l" rtl="1"/>
            <a:r>
              <a:rPr lang="ar-SA"/>
              <a:t>22 يوليو 2012</a:t>
            </a: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1782637" y="6629400"/>
            <a:ext cx="410402" cy="228600"/>
          </a:xfrm>
        </p:spPr>
        <p:txBody>
          <a:bodyPr/>
          <a:lstStyle/>
          <a:p>
            <a:pPr algn="r" rtl="1"/>
            <a:r>
              <a:rPr lang="ar-SA" smtClean="0"/>
              <a:t>11</a:t>
            </a:r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49" y="180446"/>
            <a:ext cx="5958433" cy="580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8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اختبار الفوبيا الخوف لدى الراشدين </a:t>
            </a:r>
            <a:endParaRPr lang="ar-SA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978090" y="1600200"/>
            <a:ext cx="8133441" cy="4114800"/>
          </a:xfrm>
        </p:spPr>
        <p:txBody>
          <a:bodyPr/>
          <a:lstStyle/>
          <a:p>
            <a:endParaRPr lang="ar-SA" dirty="0" smtClean="0"/>
          </a:p>
          <a:p>
            <a:pPr marL="45720" indent="0">
              <a:buNone/>
            </a:pPr>
            <a:r>
              <a:rPr lang="ar-SA" sz="34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طريقة الاجابة </a:t>
            </a:r>
          </a:p>
          <a:p>
            <a:pPr marL="45720" indent="0">
              <a:buNone/>
            </a:pPr>
            <a:r>
              <a:rPr lang="ar-SA" sz="3400" dirty="0" smtClean="0">
                <a:solidFill>
                  <a:schemeClr val="tx2"/>
                </a:solidFill>
                <a:cs typeface="DecoType Naskh" panose="02010400000000000000" pitchFamily="2" charset="-78"/>
              </a:rPr>
              <a:t>يقوم المفحوص باختيار احد البدائل المتاحة له امام كل بند خلال 20 دقيقة ثم يتم استخراج الدرجة الكلية وفقا للمعادلة التالية :</a:t>
            </a:r>
          </a:p>
          <a:p>
            <a:pPr marL="45720" indent="0">
              <a:buNone/>
            </a:pPr>
            <a:r>
              <a:rPr lang="ar-SA" sz="34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وزم البند × عدد </a:t>
            </a:r>
            <a:r>
              <a:rPr lang="ar-SA" sz="3400" dirty="0" err="1" smtClean="0">
                <a:solidFill>
                  <a:srgbClr val="FF0000"/>
                </a:solidFill>
                <a:cs typeface="DecoType Naskh" panose="02010400000000000000" pitchFamily="2" charset="-78"/>
              </a:rPr>
              <a:t>التكررات</a:t>
            </a:r>
            <a:r>
              <a:rPr lang="ar-SA" sz="34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 على هذا الوزن = الدرجة الكلية للبند </a:t>
            </a:r>
          </a:p>
          <a:p>
            <a:pPr marL="45720" indent="0">
              <a:buNone/>
            </a:pPr>
            <a:endParaRPr lang="ar-SA" sz="3400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8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اختبار الفوبيا الخوف لدى </a:t>
            </a:r>
            <a:r>
              <a:rPr lang="ar-SA" dirty="0" err="1" smtClean="0">
                <a:solidFill>
                  <a:srgbClr val="FF0000"/>
                </a:solidFill>
                <a:cs typeface="DecoType Naskh" panose="02010400000000000000" pitchFamily="2" charset="-78"/>
              </a:rPr>
              <a:t>اللراشدين</a:t>
            </a:r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 </a:t>
            </a:r>
            <a:endParaRPr lang="ar-SA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978090" y="1600200"/>
            <a:ext cx="8133441" cy="4114800"/>
          </a:xfrm>
        </p:spPr>
        <p:txBody>
          <a:bodyPr/>
          <a:lstStyle/>
          <a:p>
            <a:endParaRPr lang="ar-SA" dirty="0" smtClean="0"/>
          </a:p>
          <a:p>
            <a:pPr marL="45720" indent="0">
              <a:buNone/>
            </a:pPr>
            <a:r>
              <a:rPr lang="ar-SA" sz="34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طريقة الاجابة وهكذا نجمع ناتج كل بند فقا للجدول التالي </a:t>
            </a:r>
          </a:p>
          <a:p>
            <a:pPr marL="45720" indent="0">
              <a:buNone/>
            </a:pPr>
            <a:endParaRPr lang="ar-SA" sz="3400" dirty="0" smtClean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57074"/>
              </p:ext>
            </p:extLst>
          </p:nvPr>
        </p:nvGraphicFramePr>
        <p:xfrm>
          <a:off x="2274596" y="2847045"/>
          <a:ext cx="8128000" cy="249428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2032000"/>
                <a:gridCol w="458237"/>
                <a:gridCol w="2817845"/>
                <a:gridCol w="281991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وزن البند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عدد </a:t>
                      </a:r>
                      <a:r>
                        <a:rPr lang="ar-SA" dirty="0" err="1" smtClean="0"/>
                        <a:t>التكررات</a:t>
                      </a:r>
                      <a:r>
                        <a:rPr lang="ar-SA" dirty="0" smtClean="0"/>
                        <a:t> على هذا الوزن 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الناتج لهذا الوزن</a:t>
                      </a:r>
                      <a:endParaRPr lang="ar-SA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صفر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×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1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79700" y="190500"/>
            <a:ext cx="4533900" cy="609600"/>
          </a:xfrm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ar-SA" b="1" dirty="0" smtClean="0">
                <a:latin typeface="Times New Roman" panose="02020603050405020304" pitchFamily="18" charset="0"/>
                <a:cs typeface="DecoType Naskh Special" panose="02010000000000000000" pitchFamily="2" charset="-78"/>
              </a:rPr>
              <a:t>التعريف بالمقياس </a:t>
            </a:r>
            <a:endParaRPr lang="ar-SA" b="1" dirty="0">
              <a:latin typeface="Times New Roman" panose="02020603050405020304" pitchFamily="18" charset="0"/>
              <a:cs typeface="DecoType Naskh Special" panose="0201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34999" y="1082351"/>
            <a:ext cx="10412445" cy="5013649"/>
          </a:xfrm>
          <a:ln w="38100"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ar-SA" dirty="0" smtClean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algn="ctr">
              <a:buNone/>
            </a:pPr>
            <a:r>
              <a:rPr lang="ar-SA" dirty="0" smtClean="0">
                <a:latin typeface="Times New Roman" panose="02020603050405020304" pitchFamily="18" charset="0"/>
                <a:cs typeface="Mudir MT" pitchFamily="2" charset="-78"/>
              </a:rPr>
              <a:t>وضعه دول سنة 1935 م لتقدير القدرة الاجتماعية</a:t>
            </a:r>
            <a:r>
              <a:rPr lang="ar-SA" dirty="0" smtClean="0">
                <a:cs typeface="Mudir MT" pitchFamily="2" charset="-78"/>
              </a:rPr>
              <a:t>.</a:t>
            </a:r>
          </a:p>
          <a:p>
            <a:pPr marL="0" indent="0" algn="ctr">
              <a:buNone/>
            </a:pPr>
            <a:r>
              <a:rPr lang="ar-SA" dirty="0" smtClean="0">
                <a:latin typeface="Times New Roman" panose="02020603050405020304" pitchFamily="18" charset="0"/>
                <a:cs typeface="Mudir MT" pitchFamily="2" charset="-78"/>
              </a:rPr>
              <a:t>يتكون المقياس من </a:t>
            </a:r>
            <a:r>
              <a:rPr lang="ar-SA" u="sng" dirty="0" smtClean="0">
                <a:latin typeface="Times New Roman" panose="02020603050405020304" pitchFamily="18" charset="0"/>
                <a:cs typeface="Mudir MT" pitchFamily="2" charset="-78"/>
              </a:rPr>
              <a:t>117 بند </a:t>
            </a:r>
            <a:r>
              <a:rPr lang="ar-SA" dirty="0" smtClean="0">
                <a:latin typeface="Times New Roman" panose="02020603050405020304" pitchFamily="18" charset="0"/>
                <a:cs typeface="Mudir MT" pitchFamily="2" charset="-78"/>
              </a:rPr>
              <a:t>مرتبة من حيث صعوبتها, وهي تغطي </a:t>
            </a:r>
            <a:r>
              <a:rPr lang="ar-SA" u="sng" dirty="0" smtClean="0">
                <a:latin typeface="Times New Roman" panose="02020603050405020304" pitchFamily="18" charset="0"/>
                <a:cs typeface="Mudir MT" pitchFamily="2" charset="-78"/>
              </a:rPr>
              <a:t>8 جوانب رئيسية في النضج الاجتماعي للسلوك </a:t>
            </a:r>
            <a:r>
              <a:rPr lang="ar-SA" dirty="0" smtClean="0">
                <a:latin typeface="Times New Roman" panose="02020603050405020304" pitchFamily="18" charset="0"/>
                <a:cs typeface="Mudir MT" pitchFamily="2" charset="-78"/>
              </a:rPr>
              <a:t>بوصفه:</a:t>
            </a: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 smtClean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1- </a:t>
            </a: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الاعتماد على النفس بوجه عام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2- الاعتماد على النفس في الطعام والشراب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3- الاعتماد على النفس في الملبس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4- توجيه النفس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5- الانشغال بأعمال (المهنة)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6- الاتصال (التخاطب)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7- الحركة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</a:pPr>
            <a:r>
              <a:rPr lang="ar-SA" dirty="0">
                <a:solidFill>
                  <a:srgbClr val="000000"/>
                </a:solidFill>
                <a:latin typeface="Times New Roman" panose="02020603050405020304" pitchFamily="18" charset="0"/>
                <a:cs typeface="Mudir MT" pitchFamily="2" charset="-78"/>
              </a:rPr>
              <a:t>8- التطبيع الاجتماعي</a:t>
            </a:r>
            <a:endParaRPr lang="ar-SA" sz="2000" dirty="0">
              <a:latin typeface="Times New Roman" panose="02020603050405020304" pitchFamily="18" charset="0"/>
              <a:cs typeface="Mudir MT" pitchFamily="2" charset="-78"/>
            </a:endParaRPr>
          </a:p>
          <a:p>
            <a:pPr marL="0" indent="0">
              <a:buNone/>
            </a:pPr>
            <a:endParaRPr lang="ar-SA" dirty="0"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26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اختبار الفوبيا الخوف لدى الراشدين</a:t>
            </a:r>
            <a:endParaRPr lang="ar-SA" dirty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978090" y="1600200"/>
            <a:ext cx="8133441" cy="4114800"/>
          </a:xfrm>
        </p:spPr>
        <p:txBody>
          <a:bodyPr/>
          <a:lstStyle/>
          <a:p>
            <a:endParaRPr lang="ar-SA" dirty="0" smtClean="0"/>
          </a:p>
          <a:p>
            <a:pPr marL="45720" indent="0">
              <a:buNone/>
            </a:pPr>
            <a:r>
              <a:rPr lang="ar-SA" sz="3400" dirty="0" smtClean="0">
                <a:solidFill>
                  <a:srgbClr val="FF0000"/>
                </a:solidFill>
                <a:cs typeface="DecoType Naskh" panose="02010400000000000000" pitchFamily="2" charset="-78"/>
              </a:rPr>
              <a:t>ثم نجمع نواتج البنود وهو ما يعطي الدرجة الكلية للمفحوص والتي تصنف وفقا للجدول التالي </a:t>
            </a:r>
          </a:p>
          <a:p>
            <a:pPr marL="45720" indent="0">
              <a:buNone/>
            </a:pPr>
            <a:endParaRPr lang="ar-SA" sz="3400" dirty="0" smtClean="0">
              <a:solidFill>
                <a:srgbClr val="FF0000"/>
              </a:solidFill>
              <a:cs typeface="DecoType Naskh" panose="02010400000000000000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51084"/>
              </p:ext>
            </p:extLst>
          </p:nvPr>
        </p:nvGraphicFramePr>
        <p:xfrm>
          <a:off x="2886916" y="3257590"/>
          <a:ext cx="6315788" cy="198120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2646204"/>
                <a:gridCol w="3669584"/>
              </a:tblGrid>
              <a:tr h="3860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الدرجة</a:t>
                      </a:r>
                      <a:r>
                        <a:rPr lang="ar-SA" sz="2000" baseline="0" dirty="0" smtClean="0"/>
                        <a:t>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التصنيف</a:t>
                      </a:r>
                      <a:endParaRPr lang="ar-SA" sz="2000" dirty="0"/>
                    </a:p>
                  </a:txBody>
                  <a:tcPr anchor="ctr"/>
                </a:tc>
              </a:tr>
              <a:tr h="3860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صفر-107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خوف بسيط </a:t>
                      </a:r>
                      <a:endParaRPr lang="ar-SA" sz="2000" dirty="0"/>
                    </a:p>
                  </a:txBody>
                  <a:tcPr anchor="ctr"/>
                </a:tc>
              </a:tr>
              <a:tr h="3860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108-215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خوف متوسط </a:t>
                      </a:r>
                      <a:endParaRPr lang="ar-SA" sz="2000" dirty="0"/>
                    </a:p>
                  </a:txBody>
                  <a:tcPr anchor="ctr"/>
                </a:tc>
              </a:tr>
              <a:tr h="3860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216-323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خوف شديد </a:t>
                      </a:r>
                      <a:endParaRPr lang="ar-SA" sz="2000" dirty="0"/>
                    </a:p>
                  </a:txBody>
                  <a:tcPr anchor="ctr"/>
                </a:tc>
              </a:tr>
              <a:tr h="38604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324فما فوق </a:t>
                      </a:r>
                      <a:endParaRPr lang="ar-S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/>
                        <a:t>خوف شديد جدا </a:t>
                      </a:r>
                      <a:endParaRPr lang="ar-SA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522513"/>
            <a:ext cx="10506270" cy="57289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رابط مستقيم 2"/>
          <p:cNvCxnSpPr/>
          <p:nvPr/>
        </p:nvCxnSpPr>
        <p:spPr>
          <a:xfrm flipH="1">
            <a:off x="944380" y="3222886"/>
            <a:ext cx="7015398" cy="1499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 flipV="1">
            <a:off x="1101012" y="3738057"/>
            <a:ext cx="2571578" cy="6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944381" y="4302177"/>
            <a:ext cx="97298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984133" y="444521"/>
            <a:ext cx="2507441" cy="62835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ar-S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DecoType Naskh Special" panose="02010000000000000000" pitchFamily="2" charset="-78"/>
              </a:rPr>
              <a:t>احتمالات الإجابة: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DecoType Naskh Special" panose="02010000000000000000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46481"/>
              </p:ext>
            </p:extLst>
          </p:nvPr>
        </p:nvGraphicFramePr>
        <p:xfrm>
          <a:off x="1895262" y="1343514"/>
          <a:ext cx="8596312" cy="4343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احتمالات الإجابة</a:t>
                      </a:r>
                      <a:endParaRPr lang="ar-SA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الدرجة</a:t>
                      </a:r>
                      <a:endParaRPr lang="ar-SA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غالباً (+)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درجة</a:t>
                      </a:r>
                      <a:r>
                        <a:rPr lang="ar-SA" baseline="0" dirty="0" smtClean="0"/>
                        <a:t> واحدة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لا (-)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صفر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أحياناً (+/-)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نصف درجة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احتمال</a:t>
                      </a:r>
                      <a:r>
                        <a:rPr lang="ar-SA" b="1" baseline="0" dirty="0" smtClean="0"/>
                        <a:t> (+/؟)</a:t>
                      </a:r>
                      <a:endParaRPr lang="ar-S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 smtClean="0"/>
                        <a:t>لها عدة حالات:</a:t>
                      </a:r>
                    </a:p>
                    <a:p>
                      <a:pPr rtl="1"/>
                      <a:r>
                        <a:rPr lang="ar-SA" dirty="0" smtClean="0"/>
                        <a:t>إذا كانت</a:t>
                      </a:r>
                      <a:r>
                        <a:rPr lang="ar-SA" baseline="0" dirty="0" smtClean="0"/>
                        <a:t> (+/؟) في أول فقرة في المجموعة أو أخرها يعطى نصف درجة. </a:t>
                      </a:r>
                      <a:r>
                        <a:rPr lang="ar-SA" b="1" u="sng" baseline="0" dirty="0" smtClean="0"/>
                        <a:t>وإذا لم تأتي لا في أول المجموعة ولا في آخرها لها عدة حالات</a:t>
                      </a:r>
                      <a:r>
                        <a:rPr lang="ar-SA" baseline="0" dirty="0" smtClean="0"/>
                        <a:t>:</a:t>
                      </a:r>
                      <a:endParaRPr lang="ar-SA" dirty="0" smtClean="0"/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dirty="0" smtClean="0"/>
                        <a:t>إذا كان الموجب مساوي أو أكثر من السالب في إجابات المجموعة الواحدة يعطى درجة واحدة.</a:t>
                      </a:r>
                    </a:p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r>
                        <a:rPr lang="ar-SA" baseline="0" dirty="0" smtClean="0"/>
                        <a:t>إذا كان السالب أكثر من الموجب يعطى صفر.</a:t>
                      </a:r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DecoType Naskh Special" panose="02010000000000000000" pitchFamily="2" charset="-78"/>
              </a:rPr>
              <a:t>مثال 1:</a:t>
            </a:r>
            <a:endParaRPr lang="ar-SA" dirty="0">
              <a:cs typeface="DecoType Naskh Special" panose="0201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0" t="4941" r="484" b="4628"/>
          <a:stretch/>
        </p:blipFill>
        <p:spPr>
          <a:xfrm>
            <a:off x="1455576" y="2052735"/>
            <a:ext cx="8509518" cy="2351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43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DecoType Naskh Special" panose="02010000000000000000" pitchFamily="2" charset="-78"/>
              </a:rPr>
              <a:t>مثال 2:</a:t>
            </a:r>
            <a:endParaRPr lang="ar-SA" dirty="0">
              <a:cs typeface="DecoType Naskh Special" panose="0201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6019"/>
          <a:stretch/>
        </p:blipFill>
        <p:spPr>
          <a:xfrm>
            <a:off x="986271" y="1618938"/>
            <a:ext cx="8754256" cy="2938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48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DecoType Naskh Special" panose="02010000000000000000" pitchFamily="2" charset="-78"/>
              </a:rPr>
              <a:t>مثال 3</a:t>
            </a:r>
            <a:endParaRPr lang="ar-SA" dirty="0">
              <a:cs typeface="DecoType Naskh Special" panose="0201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706" b="-5029"/>
          <a:stretch/>
        </p:blipFill>
        <p:spPr>
          <a:xfrm>
            <a:off x="1410026" y="2188326"/>
            <a:ext cx="9094119" cy="280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63" y="549830"/>
            <a:ext cx="9554547" cy="5747937"/>
          </a:xfrm>
          <a:prstGeom prst="rect">
            <a:avLst/>
          </a:prstGeom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975652" y="344557"/>
            <a:ext cx="5165828" cy="755373"/>
          </a:xfrm>
          <a:ln w="28575">
            <a:noFill/>
          </a:ln>
        </p:spPr>
        <p:txBody>
          <a:bodyPr/>
          <a:lstStyle/>
          <a:p>
            <a:r>
              <a:rPr lang="ar-SA" dirty="0" smtClean="0"/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7582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98" y="475788"/>
            <a:ext cx="8191500" cy="561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9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أزرق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لوحات صور لعلم البيئة</Template>
  <TotalTime>0</TotalTime>
  <Words>438</Words>
  <Application>Microsoft Office PowerPoint</Application>
  <PresentationFormat>ملء الشاشة</PresentationFormat>
  <Paragraphs>90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</vt:lpstr>
      <vt:lpstr>Corbel</vt:lpstr>
      <vt:lpstr>DecoType Naskh</vt:lpstr>
      <vt:lpstr>DecoType Naskh Special</vt:lpstr>
      <vt:lpstr>Mudir MT</vt:lpstr>
      <vt:lpstr>Tahoma</vt:lpstr>
      <vt:lpstr>Times New Roman</vt:lpstr>
      <vt:lpstr>Ecology 16x9</vt:lpstr>
      <vt:lpstr>المحاضرة  الثالثة   </vt:lpstr>
      <vt:lpstr>التعريف بالمقياس </vt:lpstr>
      <vt:lpstr>عرض تقديمي في PowerPoint</vt:lpstr>
      <vt:lpstr>احتمالات الإجابة:</vt:lpstr>
      <vt:lpstr>مثال 1:</vt:lpstr>
      <vt:lpstr>مثال 2:</vt:lpstr>
      <vt:lpstr>مثال 3</vt:lpstr>
      <vt:lpstr>.</vt:lpstr>
      <vt:lpstr>عرض تقديمي في PowerPoint</vt:lpstr>
      <vt:lpstr>عرض تقديمي في PowerPoint</vt:lpstr>
      <vt:lpstr>عرض تقديمي في PowerPoint</vt:lpstr>
      <vt:lpstr>توضيح لبعض فقرات مقياس فاينلاند للنضج الاجتماعي:</vt:lpstr>
      <vt:lpstr>ثانيا : مقياس الخوف ( الفوبيا ) </vt:lpstr>
      <vt:lpstr>اختبار الفوبيا الخوف لدى الراشدين </vt:lpstr>
      <vt:lpstr>عرض تقديمي في PowerPoint</vt:lpstr>
      <vt:lpstr>عرض تقديمي في PowerPoint</vt:lpstr>
      <vt:lpstr>عرض تقديمي في PowerPoint</vt:lpstr>
      <vt:lpstr>اختبار الفوبيا الخوف لدى الراشدين </vt:lpstr>
      <vt:lpstr>اختبار الفوبيا الخوف لدى اللراشدين </vt:lpstr>
      <vt:lpstr>اختبار الفوبيا الخوف لدى الراشدين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2015-10-10T19:12:26Z</dcterms:created>
  <dcterms:modified xsi:type="dcterms:W3CDTF">2015-10-11T04:48:06Z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