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BBE4E9-E58E-4398-8283-86F3F82D52FF}" type="datetimeFigureOut">
              <a:rPr lang="ar-SA" smtClean="0"/>
              <a:t>12/05/36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A54140-EEF2-45A8-98EE-829ABC8CA43E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المحاضرة الثالثة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ar-SA" sz="5400" b="1" dirty="0" smtClean="0"/>
          </a:p>
          <a:p>
            <a:pPr algn="ctr"/>
            <a:r>
              <a:rPr lang="ar-SA" sz="5400" b="1" dirty="0" smtClean="0"/>
              <a:t>مشكلة </a:t>
            </a:r>
            <a:r>
              <a:rPr lang="ar-SA" sz="5400" b="1" dirty="0" smtClean="0"/>
              <a:t>البحث </a:t>
            </a:r>
            <a:endParaRPr lang="ar-SA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مشكلة البحث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عبارة عن موقف محير أو غامض, يحتاج إلى معرفة أو إجابة أو حل.</a:t>
            </a: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اختيار مشكلة البحث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- هل هناك ما يبرر البحث ويتوقع منه الوصول إلى نتائج تقود لمعرفة جديدة؟</a:t>
            </a:r>
          </a:p>
          <a:p>
            <a:r>
              <a:rPr lang="ar-SA" b="1" dirty="0" smtClean="0"/>
              <a:t>- هل يمكن دراسة المشكلة وفق المنهج العلمي؟</a:t>
            </a:r>
          </a:p>
          <a:p>
            <a:r>
              <a:rPr lang="ar-SA" b="1" dirty="0" smtClean="0"/>
              <a:t>- هل الباحث مؤهل لدراسة المشكلة؟</a:t>
            </a:r>
          </a:p>
          <a:p>
            <a:r>
              <a:rPr lang="ar-SA" b="1" dirty="0" smtClean="0"/>
              <a:t>- هل دراسة هذه المشكلة يمكن أن يولّد معرفة جديدة؟</a:t>
            </a:r>
          </a:p>
          <a:p>
            <a:r>
              <a:rPr lang="ar-SA" b="1" dirty="0" smtClean="0"/>
              <a:t>- هل يمكن أن تسهم نتيجة الدراسة بتقدم المعرفة الإنسانية؟</a:t>
            </a:r>
          </a:p>
          <a:p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مصادر اختيار المشكلة البحثية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/>
              <a:t>1- الخبرة.</a:t>
            </a:r>
          </a:p>
          <a:p>
            <a:r>
              <a:rPr lang="ar-SA" sz="3600" b="1" dirty="0" smtClean="0"/>
              <a:t>2- الاستنتاجات المنبثقة من النظريات.</a:t>
            </a:r>
          </a:p>
          <a:p>
            <a:r>
              <a:rPr lang="ar-SA" sz="3600" b="1" dirty="0" smtClean="0"/>
              <a:t>3- مراجعة البحوث السابقة.</a:t>
            </a:r>
          </a:p>
          <a:p>
            <a:r>
              <a:rPr lang="ar-SA" sz="3600" b="1" dirty="0" smtClean="0"/>
              <a:t>4- القضايا الاجتماعية.</a:t>
            </a:r>
          </a:p>
          <a:p>
            <a:r>
              <a:rPr lang="ar-SA" sz="3600" b="1" dirty="0" smtClean="0"/>
              <a:t>5- المواقف العملية.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معايير صياغة مشكلة البحث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1- تضمينها تساؤلاً يعبر عن علاقة بين متغيرين أو أكثر.</a:t>
            </a:r>
          </a:p>
          <a:p>
            <a:r>
              <a:rPr lang="ar-SA" b="1" dirty="0" smtClean="0"/>
              <a:t>2- وضوح وسلامة المفردات والتراكيب اللغوية.</a:t>
            </a:r>
          </a:p>
          <a:p>
            <a:r>
              <a:rPr lang="ar-SA" b="1" dirty="0" smtClean="0"/>
              <a:t>3- أن تكون قابله للبحث.</a:t>
            </a:r>
          </a:p>
          <a:p>
            <a:r>
              <a:rPr lang="ar-SA" b="1" dirty="0" smtClean="0"/>
              <a:t>4- أن يتجنب الباحث في طرحها إطلاق الأحكام المسبقة.</a:t>
            </a:r>
            <a:endParaRPr lang="ar-S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أسئلة وفرضيات البحث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F0"/>
                </a:solidFill>
              </a:rPr>
              <a:t>الفرضية هي: </a:t>
            </a:r>
          </a:p>
          <a:p>
            <a:r>
              <a:rPr lang="ar-SA" b="1" dirty="0" smtClean="0"/>
              <a:t>حل مؤقت لمشكلة ما, أو تخمين ذكي من قبل الباحث لحل مشكلة, أو تنبؤات الباحث عن نتائج بحثه.</a:t>
            </a:r>
          </a:p>
          <a:p>
            <a:endParaRPr lang="ar-SA" b="1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معايير صياغة فروض البحث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1- أن تعبر عن علاقة بين متغيرين أو أكثر.</a:t>
            </a:r>
          </a:p>
          <a:p>
            <a:r>
              <a:rPr lang="ar-SA" b="1" dirty="0" smtClean="0"/>
              <a:t>2- أن تكون قابلة للاختبار.</a:t>
            </a:r>
          </a:p>
          <a:p>
            <a:r>
              <a:rPr lang="ar-SA" b="1" dirty="0" smtClean="0"/>
              <a:t>3- أن تنسجم مع الحقائق المعروفة نسبياً.</a:t>
            </a:r>
          </a:p>
          <a:p>
            <a:r>
              <a:rPr lang="ar-SA" b="1" dirty="0" smtClean="0"/>
              <a:t>4- التعبير عنها بلغة واضحة ومختصرة.</a:t>
            </a:r>
            <a:endParaRPr lang="ar-S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أهمية فرضيات </a:t>
            </a:r>
            <a:r>
              <a:rPr lang="ar-SA" b="1" dirty="0" smtClean="0">
                <a:solidFill>
                  <a:srgbClr val="FF0000"/>
                </a:solidFill>
              </a:rPr>
              <a:t>البحث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1- تزويد الباحث بتفسير مؤقت للظاهرة.</a:t>
            </a:r>
          </a:p>
          <a:p>
            <a:r>
              <a:rPr lang="ar-SA" b="1" dirty="0" smtClean="0"/>
              <a:t>2- تتضمن علاقة بين متغيرين ومن خلال اختبارها تتضح مستوى العلاقة بينهما.</a:t>
            </a:r>
          </a:p>
          <a:p>
            <a:r>
              <a:rPr lang="ar-SA" b="1" dirty="0" smtClean="0"/>
              <a:t>3- توجه الباحث من حيث حدود الدراسة.</a:t>
            </a:r>
          </a:p>
          <a:p>
            <a:r>
              <a:rPr lang="ar-SA" b="1" dirty="0" smtClean="0"/>
              <a:t>4- تزويد الباحث بإطار لعرض نتائج البحث وخلاصته.</a:t>
            </a:r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أنواع </a:t>
            </a:r>
            <a:r>
              <a:rPr lang="ar-SA" b="1" dirty="0" smtClean="0">
                <a:solidFill>
                  <a:srgbClr val="FF0000"/>
                </a:solidFill>
              </a:rPr>
              <a:t>فرضيات البحث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1- الفرضية الصفرية.</a:t>
            </a:r>
          </a:p>
          <a:p>
            <a:r>
              <a:rPr lang="ar-SA" b="1" dirty="0" smtClean="0"/>
              <a:t>2- الفرضية البديلة ( موجهه, أو غير موجهه).</a:t>
            </a:r>
            <a:endParaRPr lang="ar-S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260</Words>
  <Application>Microsoft Office PowerPoint</Application>
  <PresentationFormat>عرض على الشاشة (3:4)‏</PresentationFormat>
  <Paragraphs>38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المحاضرة الثالثة</vt:lpstr>
      <vt:lpstr>مشكلة البحث</vt:lpstr>
      <vt:lpstr>اختيار مشكلة البحث</vt:lpstr>
      <vt:lpstr>مصادر اختيار المشكلة البحثية</vt:lpstr>
      <vt:lpstr>معايير صياغة مشكلة البحث</vt:lpstr>
      <vt:lpstr>أسئلة وفرضيات البحث</vt:lpstr>
      <vt:lpstr>معايير صياغة فروض البحث</vt:lpstr>
      <vt:lpstr>أهمية فرضيات البحث</vt:lpstr>
      <vt:lpstr>أنواع فرضيات البحث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</dc:title>
  <dc:creator>hp</dc:creator>
  <cp:lastModifiedBy>hp</cp:lastModifiedBy>
  <cp:revision>5</cp:revision>
  <dcterms:created xsi:type="dcterms:W3CDTF">2015-03-02T18:31:53Z</dcterms:created>
  <dcterms:modified xsi:type="dcterms:W3CDTF">2015-03-02T19:15:27Z</dcterms:modified>
</cp:coreProperties>
</file>