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8" r:id="rId4"/>
    <p:sldId id="259" r:id="rId5"/>
    <p:sldId id="260" r:id="rId6"/>
    <p:sldId id="269" r:id="rId7"/>
    <p:sldId id="261" r:id="rId8"/>
    <p:sldId id="262" r:id="rId9"/>
    <p:sldId id="263" r:id="rId10"/>
    <p:sldId id="264" r:id="rId11"/>
    <p:sldId id="265" r:id="rId12"/>
    <p:sldId id="266"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3" d="100"/>
          <a:sy n="83" d="100"/>
        </p:scale>
        <p:origin x="54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737" y="2537103"/>
            <a:ext cx="5091458" cy="584775"/>
          </a:xfrm>
          <a:prstGeom prst="rect">
            <a:avLst/>
          </a:prstGeom>
        </p:spPr>
        <p:txBody>
          <a:bodyPr wrap="none">
            <a:spAutoFit/>
          </a:bodyPr>
          <a:lstStyle/>
          <a:p>
            <a:pPr algn="ctr"/>
            <a:r>
              <a:rPr lang="ar-SA" sz="3200" b="1" u="sng" dirty="0">
                <a:solidFill>
                  <a:srgbClr val="FF0000"/>
                </a:solidFill>
              </a:rPr>
              <a:t>البيئة التسويقية للمصارف</a:t>
            </a:r>
            <a:endParaRPr lang="en-US" sz="3200" dirty="0"/>
          </a:p>
        </p:txBody>
      </p:sp>
    </p:spTree>
    <p:extLst>
      <p:ext uri="{BB962C8B-B14F-4D97-AF65-F5344CB8AC3E}">
        <p14:creationId xmlns:p14="http://schemas.microsoft.com/office/powerpoint/2010/main" val="4251672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2677656"/>
          </a:xfrm>
          <a:prstGeom prst="rect">
            <a:avLst/>
          </a:prstGeom>
        </p:spPr>
        <p:txBody>
          <a:bodyPr>
            <a:spAutoFit/>
          </a:bodyPr>
          <a:lstStyle/>
          <a:p>
            <a:pPr algn="ctr"/>
            <a:r>
              <a:rPr lang="ar-DZ" sz="2400" b="1" u="sng" dirty="0">
                <a:solidFill>
                  <a:srgbClr val="FF0000"/>
                </a:solidFill>
              </a:rPr>
              <a:t>- المنافسون</a:t>
            </a:r>
            <a:r>
              <a:rPr lang="fr-FR" sz="2400" b="1" u="sng" dirty="0">
                <a:solidFill>
                  <a:srgbClr val="FF0000"/>
                </a:solidFill>
              </a:rPr>
              <a:t>:</a:t>
            </a:r>
            <a:br>
              <a:rPr lang="en-US" sz="2400" dirty="0"/>
            </a:br>
            <a:r>
              <a:rPr lang="ar-SA" sz="2400" dirty="0"/>
              <a:t>ويقصد بهم جميع المنظمات الأخرى التي تقدم خدمات مصرفية مشابهة لما يقدمه المصرف، وتواجه المصارف نوعين أساسيين من المنافسة:</a:t>
            </a:r>
            <a:br>
              <a:rPr lang="en-US" sz="2400" dirty="0"/>
            </a:br>
            <a:r>
              <a:rPr lang="ar-DZ" sz="2400" b="1" dirty="0">
                <a:solidFill>
                  <a:srgbClr val="FF0000"/>
                </a:solidFill>
              </a:rPr>
              <a:t>أ-</a:t>
            </a:r>
            <a:r>
              <a:rPr lang="ar-DZ" sz="2400" b="1" dirty="0"/>
              <a:t> منافسة مصرفية أو مباشرة</a:t>
            </a:r>
            <a:br>
              <a:rPr lang="en-US" sz="2400" b="1" dirty="0"/>
            </a:br>
            <a:r>
              <a:rPr lang="ar-DZ" sz="2400" b="1" dirty="0">
                <a:solidFill>
                  <a:srgbClr val="FF0000"/>
                </a:solidFill>
              </a:rPr>
              <a:t>ب-</a:t>
            </a:r>
            <a:r>
              <a:rPr lang="ar-DZ" sz="2400" b="1" dirty="0"/>
              <a:t> منافسة غير مصرفية أو غير مباشرة </a:t>
            </a:r>
            <a:r>
              <a:rPr lang="ar-DZ" b="1" dirty="0"/>
              <a:t>:</a:t>
            </a:r>
            <a:endParaRPr lang="en-US" dirty="0"/>
          </a:p>
        </p:txBody>
      </p:sp>
    </p:spTree>
    <p:extLst>
      <p:ext uri="{BB962C8B-B14F-4D97-AF65-F5344CB8AC3E}">
        <p14:creationId xmlns:p14="http://schemas.microsoft.com/office/powerpoint/2010/main" val="415644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938992"/>
          </a:xfrm>
          <a:prstGeom prst="rect">
            <a:avLst/>
          </a:prstGeom>
        </p:spPr>
        <p:txBody>
          <a:bodyPr>
            <a:spAutoFit/>
          </a:bodyPr>
          <a:lstStyle/>
          <a:p>
            <a:pPr algn="ctr"/>
            <a:r>
              <a:rPr lang="ar-DZ" sz="2400" b="1" dirty="0">
                <a:solidFill>
                  <a:srgbClr val="FF0000"/>
                </a:solidFill>
              </a:rPr>
              <a:t>أ-</a:t>
            </a:r>
            <a:r>
              <a:rPr lang="ar-DZ" sz="2400" b="1" dirty="0"/>
              <a:t> </a:t>
            </a:r>
            <a:r>
              <a:rPr lang="ar-DZ" sz="2400" b="1" dirty="0">
                <a:solidFill>
                  <a:srgbClr val="FF0000"/>
                </a:solidFill>
              </a:rPr>
              <a:t>منافسة مصرفية أو مباشرة </a:t>
            </a:r>
            <a:r>
              <a:rPr lang="ar-SA" sz="2400" dirty="0"/>
              <a:t>وهي المنافسة التي تدور بين المصارف فيما بينها والتي تقدم خدمات مصرفية متماثلة، وهي منافسة غير سعرية تدور حول جودة وتمايز الخدمات المصرفية المقدمة للعملاء</a:t>
            </a:r>
            <a:endParaRPr lang="en-US" sz="2400" dirty="0"/>
          </a:p>
        </p:txBody>
      </p:sp>
    </p:spTree>
    <p:extLst>
      <p:ext uri="{BB962C8B-B14F-4D97-AF65-F5344CB8AC3E}">
        <p14:creationId xmlns:p14="http://schemas.microsoft.com/office/powerpoint/2010/main" val="422408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938992"/>
          </a:xfrm>
          <a:prstGeom prst="rect">
            <a:avLst/>
          </a:prstGeom>
        </p:spPr>
        <p:txBody>
          <a:bodyPr>
            <a:spAutoFit/>
          </a:bodyPr>
          <a:lstStyle/>
          <a:p>
            <a:pPr algn="ctr"/>
            <a:r>
              <a:rPr lang="ar-DZ" sz="2400" b="1" dirty="0">
                <a:solidFill>
                  <a:srgbClr val="FF0000"/>
                </a:solidFill>
              </a:rPr>
              <a:t>ب- منافسة غير مصرفية أو غير مباشرة :</a:t>
            </a:r>
            <a:br>
              <a:rPr lang="en-US" sz="2400" dirty="0"/>
            </a:br>
            <a:r>
              <a:rPr lang="ar-SA" sz="2400" dirty="0"/>
              <a:t>وهي المنافسة التي تتم بين المصارف وبين المؤسسات المالية الأخرى التي تقدم خدمات مشابهة للخدمات المصرفية مثل: خدمات التأمين، صناديق التوفير...</a:t>
            </a:r>
            <a:endParaRPr lang="en-US" sz="2400" dirty="0"/>
          </a:p>
        </p:txBody>
      </p:sp>
    </p:spTree>
    <p:extLst>
      <p:ext uri="{BB962C8B-B14F-4D97-AF65-F5344CB8AC3E}">
        <p14:creationId xmlns:p14="http://schemas.microsoft.com/office/powerpoint/2010/main" val="152938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38" y="2690336"/>
            <a:ext cx="7929562" cy="1323439"/>
          </a:xfrm>
          <a:prstGeom prst="rect">
            <a:avLst/>
          </a:prstGeom>
        </p:spPr>
        <p:txBody>
          <a:bodyPr wrap="square">
            <a:spAutoFit/>
          </a:bodyPr>
          <a:lstStyle/>
          <a:p>
            <a:pPr algn="ctr"/>
            <a:r>
              <a:rPr lang="ar-DZ" sz="2000" b="1" u="sng" dirty="0">
                <a:solidFill>
                  <a:srgbClr val="FF0000"/>
                </a:solidFill>
              </a:rPr>
              <a:t> الموردون:</a:t>
            </a:r>
            <a:br>
              <a:rPr lang="en-US" sz="2000" dirty="0"/>
            </a:br>
            <a:r>
              <a:rPr lang="ar-SA" sz="2000" dirty="0"/>
              <a:t>وهم الأفراد والمؤسسات التي تقوم بتزويد المصرف بما يحتاج إليه من مستلزمات لإنتاج المواد وأداء الخدمات المصرفية، وعادة ما تبحث إدارة المصرف في كيفية توفير تدفق مستمر للمواد الموردة إليها وبأسعار مناسبة</a:t>
            </a:r>
            <a:r>
              <a:rPr lang="ar-SA" dirty="0"/>
              <a:t>،</a:t>
            </a:r>
            <a:endParaRPr lang="en-US" dirty="0"/>
          </a:p>
        </p:txBody>
      </p:sp>
    </p:spTree>
    <p:extLst>
      <p:ext uri="{BB962C8B-B14F-4D97-AF65-F5344CB8AC3E}">
        <p14:creationId xmlns:p14="http://schemas.microsoft.com/office/powerpoint/2010/main" val="2132713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294" y="2828836"/>
            <a:ext cx="7936706" cy="1569660"/>
          </a:xfrm>
          <a:prstGeom prst="rect">
            <a:avLst/>
          </a:prstGeom>
        </p:spPr>
        <p:txBody>
          <a:bodyPr wrap="square">
            <a:spAutoFit/>
          </a:bodyPr>
          <a:lstStyle/>
          <a:p>
            <a:pPr algn="ctr"/>
            <a:r>
              <a:rPr lang="ar-DZ" sz="2400" b="1" u="sng" dirty="0">
                <a:solidFill>
                  <a:srgbClr val="FF0000"/>
                </a:solidFill>
              </a:rPr>
              <a:t>5- الجماهير:</a:t>
            </a:r>
            <a:br>
              <a:rPr lang="en-US" sz="2400" dirty="0"/>
            </a:br>
            <a:r>
              <a:rPr lang="ar-SA" sz="2400" dirty="0"/>
              <a:t>ويقصد بهم مجموعات الجماهير التي تتعامل مع المصرف وتمارس عليه ضغوطا مختلفة أ ولها تأثير على سياسات وأداء المصرف، </a:t>
            </a:r>
            <a:endParaRPr lang="en-US" sz="2400" dirty="0"/>
          </a:p>
        </p:txBody>
      </p:sp>
    </p:spTree>
    <p:extLst>
      <p:ext uri="{BB962C8B-B14F-4D97-AF65-F5344CB8AC3E}">
        <p14:creationId xmlns:p14="http://schemas.microsoft.com/office/powerpoint/2010/main" val="47829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300" y="2136339"/>
            <a:ext cx="7886700" cy="3416320"/>
          </a:xfrm>
          <a:prstGeom prst="rect">
            <a:avLst/>
          </a:prstGeom>
        </p:spPr>
        <p:txBody>
          <a:bodyPr wrap="square">
            <a:spAutoFit/>
          </a:bodyPr>
          <a:lstStyle/>
          <a:p>
            <a:pPr algn="ctr"/>
            <a:r>
              <a:rPr lang="ar-DZ" sz="2400" b="1" u="sng" dirty="0" err="1">
                <a:solidFill>
                  <a:srgbClr val="FF0000"/>
                </a:solidFill>
              </a:rPr>
              <a:t>ثا</a:t>
            </a:r>
            <a:r>
              <a:rPr lang="ar-SA" sz="2400" b="1" u="sng" dirty="0" err="1">
                <a:solidFill>
                  <a:srgbClr val="FF0000"/>
                </a:solidFill>
              </a:rPr>
              <a:t>نيا</a:t>
            </a:r>
            <a:r>
              <a:rPr lang="ar-DZ" sz="2400" b="1" u="sng" dirty="0">
                <a:solidFill>
                  <a:srgbClr val="FF0000"/>
                </a:solidFill>
              </a:rPr>
              <a:t> : البيئة العامة للمصارف : </a:t>
            </a:r>
            <a:br>
              <a:rPr lang="en-US" sz="2400" dirty="0"/>
            </a:br>
            <a:r>
              <a:rPr lang="ar-SA" sz="2400" dirty="0"/>
              <a:t>تتشكل من جميع الكيانات التي تقع خارج المصرف والتي لها تأثير غير مباشر على أنشطته وأدائه وتتمثل فيما يلي:</a:t>
            </a:r>
            <a:br>
              <a:rPr lang="en-US" sz="2400" dirty="0"/>
            </a:br>
            <a:br>
              <a:rPr lang="en-US" sz="2400" dirty="0"/>
            </a:br>
            <a:r>
              <a:rPr lang="ar-SA" sz="2400" dirty="0"/>
              <a:t>الظروف الاقتصادية</a:t>
            </a:r>
            <a:br>
              <a:rPr lang="ar-SA" sz="2400" dirty="0"/>
            </a:br>
            <a:r>
              <a:rPr lang="ar-SA" sz="2400" dirty="0"/>
              <a:t>الظروف السياسية و </a:t>
            </a:r>
            <a:r>
              <a:rPr lang="ar-SA" sz="2400" dirty="0" err="1"/>
              <a:t>القانونيه</a:t>
            </a:r>
            <a:br>
              <a:rPr lang="ar-SA" sz="2400" dirty="0"/>
            </a:br>
            <a:r>
              <a:rPr lang="ar-SA" sz="2400" dirty="0"/>
              <a:t>الظروف الاجتماعية والثقافية</a:t>
            </a:r>
            <a:br>
              <a:rPr lang="ar-SA" sz="2400" dirty="0"/>
            </a:br>
            <a:r>
              <a:rPr lang="ar-SA" sz="2400" dirty="0"/>
              <a:t>البيئة التكنلوجية</a:t>
            </a:r>
            <a:br>
              <a:rPr lang="ar-SA" sz="2400" dirty="0"/>
            </a:br>
            <a:r>
              <a:rPr lang="ar-SA" sz="2400" dirty="0"/>
              <a:t>البيئة الديمغرافية</a:t>
            </a:r>
            <a:endParaRPr lang="en-US" sz="2400" dirty="0"/>
          </a:p>
        </p:txBody>
      </p:sp>
    </p:spTree>
    <p:extLst>
      <p:ext uri="{BB962C8B-B14F-4D97-AF65-F5344CB8AC3E}">
        <p14:creationId xmlns:p14="http://schemas.microsoft.com/office/powerpoint/2010/main" val="168347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2287" y="1668780"/>
            <a:ext cx="6096000" cy="2677656"/>
          </a:xfrm>
          <a:prstGeom prst="rect">
            <a:avLst/>
          </a:prstGeom>
        </p:spPr>
        <p:txBody>
          <a:bodyPr>
            <a:spAutoFit/>
          </a:bodyPr>
          <a:lstStyle/>
          <a:p>
            <a:pPr algn="ctr"/>
            <a:r>
              <a:rPr lang="ar-SA" sz="2400" dirty="0"/>
              <a:t>يعتبر المصرف نظاما مفتوحا يتصف بالحركية ، يؤثر ويتأثر بالبيئة التي يعمل فيها وتعتمد فعاليته على مدى التأثير الذي يحدثه التفاعل بين الطرفين حيث يستمد منها موارده البشرية , المادية , المعلوماتية وغيرها في صورة مدخلات ويقدم لها مختلف خدماته المصرفية في صورة مخرجات.</a:t>
            </a:r>
            <a:endParaRPr lang="en-US" sz="2400" dirty="0"/>
          </a:p>
        </p:txBody>
      </p:sp>
    </p:spTree>
    <p:extLst>
      <p:ext uri="{BB962C8B-B14F-4D97-AF65-F5344CB8AC3E}">
        <p14:creationId xmlns:p14="http://schemas.microsoft.com/office/powerpoint/2010/main" val="157627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ar-SA" dirty="0"/>
              <a:t>أن بيئة العمل الخاصة بالمصرف هي ذلك الجزء من البيئة الإدارية التي تلائم عملية وضع وتحقيق الأهداف الخاصة به، وتتكون هذه البيئة من خمس مجموعات من الأطراف هي : العملاء، المودعون، المصارف المنافسة، بالإضافة إلى جماعات الضغط   أو التأثير كالحكومة و النقابات وغيرها</a:t>
            </a:r>
            <a:endParaRPr lang="en-US" dirty="0"/>
          </a:p>
        </p:txBody>
      </p:sp>
      <p:sp>
        <p:nvSpPr>
          <p:cNvPr id="3" name="Rectangle 2"/>
          <p:cNvSpPr/>
          <p:nvPr/>
        </p:nvSpPr>
        <p:spPr>
          <a:xfrm>
            <a:off x="4203494" y="1565553"/>
            <a:ext cx="3785011" cy="369332"/>
          </a:xfrm>
          <a:prstGeom prst="rect">
            <a:avLst/>
          </a:prstGeom>
        </p:spPr>
        <p:txBody>
          <a:bodyPr wrap="none">
            <a:spAutoFit/>
          </a:bodyPr>
          <a:lstStyle/>
          <a:p>
            <a:r>
              <a:rPr lang="ar-DZ" b="1" u="sng" dirty="0">
                <a:solidFill>
                  <a:srgbClr val="FF0000"/>
                </a:solidFill>
              </a:rPr>
              <a:t>مفهوم البيئة التسويقية للمصارف:</a:t>
            </a:r>
            <a:endParaRPr lang="en-US" dirty="0"/>
          </a:p>
        </p:txBody>
      </p:sp>
      <p:sp>
        <p:nvSpPr>
          <p:cNvPr id="4" name="Rectangle 3"/>
          <p:cNvSpPr/>
          <p:nvPr/>
        </p:nvSpPr>
        <p:spPr>
          <a:xfrm>
            <a:off x="5346752" y="2127944"/>
            <a:ext cx="941283" cy="369332"/>
          </a:xfrm>
          <a:prstGeom prst="rect">
            <a:avLst/>
          </a:prstGeom>
        </p:spPr>
        <p:txBody>
          <a:bodyPr wrap="none">
            <a:spAutoFit/>
          </a:bodyPr>
          <a:lstStyle/>
          <a:p>
            <a:r>
              <a:rPr lang="ar-SA" dirty="0">
                <a:solidFill>
                  <a:srgbClr val="FF0000"/>
                </a:solidFill>
              </a:rPr>
              <a:t>يرى </a:t>
            </a:r>
            <a:r>
              <a:rPr lang="en-US" dirty="0">
                <a:solidFill>
                  <a:srgbClr val="FF0000"/>
                </a:solidFill>
              </a:rPr>
              <a:t>DIL</a:t>
            </a:r>
          </a:p>
        </p:txBody>
      </p:sp>
    </p:spTree>
    <p:extLst>
      <p:ext uri="{BB962C8B-B14F-4D97-AF65-F5344CB8AC3E}">
        <p14:creationId xmlns:p14="http://schemas.microsoft.com/office/powerpoint/2010/main" val="297996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1200329"/>
          </a:xfrm>
          <a:prstGeom prst="rect">
            <a:avLst/>
          </a:prstGeom>
        </p:spPr>
        <p:txBody>
          <a:bodyPr>
            <a:spAutoFit/>
          </a:bodyPr>
          <a:lstStyle/>
          <a:p>
            <a:pPr algn="ctr"/>
            <a:r>
              <a:rPr lang="ar-SA" sz="2400" dirty="0">
                <a:solidFill>
                  <a:srgbClr val="FF0000"/>
                </a:solidFill>
              </a:rPr>
              <a:t>أما طارق طه </a:t>
            </a:r>
            <a:r>
              <a:rPr lang="ar-SA" sz="2400" dirty="0"/>
              <a:t>فيرى أن البيئة تشير إلى كافة الكيانات أو المتغيرات التي تقع خارج المصرف وتؤثر على  أدائه، ولا تخضع نسبيا لسيطرته</a:t>
            </a:r>
            <a:endParaRPr lang="en-US" sz="2400" dirty="0"/>
          </a:p>
        </p:txBody>
      </p:sp>
    </p:spTree>
    <p:extLst>
      <p:ext uri="{BB962C8B-B14F-4D97-AF65-F5344CB8AC3E}">
        <p14:creationId xmlns:p14="http://schemas.microsoft.com/office/powerpoint/2010/main" val="361646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2677656"/>
          </a:xfrm>
          <a:prstGeom prst="rect">
            <a:avLst/>
          </a:prstGeom>
        </p:spPr>
        <p:txBody>
          <a:bodyPr>
            <a:spAutoFit/>
          </a:bodyPr>
          <a:lstStyle/>
          <a:p>
            <a:pPr algn="ctr" rtl="1"/>
            <a:r>
              <a:rPr lang="ar-SA" sz="2400" dirty="0"/>
              <a:t>يمكن تصنيف البيئة المصرفية إلى نوعين أساسيين وهما البيئة الخاصة للمصرف والتي تتمثل في جميع المتغيرات التي تقع خارج المصرف ولها تأثير مباشر عليه، أما البيئة العامة للمصرف فهي تتشكل من جميع المتغيرات التي تقع خارج المصرف وتؤثر بصورة غير مباشرة على نشاط المصرف.</a:t>
            </a:r>
            <a:endParaRPr lang="en-US" sz="2400" dirty="0"/>
          </a:p>
        </p:txBody>
      </p:sp>
      <p:sp>
        <p:nvSpPr>
          <p:cNvPr id="3" name="Rectangle 2"/>
          <p:cNvSpPr/>
          <p:nvPr/>
        </p:nvSpPr>
        <p:spPr>
          <a:xfrm>
            <a:off x="3878819" y="1494115"/>
            <a:ext cx="4195379" cy="400110"/>
          </a:xfrm>
          <a:prstGeom prst="rect">
            <a:avLst/>
          </a:prstGeom>
        </p:spPr>
        <p:txBody>
          <a:bodyPr wrap="none">
            <a:spAutoFit/>
          </a:bodyPr>
          <a:lstStyle/>
          <a:p>
            <a:pPr algn="ctr"/>
            <a:r>
              <a:rPr lang="ar-DZ" sz="2000" b="1" u="sng" dirty="0">
                <a:solidFill>
                  <a:srgbClr val="FF0000"/>
                </a:solidFill>
              </a:rPr>
              <a:t>مكونات البيئة التسويقية للمصارف</a:t>
            </a:r>
            <a:endParaRPr lang="en-US" sz="2000" dirty="0"/>
          </a:p>
        </p:txBody>
      </p:sp>
    </p:spTree>
    <p:extLst>
      <p:ext uri="{BB962C8B-B14F-4D97-AF65-F5344CB8AC3E}">
        <p14:creationId xmlns:p14="http://schemas.microsoft.com/office/powerpoint/2010/main" val="2887019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3"/>
          <p:cNvPicPr/>
          <p:nvPr/>
        </p:nvPicPr>
        <p:blipFill>
          <a:blip r:embed="rId2"/>
          <a:srcRect/>
          <a:stretch>
            <a:fillRect/>
          </a:stretch>
        </p:blipFill>
        <p:spPr bwMode="auto">
          <a:xfrm>
            <a:off x="3302459" y="1721582"/>
            <a:ext cx="4944110" cy="440182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Rectangle 2"/>
          <p:cNvSpPr/>
          <p:nvPr/>
        </p:nvSpPr>
        <p:spPr>
          <a:xfrm>
            <a:off x="4279374" y="851178"/>
            <a:ext cx="3490378" cy="369332"/>
          </a:xfrm>
          <a:prstGeom prst="rect">
            <a:avLst/>
          </a:prstGeom>
        </p:spPr>
        <p:txBody>
          <a:bodyPr wrap="none">
            <a:spAutoFit/>
          </a:bodyPr>
          <a:lstStyle/>
          <a:p>
            <a:pPr marL="14605" marR="0" algn="ctr" rtl="1">
              <a:spcBef>
                <a:spcPts val="0"/>
              </a:spcBef>
              <a:spcAft>
                <a:spcPts val="0"/>
              </a:spcAft>
              <a:tabLst>
                <a:tab pos="5842635" algn="r"/>
              </a:tabLst>
            </a:pPr>
            <a:r>
              <a:rPr lang="ar-DZ" b="1" dirty="0">
                <a:solidFill>
                  <a:srgbClr val="FF0000"/>
                </a:solidFill>
                <a:latin typeface="Times New Roman" panose="02020603050405020304" pitchFamily="18" charset="0"/>
                <a:ea typeface="Times New Roman" panose="02020603050405020304" pitchFamily="18" charset="0"/>
              </a:rPr>
              <a:t>البيئة الخاصة والعامة للمصارف</a:t>
            </a:r>
            <a:endParaRPr lang="en-US" sz="14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668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1384995"/>
          </a:xfrm>
          <a:prstGeom prst="rect">
            <a:avLst/>
          </a:prstGeom>
        </p:spPr>
        <p:txBody>
          <a:bodyPr>
            <a:spAutoFit/>
          </a:bodyPr>
          <a:lstStyle/>
          <a:p>
            <a:pPr algn="ctr"/>
            <a:r>
              <a:rPr lang="ar-SA" sz="2800" dirty="0"/>
              <a:t>تتشكل البيئة المصرفية الخاصة من جميع المتغيرات التي تقع خارج المصرف والتي لها تأثير مباشر عليه، </a:t>
            </a:r>
            <a:endParaRPr lang="en-US" sz="2800" dirty="0"/>
          </a:p>
        </p:txBody>
      </p:sp>
      <p:sp>
        <p:nvSpPr>
          <p:cNvPr id="3" name="Rectangle 2"/>
          <p:cNvSpPr/>
          <p:nvPr/>
        </p:nvSpPr>
        <p:spPr>
          <a:xfrm>
            <a:off x="3833660" y="1965603"/>
            <a:ext cx="4315605" cy="461665"/>
          </a:xfrm>
          <a:prstGeom prst="rect">
            <a:avLst/>
          </a:prstGeom>
        </p:spPr>
        <p:txBody>
          <a:bodyPr wrap="none">
            <a:spAutoFit/>
          </a:bodyPr>
          <a:lstStyle/>
          <a:p>
            <a:pPr algn="ctr"/>
            <a:r>
              <a:rPr lang="ar-DZ" sz="2400" b="1" u="sng" dirty="0">
                <a:solidFill>
                  <a:srgbClr val="FF0000"/>
                </a:solidFill>
              </a:rPr>
              <a:t>أولا: البيئة الخاصة للمصارف: </a:t>
            </a:r>
            <a:endParaRPr lang="en-US" sz="2400" dirty="0"/>
          </a:p>
        </p:txBody>
      </p:sp>
    </p:spTree>
    <p:extLst>
      <p:ext uri="{BB962C8B-B14F-4D97-AF65-F5344CB8AC3E}">
        <p14:creationId xmlns:p14="http://schemas.microsoft.com/office/powerpoint/2010/main" val="197225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1569660"/>
          </a:xfrm>
          <a:prstGeom prst="rect">
            <a:avLst/>
          </a:prstGeom>
        </p:spPr>
        <p:txBody>
          <a:bodyPr>
            <a:spAutoFit/>
          </a:bodyPr>
          <a:lstStyle/>
          <a:p>
            <a:pPr algn="ctr" rtl="1"/>
            <a:r>
              <a:rPr lang="ar-DZ" sz="2400" b="1" u="sng" dirty="0">
                <a:solidFill>
                  <a:srgbClr val="FF0000"/>
                </a:solidFill>
              </a:rPr>
              <a:t>- العملاء</a:t>
            </a:r>
            <a:r>
              <a:rPr lang="fr-FR" sz="2400" b="1" u="sng" dirty="0"/>
              <a:t>:</a:t>
            </a:r>
            <a:endParaRPr lang="en-US" sz="2400" dirty="0"/>
          </a:p>
          <a:p>
            <a:pPr algn="ctr"/>
            <a:r>
              <a:rPr lang="ar-SA" sz="2400" dirty="0"/>
              <a:t>ويتمثلوا في كافة المتعاملين مع المصرف سواء كانوا أفرادا أو هيئات الذين يستهلكون مخرجات المصرف من الخدمات المصرفية</a:t>
            </a:r>
            <a:endParaRPr lang="en-US" sz="2400" dirty="0"/>
          </a:p>
        </p:txBody>
      </p:sp>
      <p:sp>
        <p:nvSpPr>
          <p:cNvPr id="3" name="Rectangle 2"/>
          <p:cNvSpPr/>
          <p:nvPr/>
        </p:nvSpPr>
        <p:spPr>
          <a:xfrm>
            <a:off x="3048000" y="2015610"/>
            <a:ext cx="5359159" cy="461665"/>
          </a:xfrm>
          <a:prstGeom prst="rect">
            <a:avLst/>
          </a:prstGeom>
        </p:spPr>
        <p:txBody>
          <a:bodyPr wrap="none">
            <a:spAutoFit/>
          </a:bodyPr>
          <a:lstStyle/>
          <a:p>
            <a:pPr algn="ctr"/>
            <a:r>
              <a:rPr lang="ar-SA" sz="2400" dirty="0">
                <a:solidFill>
                  <a:srgbClr val="FF0000"/>
                </a:solidFill>
              </a:rPr>
              <a:t>وسنتناول أهم عناصر هذه البيئة فيما يلي</a:t>
            </a:r>
            <a:endParaRPr lang="en-US" sz="2400" dirty="0"/>
          </a:p>
        </p:txBody>
      </p:sp>
    </p:spTree>
    <p:extLst>
      <p:ext uri="{BB962C8B-B14F-4D97-AF65-F5344CB8AC3E}">
        <p14:creationId xmlns:p14="http://schemas.microsoft.com/office/powerpoint/2010/main" val="341061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5068" y="2074366"/>
            <a:ext cx="6096000" cy="1569660"/>
          </a:xfrm>
          <a:prstGeom prst="rect">
            <a:avLst/>
          </a:prstGeom>
        </p:spPr>
        <p:txBody>
          <a:bodyPr>
            <a:spAutoFit/>
          </a:bodyPr>
          <a:lstStyle/>
          <a:p>
            <a:pPr algn="ctr"/>
            <a:r>
              <a:rPr lang="ar-DZ" sz="2400" b="1" u="sng" dirty="0"/>
              <a:t>- </a:t>
            </a:r>
            <a:r>
              <a:rPr lang="ar-DZ" sz="2400" b="1" u="sng" dirty="0">
                <a:solidFill>
                  <a:srgbClr val="FF0000"/>
                </a:solidFill>
              </a:rPr>
              <a:t>الحكومة:</a:t>
            </a:r>
            <a:br>
              <a:rPr lang="en-US" sz="2400" dirty="0"/>
            </a:br>
            <a:r>
              <a:rPr lang="ar-SA" sz="2400" dirty="0"/>
              <a:t>ويقصد بها مجموعة القواعد والإجراءات والتشريعات التي تحكم البيئة التي يعمل في إطارها  المصرف</a:t>
            </a:r>
            <a:endParaRPr lang="en-US" sz="2400" dirty="0"/>
          </a:p>
        </p:txBody>
      </p:sp>
    </p:spTree>
    <p:extLst>
      <p:ext uri="{BB962C8B-B14F-4D97-AF65-F5344CB8AC3E}">
        <p14:creationId xmlns:p14="http://schemas.microsoft.com/office/powerpoint/2010/main" val="33830017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289</Words>
  <Application>Microsoft Office PowerPoint</Application>
  <PresentationFormat>شاشة عريضة</PresentationFormat>
  <Paragraphs>21</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Times New Roman</vt:lpstr>
      <vt:lpstr>Trebuchet MS</vt:lpstr>
      <vt:lpstr>Wingdings 3</vt: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nuha alnumair</dc:creator>
  <cp:lastModifiedBy>mahasin hussein</cp:lastModifiedBy>
  <cp:revision>5</cp:revision>
  <dcterms:created xsi:type="dcterms:W3CDTF">2017-09-30T14:22:14Z</dcterms:created>
  <dcterms:modified xsi:type="dcterms:W3CDTF">2019-03-05T15:09:58Z</dcterms:modified>
</cp:coreProperties>
</file>