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10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3" d="100"/>
          <a:sy n="63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9D857C5-360E-4ADE-8414-C002DDE796B8}" type="datetimeFigureOut">
              <a:rPr lang="ar-SA" smtClean="0"/>
              <a:t>22/04/35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432D357-A025-4471-AC79-F9FC36409EC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09707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A07819B5-D448-4D3E-8D5D-1C0077BC791D}" type="slidenum">
              <a:rPr lang="ar-SA" altLang="ar-SA" smtClean="0"/>
              <a:pPr eaLnBrk="1" hangingPunct="1"/>
              <a:t>2</a:t>
            </a:fld>
            <a:endParaRPr lang="ar-SA" altLang="ar-SA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70E77786-2E7C-48B0-BCFF-B87F0CB7F52D}" type="slidenum">
              <a:rPr lang="ar-SA" altLang="ar-SA" smtClean="0"/>
              <a:pPr eaLnBrk="1" hangingPunct="1"/>
              <a:t>3</a:t>
            </a:fld>
            <a:endParaRPr lang="ar-SA" altLang="ar-SA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752E33EA-051A-4F1A-BB73-DEF49C9BECA8}" type="slidenum">
              <a:rPr lang="ar-SA" altLang="ar-SA" smtClean="0"/>
              <a:pPr eaLnBrk="1" hangingPunct="1"/>
              <a:t>4</a:t>
            </a:fld>
            <a:endParaRPr lang="ar-SA" altLang="ar-SA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8A5119B5-0BAB-4BA6-AB0F-396CE2B7A800}" type="slidenum">
              <a:rPr lang="ar-SA" altLang="ar-SA" smtClean="0"/>
              <a:pPr eaLnBrk="1" hangingPunct="1"/>
              <a:t>5</a:t>
            </a:fld>
            <a:endParaRPr lang="ar-SA" altLang="ar-SA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009133F1-EB0B-4936-81B4-5049B317782C}" type="slidenum">
              <a:rPr lang="ar-SA" altLang="ar-SA" smtClean="0"/>
              <a:pPr eaLnBrk="1" hangingPunct="1"/>
              <a:t>6</a:t>
            </a:fld>
            <a:endParaRPr lang="ar-SA" altLang="ar-SA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F1E3BB74-EF07-4B6B-8269-3F93C25575D3}" type="slidenum">
              <a:rPr lang="ar-SA" altLang="ar-SA" smtClean="0"/>
              <a:pPr eaLnBrk="1" hangingPunct="1"/>
              <a:t>7</a:t>
            </a:fld>
            <a:endParaRPr lang="ar-SA" altLang="ar-SA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C8CAAA02-A558-411D-9A73-DB09818C48A5}" type="slidenum">
              <a:rPr lang="ar-SA" altLang="ar-SA" smtClean="0"/>
              <a:pPr eaLnBrk="1" hangingPunct="1"/>
              <a:t>8</a:t>
            </a:fld>
            <a:endParaRPr lang="ar-SA" altLang="ar-SA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7748B-ECCB-4108-91BE-B4504A0C3F00}" type="slidenum">
              <a:rPr lang="ar-SA" smtClean="0"/>
              <a:t>‹#›</a:t>
            </a:fld>
            <a:endParaRPr lang="ar-SA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7748B-ECCB-4108-91BE-B4504A0C3F0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7748B-ECCB-4108-91BE-B4504A0C3F0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7748B-ECCB-4108-91BE-B4504A0C3F0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7748B-ECCB-4108-91BE-B4504A0C3F00}" type="slidenum">
              <a:rPr lang="ar-SA" smtClean="0"/>
              <a:t>‹#›</a:t>
            </a:fld>
            <a:endParaRPr lang="ar-SA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7748B-ECCB-4108-91BE-B4504A0C3F0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7748B-ECCB-4108-91BE-B4504A0C3F00}" type="slidenum">
              <a:rPr lang="ar-SA" smtClean="0"/>
              <a:t>‹#›</a:t>
            </a:fld>
            <a:endParaRPr lang="ar-SA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7748B-ECCB-4108-91BE-B4504A0C3F0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7748B-ECCB-4108-91BE-B4504A0C3F0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7748B-ECCB-4108-91BE-B4504A0C3F00}" type="slidenum">
              <a:rPr lang="ar-SA" smtClean="0"/>
              <a:t>‹#›</a:t>
            </a:fld>
            <a:endParaRPr lang="ar-SA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7748B-ECCB-4108-91BE-B4504A0C3F0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F027748B-ECCB-4108-91BE-B4504A0C3F00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1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r" defTabSz="914400" rtl="1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r" defTabSz="914400" rtl="1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r" defTabSz="914400" rtl="1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SQL .. </a:t>
            </a:r>
            <a:r>
              <a:rPr lang="en-US" sz="4000" dirty="0" smtClean="0"/>
              <a:t>An overview</a:t>
            </a:r>
            <a:endParaRPr lang="ar-S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lecture3</a:t>
            </a:r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7748B-ECCB-4108-91BE-B4504A0C3F00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90973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altLang="ar-SA" smtClean="0"/>
              <a:t>Overview of SQL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6EF783A4-3402-4985-9E83-0F86917862BF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5123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/>
          </a:bodyPr>
          <a:lstStyle/>
          <a:p>
            <a:pPr marL="320040" indent="-320040" algn="l" rtl="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u="sng" dirty="0" smtClean="0">
                <a:solidFill>
                  <a:schemeClr val="accent2">
                    <a:lumMod val="75000"/>
                  </a:schemeClr>
                </a:solidFill>
              </a:rPr>
              <a:t>Query</a:t>
            </a:r>
            <a:r>
              <a:rPr lang="en-US" dirty="0" smtClean="0"/>
              <a:t>: </a:t>
            </a:r>
            <a:r>
              <a:rPr lang="en-US" sz="2800" dirty="0" smtClean="0"/>
              <a:t>allow questions to be asked of the data and display only the information required. It can include info from more the one table </a:t>
            </a:r>
          </a:p>
          <a:p>
            <a:pPr marL="320040" indent="-320040" algn="l" rtl="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Why Query language?</a:t>
            </a:r>
          </a:p>
          <a:p>
            <a:pPr marL="320040" indent="-320040" algn="l" rtl="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dirty="0" smtClean="0"/>
              <a:t>	A Database Management system enable users to access and manipulate data using queries.</a:t>
            </a:r>
          </a:p>
          <a:p>
            <a:pPr marL="320040" indent="-320040" algn="l" rtl="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Structured  Query Language (SQL): </a:t>
            </a:r>
            <a:r>
              <a:rPr lang="en-US" dirty="0" smtClean="0"/>
              <a:t>is the language used by most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relational database </a:t>
            </a:r>
            <a:r>
              <a:rPr lang="en-US" dirty="0" smtClean="0"/>
              <a:t>systems.</a:t>
            </a:r>
          </a:p>
        </p:txBody>
      </p:sp>
    </p:spTree>
    <p:extLst>
      <p:ext uri="{BB962C8B-B14F-4D97-AF65-F5344CB8AC3E}">
        <p14:creationId xmlns:p14="http://schemas.microsoft.com/office/powerpoint/2010/main" val="185246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altLang="ar-SA" smtClean="0"/>
              <a:t>Features of SQL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1D0F1578-4468-4DD9-9363-A0554511469B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 rtlCol="0">
            <a:normAutofit/>
          </a:bodyPr>
          <a:lstStyle/>
          <a:p>
            <a:pPr marL="365760" indent="-256032" algn="l" rtl="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What is SQL?</a:t>
            </a:r>
          </a:p>
          <a:p>
            <a:pPr marL="365760" indent="-256032" algn="l" rtl="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SQL stands for Structured Query Language </a:t>
            </a:r>
          </a:p>
          <a:p>
            <a:pPr marL="365760" indent="-256032" algn="l" rtl="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SQL lets you access and manipulate databases </a:t>
            </a:r>
          </a:p>
          <a:p>
            <a:pPr marL="365760" indent="-256032" algn="l" rtl="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SQL is an ANSI (American National Standards Institute) standard </a:t>
            </a:r>
          </a:p>
          <a:p>
            <a:pPr marL="365760" indent="-256032" algn="l" rtl="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355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altLang="ar-SA" smtClean="0"/>
              <a:t>Features of SQL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3F1F2E99-C706-4602-AD75-10E7F091D927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 rtlCol="0">
            <a:normAutofit fontScale="92500"/>
          </a:bodyPr>
          <a:lstStyle/>
          <a:p>
            <a:pPr marL="365760" indent="-256032" algn="l" rtl="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What Can SQL do?</a:t>
            </a:r>
          </a:p>
          <a:p>
            <a:pPr marL="365760" indent="-256032" algn="l" rtl="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SQL can execute queries against a database </a:t>
            </a:r>
          </a:p>
          <a:p>
            <a:pPr marL="365760" indent="-256032" algn="l" rtl="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SQL can retrieve data from a database </a:t>
            </a:r>
          </a:p>
          <a:p>
            <a:pPr marL="365760" indent="-256032" algn="l" rtl="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SQL can insert records in a database </a:t>
            </a:r>
          </a:p>
          <a:p>
            <a:pPr marL="365760" indent="-256032" algn="l" rtl="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SQL can update records in a database </a:t>
            </a:r>
          </a:p>
          <a:p>
            <a:pPr marL="365760" indent="-256032" algn="l" rtl="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SQL can delete records from a database </a:t>
            </a:r>
          </a:p>
          <a:p>
            <a:pPr marL="365760" indent="-256032" algn="l" rtl="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SQL can create new databases </a:t>
            </a:r>
          </a:p>
          <a:p>
            <a:pPr marL="365760" indent="-256032" algn="l" rtl="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SQL can create new tables in a database </a:t>
            </a:r>
          </a:p>
          <a:p>
            <a:pPr marL="365760" indent="-256032" algn="l" rtl="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SQL can create stored procedures in a database </a:t>
            </a:r>
          </a:p>
          <a:p>
            <a:pPr marL="365760" indent="-256032" algn="l" rtl="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SQL can create views in a database </a:t>
            </a:r>
          </a:p>
          <a:p>
            <a:pPr marL="365760" indent="-256032" algn="l" rtl="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SQL can set permissions on tables, procedures, and views </a:t>
            </a:r>
          </a:p>
          <a:p>
            <a:pPr marL="365760" indent="-256032" algn="l" rtl="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79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altLang="ar-SA" smtClean="0"/>
              <a:t>Features of SQL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42E5E642-3563-4830-8973-C172F62BDA5D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 rtlCol="0">
            <a:normAutofit lnSpcReduction="10000"/>
          </a:bodyPr>
          <a:lstStyle/>
          <a:p>
            <a:pPr marL="365760" indent="-256032" algn="l" rtl="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What Makes SQL Special?</a:t>
            </a:r>
          </a:p>
          <a:p>
            <a:pPr marL="365760" indent="-256032" algn="l" rtl="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SQL is an English-like language. It uses words such as select, insert, delete as part of its command set</a:t>
            </a:r>
          </a:p>
          <a:p>
            <a:pPr marL="365760" indent="-256032" algn="l" rtl="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SQL is a non-procedural language: you specify What information you require, not how to get it . This feature makes it easier for you to concentrate on obtaining the desired result.</a:t>
            </a:r>
          </a:p>
          <a:p>
            <a:pPr marL="365760" indent="-256032" algn="l" rtl="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SQL Processes sets of records rather than a single record at a time. </a:t>
            </a:r>
          </a:p>
          <a:p>
            <a:pPr marL="365760" indent="-256032" algn="l" rtl="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SQL can be used by a range of users including DBA’s, programmers, Management Personnel, and many other types of end users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006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Types of SQL Statements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12E96F29-F949-4848-9801-E283E80FF04C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8195" name="Content Placeholder 1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/>
          </a:bodyPr>
          <a:lstStyle/>
          <a:p>
            <a:pPr marL="320040" indent="-320040" algn="l" rtl="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Data Definition Language (DDL):</a:t>
            </a:r>
          </a:p>
          <a:p>
            <a:pPr marL="320040" indent="-320040" algn="l" rtl="0" eaLnBrk="1" fontAlgn="auto" hangingPunct="1">
              <a:spcAft>
                <a:spcPts val="0"/>
              </a:spcAft>
              <a:buFont typeface="Wingdings 3" pitchFamily="18" charset="2"/>
              <a:buNone/>
              <a:defRPr/>
            </a:pPr>
            <a:r>
              <a:rPr lang="en-US" sz="2000" dirty="0" smtClean="0"/>
              <a:t> Commands that define a database.</a:t>
            </a:r>
          </a:p>
          <a:p>
            <a:pPr marL="320040" indent="-320040" algn="l" rtl="0" eaLnBrk="1" fontAlgn="auto" hangingPunct="1">
              <a:spcAft>
                <a:spcPts val="0"/>
              </a:spcAft>
              <a:buFont typeface="Wingdings 3" pitchFamily="18" charset="2"/>
              <a:buNone/>
              <a:defRPr/>
            </a:pPr>
            <a:r>
              <a:rPr lang="en-US" sz="2000" dirty="0" smtClean="0"/>
              <a:t>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E.g.</a:t>
            </a:r>
            <a:r>
              <a:rPr lang="en-US" sz="2000" dirty="0" smtClean="0"/>
              <a:t> CREATE, ALTER, DROP, ...etc.</a:t>
            </a:r>
          </a:p>
          <a:p>
            <a:pPr marL="320040" indent="-320040" algn="l" rtl="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endParaRPr lang="en-US" sz="2000" dirty="0" smtClean="0"/>
          </a:p>
          <a:p>
            <a:pPr marL="320040" indent="-320040" algn="l" rtl="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 Data manipulation language (DML):</a:t>
            </a:r>
          </a:p>
          <a:p>
            <a:pPr marL="320040" indent="-320040" algn="l" rtl="0" eaLnBrk="1" fontAlgn="auto" hangingPunct="1">
              <a:spcAft>
                <a:spcPts val="0"/>
              </a:spcAft>
              <a:buFont typeface="Wingdings 3" pitchFamily="18" charset="2"/>
              <a:buNone/>
              <a:defRPr/>
            </a:pPr>
            <a:r>
              <a:rPr lang="en-US" sz="2000" dirty="0" smtClean="0"/>
              <a:t> Commands that maintain and query a database.</a:t>
            </a:r>
          </a:p>
          <a:p>
            <a:pPr marL="320040" indent="-320040" algn="l" rtl="0" eaLnBrk="1" fontAlgn="auto" hangingPunct="1">
              <a:spcAft>
                <a:spcPts val="0"/>
              </a:spcAft>
              <a:buFont typeface="Wingdings 3" pitchFamily="18" charset="2"/>
              <a:buNone/>
              <a:defRPr/>
            </a:pPr>
            <a:r>
              <a:rPr lang="en-US" sz="2000" dirty="0" smtClean="0"/>
              <a:t>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E.g.</a:t>
            </a:r>
            <a:r>
              <a:rPr lang="en-US" sz="2000" dirty="0" smtClean="0"/>
              <a:t> SELECT, INSERT, UPDATE, DELETE.</a:t>
            </a:r>
          </a:p>
          <a:p>
            <a:pPr marL="320040" indent="-320040" algn="l" rtl="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endParaRPr lang="en-US" sz="2000" dirty="0" smtClean="0"/>
          </a:p>
          <a:p>
            <a:pPr marL="320040" indent="-320040" algn="l" rtl="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 Data Control Language (DCL):</a:t>
            </a:r>
          </a:p>
          <a:p>
            <a:pPr marL="320040" indent="-320040" algn="l" rtl="0" eaLnBrk="1" fontAlgn="auto" hangingPunct="1">
              <a:spcAft>
                <a:spcPts val="0"/>
              </a:spcAft>
              <a:buFont typeface="Wingdings 3" pitchFamily="18" charset="2"/>
              <a:buNone/>
              <a:defRPr/>
            </a:pPr>
            <a:r>
              <a:rPr lang="en-US" sz="2000" dirty="0" smtClean="0"/>
              <a:t> Commands that control a database, including administering </a:t>
            </a:r>
          </a:p>
          <a:p>
            <a:pPr marL="320040" indent="-320040" algn="l" rtl="0" eaLnBrk="1" fontAlgn="auto" hangingPunct="1">
              <a:spcAft>
                <a:spcPts val="0"/>
              </a:spcAft>
              <a:buFont typeface="Wingdings 3" pitchFamily="18" charset="2"/>
              <a:buNone/>
              <a:defRPr/>
            </a:pPr>
            <a:r>
              <a:rPr lang="en-US" sz="2000" dirty="0" smtClean="0"/>
              <a:t>   privileges and committing data.</a:t>
            </a:r>
          </a:p>
          <a:p>
            <a:pPr marL="320040" indent="-320040" algn="l" rtl="0" eaLnBrk="1" fontAlgn="auto" hangingPunct="1">
              <a:spcAft>
                <a:spcPts val="0"/>
              </a:spcAft>
              <a:buFont typeface="Wingdings 3" pitchFamily="18" charset="2"/>
              <a:buNone/>
              <a:defRPr/>
            </a:pPr>
            <a:r>
              <a:rPr lang="en-US" sz="2000" dirty="0" smtClean="0"/>
              <a:t>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E.g. </a:t>
            </a:r>
            <a:r>
              <a:rPr lang="en-US" sz="2000" dirty="0" smtClean="0"/>
              <a:t>CONNECT, GRANT, REVOKE, ...etc.</a:t>
            </a:r>
          </a:p>
          <a:p>
            <a:pPr marL="320040" indent="-320040" algn="l" rtl="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89791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altLang="ar-SA" smtClean="0"/>
              <a:t>Writing SQL Commands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C8C85476-8796-4945-9DC0-93359242A404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21508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algn="l" rtl="0" eaLnBrk="1" hangingPunct="1"/>
            <a:r>
              <a:rPr lang="en-US" altLang="ar-SA" smtClean="0"/>
              <a:t>SQL commands maybe one or more lines</a:t>
            </a:r>
          </a:p>
          <a:p>
            <a:pPr algn="l" rtl="0" eaLnBrk="1" hangingPunct="1"/>
            <a:r>
              <a:rPr lang="en-US" altLang="ar-SA" smtClean="0"/>
              <a:t>Command words cannot be split across lines</a:t>
            </a:r>
          </a:p>
          <a:p>
            <a:pPr algn="l" rtl="0" eaLnBrk="1" hangingPunct="1"/>
            <a:r>
              <a:rPr lang="en-US" altLang="ar-SA" smtClean="0"/>
              <a:t>SQL Commands are not case sensitive</a:t>
            </a:r>
          </a:p>
          <a:p>
            <a:pPr algn="l" rtl="0" eaLnBrk="1" hangingPunct="1"/>
            <a:r>
              <a:rPr lang="en-US" altLang="ar-SA" smtClean="0"/>
              <a:t>Place a semi –colon(;) at the end of last clause. </a:t>
            </a:r>
          </a:p>
        </p:txBody>
      </p:sp>
    </p:spTree>
    <p:extLst>
      <p:ext uri="{BB962C8B-B14F-4D97-AF65-F5344CB8AC3E}">
        <p14:creationId xmlns:p14="http://schemas.microsoft.com/office/powerpoint/2010/main" val="3649371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44A00EF3-8960-42DA-B0FD-39E7CC0DB26D}" type="slidenum">
              <a:rPr lang="en-US" altLang="ar-SA" smtClean="0">
                <a:solidFill>
                  <a:schemeClr val="tx2"/>
                </a:solidFill>
              </a:rPr>
              <a:pPr eaLnBrk="1" hangingPunct="1"/>
              <a:t>8</a:t>
            </a:fld>
            <a:endParaRPr lang="en-US" altLang="ar-SA" smtClean="0">
              <a:solidFill>
                <a:schemeClr val="tx2"/>
              </a:solidFill>
            </a:endParaRPr>
          </a:p>
        </p:txBody>
      </p:sp>
      <p:pic>
        <p:nvPicPr>
          <p:cNvPr id="2253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750" r="64958" b="6250"/>
          <a:stretch>
            <a:fillRect/>
          </a:stretch>
        </p:blipFill>
        <p:spPr bwMode="auto">
          <a:xfrm>
            <a:off x="174625" y="609600"/>
            <a:ext cx="4321175" cy="55451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3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792" r="65552" b="6250"/>
          <a:stretch>
            <a:fillRect/>
          </a:stretch>
        </p:blipFill>
        <p:spPr bwMode="auto">
          <a:xfrm>
            <a:off x="4724400" y="609600"/>
            <a:ext cx="4191000" cy="55102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152400" y="1219200"/>
            <a:ext cx="1676400" cy="381000"/>
          </a:xfrm>
          <a:prstGeom prst="rect">
            <a:avLst/>
          </a:prstGeom>
          <a:solidFill>
            <a:srgbClr val="F92E05">
              <a:alpha val="50196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4" name="Rectangle 13"/>
          <p:cNvSpPr/>
          <p:nvPr/>
        </p:nvSpPr>
        <p:spPr>
          <a:xfrm>
            <a:off x="4800600" y="1143000"/>
            <a:ext cx="1676400" cy="381000"/>
          </a:xfrm>
          <a:prstGeom prst="rect">
            <a:avLst/>
          </a:prstGeom>
          <a:solidFill>
            <a:srgbClr val="F92E05">
              <a:alpha val="50196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1828800" y="1219200"/>
            <a:ext cx="2971800" cy="76200"/>
          </a:xfrm>
          <a:prstGeom prst="line">
            <a:avLst/>
          </a:prstGeom>
          <a:ln>
            <a:solidFill>
              <a:srgbClr val="F2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36" name="TextBox 16"/>
          <p:cNvSpPr txBox="1">
            <a:spLocks noChangeArrowheads="1"/>
          </p:cNvSpPr>
          <p:nvPr/>
        </p:nvSpPr>
        <p:spPr bwMode="auto">
          <a:xfrm>
            <a:off x="3200400" y="1828800"/>
            <a:ext cx="31210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ar-SA" b="1">
                <a:solidFill>
                  <a:srgbClr val="FF0000"/>
                </a:solidFill>
              </a:rPr>
              <a:t>Both give the same  result </a:t>
            </a:r>
          </a:p>
          <a:p>
            <a:pPr eaLnBrk="1" hangingPunct="1"/>
            <a:r>
              <a:rPr lang="en-US" altLang="ar-SA" b="1">
                <a:solidFill>
                  <a:srgbClr val="FF0000"/>
                </a:solidFill>
              </a:rPr>
              <a:t>not case sensitive) </a:t>
            </a:r>
            <a:endParaRPr lang="ar-SA" altLang="ar-SA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6586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239EEA6C779743A6B726303D9CDA82" ma:contentTypeVersion="0" ma:contentTypeDescription="Create a new document." ma:contentTypeScope="" ma:versionID="2b54c09cfc82e1b2db1d627d9b6677bd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9E1E62E-F1B1-4962-B5D2-774D6E3D43D9}"/>
</file>

<file path=customXml/itemProps2.xml><?xml version="1.0" encoding="utf-8"?>
<ds:datastoreItem xmlns:ds="http://schemas.openxmlformats.org/officeDocument/2006/customXml" ds:itemID="{627C4F20-48A1-48D3-B002-959BC49A3543}"/>
</file>

<file path=customXml/itemProps3.xml><?xml version="1.0" encoding="utf-8"?>
<ds:datastoreItem xmlns:ds="http://schemas.openxmlformats.org/officeDocument/2006/customXml" ds:itemID="{5DA69F3D-FF0F-47D2-A8B2-97F7C11D2425}"/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54</TotalTime>
  <Words>403</Words>
  <Application>Microsoft Office PowerPoint</Application>
  <PresentationFormat>On-screen Show (4:3)</PresentationFormat>
  <Paragraphs>65</Paragraphs>
  <Slides>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Clarity</vt:lpstr>
      <vt:lpstr>SQL .. An overview</vt:lpstr>
      <vt:lpstr>Overview of SQL</vt:lpstr>
      <vt:lpstr>Features of SQL</vt:lpstr>
      <vt:lpstr>Features of SQL</vt:lpstr>
      <vt:lpstr>Features of SQL</vt:lpstr>
      <vt:lpstr>Types of SQL Statements </vt:lpstr>
      <vt:lpstr>Writing SQL Commands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Sony</dc:creator>
  <cp:lastModifiedBy>Sony</cp:lastModifiedBy>
  <cp:revision>6</cp:revision>
  <dcterms:created xsi:type="dcterms:W3CDTF">2014-02-02T18:26:31Z</dcterms:created>
  <dcterms:modified xsi:type="dcterms:W3CDTF">2014-02-22T16:03:15Z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0x010100EF239EEA6C779743A6B726303D9CDA82</vt:lpwstr>
  </property>
</Properties>
</file>