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2EC053-A0D6-411A-AB3B-B864C15B889F}"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BB040C-EBE6-44C4-A75D-AEC8AAED0B96}" type="slidenum">
              <a:rPr lang="en-US" smtClean="0"/>
              <a:t>‹#›</a:t>
            </a:fld>
            <a:endParaRPr lang="en-US"/>
          </a:p>
        </p:txBody>
      </p:sp>
    </p:spTree>
    <p:extLst>
      <p:ext uri="{BB962C8B-B14F-4D97-AF65-F5344CB8AC3E}">
        <p14:creationId xmlns:p14="http://schemas.microsoft.com/office/powerpoint/2010/main" val="709119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5439C0B-97A9-439F-84F7-381AED704020}" type="slidenum">
              <a:rPr lang="ar-SA" smtClean="0"/>
              <a:pPr/>
              <a:t>12</a:t>
            </a:fld>
            <a:endParaRPr lang="ar-SA"/>
          </a:p>
        </p:txBody>
      </p:sp>
    </p:spTree>
    <p:extLst>
      <p:ext uri="{BB962C8B-B14F-4D97-AF65-F5344CB8AC3E}">
        <p14:creationId xmlns:p14="http://schemas.microsoft.com/office/powerpoint/2010/main" val="2620461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0A0169-4668-4BBE-BDD1-BCF8A17C4C8E}"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23782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A0169-4668-4BBE-BDD1-BCF8A17C4C8E}"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86746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A0169-4668-4BBE-BDD1-BCF8A17C4C8E}"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74449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0A0169-4668-4BBE-BDD1-BCF8A17C4C8E}"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3586866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0A0169-4668-4BBE-BDD1-BCF8A17C4C8E}"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348894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0A0169-4668-4BBE-BDD1-BCF8A17C4C8E}"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7639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0A0169-4668-4BBE-BDD1-BCF8A17C4C8E}"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124907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0A0169-4668-4BBE-BDD1-BCF8A17C4C8E}"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335480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A0169-4668-4BBE-BDD1-BCF8A17C4C8E}"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436805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A0169-4668-4BBE-BDD1-BCF8A17C4C8E}"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728025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0A0169-4668-4BBE-BDD1-BCF8A17C4C8E}"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9C9CD-4358-4295-90D0-BCC6967A1E82}" type="slidenum">
              <a:rPr lang="en-US" smtClean="0"/>
              <a:t>‹#›</a:t>
            </a:fld>
            <a:endParaRPr lang="en-US"/>
          </a:p>
        </p:txBody>
      </p:sp>
    </p:spTree>
    <p:extLst>
      <p:ext uri="{BB962C8B-B14F-4D97-AF65-F5344CB8AC3E}">
        <p14:creationId xmlns:p14="http://schemas.microsoft.com/office/powerpoint/2010/main" val="366287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A0169-4668-4BBE-BDD1-BCF8A17C4C8E}"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A9C9CD-4358-4295-90D0-BCC6967A1E82}" type="slidenum">
              <a:rPr lang="en-US" smtClean="0"/>
              <a:t>‹#›</a:t>
            </a:fld>
            <a:endParaRPr lang="en-US"/>
          </a:p>
        </p:txBody>
      </p:sp>
    </p:spTree>
    <p:extLst>
      <p:ext uri="{BB962C8B-B14F-4D97-AF65-F5344CB8AC3E}">
        <p14:creationId xmlns:p14="http://schemas.microsoft.com/office/powerpoint/2010/main" val="2768084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1826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
            </a:r>
            <a:br>
              <a:rPr lang="en-US" sz="4100" b="1" dirty="0">
                <a:solidFill>
                  <a:schemeClr val="accent2"/>
                </a:solidFill>
                <a:effectLst>
                  <a:outerShdw blurRad="38100" dist="38100" dir="2700000" algn="tl">
                    <a:srgbClr val="C0C0C0"/>
                  </a:outerShdw>
                </a:effectLst>
                <a:latin typeface="Lucida Sans Unicode" pitchFamily="34" charset="0"/>
                <a:ea typeface="+mn-ea"/>
                <a:cs typeface="+mn-cs"/>
              </a:rPr>
            </a:b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شبكة الخادم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Server Based Network</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a:xfrm>
            <a:off x="5447928" y="1600200"/>
            <a:ext cx="4000872" cy="4873752"/>
          </a:xfrm>
        </p:spPr>
        <p:txBody>
          <a:bodyPr>
            <a:normAutofit/>
          </a:bodyPr>
          <a:lstStyle/>
          <a:p>
            <a:pPr algn="just"/>
            <a:r>
              <a:rPr lang="ar-SA" sz="3200" dirty="0"/>
              <a:t>في هذا النوع من الشبكات الخادم هو المسئول عن الحماية والمهام الإدارية للشبكة سواء بمنح خواص المشاركة المادية أو البرمجية للمستخدمين.</a:t>
            </a:r>
            <a:endParaRPr lang="en-US" sz="3200" dirty="0"/>
          </a:p>
          <a:p>
            <a:pPr algn="just"/>
            <a:endParaRPr lang="ar-SA" sz="32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5561" y="1700808"/>
            <a:ext cx="298132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416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839544" y="1600200"/>
            <a:ext cx="3928864" cy="4873752"/>
          </a:xfrm>
          <a:ln>
            <a:solidFill>
              <a:schemeClr val="accent1"/>
            </a:solidFill>
          </a:ln>
        </p:spPr>
        <p:txBody>
          <a:bodyPr>
            <a:normAutofit fontScale="77500" lnSpcReduction="20000"/>
          </a:bodyPr>
          <a:lstStyle/>
          <a:p>
            <a:r>
              <a:rPr lang="ar-SA" dirty="0" smtClean="0"/>
              <a:t>حماية </a:t>
            </a:r>
            <a:r>
              <a:rPr lang="ar-SA" dirty="0"/>
              <a:t>مركزية قوية: حيث أن دخول أي مستخدم لا يتم إلا بعد التحقق من اسم المستخدم وكلمة المرور الخاصة به.</a:t>
            </a:r>
          </a:p>
          <a:p>
            <a:r>
              <a:rPr lang="ar-SA" dirty="0" smtClean="0"/>
              <a:t>التخزين </a:t>
            </a:r>
            <a:r>
              <a:rPr lang="ar-SA" dirty="0"/>
              <a:t>المركزي : يسمح التخزين المركزي باستخدام أو استخراج الملفات أو البيانات من قبل عدة مستخدمين في نفس الوقت.</a:t>
            </a:r>
          </a:p>
          <a:p>
            <a:r>
              <a:rPr lang="ar-SA" dirty="0" smtClean="0"/>
              <a:t>المشاركة </a:t>
            </a:r>
            <a:r>
              <a:rPr lang="ar-SA" dirty="0"/>
              <a:t>في الأجهزة والبرامج .</a:t>
            </a:r>
          </a:p>
          <a:p>
            <a:r>
              <a:rPr lang="ar-SA" dirty="0" smtClean="0"/>
              <a:t>4سهولة </a:t>
            </a:r>
            <a:r>
              <a:rPr lang="ar-SA" dirty="0"/>
              <a:t>إدارة الأعداد الكبيرة من المستخدمين : حيث أن نظام التشغيل المستخدم في جهاز الخادم يحتوي على عدد من البرمجيات المساندة أو المساعدة والتي تتحكم في تنظيم وإدارة المستخدم وهذه البرمجيات المساعدة أو المساندة هي التي تعطي الصلاحيات بالطرد أو القبول من ناحية دخول الشبكة مثلاً.</a:t>
            </a:r>
          </a:p>
          <a:p>
            <a:endParaRPr lang="ar-SA" dirty="0"/>
          </a:p>
        </p:txBody>
      </p:sp>
      <p:sp>
        <p:nvSpPr>
          <p:cNvPr id="4"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مميزات وعيوب  شبكة الخادم</a:t>
            </a:r>
          </a:p>
        </p:txBody>
      </p:sp>
      <p:sp>
        <p:nvSpPr>
          <p:cNvPr id="5" name="Rectangle 4"/>
          <p:cNvSpPr/>
          <p:nvPr/>
        </p:nvSpPr>
        <p:spPr>
          <a:xfrm>
            <a:off x="1991544" y="1591632"/>
            <a:ext cx="3528392" cy="1477328"/>
          </a:xfrm>
          <a:prstGeom prst="rect">
            <a:avLst/>
          </a:prstGeom>
          <a:ln>
            <a:solidFill>
              <a:schemeClr val="accent1"/>
            </a:solidFill>
          </a:ln>
        </p:spPr>
        <p:txBody>
          <a:bodyPr wrap="square">
            <a:spAutoFit/>
          </a:bodyPr>
          <a:lstStyle/>
          <a:p>
            <a:pPr marL="285750" indent="-285750" algn="just">
              <a:buFont typeface="Arial" pitchFamily="34" charset="0"/>
              <a:buChar char="•"/>
            </a:pPr>
            <a:r>
              <a:rPr lang="ar-SA" dirty="0"/>
              <a:t>تكلفة الأجهزة المستخدمة ونظم التشغيل المستخدمة باهظة وغالية الثمن.</a:t>
            </a:r>
          </a:p>
          <a:p>
            <a:pPr marL="285750" indent="-285750" algn="just">
              <a:buFont typeface="Arial" pitchFamily="34" charset="0"/>
              <a:buChar char="•"/>
            </a:pPr>
            <a:r>
              <a:rPr lang="ar-SA" dirty="0"/>
              <a:t>هذا النوع من الشبكات يحتاج مراقب شبكات للعمل على مراقبة الشبكة ومنح الصلاحيات المطلوبة من قبل مستخدميها .</a:t>
            </a:r>
            <a:endParaRPr lang="ar-SA" dirty="0"/>
          </a:p>
        </p:txBody>
      </p:sp>
    </p:spTree>
    <p:extLst>
      <p:ext uri="{BB962C8B-B14F-4D97-AF65-F5344CB8AC3E}">
        <p14:creationId xmlns:p14="http://schemas.microsoft.com/office/powerpoint/2010/main" val="432308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147248" cy="1143000"/>
          </a:xfrm>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المكونات المادية للشبكة ( </a:t>
            </a:r>
            <a:r>
              <a:rPr lang="en-US" sz="3200" b="1" dirty="0">
                <a:solidFill>
                  <a:schemeClr val="accent2"/>
                </a:solidFill>
                <a:effectLst>
                  <a:outerShdw blurRad="38100" dist="38100" dir="2700000" algn="tl">
                    <a:srgbClr val="C0C0C0"/>
                  </a:outerShdw>
                </a:effectLst>
                <a:latin typeface="Lucida Sans Unicode" pitchFamily="34" charset="0"/>
                <a:ea typeface="+mn-ea"/>
                <a:cs typeface="+mn-cs"/>
              </a:rPr>
              <a:t>Network Hardware</a:t>
            </a:r>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 </a:t>
            </a:r>
          </a:p>
        </p:txBody>
      </p:sp>
      <p:sp>
        <p:nvSpPr>
          <p:cNvPr id="3" name="Content Placeholder 2"/>
          <p:cNvSpPr>
            <a:spLocks noGrp="1"/>
          </p:cNvSpPr>
          <p:nvPr>
            <p:ph sz="quarter" idx="1"/>
          </p:nvPr>
        </p:nvSpPr>
        <p:spPr>
          <a:xfrm>
            <a:off x="1981200" y="1600200"/>
            <a:ext cx="7859216" cy="4873752"/>
          </a:xfrm>
        </p:spPr>
        <p:txBody>
          <a:bodyPr>
            <a:noAutofit/>
          </a:bodyPr>
          <a:lstStyle/>
          <a:p>
            <a:pPr lvl="0"/>
            <a:r>
              <a:rPr lang="ar-SA" b="1" u="sng" dirty="0"/>
              <a:t>جهاز (</a:t>
            </a:r>
            <a:r>
              <a:rPr lang="en-US" b="1" u="sng" dirty="0"/>
              <a:t>Hub</a:t>
            </a:r>
            <a:r>
              <a:rPr lang="ar-SA" b="1" u="sng" dirty="0"/>
              <a:t>) : </a:t>
            </a:r>
            <a:r>
              <a:rPr lang="ar-SA" dirty="0"/>
              <a:t>هذا الجهاز يعمل بمثابة المستقبل والموزع للشبكة حيث أنه يوفر التداخل والاندماج المطلوب بين أجهزة مستخدمي الشبكة.</a:t>
            </a:r>
            <a:endParaRPr lang="en-US" dirty="0"/>
          </a:p>
          <a:p>
            <a:pPr lvl="0"/>
            <a:r>
              <a:rPr lang="ar-SA" b="1" u="sng" dirty="0"/>
              <a:t>الكابلات (</a:t>
            </a:r>
            <a:r>
              <a:rPr lang="en-US" b="1" u="sng" dirty="0"/>
              <a:t>Cables</a:t>
            </a:r>
            <a:r>
              <a:rPr lang="ar-SA" b="1" u="sng" dirty="0"/>
              <a:t>) : </a:t>
            </a:r>
            <a:r>
              <a:rPr lang="ar-SA" dirty="0"/>
              <a:t>تعتبر الكابلات حلقة الوصل بين الأجهزة وبين جهاز الـ(</a:t>
            </a:r>
            <a:r>
              <a:rPr lang="en-US" dirty="0"/>
              <a:t>Hub</a:t>
            </a:r>
            <a:r>
              <a:rPr lang="ar-SA" dirty="0"/>
              <a:t>) .</a:t>
            </a:r>
            <a:endParaRPr lang="en-US" dirty="0"/>
          </a:p>
          <a:p>
            <a:pPr lvl="0"/>
            <a:r>
              <a:rPr lang="ar-SA" b="1" u="sng" dirty="0"/>
              <a:t>بطاقات الشبكة (</a:t>
            </a:r>
            <a:r>
              <a:rPr lang="en-US" b="1" u="sng" dirty="0"/>
              <a:t>Network Cards</a:t>
            </a:r>
            <a:r>
              <a:rPr lang="ar-SA" b="1" u="sng" dirty="0"/>
              <a:t>): </a:t>
            </a:r>
            <a:r>
              <a:rPr lang="ar-SA" dirty="0"/>
              <a:t>عبارة عن البطاقات التي تركب على الأجهزة الخاصة بمستخدمي الشبكة وهي البطاقة التي يتم تركيب كيل الشبكة عليها ثم الربط مع الـ </a:t>
            </a:r>
            <a:r>
              <a:rPr lang="en-US" dirty="0"/>
              <a:t>Hub</a:t>
            </a:r>
            <a:r>
              <a:rPr lang="ar-SA" dirty="0"/>
              <a:t>.</a:t>
            </a:r>
            <a:endParaRPr lang="en-US" dirty="0"/>
          </a:p>
          <a:p>
            <a:pPr lvl="0"/>
            <a:r>
              <a:rPr lang="ar-SA" b="1" u="sng" dirty="0"/>
              <a:t>بطاقات الاتصال الهاتفي (</a:t>
            </a:r>
            <a:r>
              <a:rPr lang="en-US" b="1" u="sng" dirty="0"/>
              <a:t>Modem</a:t>
            </a:r>
            <a:r>
              <a:rPr lang="ar-SA" b="1" u="sng" dirty="0"/>
              <a:t>) : </a:t>
            </a:r>
            <a:r>
              <a:rPr lang="ar-SA" dirty="0"/>
              <a:t>تستخدم في حال الرغبة في وصل الشبكة بشبكة الإنترنت.</a:t>
            </a:r>
            <a:endParaRPr lang="en-US" dirty="0"/>
          </a:p>
          <a:p>
            <a:pPr marL="0" indent="0">
              <a:buNone/>
            </a:pPr>
            <a:r>
              <a:rPr lang="ar-SA" dirty="0"/>
              <a:t>	</a:t>
            </a:r>
            <a:endParaRPr lang="ar-SA" dirty="0"/>
          </a:p>
        </p:txBody>
      </p:sp>
    </p:spTree>
    <p:extLst>
      <p:ext uri="{BB962C8B-B14F-4D97-AF65-F5344CB8AC3E}">
        <p14:creationId xmlns:p14="http://schemas.microsoft.com/office/powerpoint/2010/main" val="352987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العوامل المؤثرة سلباً على  الشبكات </a:t>
            </a:r>
          </a:p>
        </p:txBody>
      </p:sp>
      <p:sp>
        <p:nvSpPr>
          <p:cNvPr id="3" name="Content Placeholder 2"/>
          <p:cNvSpPr>
            <a:spLocks noGrp="1"/>
          </p:cNvSpPr>
          <p:nvPr>
            <p:ph sz="quarter" idx="1"/>
          </p:nvPr>
        </p:nvSpPr>
        <p:spPr/>
        <p:txBody>
          <a:bodyPr>
            <a:normAutofit/>
          </a:bodyPr>
          <a:lstStyle/>
          <a:p>
            <a:pPr lvl="0"/>
            <a:r>
              <a:rPr lang="ar-SA" sz="3200" dirty="0"/>
              <a:t>كثرة العملاء ( المستخدمين ) الداخلين على شبكة الحاسب يؤدي إلى بطء الشبكة.</a:t>
            </a:r>
            <a:endParaRPr lang="en-US" sz="3200" dirty="0"/>
          </a:p>
          <a:p>
            <a:pPr lvl="0"/>
            <a:r>
              <a:rPr lang="ar-SA" sz="3200" dirty="0"/>
              <a:t>صعوبة اكتشاف الأخطاء أو الأعطال في الشبكات خاصة إذا لم يكن العطل في أحد مكونات الشبكة المادية.</a:t>
            </a:r>
            <a:endParaRPr lang="en-US" sz="3200" dirty="0"/>
          </a:p>
          <a:p>
            <a:pPr lvl="0"/>
            <a:r>
              <a:rPr lang="ar-SA" sz="3200" dirty="0"/>
              <a:t>قطع أو ثني الأسلاك ( الكابلات) يؤدي إلى تعطيل الشبكة.</a:t>
            </a:r>
            <a:endParaRPr lang="en-US" sz="3200" dirty="0"/>
          </a:p>
          <a:p>
            <a:endParaRPr lang="ar-SA" sz="3200" dirty="0"/>
          </a:p>
        </p:txBody>
      </p:sp>
    </p:spTree>
    <p:extLst>
      <p:ext uri="{BB962C8B-B14F-4D97-AF65-F5344CB8AC3E}">
        <p14:creationId xmlns:p14="http://schemas.microsoft.com/office/powerpoint/2010/main" val="395902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a:ln w="9525">
            <a:noFill/>
            <a:miter lim="800000"/>
            <a:headEnd/>
            <a:tailEnd/>
          </a:ln>
        </p:spPr>
        <p:txBody>
          <a:bodyPr vert="horz" anchor="ctr">
            <a:noAutofit/>
          </a:bodyPr>
          <a:lstStyle/>
          <a:p>
            <a:pPr algn="ctr" eaLnBrk="0" hangingPunct="0"/>
            <a:r>
              <a:rPr lang="ar-SA" sz="7200" dirty="0">
                <a:solidFill>
                  <a:schemeClr val="accent2"/>
                </a:solidFill>
                <a:effectLst>
                  <a:outerShdw blurRad="38100" dist="38100" dir="2700000" algn="tl">
                    <a:srgbClr val="C0C0C0"/>
                  </a:outerShdw>
                </a:effectLst>
                <a:latin typeface="Lucida Sans Unicode" pitchFamily="34" charset="0"/>
                <a:ea typeface="+mn-ea"/>
                <a:cs typeface="+mn-cs"/>
              </a:rPr>
              <a:t>الفيروسات</a:t>
            </a:r>
            <a:endParaRPr lang="ar-SA" sz="7200" dirty="0">
              <a:solidFill>
                <a:schemeClr val="accent2"/>
              </a:solidFill>
              <a:effectLst>
                <a:outerShdw blurRad="38100" dist="38100" dir="2700000" algn="tl">
                  <a:srgbClr val="C0C0C0"/>
                </a:outerShdw>
              </a:effectLst>
              <a:latin typeface="Lucida Sans Unicode" pitchFamily="34" charset="0"/>
              <a:ea typeface="+mn-ea"/>
              <a:cs typeface="+mn-cs"/>
            </a:endParaRPr>
          </a:p>
        </p:txBody>
      </p:sp>
    </p:spTree>
    <p:extLst>
      <p:ext uri="{BB962C8B-B14F-4D97-AF65-F5344CB8AC3E}">
        <p14:creationId xmlns:p14="http://schemas.microsoft.com/office/powerpoint/2010/main" val="3452424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تعريف الفيروس </a:t>
            </a:r>
          </a:p>
        </p:txBody>
      </p:sp>
      <p:sp>
        <p:nvSpPr>
          <p:cNvPr id="3" name="Content Placeholder 2"/>
          <p:cNvSpPr>
            <a:spLocks noGrp="1"/>
          </p:cNvSpPr>
          <p:nvPr>
            <p:ph sz="quarter" idx="1"/>
          </p:nvPr>
        </p:nvSpPr>
        <p:spPr/>
        <p:txBody>
          <a:bodyPr>
            <a:normAutofit/>
          </a:bodyPr>
          <a:lstStyle/>
          <a:p>
            <a:pPr algn="just">
              <a:buFont typeface="Arial" pitchFamily="34" charset="0"/>
              <a:buChar char="•"/>
            </a:pPr>
            <a:r>
              <a:rPr lang="ar-SA" sz="3600" dirty="0"/>
              <a:t>هو عبارة عن برنامج ولكن تم تصميمه بهدف إلحاق الضرر بنظام الحاسب </a:t>
            </a:r>
          </a:p>
          <a:p>
            <a:pPr algn="just">
              <a:buFont typeface="Arial" pitchFamily="34" charset="0"/>
              <a:buChar char="•"/>
            </a:pPr>
            <a:r>
              <a:rPr lang="ar-SA" sz="3600" dirty="0"/>
              <a:t>وحتى </a:t>
            </a:r>
            <a:r>
              <a:rPr lang="ar-SA" sz="3600" dirty="0"/>
              <a:t>يتحقق ذلك يلزم أن تكون لهذا البرنامج القدرة على ربط نفسه بالبرامج الأخرى </a:t>
            </a:r>
            <a:endParaRPr lang="ar-SA" sz="3600" dirty="0"/>
          </a:p>
          <a:p>
            <a:pPr algn="just">
              <a:buFont typeface="Arial" pitchFamily="34" charset="0"/>
              <a:buChar char="•"/>
            </a:pPr>
            <a:r>
              <a:rPr lang="ar-SA" sz="3600" dirty="0"/>
              <a:t>كذلك </a:t>
            </a:r>
            <a:r>
              <a:rPr lang="ar-SA" sz="3600" dirty="0"/>
              <a:t>القدرة على إعادة تكرار نفسه بحيث يتوالد ويتكاثر مما يتيح له فرصة الانتشار .</a:t>
            </a:r>
            <a:endParaRPr lang="en-US" sz="3600" dirty="0"/>
          </a:p>
          <a:p>
            <a:pPr marL="0" indent="0" algn="just">
              <a:buNone/>
            </a:pPr>
            <a:endParaRPr lang="ar-SA" sz="3600" dirty="0"/>
          </a:p>
        </p:txBody>
      </p:sp>
    </p:spTree>
    <p:extLst>
      <p:ext uri="{BB962C8B-B14F-4D97-AF65-F5344CB8AC3E}">
        <p14:creationId xmlns:p14="http://schemas.microsoft.com/office/powerpoint/2010/main" val="329607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أنواع الفيروسات </a:t>
            </a:r>
          </a:p>
        </p:txBody>
      </p:sp>
      <p:sp>
        <p:nvSpPr>
          <p:cNvPr id="3" name="Content Placeholder 2"/>
          <p:cNvSpPr>
            <a:spLocks noGrp="1"/>
          </p:cNvSpPr>
          <p:nvPr>
            <p:ph sz="quarter" idx="1"/>
          </p:nvPr>
        </p:nvSpPr>
        <p:spPr/>
        <p:txBody>
          <a:bodyPr/>
          <a:lstStyle/>
          <a:p>
            <a:pPr lvl="0"/>
            <a:r>
              <a:rPr lang="ar-SA" b="1" dirty="0"/>
              <a:t>حصان طراودة</a:t>
            </a:r>
            <a:r>
              <a:rPr lang="ar-SA" dirty="0"/>
              <a:t> : هو جزء صغير من الكود يضاف إلى البرمجيات ويؤدي عملاً تخريبياً للنظام, والنظام لا يشعر بوجوده حتى تحين اللحظة المحددة لعمله.</a:t>
            </a:r>
            <a:endParaRPr lang="en-US" dirty="0"/>
          </a:p>
          <a:p>
            <a:pPr lvl="0"/>
            <a:r>
              <a:rPr lang="ar-SA" b="1" dirty="0"/>
              <a:t>القنابل المنطقية</a:t>
            </a:r>
            <a:r>
              <a:rPr lang="ar-SA" dirty="0"/>
              <a:t> : حيث تعمل عند حدوث ظروف معينة أو لدى تنفيذ أمر معين , وتؤدي القنبلة في هذه الحالة إلى تخريب بعض النظم أو إلى مسح بعض البيانات أو تعطيل النظام عن العمل.</a:t>
            </a:r>
            <a:endParaRPr lang="en-US" dirty="0"/>
          </a:p>
          <a:p>
            <a:pPr lvl="0"/>
            <a:r>
              <a:rPr lang="ar-SA" b="1" dirty="0"/>
              <a:t>القنابل الموقوتة</a:t>
            </a:r>
            <a:r>
              <a:rPr lang="ar-SA" dirty="0"/>
              <a:t> : تعمل في ساعة محددة أو في يوم معين.</a:t>
            </a:r>
            <a:endParaRPr lang="en-US" dirty="0"/>
          </a:p>
          <a:p>
            <a:pPr lvl="0"/>
            <a:r>
              <a:rPr lang="ar-SA" b="1" dirty="0"/>
              <a:t>الديدان </a:t>
            </a:r>
            <a:r>
              <a:rPr lang="ar-SA" dirty="0"/>
              <a:t>: عبارة عن كود يسبب أذى للنظام حين استدعائه, وتتميز الدودة بقدرتها على توليد نفسها . بمعنى أن أي ملف أو جهاز متصل بالشبكة تصل إليه الدودة يتلوث, وتنتقل هذه الدودة إلى ملف آخر أو جهاز آخر في الشبكة وهكذا تنتشر الدودة وتتوالد.</a:t>
            </a:r>
            <a:endParaRPr lang="en-US" dirty="0"/>
          </a:p>
          <a:p>
            <a:endParaRPr lang="ar-SA" dirty="0"/>
          </a:p>
        </p:txBody>
      </p:sp>
    </p:spTree>
    <p:extLst>
      <p:ext uri="{BB962C8B-B14F-4D97-AF65-F5344CB8AC3E}">
        <p14:creationId xmlns:p14="http://schemas.microsoft.com/office/powerpoint/2010/main" val="2944249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Autofit/>
          </a:bodyPr>
          <a:lstStyle/>
          <a:p>
            <a:pPr algn="ctr" eaLnBrk="0" hangingPunct="0"/>
            <a:r>
              <a:rPr lang="ar-SA" sz="3200" b="1" dirty="0">
                <a:solidFill>
                  <a:schemeClr val="accent2"/>
                </a:solidFill>
                <a:effectLst>
                  <a:outerShdw blurRad="38100" dist="38100" dir="2700000" algn="tl">
                    <a:srgbClr val="C0C0C0"/>
                  </a:outerShdw>
                </a:effectLst>
                <a:latin typeface="Lucida Sans Unicode" pitchFamily="34" charset="0"/>
                <a:ea typeface="+mn-ea"/>
                <a:cs typeface="+mn-cs"/>
              </a:rPr>
              <a:t>أهم طرق الحماية من الفيروسات </a:t>
            </a:r>
          </a:p>
        </p:txBody>
      </p:sp>
      <p:sp>
        <p:nvSpPr>
          <p:cNvPr id="3" name="Content Placeholder 2"/>
          <p:cNvSpPr>
            <a:spLocks noGrp="1"/>
          </p:cNvSpPr>
          <p:nvPr>
            <p:ph sz="quarter" idx="1"/>
          </p:nvPr>
        </p:nvSpPr>
        <p:spPr/>
        <p:txBody>
          <a:bodyPr>
            <a:noAutofit/>
          </a:bodyPr>
          <a:lstStyle/>
          <a:p>
            <a:pPr marL="457200" indent="-457200" algn="just">
              <a:buFont typeface="+mj-lt"/>
              <a:buAutoNum type="arabicPeriod"/>
            </a:pPr>
            <a:r>
              <a:rPr lang="ar-SA" dirty="0"/>
              <a:t>تجهيز عدة نسخ من البرمجيات ( نسخ احتياطية ) وحفظها بحيث يمكن استرجاع نسخة نظيفة غير ملوثة بالفيروس من البرنامج عند الحاجة.</a:t>
            </a:r>
            <a:endParaRPr lang="en-US" dirty="0"/>
          </a:p>
          <a:p>
            <a:pPr marL="457200" indent="-457200" algn="just">
              <a:buFont typeface="+mj-lt"/>
              <a:buAutoNum type="arabicPeriod"/>
            </a:pPr>
            <a:r>
              <a:rPr lang="ar-SA" dirty="0"/>
              <a:t>تحميل البرامج المضادة للفيروسات ( النسخة الأصلية) : وذلك لأن هذه البرامج تقوم بالتأكد من عدم وجود الفيروسات المعروفة , وتكون عديمة الفائدة في مواجهة الفيروسات الجديدة إلا إذا تم تحديث البرنامج من موقع الشركة المنتجة أو المصنعة له على شبكة الانترنت.</a:t>
            </a:r>
            <a:endParaRPr lang="en-US" dirty="0"/>
          </a:p>
          <a:p>
            <a:pPr marL="457200" indent="-457200" algn="just">
              <a:buFont typeface="+mj-lt"/>
              <a:buAutoNum type="arabicPeriod"/>
            </a:pPr>
            <a:r>
              <a:rPr lang="ar-SA" dirty="0"/>
              <a:t>كلمة المرور.</a:t>
            </a:r>
            <a:endParaRPr lang="en-US" dirty="0"/>
          </a:p>
          <a:p>
            <a:pPr marL="457200" indent="-457200" algn="just">
              <a:buFont typeface="+mj-lt"/>
              <a:buAutoNum type="arabicPeriod"/>
            </a:pPr>
            <a:r>
              <a:rPr lang="ar-SA" dirty="0"/>
              <a:t>جدار الحماية</a:t>
            </a:r>
            <a:r>
              <a:rPr lang="ar-SA" dirty="0"/>
              <a:t>.</a:t>
            </a:r>
            <a:endParaRPr lang="en-US" dirty="0"/>
          </a:p>
        </p:txBody>
      </p:sp>
    </p:spTree>
    <p:extLst>
      <p:ext uri="{BB962C8B-B14F-4D97-AF65-F5344CB8AC3E}">
        <p14:creationId xmlns:p14="http://schemas.microsoft.com/office/powerpoint/2010/main" val="19589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شبكات الحاسب الآلي</a:t>
            </a:r>
          </a:p>
        </p:txBody>
      </p:sp>
      <p:sp>
        <p:nvSpPr>
          <p:cNvPr id="3" name="Content Placeholder 2"/>
          <p:cNvSpPr>
            <a:spLocks noGrp="1"/>
          </p:cNvSpPr>
          <p:nvPr>
            <p:ph sz="quarter" idx="1"/>
          </p:nvPr>
        </p:nvSpPr>
        <p:spPr>
          <a:xfrm>
            <a:off x="6096000" y="1600200"/>
            <a:ext cx="3352800" cy="4873752"/>
          </a:xfrm>
        </p:spPr>
        <p:txBody>
          <a:bodyPr/>
          <a:lstStyle/>
          <a:p>
            <a:pPr lvl="0"/>
            <a:r>
              <a:rPr lang="ar-SA" b="1" u="sng" dirty="0"/>
              <a:t>تعريف الشبكة :</a:t>
            </a:r>
            <a:endParaRPr lang="en-US" dirty="0"/>
          </a:p>
          <a:p>
            <a:endParaRPr lang="ar-SA" dirty="0" smtClean="0"/>
          </a:p>
          <a:p>
            <a:r>
              <a:rPr lang="ar-SA" dirty="0" smtClean="0"/>
              <a:t>" </a:t>
            </a:r>
            <a:r>
              <a:rPr lang="ar-SA" dirty="0"/>
              <a:t>الشبكات هي مجموعة من أجهزة الحاسب وبعض الأجهزة الأخرى مرتبطة مع بعضها البعض للمشاركة في الموارد </a:t>
            </a:r>
            <a:r>
              <a:rPr lang="ar-SA" dirty="0" smtClean="0"/>
              <a:t>".</a:t>
            </a:r>
            <a:endParaRPr lang="en-US" dirty="0"/>
          </a:p>
        </p:txBody>
      </p:sp>
      <p:pic>
        <p:nvPicPr>
          <p:cNvPr id="4" name="Picture 3" descr="network.jpg"/>
          <p:cNvPicPr/>
          <p:nvPr/>
        </p:nvPicPr>
        <p:blipFill>
          <a:blip r:embed="rId2" cstate="print"/>
          <a:stretch>
            <a:fillRect/>
          </a:stretch>
        </p:blipFill>
        <p:spPr>
          <a:xfrm>
            <a:off x="2279576" y="1700808"/>
            <a:ext cx="3456384" cy="4104456"/>
          </a:xfrm>
          <a:prstGeom prst="rect">
            <a:avLst/>
          </a:prstGeom>
        </p:spPr>
      </p:pic>
    </p:spTree>
    <p:extLst>
      <p:ext uri="{BB962C8B-B14F-4D97-AF65-F5344CB8AC3E}">
        <p14:creationId xmlns:p14="http://schemas.microsoft.com/office/powerpoint/2010/main" val="3393661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أهم فوائد ومميزات الشبكات </a:t>
            </a:r>
          </a:p>
        </p:txBody>
      </p:sp>
      <p:sp>
        <p:nvSpPr>
          <p:cNvPr id="3" name="Content Placeholder 2"/>
          <p:cNvSpPr>
            <a:spLocks noGrp="1"/>
          </p:cNvSpPr>
          <p:nvPr>
            <p:ph sz="quarter" idx="1"/>
          </p:nvPr>
        </p:nvSpPr>
        <p:spPr>
          <a:xfrm>
            <a:off x="1981200" y="1196752"/>
            <a:ext cx="7787208" cy="5277200"/>
          </a:xfrm>
        </p:spPr>
        <p:txBody>
          <a:bodyPr>
            <a:normAutofit fontScale="85000" lnSpcReduction="10000"/>
          </a:bodyPr>
          <a:lstStyle/>
          <a:p>
            <a:pPr lvl="0" algn="just"/>
            <a:r>
              <a:rPr lang="ar-SA" u="sng" dirty="0" smtClean="0"/>
              <a:t>المشاركة </a:t>
            </a:r>
            <a:r>
              <a:rPr lang="ar-SA" u="sng" dirty="0"/>
              <a:t>في المعلومات بين مستخدمي الشبكة </a:t>
            </a:r>
            <a:r>
              <a:rPr lang="ar-SA" dirty="0"/>
              <a:t>: تتيح الشبكات ميزة المشاركة في المعلومات بصورة أسرع وأسهل بين مستخدمي الشبكة.</a:t>
            </a:r>
            <a:endParaRPr lang="en-US" dirty="0"/>
          </a:p>
          <a:p>
            <a:pPr lvl="0" algn="just"/>
            <a:r>
              <a:rPr lang="ar-SA" u="sng" dirty="0"/>
              <a:t>المشاركة في الأجهزة </a:t>
            </a:r>
            <a:r>
              <a:rPr lang="ar-SA" dirty="0"/>
              <a:t>: تسمح الشبكات لأي شخص متصل بها المشاركة في العديد من الأجهزة كأمثلة على ذلك: </a:t>
            </a:r>
            <a:endParaRPr lang="en-US" dirty="0"/>
          </a:p>
          <a:p>
            <a:pPr lvl="2" algn="just"/>
            <a:r>
              <a:rPr lang="ar-SA" dirty="0"/>
              <a:t>المشاركة في عملية التخزين والاسترجاع في أقراص الأطراف المتصلة بالشبكة .</a:t>
            </a:r>
            <a:endParaRPr lang="en-US" dirty="0"/>
          </a:p>
          <a:p>
            <a:pPr lvl="2" algn="just"/>
            <a:r>
              <a:rPr lang="ar-SA" dirty="0"/>
              <a:t>المشاركة في الطابعات.</a:t>
            </a:r>
            <a:endParaRPr lang="en-US" dirty="0"/>
          </a:p>
          <a:p>
            <a:pPr lvl="2" algn="just"/>
            <a:r>
              <a:rPr lang="ar-SA" dirty="0"/>
              <a:t>المشاركة في الماسح الضوئي.</a:t>
            </a:r>
            <a:endParaRPr lang="en-US" dirty="0"/>
          </a:p>
          <a:p>
            <a:pPr lvl="0" algn="just"/>
            <a:r>
              <a:rPr lang="ar-SA" u="sng" dirty="0"/>
              <a:t>المشاركة في البرامج : </a:t>
            </a:r>
            <a:r>
              <a:rPr lang="ar-SA" dirty="0"/>
              <a:t>باستخدام الشبكات يمكن تثبيت البرامج وإدارتها مركزياً في جهاز واحد وهو الخادم ( </a:t>
            </a:r>
            <a:r>
              <a:rPr lang="en-US" dirty="0"/>
              <a:t>Server </a:t>
            </a:r>
            <a:r>
              <a:rPr lang="ar-SA" dirty="0"/>
              <a:t>) ومنع الوصول إليها إلا للمستفيدين فقط ويمكن بواسطة الخادم تحديد كلمات مرور للمستخدمين وتحديد وقت معين لكل مستخدم .</a:t>
            </a:r>
            <a:endParaRPr lang="en-US" dirty="0"/>
          </a:p>
          <a:p>
            <a:pPr lvl="0" algn="just"/>
            <a:r>
              <a:rPr lang="ar-SA" u="sng" dirty="0"/>
              <a:t>حماية المعلومات : </a:t>
            </a:r>
            <a:r>
              <a:rPr lang="ar-SA" dirty="0"/>
              <a:t>توفر الشبكات سرية تامة للمعلومات وذلك بإعطاء كل مستخدم اسم خاص ( </a:t>
            </a:r>
            <a:r>
              <a:rPr lang="en-US" dirty="0"/>
              <a:t>User Name</a:t>
            </a:r>
            <a:r>
              <a:rPr lang="ar-SA" dirty="0"/>
              <a:t>) وكلمة مرور ( </a:t>
            </a:r>
            <a:r>
              <a:rPr lang="en-US" dirty="0"/>
              <a:t>Password</a:t>
            </a:r>
            <a:r>
              <a:rPr lang="ar-SA" dirty="0"/>
              <a:t> ).</a:t>
            </a:r>
            <a:endParaRPr lang="en-US" dirty="0"/>
          </a:p>
          <a:p>
            <a:pPr lvl="0" algn="just"/>
            <a:r>
              <a:rPr lang="ar-SA" u="sng" dirty="0"/>
              <a:t>البريد الإلكتروني : </a:t>
            </a:r>
            <a:r>
              <a:rPr lang="ar-SA" dirty="0"/>
              <a:t>البريد الإلكتروني هو أحد أنواع التواصل بين الناس والتي توفرها الشبكات مثل الشبكة العالمية (</a:t>
            </a:r>
            <a:r>
              <a:rPr lang="en-US" dirty="0"/>
              <a:t> Internet</a:t>
            </a:r>
            <a:r>
              <a:rPr lang="ar-SA" dirty="0"/>
              <a:t>) وهو أحد مسببات سهولة وسرعة الاتصال بين الناس في عصرنا الحاضر.</a:t>
            </a:r>
            <a:endParaRPr lang="en-US" dirty="0"/>
          </a:p>
          <a:p>
            <a:pPr algn="just"/>
            <a:endParaRPr lang="ar-SA" dirty="0"/>
          </a:p>
        </p:txBody>
      </p:sp>
    </p:spTree>
    <p:extLst>
      <p:ext uri="{BB962C8B-B14F-4D97-AF65-F5344CB8AC3E}">
        <p14:creationId xmlns:p14="http://schemas.microsoft.com/office/powerpoint/2010/main" val="1081453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محور التعامل مع </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الشبكة</a:t>
            </a:r>
            <a:endParaRPr lang="ar-SA" sz="4100" b="1" dirty="0">
              <a:solidFill>
                <a:schemeClr val="accent2"/>
              </a:solidFill>
              <a:effectLst>
                <a:outerShdw blurRad="38100" dist="38100" dir="2700000" algn="tl">
                  <a:srgbClr val="C0C0C0"/>
                </a:outerShdw>
              </a:effectLst>
              <a:latin typeface="Lucida Sans Unicode" pitchFamily="34" charset="0"/>
              <a:ea typeface="+mn-ea"/>
              <a:cs typeface="+mn-cs"/>
            </a:endParaRPr>
          </a:p>
        </p:txBody>
      </p:sp>
      <p:sp>
        <p:nvSpPr>
          <p:cNvPr id="3" name="Content Placeholder 2"/>
          <p:cNvSpPr>
            <a:spLocks noGrp="1"/>
          </p:cNvSpPr>
          <p:nvPr>
            <p:ph sz="quarter" idx="1"/>
          </p:nvPr>
        </p:nvSpPr>
        <p:spPr/>
        <p:txBody>
          <a:bodyPr/>
          <a:lstStyle/>
          <a:p>
            <a:pPr marL="457200" indent="-457200" algn="just">
              <a:buFont typeface="+mj-lt"/>
              <a:buAutoNum type="arabicPeriod"/>
            </a:pPr>
            <a:r>
              <a:rPr lang="ar-SA" b="1" u="sng" dirty="0" smtClean="0"/>
              <a:t>الخادم </a:t>
            </a:r>
            <a:r>
              <a:rPr lang="ar-SA" b="1" u="sng" dirty="0"/>
              <a:t>(</a:t>
            </a:r>
            <a:r>
              <a:rPr lang="en-US" b="1" u="sng" dirty="0"/>
              <a:t>Server</a:t>
            </a:r>
            <a:r>
              <a:rPr lang="ar-SA" b="1" u="sng" dirty="0"/>
              <a:t>) : </a:t>
            </a:r>
            <a:r>
              <a:rPr lang="ar-SA" dirty="0"/>
              <a:t>الخادم هو أهم أجهزة الشبكة وهو الذي يوفر مصادر الشبكة ويتحكم بها</a:t>
            </a:r>
            <a:r>
              <a:rPr lang="ar-SA" dirty="0" smtClean="0"/>
              <a:t>.</a:t>
            </a:r>
          </a:p>
          <a:p>
            <a:pPr marL="457200" indent="-457200" algn="just">
              <a:buFont typeface="+mj-lt"/>
              <a:buAutoNum type="arabicPeriod"/>
            </a:pPr>
            <a:endParaRPr lang="en-US" dirty="0"/>
          </a:p>
          <a:p>
            <a:pPr marL="457200" indent="-457200" algn="just">
              <a:buFont typeface="+mj-lt"/>
              <a:buAutoNum type="arabicPeriod"/>
            </a:pPr>
            <a:r>
              <a:rPr lang="ar-SA" b="1" u="sng" dirty="0"/>
              <a:t>العميل (</a:t>
            </a:r>
            <a:r>
              <a:rPr lang="en-US" b="1" u="sng" dirty="0"/>
              <a:t>Client</a:t>
            </a:r>
            <a:r>
              <a:rPr lang="ar-SA" b="1" u="sng" dirty="0"/>
              <a:t>) : </a:t>
            </a:r>
            <a:r>
              <a:rPr lang="ar-SA" dirty="0"/>
              <a:t>العميل هو عبارة عن جهاز حاسب آلي مربوط بالشبكة , وهو عبارة عن جهاز ( وحدة طرفية ) ولكن ليس له أي صلاحيات في التحكم</a:t>
            </a:r>
            <a:r>
              <a:rPr lang="ar-SA" dirty="0" smtClean="0"/>
              <a:t>.</a:t>
            </a:r>
          </a:p>
          <a:p>
            <a:pPr marL="457200" indent="-457200" algn="just">
              <a:buFont typeface="+mj-lt"/>
              <a:buAutoNum type="arabicPeriod"/>
            </a:pPr>
            <a:endParaRPr lang="en-US" dirty="0"/>
          </a:p>
          <a:p>
            <a:pPr marL="457200" indent="-457200" algn="just">
              <a:buFont typeface="+mj-lt"/>
              <a:buAutoNum type="arabicPeriod"/>
            </a:pPr>
            <a:r>
              <a:rPr lang="ar-SA" b="1" u="sng" dirty="0"/>
              <a:t>مصادر الشبكة (</a:t>
            </a:r>
            <a:r>
              <a:rPr lang="en-US" b="1" u="sng" dirty="0"/>
              <a:t>Resource</a:t>
            </a:r>
            <a:r>
              <a:rPr lang="ar-SA" b="1" u="sng" dirty="0"/>
              <a:t>): </a:t>
            </a:r>
            <a:r>
              <a:rPr lang="ar-SA" dirty="0"/>
              <a:t>المصادر هي عبارة عن كل الملفات والطابعات والمكونات المادية أوالبرمجية الأخرى التي يمكن أن يتشارك بها مستخدم شبكة الحاسب.</a:t>
            </a:r>
            <a:endParaRPr lang="en-US" dirty="0"/>
          </a:p>
          <a:p>
            <a:endParaRPr lang="ar-SA" dirty="0"/>
          </a:p>
        </p:txBody>
      </p:sp>
    </p:spTree>
    <p:extLst>
      <p:ext uri="{BB962C8B-B14F-4D97-AF65-F5344CB8AC3E}">
        <p14:creationId xmlns:p14="http://schemas.microsoft.com/office/powerpoint/2010/main" val="287905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أنواع الشبكات حسب البعد </a:t>
            </a:r>
          </a:p>
        </p:txBody>
      </p:sp>
      <p:sp>
        <p:nvSpPr>
          <p:cNvPr id="3" name="Content Placeholder 2"/>
          <p:cNvSpPr>
            <a:spLocks noGrp="1"/>
          </p:cNvSpPr>
          <p:nvPr>
            <p:ph sz="quarter" idx="1"/>
          </p:nvPr>
        </p:nvSpPr>
        <p:spPr>
          <a:xfrm>
            <a:off x="5807968" y="1600200"/>
            <a:ext cx="3640832" cy="4873752"/>
          </a:xfrm>
        </p:spPr>
        <p:txBody>
          <a:bodyPr>
            <a:noAutofit/>
          </a:bodyPr>
          <a:lstStyle/>
          <a:p>
            <a:pPr lvl="0"/>
            <a:r>
              <a:rPr lang="ar-SA" b="1" dirty="0"/>
              <a:t>شبكات محلية (</a:t>
            </a:r>
            <a:r>
              <a:rPr lang="en-US" b="1" dirty="0"/>
              <a:t>LAN</a:t>
            </a:r>
            <a:r>
              <a:rPr lang="ar-SA" b="1" dirty="0"/>
              <a:t>) : وتعني </a:t>
            </a:r>
            <a:r>
              <a:rPr lang="en-US" b="1" dirty="0"/>
              <a:t>Local Area Network </a:t>
            </a:r>
            <a:endParaRPr lang="en-US" dirty="0"/>
          </a:p>
          <a:p>
            <a:r>
              <a:rPr lang="ar-SA" dirty="0"/>
              <a:t>أي منطقة شبكة محلية وهي عبارة عن مجموعة من أجهزة الحاسب مرتبطة مع بعضها البعض بواسطة كابلات في منطقة واحدة أو مبنى واحد كوسيلة للاتصال بين الأجهزة.</a:t>
            </a:r>
            <a:endParaRPr lang="en-US" dirty="0"/>
          </a:p>
          <a:p>
            <a:endParaRPr lang="ar-SA" dirty="0"/>
          </a:p>
        </p:txBody>
      </p:sp>
      <p:pic>
        <p:nvPicPr>
          <p:cNvPr id="4" name="Picture 3" descr="images.jpg"/>
          <p:cNvPicPr/>
          <p:nvPr/>
        </p:nvPicPr>
        <p:blipFill>
          <a:blip r:embed="rId2" cstate="print"/>
          <a:stretch>
            <a:fillRect/>
          </a:stretch>
        </p:blipFill>
        <p:spPr>
          <a:xfrm>
            <a:off x="2063552" y="1484784"/>
            <a:ext cx="3456384" cy="4608512"/>
          </a:xfrm>
          <a:prstGeom prst="rect">
            <a:avLst/>
          </a:prstGeom>
        </p:spPr>
      </p:pic>
    </p:spTree>
    <p:extLst>
      <p:ext uri="{BB962C8B-B14F-4D97-AF65-F5344CB8AC3E}">
        <p14:creationId xmlns:p14="http://schemas.microsoft.com/office/powerpoint/2010/main" val="3873322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91264" cy="1143000"/>
          </a:xfrm>
        </p:spPr>
        <p:txBody>
          <a:bodyPr>
            <a:normAutofit/>
          </a:bodyPr>
          <a:lstStyle/>
          <a:p>
            <a:pPr lvl="0" algn="ctr"/>
            <a:r>
              <a:rPr lang="ar-SA" sz="2800" b="1" dirty="0"/>
              <a:t>شبكات موسعة (</a:t>
            </a:r>
            <a:r>
              <a:rPr lang="en-US" sz="2800" b="1" dirty="0"/>
              <a:t>WAN</a:t>
            </a:r>
            <a:r>
              <a:rPr lang="ar-SA" sz="2800" b="1" dirty="0"/>
              <a:t>) : وتعني </a:t>
            </a:r>
            <a:r>
              <a:rPr lang="en-US" sz="2800" b="1" dirty="0"/>
              <a:t>Wide Area Network </a:t>
            </a:r>
            <a:endParaRPr lang="ar-SA" sz="2800" dirty="0"/>
          </a:p>
        </p:txBody>
      </p:sp>
      <p:sp>
        <p:nvSpPr>
          <p:cNvPr id="3" name="Content Placeholder 2"/>
          <p:cNvSpPr>
            <a:spLocks noGrp="1"/>
          </p:cNvSpPr>
          <p:nvPr>
            <p:ph sz="quarter" idx="1"/>
          </p:nvPr>
        </p:nvSpPr>
        <p:spPr>
          <a:xfrm>
            <a:off x="5591944" y="1600200"/>
            <a:ext cx="3856856" cy="4873752"/>
          </a:xfrm>
        </p:spPr>
        <p:txBody>
          <a:bodyPr/>
          <a:lstStyle/>
          <a:p>
            <a:pPr marL="0" indent="0">
              <a:buNone/>
            </a:pPr>
            <a:endParaRPr lang="en-US" dirty="0"/>
          </a:p>
          <a:p>
            <a:r>
              <a:rPr lang="ar-SA" dirty="0" smtClean="0"/>
              <a:t>أي </a:t>
            </a:r>
            <a:r>
              <a:rPr lang="ar-SA" dirty="0"/>
              <a:t>منطقة شبكة موسعة, في هذا النوع من الشبكات يتم ربط أجهزة الحاسب في مناطق مختلفة ( مباني متباعدة) وذلك باستخدام وسائط مثل الاتصال الهاتفي (خط الهاتف) أو القمر الصناعي.</a:t>
            </a:r>
            <a:endParaRPr lang="en-US" dirty="0"/>
          </a:p>
          <a:p>
            <a:pPr marL="0" indent="0">
              <a:buNone/>
            </a:pPr>
            <a:endParaRPr lang="en-US" dirty="0"/>
          </a:p>
        </p:txBody>
      </p:sp>
      <p:pic>
        <p:nvPicPr>
          <p:cNvPr id="4" name="Picture 3" descr="wan-world.gif"/>
          <p:cNvPicPr/>
          <p:nvPr/>
        </p:nvPicPr>
        <p:blipFill>
          <a:blip r:embed="rId2" cstate="print"/>
          <a:stretch>
            <a:fillRect/>
          </a:stretch>
        </p:blipFill>
        <p:spPr>
          <a:xfrm>
            <a:off x="2279576" y="1909446"/>
            <a:ext cx="2952328" cy="4255859"/>
          </a:xfrm>
          <a:prstGeom prst="rect">
            <a:avLst/>
          </a:prstGeom>
        </p:spPr>
      </p:pic>
    </p:spTree>
    <p:extLst>
      <p:ext uri="{BB962C8B-B14F-4D97-AF65-F5344CB8AC3E}">
        <p14:creationId xmlns:p14="http://schemas.microsoft.com/office/powerpoint/2010/main" val="324181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5560" y="1340768"/>
            <a:ext cx="7467600" cy="4162474"/>
          </a:xfrm>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أنواع الشبكات حسب المكونات </a:t>
            </a:r>
          </a:p>
        </p:txBody>
      </p:sp>
    </p:spTree>
    <p:extLst>
      <p:ext uri="{BB962C8B-B14F-4D97-AF65-F5344CB8AC3E}">
        <p14:creationId xmlns:p14="http://schemas.microsoft.com/office/powerpoint/2010/main" val="35076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شبكة النظير </a:t>
            </a:r>
            <a:r>
              <a:rPr lang="en-US" sz="4100" b="1" dirty="0">
                <a:solidFill>
                  <a:schemeClr val="accent2"/>
                </a:solidFill>
                <a:effectLst>
                  <a:outerShdw blurRad="38100" dist="38100" dir="2700000" algn="tl">
                    <a:srgbClr val="C0C0C0"/>
                  </a:outerShdw>
                </a:effectLst>
                <a:latin typeface="Lucida Sans Unicode" pitchFamily="34" charset="0"/>
                <a:ea typeface="+mn-ea"/>
                <a:cs typeface="+mn-cs"/>
              </a:rPr>
              <a:t>Peer To Peer Network</a:t>
            </a:r>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 </a:t>
            </a:r>
          </a:p>
        </p:txBody>
      </p:sp>
      <p:sp>
        <p:nvSpPr>
          <p:cNvPr id="4" name="Content Placeholder 2"/>
          <p:cNvSpPr>
            <a:spLocks noGrp="1"/>
          </p:cNvSpPr>
          <p:nvPr>
            <p:ph sz="quarter" idx="1"/>
          </p:nvPr>
        </p:nvSpPr>
        <p:spPr>
          <a:xfrm>
            <a:off x="5231904" y="1600200"/>
            <a:ext cx="4216896" cy="4873752"/>
          </a:xfrm>
        </p:spPr>
        <p:txBody>
          <a:bodyPr>
            <a:normAutofit fontScale="92500" lnSpcReduction="20000"/>
          </a:bodyPr>
          <a:lstStyle/>
          <a:p>
            <a:r>
              <a:rPr lang="ar-SA" dirty="0" smtClean="0"/>
              <a:t>في </a:t>
            </a:r>
            <a:r>
              <a:rPr lang="ar-SA" dirty="0"/>
              <a:t>هذا النوع من الشبكات لا يوجد خادم </a:t>
            </a:r>
            <a:endParaRPr lang="ar-SA" dirty="0" smtClean="0"/>
          </a:p>
          <a:p>
            <a:r>
              <a:rPr lang="ar-SA" dirty="0" smtClean="0"/>
              <a:t>لذلك </a:t>
            </a:r>
            <a:r>
              <a:rPr lang="ar-SA" dirty="0"/>
              <a:t>لا يوجد متحكم بالشبكة </a:t>
            </a:r>
            <a:endParaRPr lang="ar-SA" dirty="0" smtClean="0"/>
          </a:p>
          <a:p>
            <a:r>
              <a:rPr lang="ar-SA" dirty="0" smtClean="0"/>
              <a:t>لكن </a:t>
            </a:r>
            <a:r>
              <a:rPr lang="ar-SA" dirty="0"/>
              <a:t>يستطيع كل جهاز في الشبكة الاستفادة من موارد الجهاز الآخر سواء المكونات المادية أو البرمجية, </a:t>
            </a:r>
            <a:endParaRPr lang="ar-SA" dirty="0" smtClean="0"/>
          </a:p>
          <a:p>
            <a:r>
              <a:rPr lang="ar-SA" dirty="0" smtClean="0"/>
              <a:t>وتستخدم </a:t>
            </a:r>
            <a:r>
              <a:rPr lang="ar-SA" dirty="0"/>
              <a:t>هذه الشبكات في الشركات لنقل الملفات أو المستندات من جهاز إلى آخر, </a:t>
            </a:r>
            <a:endParaRPr lang="ar-SA" dirty="0" smtClean="0"/>
          </a:p>
          <a:p>
            <a:r>
              <a:rPr lang="ar-SA" dirty="0" smtClean="0"/>
              <a:t>كما </a:t>
            </a:r>
            <a:r>
              <a:rPr lang="ar-SA" dirty="0"/>
              <a:t>يستخدم هذا النوع بكثرة في مقاهي الإنترنت وذلك للمشاركة في خط هاتفي واحد, </a:t>
            </a:r>
            <a:endParaRPr lang="ar-SA" dirty="0" smtClean="0"/>
          </a:p>
          <a:p>
            <a:r>
              <a:rPr lang="ar-SA" dirty="0" smtClean="0"/>
              <a:t>يكفي </a:t>
            </a:r>
            <a:r>
              <a:rPr lang="ar-SA" dirty="0"/>
              <a:t>نظام تشغيل بسيط لإدخال الأجهزة على هذا النوع من الشبكات</a:t>
            </a:r>
            <a:r>
              <a:rPr lang="ar-SA" dirty="0" smtClean="0"/>
              <a:t>.</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1544" y="1715542"/>
            <a:ext cx="3216254" cy="430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3054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anchor="ctr">
            <a:normAutofit/>
          </a:bodyPr>
          <a:lstStyle/>
          <a:p>
            <a:pPr algn="ctr" eaLnBrk="0" hangingPunct="0"/>
            <a:r>
              <a:rPr lang="ar-SA" sz="4100" b="1" dirty="0">
                <a:solidFill>
                  <a:schemeClr val="accent2"/>
                </a:solidFill>
                <a:effectLst>
                  <a:outerShdw blurRad="38100" dist="38100" dir="2700000" algn="tl">
                    <a:srgbClr val="C0C0C0"/>
                  </a:outerShdw>
                </a:effectLst>
                <a:latin typeface="Lucida Sans Unicode" pitchFamily="34" charset="0"/>
                <a:ea typeface="+mn-ea"/>
                <a:cs typeface="+mn-cs"/>
              </a:rPr>
              <a:t>مميزات وعيوب  شبكة النظير</a:t>
            </a:r>
          </a:p>
        </p:txBody>
      </p:sp>
      <p:sp>
        <p:nvSpPr>
          <p:cNvPr id="3" name="Content Placeholder 2"/>
          <p:cNvSpPr>
            <a:spLocks noGrp="1"/>
          </p:cNvSpPr>
          <p:nvPr>
            <p:ph sz="quarter" idx="1"/>
          </p:nvPr>
        </p:nvSpPr>
        <p:spPr>
          <a:xfrm>
            <a:off x="5807968" y="1600200"/>
            <a:ext cx="3640832" cy="4133056"/>
          </a:xfrm>
          <a:ln>
            <a:solidFill>
              <a:schemeClr val="accent1">
                <a:lumMod val="20000"/>
                <a:lumOff val="80000"/>
              </a:schemeClr>
            </a:solidFill>
          </a:ln>
        </p:spPr>
        <p:txBody>
          <a:bodyPr>
            <a:normAutofit fontScale="92500" lnSpcReduction="10000"/>
          </a:bodyPr>
          <a:lstStyle/>
          <a:p>
            <a:pPr lvl="0">
              <a:buFont typeface="Arial" pitchFamily="34" charset="0"/>
              <a:buChar char="•"/>
            </a:pPr>
            <a:r>
              <a:rPr lang="ar-SA" dirty="0"/>
              <a:t>سهلة التثبيت.</a:t>
            </a:r>
            <a:endParaRPr lang="en-US" dirty="0"/>
          </a:p>
          <a:p>
            <a:pPr lvl="0">
              <a:buFont typeface="Arial" pitchFamily="34" charset="0"/>
              <a:buChar char="•"/>
            </a:pPr>
            <a:r>
              <a:rPr lang="ar-SA" dirty="0"/>
              <a:t>توفير وظيفة مراقب شبكة.</a:t>
            </a:r>
            <a:endParaRPr lang="en-US" dirty="0"/>
          </a:p>
          <a:p>
            <a:pPr lvl="0">
              <a:buFont typeface="Arial" pitchFamily="34" charset="0"/>
              <a:buChar char="•"/>
            </a:pPr>
            <a:r>
              <a:rPr lang="ar-SA" dirty="0"/>
              <a:t>مقدرة المستخدمين على السيطرة على مصادر الشبكة عن طريق طلب خصائص الملف ثم طلب الأمر (مشاركة) والعكس صحيح لإزالة المشاركة.</a:t>
            </a:r>
            <a:endParaRPr lang="en-US" dirty="0"/>
          </a:p>
          <a:p>
            <a:pPr lvl="0">
              <a:buFont typeface="Arial" pitchFamily="34" charset="0"/>
              <a:buChar char="•"/>
            </a:pPr>
            <a:r>
              <a:rPr lang="ar-SA" dirty="0"/>
              <a:t>قليلة التكلفة : حيث أن المكونات المادية المطلوبة لهذه الشبكة قليلة ورخيصة الثمن</a:t>
            </a:r>
            <a:r>
              <a:rPr lang="ar-SA" dirty="0" smtClean="0"/>
              <a:t>.</a:t>
            </a:r>
            <a:endParaRPr lang="en-US" dirty="0"/>
          </a:p>
        </p:txBody>
      </p:sp>
      <p:sp>
        <p:nvSpPr>
          <p:cNvPr id="4" name="Rectangle 3"/>
          <p:cNvSpPr/>
          <p:nvPr/>
        </p:nvSpPr>
        <p:spPr>
          <a:xfrm>
            <a:off x="2279576" y="1615440"/>
            <a:ext cx="3384376" cy="3046988"/>
          </a:xfrm>
          <a:prstGeom prst="rect">
            <a:avLst/>
          </a:prstGeom>
          <a:ln>
            <a:solidFill>
              <a:schemeClr val="accent1">
                <a:lumMod val="20000"/>
                <a:lumOff val="80000"/>
              </a:schemeClr>
            </a:solidFill>
          </a:ln>
        </p:spPr>
        <p:txBody>
          <a:bodyPr wrap="square">
            <a:spAutoFit/>
          </a:bodyPr>
          <a:lstStyle/>
          <a:p>
            <a:pPr marL="342900" indent="-342900">
              <a:buFont typeface="Arial" pitchFamily="34" charset="0"/>
              <a:buChar char="•"/>
            </a:pPr>
            <a:r>
              <a:rPr lang="ar-SA" sz="2400" dirty="0"/>
              <a:t>1-عدد المستخدمين محدود فليس لهذا النوع من الشبكات القدرة على ربط عدد كبير من المستخدمين.</a:t>
            </a:r>
          </a:p>
          <a:p>
            <a:pPr marL="342900" indent="-342900">
              <a:buFont typeface="Arial" pitchFamily="34" charset="0"/>
              <a:buChar char="•"/>
            </a:pPr>
            <a:r>
              <a:rPr lang="ar-SA" sz="2400" dirty="0"/>
              <a:t>2-لا يوجد نظام التخزين المركزي بهذا النوع من الشبكات.</a:t>
            </a:r>
          </a:p>
          <a:p>
            <a:pPr marL="342900" indent="-342900">
              <a:buFont typeface="Arial" pitchFamily="34" charset="0"/>
              <a:buChar char="•"/>
            </a:pPr>
            <a:r>
              <a:rPr lang="ar-SA" sz="2400" dirty="0"/>
              <a:t>3-الحماية ضعيفة.</a:t>
            </a:r>
            <a:endParaRPr lang="ar-SA" sz="2400" dirty="0"/>
          </a:p>
        </p:txBody>
      </p:sp>
    </p:spTree>
    <p:extLst>
      <p:ext uri="{BB962C8B-B14F-4D97-AF65-F5344CB8AC3E}">
        <p14:creationId xmlns:p14="http://schemas.microsoft.com/office/powerpoint/2010/main" val="1295893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1040</Words>
  <Application>Microsoft Office PowerPoint</Application>
  <PresentationFormat>Widescreen</PresentationFormat>
  <Paragraphs>76</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Lucida Sans Unicode</vt:lpstr>
      <vt:lpstr>Times New Roman</vt:lpstr>
      <vt:lpstr>Office Theme</vt:lpstr>
      <vt:lpstr>PowerPoint Presentation</vt:lpstr>
      <vt:lpstr>شبكات الحاسب الآلي</vt:lpstr>
      <vt:lpstr>أهم فوائد ومميزات الشبكات </vt:lpstr>
      <vt:lpstr>محور التعامل مع الشبكة</vt:lpstr>
      <vt:lpstr>أنواع الشبكات حسب البعد </vt:lpstr>
      <vt:lpstr>شبكات موسعة (WAN) : وتعني Wide Area Network </vt:lpstr>
      <vt:lpstr>أنواع الشبكات حسب المكونات </vt:lpstr>
      <vt:lpstr>شبكة النظير Peer To Peer Network </vt:lpstr>
      <vt:lpstr>مميزات وعيوب  شبكة النظير</vt:lpstr>
      <vt:lpstr>  شبكة الخادم Server Based Network</vt:lpstr>
      <vt:lpstr>مميزات وعيوب  شبكة الخادم</vt:lpstr>
      <vt:lpstr>المكونات المادية للشبكة ( Network Hardware) </vt:lpstr>
      <vt:lpstr>العوامل المؤثرة سلباً على  الشبكات </vt:lpstr>
      <vt:lpstr>الفيروسات</vt:lpstr>
      <vt:lpstr>تعريف الفيروس </vt:lpstr>
      <vt:lpstr>أنواع الفيروسات </vt:lpstr>
      <vt:lpstr>أهم طرق الحماية من الفيروسات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Toshiba</cp:lastModifiedBy>
  <cp:revision>1</cp:revision>
  <dcterms:created xsi:type="dcterms:W3CDTF">2016-10-08T14:00:44Z</dcterms:created>
  <dcterms:modified xsi:type="dcterms:W3CDTF">2016-10-08T14:01:06Z</dcterms:modified>
</cp:coreProperties>
</file>