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77" r:id="rId6"/>
    <p:sldId id="278" r:id="rId7"/>
    <p:sldId id="279" r:id="rId8"/>
    <p:sldId id="280" r:id="rId9"/>
    <p:sldId id="281" r:id="rId10"/>
    <p:sldId id="282" r:id="rId11"/>
    <p:sldId id="283" r:id="rId12"/>
    <p:sldId id="286" r:id="rId13"/>
    <p:sldId id="264" r:id="rId14"/>
    <p:sldId id="284" r:id="rId15"/>
    <p:sldId id="285" r:id="rId16"/>
    <p:sldId id="266" r:id="rId17"/>
    <p:sldId id="267" r:id="rId18"/>
    <p:sldId id="268" r:id="rId19"/>
    <p:sldId id="269" r:id="rId20"/>
    <p:sldId id="271" r:id="rId21"/>
    <p:sldId id="287" r:id="rId22"/>
    <p:sldId id="288" r:id="rId23"/>
    <p:sldId id="289" r:id="rId24"/>
    <p:sldId id="274" r:id="rId25"/>
    <p:sldId id="275" r:id="rId26"/>
    <p:sldId id="276" r:id="rId2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63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7" name="Date Placeholder 6"/>
          <p:cNvSpPr>
            <a:spLocks noGrp="1"/>
          </p:cNvSpPr>
          <p:nvPr>
            <p:ph type="dt" sz="half" idx="10"/>
          </p:nvPr>
        </p:nvSpPr>
        <p:spPr/>
        <p:txBody>
          <a:bodyPr/>
          <a:lstStyle/>
          <a:p>
            <a:fld id="{78E3F9FC-6433-449F-884B-3682F1FDBDC5}" type="datetimeFigureOut">
              <a:rPr lang="ar-SA" smtClean="0"/>
              <a:t>06/05/37</a:t>
            </a:fld>
            <a:endParaRPr lang="ar-SA"/>
          </a:p>
        </p:txBody>
      </p:sp>
      <p:sp>
        <p:nvSpPr>
          <p:cNvPr id="8" name="Slide Number Placeholder 7"/>
          <p:cNvSpPr>
            <a:spLocks noGrp="1"/>
          </p:cNvSpPr>
          <p:nvPr>
            <p:ph type="sldNum" sz="quarter" idx="11"/>
          </p:nvPr>
        </p:nvSpPr>
        <p:spPr/>
        <p:txBody>
          <a:bodyPr/>
          <a:lstStyle/>
          <a:p>
            <a:fld id="{256A6488-54B2-4D1A-AEC7-CC0659CB680D}" type="slidenum">
              <a:rPr lang="ar-SA" smtClean="0"/>
              <a:t>‹#›</a:t>
            </a:fld>
            <a:endParaRPr lang="ar-SA"/>
          </a:p>
        </p:txBody>
      </p:sp>
      <p:sp>
        <p:nvSpPr>
          <p:cNvPr id="9" name="Footer Placeholder 8"/>
          <p:cNvSpPr>
            <a:spLocks noGrp="1"/>
          </p:cNvSpPr>
          <p:nvPr>
            <p:ph type="ftr" sz="quarter" idx="12"/>
          </p:nvPr>
        </p:nvSpPr>
        <p:spPr/>
        <p:txBody>
          <a:bodyPr/>
          <a:lstStyle/>
          <a:p>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8E3F9FC-6433-449F-884B-3682F1FDBDC5}" type="datetimeFigureOut">
              <a:rPr lang="ar-SA" smtClean="0"/>
              <a:t>06/05/37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56A6488-54B2-4D1A-AEC7-CC0659CB680D}"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8E3F9FC-6433-449F-884B-3682F1FDBDC5}" type="datetimeFigureOut">
              <a:rPr lang="ar-SA" smtClean="0"/>
              <a:t>06/05/37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56A6488-54B2-4D1A-AEC7-CC0659CB680D}"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10"/>
          </p:nvPr>
        </p:nvSpPr>
        <p:spPr/>
        <p:txBody>
          <a:bodyPr/>
          <a:lstStyle/>
          <a:p>
            <a:fld id="{78E3F9FC-6433-449F-884B-3682F1FDBDC5}" type="datetimeFigureOut">
              <a:rPr lang="ar-SA" smtClean="0"/>
              <a:t>06/05/37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56A6488-54B2-4D1A-AEC7-CC0659CB680D}"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8E3F9FC-6433-449F-884B-3682F1FDBDC5}" type="datetimeFigureOut">
              <a:rPr lang="ar-SA" smtClean="0"/>
              <a:t>06/05/37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256A6488-54B2-4D1A-AEC7-CC0659CB680D}" type="slidenum">
              <a:rPr lang="ar-SA" smtClean="0"/>
              <a:t>‹#›</a:t>
            </a:fld>
            <a:endParaRPr lang="ar-SA"/>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5" name="Date Placeholder 4"/>
          <p:cNvSpPr>
            <a:spLocks noGrp="1"/>
          </p:cNvSpPr>
          <p:nvPr>
            <p:ph type="dt" sz="half" idx="10"/>
          </p:nvPr>
        </p:nvSpPr>
        <p:spPr/>
        <p:txBody>
          <a:bodyPr/>
          <a:lstStyle/>
          <a:p>
            <a:fld id="{78E3F9FC-6433-449F-884B-3682F1FDBDC5}" type="datetimeFigureOut">
              <a:rPr lang="ar-SA" smtClean="0"/>
              <a:t>06/05/37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56A6488-54B2-4D1A-AEC7-CC0659CB680D}" type="slidenum">
              <a:rPr lang="ar-SA" smtClean="0"/>
              <a:t>‹#›</a:t>
            </a:fld>
            <a:endParaRPr lang="ar-SA"/>
          </a:p>
        </p:txBody>
      </p:sp>
      <p:sp>
        <p:nvSpPr>
          <p:cNvPr id="9" name="Content Placeholder 8"/>
          <p:cNvSpPr>
            <a:spLocks noGrp="1"/>
          </p:cNvSpPr>
          <p:nvPr>
            <p:ph sz="quarter" idx="13"/>
          </p:nvPr>
        </p:nvSpPr>
        <p:spPr>
          <a:xfrm>
            <a:off x="365760" y="1600200"/>
            <a:ext cx="4041648" cy="452628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78E3F9FC-6433-449F-884B-3682F1FDBDC5}" type="datetimeFigureOut">
              <a:rPr lang="ar-SA" smtClean="0"/>
              <a:t>06/05/37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256A6488-54B2-4D1A-AEC7-CC0659CB680D}" type="slidenum">
              <a:rPr lang="ar-SA" smtClean="0"/>
              <a:t>‹#›</a:t>
            </a:fld>
            <a:endParaRPr lang="ar-SA"/>
          </a:p>
        </p:txBody>
      </p:sp>
      <p:sp>
        <p:nvSpPr>
          <p:cNvPr id="11" name="Content Placeholder 10"/>
          <p:cNvSpPr>
            <a:spLocks noGrp="1"/>
          </p:cNvSpPr>
          <p:nvPr>
            <p:ph sz="quarter" idx="13"/>
          </p:nvPr>
        </p:nvSpPr>
        <p:spPr>
          <a:xfrm>
            <a:off x="457200" y="2212848"/>
            <a:ext cx="4041648" cy="391363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8E3F9FC-6433-449F-884B-3682F1FDBDC5}" type="datetimeFigureOut">
              <a:rPr lang="ar-SA" smtClean="0"/>
              <a:t>06/05/37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256A6488-54B2-4D1A-AEC7-CC0659CB680D}"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E3F9FC-6433-449F-884B-3682F1FDBDC5}" type="datetimeFigureOut">
              <a:rPr lang="ar-SA" smtClean="0"/>
              <a:t>06/05/37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256A6488-54B2-4D1A-AEC7-CC0659CB680D}"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8E3F9FC-6433-449F-884B-3682F1FDBDC5}" type="datetimeFigureOut">
              <a:rPr lang="ar-SA" smtClean="0"/>
              <a:t>06/05/37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56A6488-54B2-4D1A-AEC7-CC0659CB680D}"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8E3F9FC-6433-449F-884B-3682F1FDBDC5}" type="datetimeFigureOut">
              <a:rPr lang="ar-SA" smtClean="0"/>
              <a:t>06/05/37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256A6488-54B2-4D1A-AEC7-CC0659CB680D}"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8E3F9FC-6433-449F-884B-3682F1FDBDC5}" type="datetimeFigureOut">
              <a:rPr lang="ar-SA" smtClean="0"/>
              <a:t>06/05/37</a:t>
            </a:fld>
            <a:endParaRPr lang="ar-SA"/>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ar-SA"/>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256A6488-54B2-4D1A-AEC7-CC0659CB680D}" type="slidenum">
              <a:rPr lang="ar-SA" smtClean="0"/>
              <a:t>‹#›</a:t>
            </a:fld>
            <a:endParaRPr lang="ar-SA"/>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nSpc>
                <a:spcPct val="115000"/>
              </a:lnSpc>
              <a:spcAft>
                <a:spcPts val="1000"/>
              </a:spcAft>
              <a:tabLst>
                <a:tab pos="981075" algn="l"/>
                <a:tab pos="2743200" algn="ctr"/>
              </a:tabLst>
            </a:pPr>
            <a:r>
              <a:rPr lang="ar-SA" b="1" u="sng" dirty="0">
                <a:solidFill>
                  <a:srgbClr val="FF0000"/>
                </a:solidFill>
                <a:ea typeface="Calibri"/>
                <a:cs typeface="Arial"/>
              </a:rPr>
              <a:t>المحاضرة الثالثة</a:t>
            </a:r>
            <a:r>
              <a:rPr lang="en-US" sz="1050" dirty="0">
                <a:ea typeface="Calibri"/>
                <a:cs typeface="Arial"/>
              </a:rPr>
              <a:t/>
            </a:r>
            <a:br>
              <a:rPr lang="en-US" sz="1050" dirty="0">
                <a:ea typeface="Calibri"/>
                <a:cs typeface="Arial"/>
              </a:rPr>
            </a:br>
            <a:r>
              <a:rPr lang="ar-SA" b="1" u="sng" dirty="0">
                <a:solidFill>
                  <a:srgbClr val="FF0000"/>
                </a:solidFill>
                <a:ea typeface="Calibri"/>
                <a:cs typeface="Arial"/>
              </a:rPr>
              <a:t>تكون الجماعات وارتقاءها</a:t>
            </a:r>
            <a:endParaRPr lang="ar-SA" dirty="0"/>
          </a:p>
        </p:txBody>
      </p:sp>
    </p:spTree>
    <p:extLst>
      <p:ext uri="{BB962C8B-B14F-4D97-AF65-F5344CB8AC3E}">
        <p14:creationId xmlns:p14="http://schemas.microsoft.com/office/powerpoint/2010/main" val="1553349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908720"/>
            <a:ext cx="7848872" cy="4524315"/>
          </a:xfrm>
          <a:prstGeom prst="rect">
            <a:avLst/>
          </a:prstGeom>
        </p:spPr>
        <p:txBody>
          <a:bodyPr wrap="square">
            <a:spAutoFit/>
          </a:bodyPr>
          <a:lstStyle/>
          <a:p>
            <a:r>
              <a:rPr lang="ar-SA" sz="2400" b="1" u="sng" dirty="0">
                <a:solidFill>
                  <a:srgbClr val="C00000"/>
                </a:solidFill>
              </a:rPr>
              <a:t>التقارب والاتصال والتفاعل:-</a:t>
            </a:r>
            <a:endParaRPr lang="en-US" sz="2400" dirty="0">
              <a:solidFill>
                <a:srgbClr val="C00000"/>
              </a:solidFill>
            </a:endParaRPr>
          </a:p>
          <a:p>
            <a:r>
              <a:rPr lang="ar-SA" sz="2400" b="1" dirty="0"/>
              <a:t>ليست مفاهيم التقارب والاتصال والتفاعل بالمحددات الأساسية للجاذبية </a:t>
            </a:r>
            <a:r>
              <a:rPr lang="ar-SA" sz="2400" b="1" u="sng" dirty="0"/>
              <a:t>ويعني ذلك أن</a:t>
            </a:r>
            <a:r>
              <a:rPr lang="ar-SA" sz="2400" b="1" dirty="0"/>
              <a:t> التقارب يجعل بإمكان الأفراد أن يتصلوا ويتفاعلوا مع بعضهم البعض ويمكنهم هذا التفاعل من إدراك خصائص الأخرين التي تجعل منهم ذوي جاذبية (مثل جاذبيتهم البدنية واتجاهاتهم ). </a:t>
            </a:r>
            <a:endParaRPr lang="ar-SA" sz="2400" b="1" dirty="0" smtClean="0"/>
          </a:p>
          <a:p>
            <a:endParaRPr lang="en-US" sz="2400" dirty="0"/>
          </a:p>
          <a:p>
            <a:r>
              <a:rPr lang="ar-SA" sz="2400" b="1" u="sng" dirty="0">
                <a:solidFill>
                  <a:srgbClr val="C00000"/>
                </a:solidFill>
              </a:rPr>
              <a:t>هذا التفسير يدعمه دليل</a:t>
            </a:r>
            <a:r>
              <a:rPr lang="ar-SA" sz="2400" b="1" dirty="0">
                <a:solidFill>
                  <a:srgbClr val="C00000"/>
                </a:solidFill>
              </a:rPr>
              <a:t> أن </a:t>
            </a:r>
            <a:r>
              <a:rPr lang="ar-SA" sz="2400" b="1" dirty="0"/>
              <a:t>التقارب والتفاعل </a:t>
            </a:r>
            <a:r>
              <a:rPr lang="ar-SA" sz="2400" b="1" dirty="0" smtClean="0"/>
              <a:t>لا يؤديان </a:t>
            </a:r>
            <a:r>
              <a:rPr lang="ar-SA" sz="2400" b="1" dirty="0"/>
              <a:t>دائما إلى مزيد من الجاذبية </a:t>
            </a:r>
            <a:r>
              <a:rPr lang="ar-SA" sz="2400" b="1" dirty="0" smtClean="0"/>
              <a:t>.</a:t>
            </a:r>
          </a:p>
          <a:p>
            <a:endParaRPr lang="en-US" sz="2400" dirty="0"/>
          </a:p>
          <a:p>
            <a:r>
              <a:rPr lang="ar-SA" sz="2400" b="1" u="sng" dirty="0">
                <a:solidFill>
                  <a:srgbClr val="C00000"/>
                </a:solidFill>
              </a:rPr>
              <a:t>وصف فستنجر مشروعا سكنيا</a:t>
            </a:r>
            <a:r>
              <a:rPr lang="ar-SA" sz="2400" b="1" dirty="0">
                <a:solidFill>
                  <a:srgbClr val="C00000"/>
                </a:solidFill>
              </a:rPr>
              <a:t> </a:t>
            </a:r>
            <a:r>
              <a:rPr lang="ar-SA" sz="2400" b="1" dirty="0"/>
              <a:t>لا يقوم بين قاطنيه إلا القليل من أنواع العضوية في جماعات ،حيث كانوا يشعرون أنهم أجبروا على المعيشة في هذا المشروع من جراء أزمة الإسكان ،كما كانت اتجاهاتهم حيال جيرانهم سلبية تماما . </a:t>
            </a:r>
            <a:endParaRPr lang="en-US" sz="2400" dirty="0"/>
          </a:p>
        </p:txBody>
      </p:sp>
    </p:spTree>
    <p:extLst>
      <p:ext uri="{BB962C8B-B14F-4D97-AF65-F5344CB8AC3E}">
        <p14:creationId xmlns:p14="http://schemas.microsoft.com/office/powerpoint/2010/main" val="2460556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836712"/>
            <a:ext cx="7488832" cy="5406995"/>
          </a:xfrm>
          <a:prstGeom prst="rect">
            <a:avLst/>
          </a:prstGeom>
        </p:spPr>
        <p:txBody>
          <a:bodyPr wrap="square">
            <a:spAutoFit/>
          </a:bodyPr>
          <a:lstStyle/>
          <a:p>
            <a:r>
              <a:rPr lang="ar-SA" sz="2400" b="1" u="sng" dirty="0">
                <a:solidFill>
                  <a:srgbClr val="C00000"/>
                </a:solidFill>
              </a:rPr>
              <a:t>ودلت الدراسات إلى</a:t>
            </a:r>
            <a:r>
              <a:rPr lang="ar-SA" sz="2400" b="1" dirty="0">
                <a:solidFill>
                  <a:srgbClr val="C00000"/>
                </a:solidFill>
              </a:rPr>
              <a:t> </a:t>
            </a:r>
            <a:r>
              <a:rPr lang="ar-SA" sz="2400" b="1" dirty="0"/>
              <a:t>عدم وجود علاقة بين حجم التفاعل والمحبة .</a:t>
            </a:r>
            <a:endParaRPr lang="en-US" sz="2400" dirty="0"/>
          </a:p>
          <a:p>
            <a:r>
              <a:rPr lang="ar-SA" sz="2400" b="1" dirty="0"/>
              <a:t>ليس من الضروري أن يكون التفاعل من خلال التقارب </a:t>
            </a:r>
            <a:endParaRPr lang="en-US" sz="2400" dirty="0"/>
          </a:p>
          <a:p>
            <a:r>
              <a:rPr lang="ar-SA" sz="2400" b="1" u="sng" dirty="0">
                <a:solidFill>
                  <a:srgbClr val="C00000"/>
                </a:solidFill>
              </a:rPr>
              <a:t>كشفت دراسة عن التفاعل بين سلالتين في مدرسة أولية</a:t>
            </a:r>
            <a:r>
              <a:rPr lang="ar-SA" sz="2400" b="1" dirty="0">
                <a:solidFill>
                  <a:srgbClr val="C00000"/>
                </a:solidFill>
              </a:rPr>
              <a:t> </a:t>
            </a:r>
            <a:r>
              <a:rPr lang="ar-SA" sz="2400" b="1" dirty="0"/>
              <a:t>عن بعض العوامل المؤثرة في التفاعل بين البيض والزنوج حيال تقاربهم ومن ثم اتاحة فرصة التفاعل بينهما . </a:t>
            </a:r>
            <a:endParaRPr lang="en-US" sz="2400" dirty="0"/>
          </a:p>
          <a:p>
            <a:r>
              <a:rPr lang="ar-SA" sz="2400" b="1" dirty="0"/>
              <a:t>قام أثنان من الملاحظين بملاحظة تلاميذ مدرجين في الصف الأول وحتى الصف السادس لمده عشر دقائق في خمس مناسبات متفرقة كان يتم فيها تسجيل عدد التفاعلات بين أفراد الجنس الواحد (أبيض مع أبيض ) أو زنجي مع زنجي أو بين السلالتين ( زنجي ، أبيض ) </a:t>
            </a:r>
            <a:endParaRPr lang="en-US" sz="2400" dirty="0"/>
          </a:p>
          <a:p>
            <a:r>
              <a:rPr lang="ar-SA" sz="2400" b="1" dirty="0"/>
              <a:t>وتبين وقوف تكرار التفاعل بين السلالتين </a:t>
            </a:r>
            <a:r>
              <a:rPr lang="ar-SA" sz="2400" b="1" dirty="0" err="1"/>
              <a:t>كداله</a:t>
            </a:r>
            <a:r>
              <a:rPr lang="ar-SA" sz="2400" b="1" dirty="0"/>
              <a:t> لنسبة التلاميذ الزنوج في حجره الدراسة </a:t>
            </a:r>
            <a:endParaRPr lang="en-US" sz="2400" dirty="0"/>
          </a:p>
          <a:p>
            <a:r>
              <a:rPr lang="ar-SA" sz="2400" b="1" dirty="0"/>
              <a:t>أي كلما زاد عدد التلاميذ الزنوج عن البيض قل تكرار التفاعل بينهما وربما يرجع هذا إلى زيادة فرصة التفاعل بين أفراد السلالة الواحدة عندما يزداد عدد الزنوج نظرا لتأثير التماثل . </a:t>
            </a:r>
            <a:endParaRPr lang="ar-SA" sz="2400" dirty="0"/>
          </a:p>
        </p:txBody>
      </p:sp>
    </p:spTree>
    <p:extLst>
      <p:ext uri="{BB962C8B-B14F-4D97-AF65-F5344CB8AC3E}">
        <p14:creationId xmlns:p14="http://schemas.microsoft.com/office/powerpoint/2010/main" val="1859054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03648" y="1196752"/>
            <a:ext cx="6336704" cy="2246769"/>
          </a:xfrm>
          <a:prstGeom prst="rect">
            <a:avLst/>
          </a:prstGeom>
        </p:spPr>
        <p:txBody>
          <a:bodyPr wrap="square">
            <a:spAutoFit/>
          </a:bodyPr>
          <a:lstStyle/>
          <a:p>
            <a:r>
              <a:rPr lang="ar-SA" sz="2800" b="1" u="sng" dirty="0">
                <a:solidFill>
                  <a:srgbClr val="C00000"/>
                </a:solidFill>
              </a:rPr>
              <a:t>خلاصة :</a:t>
            </a:r>
            <a:r>
              <a:rPr lang="ar-SA" sz="2800" b="1" dirty="0">
                <a:solidFill>
                  <a:srgbClr val="C00000"/>
                </a:solidFill>
              </a:rPr>
              <a:t> </a:t>
            </a:r>
            <a:r>
              <a:rPr lang="ar-SA" sz="2800" b="1" dirty="0"/>
              <a:t>إذا كان الاتصال والتفاعل </a:t>
            </a:r>
            <a:r>
              <a:rPr lang="ar-SA" sz="2800" b="1" dirty="0" err="1"/>
              <a:t>يتحيان</a:t>
            </a:r>
            <a:r>
              <a:rPr lang="ar-SA" sz="2800" b="1" dirty="0"/>
              <a:t> للأفراد مجرد فرصة المعرفة بخصائص الآخرين التي تجعلهم ذوي جاذبية ,من المهم أن نعرف ماهي الخصائص الأخرى وأن نكتشف كيفية قيامها بدورها في تحديد الجاذبية . </a:t>
            </a:r>
            <a:endParaRPr lang="en-US" sz="2800" dirty="0"/>
          </a:p>
        </p:txBody>
      </p:sp>
    </p:spTree>
    <p:extLst>
      <p:ext uri="{BB962C8B-B14F-4D97-AF65-F5344CB8AC3E}">
        <p14:creationId xmlns:p14="http://schemas.microsoft.com/office/powerpoint/2010/main" val="3185171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412776"/>
            <a:ext cx="7771164"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6728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80728"/>
            <a:ext cx="8075240" cy="5145435"/>
          </a:xfrm>
        </p:spPr>
        <p:txBody>
          <a:bodyPr>
            <a:normAutofit lnSpcReduction="10000"/>
          </a:bodyPr>
          <a:lstStyle/>
          <a:p>
            <a:r>
              <a:rPr lang="ar-SA" b="1" u="sng" dirty="0">
                <a:solidFill>
                  <a:srgbClr val="C00000"/>
                </a:solidFill>
                <a:latin typeface="Arial" pitchFamily="34" charset="0"/>
                <a:cs typeface="Arial" pitchFamily="34" charset="0"/>
              </a:rPr>
              <a:t>التماثل:-</a:t>
            </a:r>
            <a:endParaRPr lang="en-US" dirty="0">
              <a:solidFill>
                <a:srgbClr val="C00000"/>
              </a:solidFill>
              <a:latin typeface="Arial" pitchFamily="34" charset="0"/>
              <a:cs typeface="Arial" pitchFamily="34" charset="0"/>
            </a:endParaRPr>
          </a:p>
          <a:p>
            <a:r>
              <a:rPr lang="ar-SA" b="1" dirty="0">
                <a:solidFill>
                  <a:schemeClr val="tx1"/>
                </a:solidFill>
                <a:latin typeface="Arial" pitchFamily="34" charset="0"/>
                <a:cs typeface="Arial" pitchFamily="34" charset="0"/>
              </a:rPr>
              <a:t>يفترض الباحثون أن الأفراد ينجذبون إلى أولئك الذين يتماثلون معهم . </a:t>
            </a:r>
            <a:endParaRPr lang="en-US" dirty="0">
              <a:solidFill>
                <a:schemeClr val="tx1"/>
              </a:solidFill>
              <a:latin typeface="Arial" pitchFamily="34" charset="0"/>
              <a:cs typeface="Arial" pitchFamily="34" charset="0"/>
            </a:endParaRPr>
          </a:p>
          <a:p>
            <a:r>
              <a:rPr lang="ar-SA" b="1" u="sng" dirty="0" err="1">
                <a:solidFill>
                  <a:schemeClr val="tx1"/>
                </a:solidFill>
                <a:latin typeface="Arial" pitchFamily="34" charset="0"/>
                <a:cs typeface="Arial" pitchFamily="34" charset="0"/>
              </a:rPr>
              <a:t>يرا</a:t>
            </a:r>
            <a:r>
              <a:rPr lang="ar-SA" b="1" u="sng" dirty="0">
                <a:solidFill>
                  <a:schemeClr val="tx1"/>
                </a:solidFill>
                <a:latin typeface="Arial" pitchFamily="34" charset="0"/>
                <a:cs typeface="Arial" pitchFamily="34" charset="0"/>
              </a:rPr>
              <a:t> نيو كوم أن</a:t>
            </a:r>
            <a:r>
              <a:rPr lang="ar-SA" b="1" dirty="0">
                <a:solidFill>
                  <a:schemeClr val="tx1"/>
                </a:solidFill>
                <a:latin typeface="Arial" pitchFamily="34" charset="0"/>
                <a:cs typeface="Arial" pitchFamily="34" charset="0"/>
              </a:rPr>
              <a:t> يكون التفاعل مثيبا إذا كان الشخصان المتفاعلان متماثلين نظرا لأن أحدى الإثابة المتأتية عن التفاعل هي التدعيم الاجتماعي لاتجاهات المرء ومعتقداته </a:t>
            </a:r>
            <a:r>
              <a:rPr lang="ar-SA" b="1" dirty="0" err="1">
                <a:solidFill>
                  <a:schemeClr val="tx1"/>
                </a:solidFill>
                <a:latin typeface="Arial" pitchFamily="34" charset="0"/>
                <a:cs typeface="Arial" pitchFamily="34" charset="0"/>
              </a:rPr>
              <a:t>وأرائه</a:t>
            </a:r>
            <a:r>
              <a:rPr lang="ar-SA" b="1" dirty="0">
                <a:solidFill>
                  <a:schemeClr val="tx1"/>
                </a:solidFill>
                <a:latin typeface="Arial" pitchFamily="34" charset="0"/>
                <a:cs typeface="Arial" pitchFamily="34" charset="0"/>
              </a:rPr>
              <a:t> .</a:t>
            </a:r>
            <a:endParaRPr lang="en-US" dirty="0">
              <a:solidFill>
                <a:schemeClr val="tx1"/>
              </a:solidFill>
              <a:latin typeface="Arial" pitchFamily="34" charset="0"/>
              <a:cs typeface="Arial" pitchFamily="34" charset="0"/>
            </a:endParaRPr>
          </a:p>
          <a:p>
            <a:r>
              <a:rPr lang="ar-SA" b="1" u="sng" dirty="0" err="1">
                <a:solidFill>
                  <a:schemeClr val="tx1"/>
                </a:solidFill>
                <a:latin typeface="Arial" pitchFamily="34" charset="0"/>
                <a:cs typeface="Arial" pitchFamily="34" charset="0"/>
              </a:rPr>
              <a:t>يرا</a:t>
            </a:r>
            <a:r>
              <a:rPr lang="ar-SA" b="1" u="sng" dirty="0">
                <a:solidFill>
                  <a:schemeClr val="tx1"/>
                </a:solidFill>
                <a:latin typeface="Arial" pitchFamily="34" charset="0"/>
                <a:cs typeface="Arial" pitchFamily="34" charset="0"/>
              </a:rPr>
              <a:t> </a:t>
            </a:r>
            <a:r>
              <a:rPr lang="ar-SA" b="1" u="sng" dirty="0" err="1">
                <a:solidFill>
                  <a:schemeClr val="tx1"/>
                </a:solidFill>
                <a:latin typeface="Arial" pitchFamily="34" charset="0"/>
                <a:cs typeface="Arial" pitchFamily="34" charset="0"/>
              </a:rPr>
              <a:t>هايدر</a:t>
            </a:r>
            <a:r>
              <a:rPr lang="ar-SA" b="1" u="sng" dirty="0">
                <a:solidFill>
                  <a:schemeClr val="tx1"/>
                </a:solidFill>
                <a:latin typeface="Arial" pitchFamily="34" charset="0"/>
                <a:cs typeface="Arial" pitchFamily="34" charset="0"/>
              </a:rPr>
              <a:t> أن</a:t>
            </a:r>
            <a:r>
              <a:rPr lang="ar-SA" b="1" dirty="0">
                <a:solidFill>
                  <a:schemeClr val="tx1"/>
                </a:solidFill>
                <a:latin typeface="Arial" pitchFamily="34" charset="0"/>
                <a:cs typeface="Arial" pitchFamily="34" charset="0"/>
              </a:rPr>
              <a:t> التماثل مقدر له أن يفضي إلى جاذبية بين الأفراد .</a:t>
            </a:r>
            <a:endParaRPr lang="en-US" dirty="0">
              <a:solidFill>
                <a:schemeClr val="tx1"/>
              </a:solidFill>
              <a:latin typeface="Arial" pitchFamily="34" charset="0"/>
              <a:cs typeface="Arial" pitchFamily="34" charset="0"/>
            </a:endParaRPr>
          </a:p>
          <a:p>
            <a:r>
              <a:rPr lang="ar-SA" b="1" dirty="0">
                <a:solidFill>
                  <a:schemeClr val="tx1"/>
                </a:solidFill>
                <a:latin typeface="Arial" pitchFamily="34" charset="0"/>
                <a:cs typeface="Arial" pitchFamily="34" charset="0"/>
              </a:rPr>
              <a:t>كما أن التماثل ليس بالخاصية العامة .</a:t>
            </a:r>
            <a:endParaRPr lang="en-US" dirty="0">
              <a:solidFill>
                <a:schemeClr val="tx1"/>
              </a:solidFill>
              <a:latin typeface="Arial" pitchFamily="34" charset="0"/>
              <a:cs typeface="Arial" pitchFamily="34" charset="0"/>
            </a:endParaRPr>
          </a:p>
          <a:p>
            <a:r>
              <a:rPr lang="ar-SA" b="1" u="sng" dirty="0">
                <a:solidFill>
                  <a:schemeClr val="tx1"/>
                </a:solidFill>
                <a:latin typeface="Arial" pitchFamily="34" charset="0"/>
                <a:cs typeface="Arial" pitchFamily="34" charset="0"/>
              </a:rPr>
              <a:t>ربما كان التماثل في الاتجاهات</a:t>
            </a:r>
            <a:r>
              <a:rPr lang="ar-SA" b="1" dirty="0">
                <a:solidFill>
                  <a:schemeClr val="tx1"/>
                </a:solidFill>
                <a:latin typeface="Arial" pitchFamily="34" charset="0"/>
                <a:cs typeface="Arial" pitchFamily="34" charset="0"/>
              </a:rPr>
              <a:t> هو المتغير الذي تم بحثه على نطاق أكثر اتساعا داخل هذه الفئة العامة من الخصائص ذات الأهمية .</a:t>
            </a:r>
            <a:endParaRPr lang="en-US" dirty="0">
              <a:solidFill>
                <a:schemeClr val="tx1"/>
              </a:solidFill>
              <a:latin typeface="Arial" pitchFamily="34" charset="0"/>
              <a:cs typeface="Arial" pitchFamily="34" charset="0"/>
            </a:endParaRPr>
          </a:p>
          <a:p>
            <a:r>
              <a:rPr lang="ar-SA" b="1" u="sng" dirty="0">
                <a:solidFill>
                  <a:schemeClr val="tx1"/>
                </a:solidFill>
                <a:latin typeface="Arial" pitchFamily="34" charset="0"/>
                <a:cs typeface="Arial" pitchFamily="34" charset="0"/>
              </a:rPr>
              <a:t>وجه نيو كوم على سبيل المثال :</a:t>
            </a:r>
            <a:r>
              <a:rPr lang="ar-SA" b="1" dirty="0">
                <a:solidFill>
                  <a:schemeClr val="tx1"/>
                </a:solidFill>
                <a:latin typeface="Arial" pitchFamily="34" charset="0"/>
                <a:cs typeface="Arial" pitchFamily="34" charset="0"/>
              </a:rPr>
              <a:t>الدعوة إلى الطلاب لكي يقيموا في منزل دون أجر نظير أن يعملوا كمفحوصين للبحث ،وانتقى سبعة عشرة شخصا لكل سنة من السنتين ”اللتين استغرقتهما الدراسة ” وعند انتقالهم إلى المنزل لم يكن لأي منهم معرفة مسبقة بأي عضو أخر في الجماعة.</a:t>
            </a:r>
            <a:endParaRPr lang="en-US"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4273208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075240" cy="5721499"/>
          </a:xfrm>
        </p:spPr>
        <p:txBody>
          <a:bodyPr>
            <a:normAutofit fontScale="92500"/>
          </a:bodyPr>
          <a:lstStyle/>
          <a:p>
            <a:r>
              <a:rPr lang="ar-SA" b="1" dirty="0" smtClean="0">
                <a:solidFill>
                  <a:schemeClr val="tx1"/>
                </a:solidFill>
                <a:latin typeface="Arial" pitchFamily="34" charset="0"/>
                <a:cs typeface="Arial" pitchFamily="34" charset="0"/>
              </a:rPr>
              <a:t>وقام الأشخاص بالأداء على مجموعة من مقاييس الاستعدادات والقيم </a:t>
            </a:r>
            <a:endParaRPr lang="en-US" dirty="0" smtClean="0">
              <a:solidFill>
                <a:schemeClr val="tx1"/>
              </a:solidFill>
              <a:latin typeface="Arial" pitchFamily="34" charset="0"/>
              <a:cs typeface="Arial" pitchFamily="34" charset="0"/>
            </a:endParaRPr>
          </a:p>
          <a:p>
            <a:r>
              <a:rPr lang="ar-SA" b="1" dirty="0" smtClean="0">
                <a:solidFill>
                  <a:schemeClr val="tx1"/>
                </a:solidFill>
                <a:latin typeface="Arial" pitchFamily="34" charset="0"/>
                <a:cs typeface="Arial" pitchFamily="34" charset="0"/>
              </a:rPr>
              <a:t>كما </a:t>
            </a:r>
            <a:r>
              <a:rPr lang="ar-SA" b="1" dirty="0">
                <a:solidFill>
                  <a:schemeClr val="tx1"/>
                </a:solidFill>
                <a:latin typeface="Arial" pitchFamily="34" charset="0"/>
                <a:cs typeface="Arial" pitchFamily="34" charset="0"/>
              </a:rPr>
              <a:t>قاموا بتقدير الاتجاهات الاخرين في الجماعة وكان التجاور بين حجراتهم في بادئ الأمر هو المحدد الأساسي للجاذبية كدالة لما يدرك من تماثل في الاتجاهات .</a:t>
            </a:r>
            <a:endParaRPr lang="en-US" dirty="0">
              <a:solidFill>
                <a:schemeClr val="tx1"/>
              </a:solidFill>
              <a:latin typeface="Arial" pitchFamily="34" charset="0"/>
              <a:cs typeface="Arial" pitchFamily="34" charset="0"/>
            </a:endParaRPr>
          </a:p>
          <a:p>
            <a:r>
              <a:rPr lang="ar-SA" b="1" dirty="0" smtClean="0">
                <a:solidFill>
                  <a:schemeClr val="tx1"/>
                </a:solidFill>
                <a:latin typeface="Arial" pitchFamily="34" charset="0"/>
                <a:cs typeface="Arial" pitchFamily="34" charset="0"/>
              </a:rPr>
              <a:t>قراءة الدراسة صفحة 108</a:t>
            </a:r>
            <a:endParaRPr lang="en-US" dirty="0" smtClean="0">
              <a:solidFill>
                <a:schemeClr val="tx1"/>
              </a:solidFill>
              <a:latin typeface="Arial" pitchFamily="34" charset="0"/>
              <a:cs typeface="Arial" pitchFamily="34" charset="0"/>
            </a:endParaRPr>
          </a:p>
          <a:p>
            <a:r>
              <a:rPr lang="ar-SA" b="1" u="sng" dirty="0" smtClean="0">
                <a:solidFill>
                  <a:schemeClr val="tx1"/>
                </a:solidFill>
                <a:latin typeface="Arial" pitchFamily="34" charset="0"/>
                <a:cs typeface="Arial" pitchFamily="34" charset="0"/>
              </a:rPr>
              <a:t>تبين </a:t>
            </a:r>
            <a:r>
              <a:rPr lang="ar-SA" b="1" u="sng" dirty="0">
                <a:solidFill>
                  <a:schemeClr val="tx1"/>
                </a:solidFill>
                <a:latin typeface="Arial" pitchFamily="34" charset="0"/>
                <a:cs typeface="Arial" pitchFamily="34" charset="0"/>
              </a:rPr>
              <a:t>الدراسة أن</a:t>
            </a:r>
            <a:r>
              <a:rPr lang="ar-SA" b="1" dirty="0">
                <a:solidFill>
                  <a:schemeClr val="tx1"/>
                </a:solidFill>
                <a:latin typeface="Arial" pitchFamily="34" charset="0"/>
                <a:cs typeface="Arial" pitchFamily="34" charset="0"/>
              </a:rPr>
              <a:t> الجاذبية في حالة التماثل في الاتجاهات مع الشخص الأخر كانت أعلى بشكل دال منها في حالة عدم التماثل </a:t>
            </a:r>
            <a:endParaRPr lang="en-US" dirty="0">
              <a:solidFill>
                <a:schemeClr val="tx1"/>
              </a:solidFill>
              <a:latin typeface="Arial" pitchFamily="34" charset="0"/>
              <a:cs typeface="Arial" pitchFamily="34" charset="0"/>
            </a:endParaRPr>
          </a:p>
          <a:p>
            <a:r>
              <a:rPr lang="ar-SA" b="1" dirty="0">
                <a:solidFill>
                  <a:schemeClr val="tx1"/>
                </a:solidFill>
                <a:latin typeface="Arial" pitchFamily="34" charset="0"/>
                <a:cs typeface="Arial" pitchFamily="34" charset="0"/>
              </a:rPr>
              <a:t>ـ قراءة دراسة بيرن وزملاؤه صفحة 109</a:t>
            </a:r>
            <a:endParaRPr lang="en-US" dirty="0">
              <a:solidFill>
                <a:schemeClr val="tx1"/>
              </a:solidFill>
              <a:latin typeface="Arial" pitchFamily="34" charset="0"/>
              <a:cs typeface="Arial" pitchFamily="34" charset="0"/>
            </a:endParaRPr>
          </a:p>
          <a:p>
            <a:r>
              <a:rPr lang="ar-SA" b="1" u="sng" dirty="0">
                <a:solidFill>
                  <a:schemeClr val="tx1"/>
                </a:solidFill>
                <a:latin typeface="Arial" pitchFamily="34" charset="0"/>
                <a:cs typeface="Arial" pitchFamily="34" charset="0"/>
              </a:rPr>
              <a:t>ـ كشفت الدراسة عن</a:t>
            </a:r>
            <a:r>
              <a:rPr lang="ar-SA" b="1" dirty="0">
                <a:solidFill>
                  <a:schemeClr val="tx1"/>
                </a:solidFill>
                <a:latin typeface="Arial" pitchFamily="34" charset="0"/>
                <a:cs typeface="Arial" pitchFamily="34" charset="0"/>
              </a:rPr>
              <a:t> الوضوح الكبير عن العلاقة بين الجاذبية والتماثل في الاتجاهات </a:t>
            </a:r>
            <a:endParaRPr lang="en-US" dirty="0">
              <a:solidFill>
                <a:schemeClr val="tx1"/>
              </a:solidFill>
              <a:latin typeface="Arial" pitchFamily="34" charset="0"/>
              <a:cs typeface="Arial" pitchFamily="34" charset="0"/>
            </a:endParaRPr>
          </a:p>
          <a:p>
            <a:r>
              <a:rPr lang="ar-SA" b="1" dirty="0">
                <a:solidFill>
                  <a:schemeClr val="tx1"/>
                </a:solidFill>
                <a:latin typeface="Arial" pitchFamily="34" charset="0"/>
                <a:cs typeface="Arial" pitchFamily="34" charset="0"/>
              </a:rPr>
              <a:t>ـ يبدو أن الجاذبية دالة إيجابية مطردة لنسبة الاتجاهات التي تتماثل مع تلك التي عبر عنها المفحوص كما تكشف التأثيرات عن أقصى فاعلية لها في ظل شرط التقويم المحايد ،ويعني هذا أن التقويم الشخص للأخر يؤثر أيضا في جاذبية هذا الأخر له . </a:t>
            </a:r>
            <a:endParaRPr lang="en-US" dirty="0">
              <a:solidFill>
                <a:schemeClr val="tx1"/>
              </a:solidFill>
              <a:latin typeface="Arial" pitchFamily="34" charset="0"/>
              <a:cs typeface="Arial" pitchFamily="34" charset="0"/>
            </a:endParaRPr>
          </a:p>
          <a:p>
            <a:r>
              <a:rPr lang="ar-SA" b="1" dirty="0">
                <a:solidFill>
                  <a:schemeClr val="tx1"/>
                </a:solidFill>
                <a:latin typeface="Arial" pitchFamily="34" charset="0"/>
                <a:cs typeface="Arial" pitchFamily="34" charset="0"/>
              </a:rPr>
              <a:t>ـ يتعين على الفرد أن يكون مدركا للتماثل في سمات الشخصية حتى </a:t>
            </a:r>
            <a:r>
              <a:rPr lang="ar-SA" b="1" dirty="0" err="1">
                <a:solidFill>
                  <a:schemeClr val="tx1"/>
                </a:solidFill>
                <a:latin typeface="Arial" pitchFamily="34" charset="0"/>
                <a:cs typeface="Arial" pitchFamily="34" charset="0"/>
              </a:rPr>
              <a:t>يتأتي</a:t>
            </a:r>
            <a:r>
              <a:rPr lang="ar-SA" b="1" dirty="0">
                <a:solidFill>
                  <a:schemeClr val="tx1"/>
                </a:solidFill>
                <a:latin typeface="Arial" pitchFamily="34" charset="0"/>
                <a:cs typeface="Arial" pitchFamily="34" charset="0"/>
              </a:rPr>
              <a:t> لهذا التماثل أن يؤثر في اتجاه جاذبيته للفرد الأخر . </a:t>
            </a:r>
            <a:endParaRPr lang="en-US"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265410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132856"/>
            <a:ext cx="8371611"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0572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1196752"/>
            <a:ext cx="8172400" cy="3952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1261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48680"/>
            <a:ext cx="8424936" cy="5688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4801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528" y="938131"/>
            <a:ext cx="8992094"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1719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تكون الجماعات وارتقاءها</a:t>
            </a:r>
            <a:endParaRPr lang="ar-SA"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2420888"/>
            <a:ext cx="8583850" cy="2394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68828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980728"/>
            <a:ext cx="8352929"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3401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98352" y="548680"/>
            <a:ext cx="7978104" cy="5016758"/>
          </a:xfrm>
          <a:prstGeom prst="rect">
            <a:avLst/>
          </a:prstGeom>
        </p:spPr>
        <p:txBody>
          <a:bodyPr wrap="square">
            <a:spAutoFit/>
          </a:bodyPr>
          <a:lstStyle/>
          <a:p>
            <a:r>
              <a:rPr lang="ar-SA" sz="2000" b="1" u="sng" dirty="0">
                <a:solidFill>
                  <a:srgbClr val="C00000"/>
                </a:solidFill>
              </a:rPr>
              <a:t>أهداف الجماعة:-</a:t>
            </a:r>
            <a:endParaRPr lang="en-US" sz="2000" dirty="0">
              <a:solidFill>
                <a:srgbClr val="C00000"/>
              </a:solidFill>
            </a:endParaRPr>
          </a:p>
          <a:p>
            <a:r>
              <a:rPr lang="ar-SA" sz="2000" b="1" dirty="0"/>
              <a:t>من الصعوبة أن نفصل بين أنشطة الجماعة وأهداف الجماعة .</a:t>
            </a:r>
            <a:endParaRPr lang="en-US" sz="2000" dirty="0"/>
          </a:p>
          <a:p>
            <a:r>
              <a:rPr lang="ar-SA" sz="2000" b="1" dirty="0"/>
              <a:t>فقد ينجذب فرد ما إلى جماعة معنية لأنه يستمتع بأنشطتها . </a:t>
            </a:r>
            <a:endParaRPr lang="en-US" sz="2000" dirty="0"/>
          </a:p>
          <a:p>
            <a:r>
              <a:rPr lang="ar-SA" sz="2000" b="1" dirty="0"/>
              <a:t>كما قد ينضم أحد الأفراد إلى جماعة معينة تكونت بهدف زيادة التبرعات لأنه يستمتع بالأنشطة التي تؤدي إلى زيادة التبرعات . </a:t>
            </a:r>
            <a:endParaRPr lang="en-US" sz="2000" dirty="0"/>
          </a:p>
          <a:p>
            <a:r>
              <a:rPr lang="ar-SA" sz="2000" b="1" dirty="0"/>
              <a:t>قراءة دراسة شريف وشريف ص 114</a:t>
            </a:r>
            <a:endParaRPr lang="en-US" sz="2000" dirty="0"/>
          </a:p>
          <a:p>
            <a:r>
              <a:rPr lang="ar-SA" sz="2000" b="1" u="sng" dirty="0">
                <a:solidFill>
                  <a:srgbClr val="C00000"/>
                </a:solidFill>
              </a:rPr>
              <a:t>تؤكد نتائج هذه الدراسات</a:t>
            </a:r>
            <a:r>
              <a:rPr lang="ar-SA" sz="2000" b="1" dirty="0">
                <a:solidFill>
                  <a:srgbClr val="C00000"/>
                </a:solidFill>
              </a:rPr>
              <a:t> </a:t>
            </a:r>
            <a:r>
              <a:rPr lang="ar-SA" sz="2000" b="1" dirty="0"/>
              <a:t>إلى وجود طريقين يمكن أن تسهم الأولى لأهداف الجماعة إلى مزيد من تماسكها </a:t>
            </a:r>
            <a:endParaRPr lang="en-US" sz="2000" dirty="0"/>
          </a:p>
          <a:p>
            <a:r>
              <a:rPr lang="ar-SA" sz="2000" b="1" dirty="0"/>
              <a:t>كما أن الهدف المشترك للجماعة يؤدي إلى عضويات جديدة للجماعة . </a:t>
            </a:r>
            <a:endParaRPr lang="en-US" sz="2000" dirty="0"/>
          </a:p>
          <a:p>
            <a:r>
              <a:rPr lang="ar-SA" sz="2000" b="1" u="sng" dirty="0">
                <a:solidFill>
                  <a:srgbClr val="C00000"/>
                </a:solidFill>
              </a:rPr>
              <a:t>أيضا تبين النتائج المترتبة على الإحساس</a:t>
            </a:r>
            <a:r>
              <a:rPr lang="ar-SA" sz="2000" b="1" dirty="0">
                <a:solidFill>
                  <a:srgbClr val="C00000"/>
                </a:solidFill>
              </a:rPr>
              <a:t> </a:t>
            </a:r>
            <a:r>
              <a:rPr lang="ar-SA" sz="2000" b="1" dirty="0" err="1">
                <a:solidFill>
                  <a:srgbClr val="C00000"/>
                </a:solidFill>
              </a:rPr>
              <a:t>بالأنعصاب</a:t>
            </a:r>
            <a:r>
              <a:rPr lang="ar-SA" sz="2000" b="1" dirty="0">
                <a:solidFill>
                  <a:srgbClr val="C00000"/>
                </a:solidFill>
              </a:rPr>
              <a:t>  </a:t>
            </a:r>
            <a:r>
              <a:rPr lang="ar-SA" sz="2000" b="1" dirty="0"/>
              <a:t>المشترك ” برهن أيضا على ما للوجود في مأزق مشترك من آثار على جاذبية الجماعة وذلك من حيث بروز المحبة بين الأشخاص .</a:t>
            </a:r>
            <a:endParaRPr lang="en-US" sz="2000" dirty="0"/>
          </a:p>
          <a:p>
            <a:r>
              <a:rPr lang="ar-SA" sz="2000" b="1" u="sng" dirty="0">
                <a:solidFill>
                  <a:srgbClr val="C00000"/>
                </a:solidFill>
              </a:rPr>
              <a:t>أفترض الباحثون أن الأشخاص</a:t>
            </a:r>
            <a:r>
              <a:rPr lang="ar-SA" sz="2000" b="1" dirty="0">
                <a:solidFill>
                  <a:srgbClr val="C00000"/>
                </a:solidFill>
              </a:rPr>
              <a:t> </a:t>
            </a:r>
            <a:r>
              <a:rPr lang="ar-SA" sz="2000" b="1" dirty="0"/>
              <a:t>الذين يمرون </a:t>
            </a:r>
            <a:r>
              <a:rPr lang="ar-SA" sz="2000" b="1" dirty="0" err="1"/>
              <a:t>بإنعصاب</a:t>
            </a:r>
            <a:r>
              <a:rPr lang="ar-SA" sz="2000" b="1" dirty="0"/>
              <a:t> معا يساعد كل منهم الآخر بشكل يخفف من </a:t>
            </a:r>
            <a:r>
              <a:rPr lang="ar-SA" sz="2000" b="1" dirty="0" err="1"/>
              <a:t>الأنعصاب</a:t>
            </a:r>
            <a:r>
              <a:rPr lang="ar-SA" sz="2000" b="1" dirty="0"/>
              <a:t> ومن ثم يدعم كل واحد منهم الآخر بشكل إيجابي .</a:t>
            </a:r>
            <a:endParaRPr lang="en-US" sz="2000" dirty="0"/>
          </a:p>
          <a:p>
            <a:r>
              <a:rPr lang="ar-SA" sz="2000" b="1" dirty="0"/>
              <a:t>فقد قاموا بتعريض مفحوصات إما لموقف تجريبي تعرضن فيه سويا لصدمة </a:t>
            </a:r>
            <a:r>
              <a:rPr lang="ar-SA" sz="2000" b="1" dirty="0" err="1"/>
              <a:t>كهربائةي</a:t>
            </a:r>
            <a:r>
              <a:rPr lang="ar-SA" sz="2000" b="1" dirty="0"/>
              <a:t> ،أو لموقف تتعرض فيه كل </a:t>
            </a:r>
            <a:r>
              <a:rPr lang="ar-SA" sz="2000" b="1" dirty="0" err="1"/>
              <a:t>منهمن</a:t>
            </a:r>
            <a:r>
              <a:rPr lang="ar-SA" sz="2000" b="1" dirty="0"/>
              <a:t> إلى نفس الصدمة ولكن دون أن يكون معا . </a:t>
            </a:r>
            <a:endParaRPr lang="en-US" sz="2000" dirty="0"/>
          </a:p>
          <a:p>
            <a:r>
              <a:rPr lang="ar-SA" sz="2000" b="1" u="sng" dirty="0"/>
              <a:t>تبين أن تقديرات محبة</a:t>
            </a:r>
            <a:r>
              <a:rPr lang="ar-SA" sz="2000" b="1" dirty="0"/>
              <a:t> كل واحدة منهن للأخرى كانت أكبر في حالة موقف المشاركة  .</a:t>
            </a:r>
            <a:endParaRPr lang="en-US" sz="2000" dirty="0"/>
          </a:p>
        </p:txBody>
      </p:sp>
    </p:spTree>
    <p:extLst>
      <p:ext uri="{BB962C8B-B14F-4D97-AF65-F5344CB8AC3E}">
        <p14:creationId xmlns:p14="http://schemas.microsoft.com/office/powerpoint/2010/main" val="9338037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612845"/>
            <a:ext cx="6840760" cy="5632311"/>
          </a:xfrm>
          <a:prstGeom prst="rect">
            <a:avLst/>
          </a:prstGeom>
        </p:spPr>
        <p:txBody>
          <a:bodyPr wrap="square">
            <a:spAutoFit/>
          </a:bodyPr>
          <a:lstStyle/>
          <a:p>
            <a:r>
              <a:rPr lang="ar-SA" sz="2400" b="1" u="sng" dirty="0">
                <a:solidFill>
                  <a:srgbClr val="C00000"/>
                </a:solidFill>
              </a:rPr>
              <a:t>عضوية الجماعة:-</a:t>
            </a:r>
            <a:endParaRPr lang="en-US" sz="2400" dirty="0">
              <a:solidFill>
                <a:srgbClr val="C00000"/>
              </a:solidFill>
            </a:endParaRPr>
          </a:p>
          <a:p>
            <a:r>
              <a:rPr lang="ar-SA" sz="2400" b="1" dirty="0"/>
              <a:t>افترض أن العضوية في الجماعة قد تكون في حد ذاتها </a:t>
            </a:r>
            <a:r>
              <a:rPr lang="ar-SA" sz="2400" b="1" dirty="0" err="1"/>
              <a:t>مثيبة</a:t>
            </a:r>
            <a:r>
              <a:rPr lang="ar-SA" sz="2400" b="1" dirty="0"/>
              <a:t> للفرد بغض النظر عن وجود أفراد معينين يمثلون أعضاءها وبغض النظر عن أنشطة الجماعة أو أهدافها . </a:t>
            </a:r>
            <a:endParaRPr lang="en-US" sz="2400" dirty="0"/>
          </a:p>
          <a:p>
            <a:r>
              <a:rPr lang="ar-SA" sz="2400" b="1" dirty="0"/>
              <a:t>افترض أن هناك رغبة في الانتماء كواحدة من الغرائز الأربعة التي تحكم حياة الإنسان .</a:t>
            </a:r>
            <a:endParaRPr lang="en-US" sz="2400" dirty="0"/>
          </a:p>
          <a:p>
            <a:r>
              <a:rPr lang="ar-SA" sz="2400" b="1" u="sng" dirty="0">
                <a:solidFill>
                  <a:srgbClr val="C00000"/>
                </a:solidFill>
              </a:rPr>
              <a:t>أما المنظرون</a:t>
            </a:r>
            <a:r>
              <a:rPr lang="ar-SA" sz="2400" b="1" dirty="0">
                <a:solidFill>
                  <a:srgbClr val="C00000"/>
                </a:solidFill>
              </a:rPr>
              <a:t> </a:t>
            </a:r>
            <a:r>
              <a:rPr lang="ar-SA" sz="2400" b="1" dirty="0"/>
              <a:t>يرون أن هذه الحاجة تلعب دورا هاما في التجمعات الاجتماعية .</a:t>
            </a:r>
            <a:endParaRPr lang="en-US" sz="2400" dirty="0"/>
          </a:p>
          <a:p>
            <a:r>
              <a:rPr lang="ar-SA" sz="2400" b="1" u="sng" dirty="0"/>
              <a:t>افترض </a:t>
            </a:r>
            <a:r>
              <a:rPr lang="ar-SA" sz="2400" b="1" u="sng" dirty="0" err="1"/>
              <a:t>شاشتر</a:t>
            </a:r>
            <a:r>
              <a:rPr lang="ar-SA" sz="2400" b="1" dirty="0"/>
              <a:t> أن خفض القلق هو أحد وظائف الانتماء.</a:t>
            </a:r>
            <a:endParaRPr lang="en-US" sz="2400" dirty="0"/>
          </a:p>
          <a:p>
            <a:r>
              <a:rPr lang="ar-SA" sz="2400" b="1" u="sng" dirty="0">
                <a:solidFill>
                  <a:srgbClr val="C00000"/>
                </a:solidFill>
              </a:rPr>
              <a:t>كما وجد باين </a:t>
            </a:r>
            <a:r>
              <a:rPr lang="ar-SA" sz="2400" b="1" u="sng" dirty="0" err="1">
                <a:solidFill>
                  <a:srgbClr val="C00000"/>
                </a:solidFill>
              </a:rPr>
              <a:t>بيبتون</a:t>
            </a:r>
            <a:r>
              <a:rPr lang="ar-SA" sz="2400" b="1" u="sng" dirty="0">
                <a:solidFill>
                  <a:srgbClr val="C00000"/>
                </a:solidFill>
              </a:rPr>
              <a:t> </a:t>
            </a:r>
            <a:r>
              <a:rPr lang="ar-SA" sz="2400" b="1" u="sng" dirty="0" err="1">
                <a:solidFill>
                  <a:srgbClr val="C00000"/>
                </a:solidFill>
              </a:rPr>
              <a:t>وكلينر</a:t>
            </a:r>
            <a:r>
              <a:rPr lang="ar-SA" sz="2400" b="1" u="sng" dirty="0">
                <a:solidFill>
                  <a:srgbClr val="C00000"/>
                </a:solidFill>
              </a:rPr>
              <a:t> في قدر التهديد الذي عايشه أعضاء الجماعة </a:t>
            </a:r>
            <a:endParaRPr lang="en-US" sz="2400" dirty="0">
              <a:solidFill>
                <a:srgbClr val="C00000"/>
              </a:solidFill>
            </a:endParaRPr>
          </a:p>
          <a:p>
            <a:r>
              <a:rPr lang="ar-SA" sz="2400" b="1" dirty="0"/>
              <a:t>حيث وجد أن التهديد الشديد قد أدى إلى زيادة في الجاذبية للجماعة أكبر من تلك التي أدى إليها التهديد الخفيف .</a:t>
            </a:r>
            <a:endParaRPr lang="en-US" sz="2400" dirty="0"/>
          </a:p>
          <a:p>
            <a:r>
              <a:rPr lang="ar-SA" sz="2400" b="1" u="sng" dirty="0"/>
              <a:t>وظهر في دراسة ثانية</a:t>
            </a:r>
            <a:r>
              <a:rPr lang="ar-SA" sz="2400" b="1" dirty="0"/>
              <a:t> أن خفض التهديد زاد من جاذبية الفرد الذي لعب دور عضو الجماعة  </a:t>
            </a:r>
            <a:r>
              <a:rPr lang="ar-SA" b="1" dirty="0" smtClean="0"/>
              <a:t>.</a:t>
            </a:r>
            <a:endParaRPr lang="en-US" dirty="0"/>
          </a:p>
        </p:txBody>
      </p:sp>
    </p:spTree>
    <p:extLst>
      <p:ext uri="{BB962C8B-B14F-4D97-AF65-F5344CB8AC3E}">
        <p14:creationId xmlns:p14="http://schemas.microsoft.com/office/powerpoint/2010/main" val="18783371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692697"/>
            <a:ext cx="7272808" cy="4893647"/>
          </a:xfrm>
          <a:prstGeom prst="rect">
            <a:avLst/>
          </a:prstGeom>
        </p:spPr>
        <p:txBody>
          <a:bodyPr wrap="square">
            <a:spAutoFit/>
          </a:bodyPr>
          <a:lstStyle/>
          <a:p>
            <a:r>
              <a:rPr lang="ar-SA" sz="2400" b="1" u="sng" dirty="0">
                <a:solidFill>
                  <a:srgbClr val="C00000"/>
                </a:solidFill>
              </a:rPr>
              <a:t>يوجد سبب اخر إلى الحاجة إلى الانتماء كما ذكره سنجر وشوكلي : </a:t>
            </a:r>
            <a:endParaRPr lang="en-US" sz="2400" dirty="0">
              <a:solidFill>
                <a:srgbClr val="C00000"/>
              </a:solidFill>
            </a:endParaRPr>
          </a:p>
          <a:p>
            <a:r>
              <a:rPr lang="ar-SA" sz="2400" b="1" dirty="0"/>
              <a:t>وهو أن الأشخاص ينتمون إلى بعضهم البعض من أجل المقارنة بين قدراتهم وقدرات الآخرين . </a:t>
            </a:r>
            <a:endParaRPr lang="en-US" sz="2400" dirty="0"/>
          </a:p>
          <a:p>
            <a:r>
              <a:rPr lang="ar-SA" sz="2400" b="1" dirty="0"/>
              <a:t>قراءة الدراسة ص 116</a:t>
            </a:r>
            <a:endParaRPr lang="en-US" sz="2400" dirty="0"/>
          </a:p>
          <a:p>
            <a:r>
              <a:rPr lang="ar-SA" sz="2400" b="1" u="sng" dirty="0">
                <a:solidFill>
                  <a:srgbClr val="C00000"/>
                </a:solidFill>
              </a:rPr>
              <a:t>توجد أدلة قوية على وجود الحاجة إلى الانتماء</a:t>
            </a:r>
            <a:r>
              <a:rPr lang="ar-SA" sz="2400" b="1" dirty="0">
                <a:solidFill>
                  <a:srgbClr val="C00000"/>
                </a:solidFill>
              </a:rPr>
              <a:t> </a:t>
            </a:r>
            <a:r>
              <a:rPr lang="ar-SA" sz="2400" b="1" dirty="0"/>
              <a:t>وهذا ما ذكرته سلسلة من البحوث حاولت أن تكشف عن أمكانية معالجة الحاجة إلى الانتماء من خلال الحرمان بطريقة تماثل معالجة إحدى الحاجات الفسيولوجية كالجوع مثلا . </a:t>
            </a:r>
            <a:endParaRPr lang="en-US" sz="2400" dirty="0"/>
          </a:p>
          <a:p>
            <a:r>
              <a:rPr lang="ar-SA" sz="2400" b="1" u="sng" dirty="0">
                <a:solidFill>
                  <a:srgbClr val="C00000"/>
                </a:solidFill>
              </a:rPr>
              <a:t>النتيجة :</a:t>
            </a:r>
            <a:r>
              <a:rPr lang="ar-SA" sz="2400" b="1" dirty="0">
                <a:solidFill>
                  <a:srgbClr val="C00000"/>
                </a:solidFill>
              </a:rPr>
              <a:t> </a:t>
            </a:r>
            <a:r>
              <a:rPr lang="ar-SA" sz="2400" b="1" dirty="0"/>
              <a:t>كانت أثار التدعيم أقوى بشكل دال في ظل حالة الحرمان منها في حالة عدم الحرمان وأكبر في ظل حالة عدم الحرمان منها في حالة التشبع . </a:t>
            </a:r>
            <a:endParaRPr lang="en-US" sz="2400" dirty="0"/>
          </a:p>
          <a:p>
            <a:r>
              <a:rPr lang="ar-SA" sz="2400" b="1" dirty="0"/>
              <a:t>كما أن الحرمان الاجتماعي يزيد من فاعلية المدعم الاجتماعي وبالتالي يدعم وجود الحاجة إلى الانتماء . </a:t>
            </a:r>
            <a:endParaRPr lang="en-US" sz="2400" dirty="0"/>
          </a:p>
        </p:txBody>
      </p:sp>
    </p:spTree>
    <p:extLst>
      <p:ext uri="{BB962C8B-B14F-4D97-AF65-F5344CB8AC3E}">
        <p14:creationId xmlns:p14="http://schemas.microsoft.com/office/powerpoint/2010/main" val="19304597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620688"/>
            <a:ext cx="8424936" cy="54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5174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65265"/>
            <a:ext cx="8568952" cy="5933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70295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548680"/>
            <a:ext cx="8182630" cy="3894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7885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908720"/>
            <a:ext cx="8229600" cy="1600200"/>
          </a:xfrm>
        </p:spPr>
        <p:txBody>
          <a:bodyPr/>
          <a:lstStyle/>
          <a:p>
            <a:r>
              <a:rPr lang="ar-SA" dirty="0" smtClean="0"/>
              <a:t>بعض </a:t>
            </a:r>
            <a:r>
              <a:rPr lang="ar-SA" dirty="0" err="1" smtClean="0"/>
              <a:t>العلمليات</a:t>
            </a:r>
            <a:r>
              <a:rPr lang="ar-SA" dirty="0" smtClean="0"/>
              <a:t> التكوينية التي تحدث في مجرى ارتقاء الجماعة</a:t>
            </a:r>
            <a:endParaRPr lang="ar-SA" dirty="0"/>
          </a:p>
        </p:txBody>
      </p:sp>
      <p:pic>
        <p:nvPicPr>
          <p:cNvPr id="2051"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2492896"/>
            <a:ext cx="7798748" cy="3759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6204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32656"/>
            <a:ext cx="7920880"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95537" y="1134285"/>
            <a:ext cx="8546592" cy="4670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3136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b="1" u="sng" dirty="0">
                <a:solidFill>
                  <a:srgbClr val="FF0000"/>
                </a:solidFill>
              </a:rPr>
              <a:t>الجاذبية بين الأفراد:-</a:t>
            </a:r>
            <a:endParaRPr lang="en-US" dirty="0">
              <a:solidFill>
                <a:srgbClr val="FF0000"/>
              </a:solidFill>
            </a:endParaRPr>
          </a:p>
          <a:p>
            <a:r>
              <a:rPr lang="ar-SA" b="1" u="sng" dirty="0">
                <a:solidFill>
                  <a:schemeClr val="tx1"/>
                </a:solidFill>
              </a:rPr>
              <a:t>ان المتغيرات المؤثرة في جاذبية شخص لأخر</a:t>
            </a:r>
            <a:r>
              <a:rPr lang="ar-SA" b="1" dirty="0">
                <a:solidFill>
                  <a:schemeClr val="tx1"/>
                </a:solidFill>
              </a:rPr>
              <a:t> من أكثر محددات تكون الجماعة التي تمت دراستها بصورة شاملة </a:t>
            </a:r>
            <a:r>
              <a:rPr lang="ar-SA" b="1" u="sng" dirty="0">
                <a:solidFill>
                  <a:schemeClr val="tx1"/>
                </a:solidFill>
              </a:rPr>
              <a:t>,اتجهت الدراسات المبكرة إلى المحددات الثانوية</a:t>
            </a:r>
            <a:r>
              <a:rPr lang="ar-SA" b="1" dirty="0">
                <a:solidFill>
                  <a:schemeClr val="tx1"/>
                </a:solidFill>
              </a:rPr>
              <a:t> مثل التقارب المكاني أو الزماني ،</a:t>
            </a:r>
            <a:r>
              <a:rPr lang="ar-SA" b="1" dirty="0" err="1">
                <a:solidFill>
                  <a:schemeClr val="tx1"/>
                </a:solidFill>
              </a:rPr>
              <a:t>التفاعل</a:t>
            </a:r>
            <a:r>
              <a:rPr lang="ar-SA" b="1" u="sng" dirty="0" err="1">
                <a:solidFill>
                  <a:schemeClr val="tx1"/>
                </a:solidFill>
              </a:rPr>
              <a:t>,ومع</a:t>
            </a:r>
            <a:r>
              <a:rPr lang="ar-SA" b="1" u="sng" dirty="0">
                <a:solidFill>
                  <a:schemeClr val="tx1"/>
                </a:solidFill>
              </a:rPr>
              <a:t> ذلك هذه المتغيرات لا تكون مؤثرة بشكل كافي إلا من خلال </a:t>
            </a:r>
            <a:r>
              <a:rPr lang="ar-SA" b="1" dirty="0">
                <a:solidFill>
                  <a:schemeClr val="tx1"/>
                </a:solidFill>
              </a:rPr>
              <a:t>وجود المتغيرات الأساسية والتي هي من حيث تماثل الاتجاهات والمواءمة القيمية وسمات الشخصية </a:t>
            </a:r>
            <a:r>
              <a:rPr lang="ar-SA" b="1" dirty="0" smtClean="0">
                <a:solidFill>
                  <a:schemeClr val="tx1"/>
                </a:solidFill>
              </a:rPr>
              <a:t>وما شابه </a:t>
            </a:r>
            <a:r>
              <a:rPr lang="ar-SA" b="1" dirty="0">
                <a:solidFill>
                  <a:schemeClr val="tx1"/>
                </a:solidFill>
              </a:rPr>
              <a:t>ذلك </a:t>
            </a:r>
            <a:r>
              <a:rPr lang="ar-SA" b="1" dirty="0"/>
              <a:t>.</a:t>
            </a:r>
            <a:endParaRPr lang="ar-SA" dirty="0"/>
          </a:p>
        </p:txBody>
      </p:sp>
    </p:spTree>
    <p:extLst>
      <p:ext uri="{BB962C8B-B14F-4D97-AF65-F5344CB8AC3E}">
        <p14:creationId xmlns:p14="http://schemas.microsoft.com/office/powerpoint/2010/main" val="573257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1340768"/>
            <a:ext cx="7272808" cy="4985980"/>
          </a:xfrm>
          <a:prstGeom prst="rect">
            <a:avLst/>
          </a:prstGeom>
        </p:spPr>
        <p:txBody>
          <a:bodyPr wrap="square">
            <a:spAutoFit/>
          </a:bodyPr>
          <a:lstStyle/>
          <a:p>
            <a:r>
              <a:rPr lang="ar-SA" b="1" u="sng" dirty="0" smtClean="0">
                <a:solidFill>
                  <a:srgbClr val="C00000"/>
                </a:solidFill>
              </a:rPr>
              <a:t>من العوامل التي تمكن المتغيرات الثانوية كالتقارب الزماني والمكاني من ممارسة تأثيرها على الجاذبية بين الأفراد هي :</a:t>
            </a:r>
          </a:p>
          <a:p>
            <a:endParaRPr lang="en-US" dirty="0" smtClean="0">
              <a:solidFill>
                <a:srgbClr val="C00000"/>
              </a:solidFill>
            </a:endParaRPr>
          </a:p>
          <a:p>
            <a:r>
              <a:rPr lang="ar-SA" sz="2400" b="1" u="sng" dirty="0" smtClean="0"/>
              <a:t>التقارب </a:t>
            </a:r>
            <a:r>
              <a:rPr lang="ar-SA" sz="2400" b="1" u="sng" dirty="0"/>
              <a:t>والاتصال والتفاعل :(</a:t>
            </a:r>
            <a:r>
              <a:rPr lang="en-US" sz="2400" b="1" u="sng" dirty="0"/>
              <a:t>Contact</a:t>
            </a:r>
            <a:r>
              <a:rPr lang="ar-SA" sz="2400" b="1" u="sng" dirty="0"/>
              <a:t>) </a:t>
            </a:r>
            <a:endParaRPr lang="en-US" sz="2400" dirty="0"/>
          </a:p>
          <a:p>
            <a:r>
              <a:rPr lang="ar-SA" sz="2400" b="1" dirty="0"/>
              <a:t>تتصل هذه العوامل مع بعضها البعض </a:t>
            </a:r>
            <a:endParaRPr lang="ar-SA" sz="2400" b="1" dirty="0" smtClean="0"/>
          </a:p>
          <a:p>
            <a:endParaRPr lang="en-US" sz="2400" dirty="0"/>
          </a:p>
          <a:p>
            <a:r>
              <a:rPr lang="ar-SA" sz="2400" b="1" u="sng" dirty="0"/>
              <a:t>يعني مفهوم التقارب بصفه عامة :</a:t>
            </a:r>
            <a:r>
              <a:rPr lang="ar-SA" sz="2400" b="1" dirty="0"/>
              <a:t>يشير الى  البعد الفيزيقي بين الأفراد .</a:t>
            </a:r>
            <a:endParaRPr lang="en-US" sz="2400" dirty="0"/>
          </a:p>
          <a:p>
            <a:r>
              <a:rPr lang="ar-SA" sz="2400" b="1" u="sng" dirty="0"/>
              <a:t>يعني مفهوم الاتصال :</a:t>
            </a:r>
            <a:r>
              <a:rPr lang="ar-SA" sz="2400" b="1" dirty="0"/>
              <a:t>هو المواقف التي يحتمل أن يتواجد فيها الأفراد دوما في وجود بعضهم البعض. </a:t>
            </a:r>
            <a:endParaRPr lang="ar-SA" sz="2400" b="1" dirty="0" smtClean="0"/>
          </a:p>
          <a:p>
            <a:endParaRPr lang="en-US" sz="2400" dirty="0"/>
          </a:p>
          <a:p>
            <a:r>
              <a:rPr lang="ar-SA" sz="2400" b="1" u="sng" dirty="0"/>
              <a:t>يستخدم مفهوم التفاعل ليشير إلى :</a:t>
            </a:r>
            <a:r>
              <a:rPr lang="ar-SA" sz="2400" b="1" dirty="0"/>
              <a:t> المواقف التي يؤثر فيها سلوك كل شخص في الشخص الأخر.</a:t>
            </a:r>
            <a:endParaRPr lang="en-US" sz="2400" dirty="0"/>
          </a:p>
          <a:p>
            <a:r>
              <a:rPr lang="ar-SA" sz="2400" b="1" dirty="0"/>
              <a:t>وقد تبين </a:t>
            </a:r>
            <a:r>
              <a:rPr lang="ar-SA" sz="2400" b="1" dirty="0" err="1"/>
              <a:t>فى</a:t>
            </a:r>
            <a:r>
              <a:rPr lang="ar-SA" sz="2400" b="1" dirty="0"/>
              <a:t> عدد من الدراسات </a:t>
            </a:r>
            <a:r>
              <a:rPr lang="ar-SA" sz="2400" b="1" dirty="0" err="1"/>
              <a:t>الميدانيه</a:t>
            </a:r>
            <a:r>
              <a:rPr lang="ar-SA" sz="2400" b="1" dirty="0"/>
              <a:t> ارتباط البعد الفيزيقي بين الافراد بالانتماء .</a:t>
            </a:r>
            <a:endParaRPr lang="en-US" sz="2400" dirty="0"/>
          </a:p>
        </p:txBody>
      </p:sp>
    </p:spTree>
    <p:extLst>
      <p:ext uri="{BB962C8B-B14F-4D97-AF65-F5344CB8AC3E}">
        <p14:creationId xmlns:p14="http://schemas.microsoft.com/office/powerpoint/2010/main" val="3311120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74344"/>
            <a:ext cx="8496944" cy="5324535"/>
          </a:xfrm>
          <a:prstGeom prst="rect">
            <a:avLst/>
          </a:prstGeom>
        </p:spPr>
        <p:txBody>
          <a:bodyPr wrap="square">
            <a:spAutoFit/>
          </a:bodyPr>
          <a:lstStyle/>
          <a:p>
            <a:r>
              <a:rPr lang="ar-SA" sz="2000" b="1" u="sng" dirty="0">
                <a:solidFill>
                  <a:srgbClr val="C00000"/>
                </a:solidFill>
              </a:rPr>
              <a:t>كشفت دراسة</a:t>
            </a:r>
            <a:r>
              <a:rPr lang="ar-SA" sz="2000" b="1" dirty="0">
                <a:solidFill>
                  <a:srgbClr val="C00000"/>
                </a:solidFill>
              </a:rPr>
              <a:t> بتكون الصداقات في مبنى سكني للطلاب عن دور التقارب في إرساء العلاقات بين الأفراد </a:t>
            </a:r>
            <a:r>
              <a:rPr lang="ar-SA" sz="2000" b="1" dirty="0"/>
              <a:t>حيث حدد المكتب الجامعي لإسكان الطلاب أماكن الإقامة لثنائيات من المتزوجين وفقا لترتيب تقديم الطلبات دون ما اعتبار للتخصص الدراسي أو التصنيف أو أيه متغيرات أخرى قد تؤثر في تكون الصداقات </a:t>
            </a:r>
            <a:endParaRPr lang="ar-SA" sz="2000" b="1" dirty="0" smtClean="0"/>
          </a:p>
          <a:p>
            <a:endParaRPr lang="en-US" sz="2000" dirty="0"/>
          </a:p>
          <a:p>
            <a:r>
              <a:rPr lang="ar-SA" sz="2000" b="1" u="sng" dirty="0">
                <a:solidFill>
                  <a:srgbClr val="C00000"/>
                </a:solidFill>
              </a:rPr>
              <a:t>وجد فستنجر وزملاؤه</a:t>
            </a:r>
            <a:r>
              <a:rPr lang="ar-SA" sz="2000" b="1" dirty="0">
                <a:solidFill>
                  <a:srgbClr val="C00000"/>
                </a:solidFill>
              </a:rPr>
              <a:t> </a:t>
            </a:r>
            <a:r>
              <a:rPr lang="ar-SA" sz="2000" b="1" dirty="0"/>
              <a:t>أن هذه العلاقات قد تحددت إلى حد كبير من خلال التقارب .</a:t>
            </a:r>
            <a:r>
              <a:rPr lang="ar-SA" sz="2000" b="1" u="sng" dirty="0"/>
              <a:t>فالأشخاص الذين قطنوا متجاورين غدوا في </a:t>
            </a:r>
            <a:r>
              <a:rPr lang="ar-SA" sz="2000" b="1" dirty="0"/>
              <a:t>الكثير الغالب أصدقاء </a:t>
            </a:r>
            <a:r>
              <a:rPr lang="ar-SA" sz="2000" b="1" u="sng" dirty="0"/>
              <a:t>,كما أن الأزواج الذين شغلوا الأركان أو الأماكن المتطرفة التي تطل على قارعة الطريق </a:t>
            </a:r>
            <a:r>
              <a:rPr lang="ar-SA" sz="2000" b="1" dirty="0"/>
              <a:t>،أصبحوا في معظم الأحوال منعزلين اجتماعيا </a:t>
            </a:r>
            <a:r>
              <a:rPr lang="ar-SA" sz="2000" b="1" dirty="0" smtClean="0"/>
              <a:t>.</a:t>
            </a:r>
          </a:p>
          <a:p>
            <a:endParaRPr lang="en-US" sz="2000" dirty="0"/>
          </a:p>
          <a:p>
            <a:r>
              <a:rPr lang="ar-SA" sz="2000" b="1" u="sng" dirty="0">
                <a:solidFill>
                  <a:srgbClr val="C00000"/>
                </a:solidFill>
              </a:rPr>
              <a:t>تتفق نتائج بحوث أخرى في كشفها</a:t>
            </a:r>
            <a:r>
              <a:rPr lang="ar-SA" sz="2000" b="1" dirty="0">
                <a:solidFill>
                  <a:srgbClr val="C00000"/>
                </a:solidFill>
              </a:rPr>
              <a:t> </a:t>
            </a:r>
            <a:r>
              <a:rPr lang="ar-SA" sz="2000" b="1" dirty="0"/>
              <a:t>عن علاقة إيجابية بني الجاذبية والتقارب .</a:t>
            </a:r>
            <a:endParaRPr lang="en-US" sz="2000" dirty="0"/>
          </a:p>
          <a:p>
            <a:r>
              <a:rPr lang="ar-SA" sz="2000" b="1" u="sng" dirty="0"/>
              <a:t>لاحظ </a:t>
            </a:r>
            <a:r>
              <a:rPr lang="ar-SA" sz="2000" b="1" u="sng" dirty="0" err="1"/>
              <a:t>مايونيف</a:t>
            </a:r>
            <a:r>
              <a:rPr lang="ar-SA" sz="2000" b="1" u="sng" dirty="0"/>
              <a:t> وبالميد </a:t>
            </a:r>
            <a:r>
              <a:rPr lang="ar-SA" sz="2000" b="1" u="sng" dirty="0" err="1"/>
              <a:t>وفوررمنت</a:t>
            </a:r>
            <a:r>
              <a:rPr lang="ar-SA" sz="2000" b="1" dirty="0"/>
              <a:t> ارتباط التقارب باختيارات الرفقة المحببة في حجرات المدارس الداخلية. </a:t>
            </a:r>
            <a:r>
              <a:rPr lang="ar-SA" sz="2000" b="1" u="sng" dirty="0"/>
              <a:t>كما وجد بيرن </a:t>
            </a:r>
            <a:r>
              <a:rPr lang="ar-SA" sz="2000" b="1" u="sng" dirty="0" err="1"/>
              <a:t>وبوهلر</a:t>
            </a:r>
            <a:r>
              <a:rPr lang="ar-SA" sz="2000" b="1" u="sng" dirty="0"/>
              <a:t> إن</a:t>
            </a:r>
            <a:r>
              <a:rPr lang="ar-SA" sz="2000" b="1" dirty="0"/>
              <a:t> المتجاورين في مقاعدهم في قاعات المحاضرات أصبحوا معارف في غالب الأمر </a:t>
            </a:r>
            <a:r>
              <a:rPr lang="ar-SA" sz="2000" b="1" dirty="0" smtClean="0"/>
              <a:t>.</a:t>
            </a:r>
          </a:p>
          <a:p>
            <a:endParaRPr lang="en-US" sz="2000" dirty="0"/>
          </a:p>
          <a:p>
            <a:r>
              <a:rPr lang="ar-SA" sz="2000" b="1" u="sng" dirty="0">
                <a:solidFill>
                  <a:srgbClr val="C00000"/>
                </a:solidFill>
              </a:rPr>
              <a:t>أشار سومر إلى أن</a:t>
            </a:r>
            <a:r>
              <a:rPr lang="ar-SA" sz="2000" b="1" dirty="0">
                <a:solidFill>
                  <a:srgbClr val="C00000"/>
                </a:solidFill>
              </a:rPr>
              <a:t> </a:t>
            </a:r>
            <a:r>
              <a:rPr lang="ar-SA" sz="2000" b="1" dirty="0"/>
              <a:t>الأشخاص الذين جلسوا على مقربة من بعضهم البعض في كافيتريا أحدى المستشفيات العقلية الكبرى قد تفاعلوا مع بعضهم البعض بدرجة أكبر من الأشخاص الذين جلسوا على مبعدة من بعضهم .</a:t>
            </a:r>
            <a:endParaRPr lang="en-US" sz="2000" dirty="0"/>
          </a:p>
        </p:txBody>
      </p:sp>
    </p:spTree>
    <p:extLst>
      <p:ext uri="{BB962C8B-B14F-4D97-AF65-F5344CB8AC3E}">
        <p14:creationId xmlns:p14="http://schemas.microsoft.com/office/powerpoint/2010/main" val="4052370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764705"/>
            <a:ext cx="7200800" cy="4893647"/>
          </a:xfrm>
          <a:prstGeom prst="rect">
            <a:avLst/>
          </a:prstGeom>
        </p:spPr>
        <p:txBody>
          <a:bodyPr wrap="square">
            <a:spAutoFit/>
          </a:bodyPr>
          <a:lstStyle/>
          <a:p>
            <a:r>
              <a:rPr lang="ar-SA" sz="2400" b="1" u="sng" dirty="0">
                <a:solidFill>
                  <a:srgbClr val="C00000"/>
                </a:solidFill>
              </a:rPr>
              <a:t>الاتصال:-</a:t>
            </a:r>
            <a:endParaRPr lang="en-US" sz="2400" dirty="0">
              <a:solidFill>
                <a:srgbClr val="C00000"/>
              </a:solidFill>
            </a:endParaRPr>
          </a:p>
          <a:p>
            <a:r>
              <a:rPr lang="ar-SA" sz="2400" b="1" dirty="0"/>
              <a:t>هناك اهتمام كبير بالدرجة التي يؤثر بها الاتصال بين جماعات الأقليات على العلاقات بين مثل هذه الجماعات . </a:t>
            </a:r>
            <a:endParaRPr lang="ar-SA" sz="2400" b="1" dirty="0" smtClean="0"/>
          </a:p>
          <a:p>
            <a:endParaRPr lang="en-US" sz="2400" dirty="0"/>
          </a:p>
          <a:p>
            <a:r>
              <a:rPr lang="ar-SA" sz="2400" b="1" u="sng" dirty="0">
                <a:solidFill>
                  <a:srgbClr val="C00000"/>
                </a:solidFill>
              </a:rPr>
              <a:t>كشفت العديد من البحوث عن أن الاتصال يؤدي </a:t>
            </a:r>
            <a:r>
              <a:rPr lang="ar-SA" sz="2400" b="1" dirty="0"/>
              <a:t>إلى خلق مزيد من الاتجاهات المحمودة حيال أعضاء جماعات الأقليات ,وإلى رغبة متزايدة في الانتماء إليهم </a:t>
            </a:r>
            <a:r>
              <a:rPr lang="ar-SA" sz="2400" b="1" dirty="0" smtClean="0"/>
              <a:t>.</a:t>
            </a:r>
          </a:p>
          <a:p>
            <a:endParaRPr lang="en-US" sz="2400" dirty="0"/>
          </a:p>
          <a:p>
            <a:r>
              <a:rPr lang="ar-SA" sz="2400" b="1" u="sng" dirty="0" smtClean="0">
                <a:solidFill>
                  <a:srgbClr val="C00000"/>
                </a:solidFill>
              </a:rPr>
              <a:t>فقد لاحظ </a:t>
            </a:r>
            <a:r>
              <a:rPr lang="ar-SA" sz="2400" b="1" u="sng" dirty="0">
                <a:solidFill>
                  <a:srgbClr val="C00000"/>
                </a:solidFill>
              </a:rPr>
              <a:t>مجموعة باحثين (مستوفر وشومان ويفني وستار و </a:t>
            </a:r>
            <a:r>
              <a:rPr lang="ar-SA" sz="2400" b="1" u="sng" dirty="0" err="1">
                <a:solidFill>
                  <a:srgbClr val="C00000"/>
                </a:solidFill>
              </a:rPr>
              <a:t>ويليامز</a:t>
            </a:r>
            <a:r>
              <a:rPr lang="ar-SA" sz="2400" b="1" u="sng" dirty="0">
                <a:solidFill>
                  <a:srgbClr val="C00000"/>
                </a:solidFill>
              </a:rPr>
              <a:t> ) خلال الحرب العالمية الثانية</a:t>
            </a:r>
            <a:r>
              <a:rPr lang="ar-SA" sz="2400" b="1" dirty="0"/>
              <a:t> أن الدرجة التي أعتقد بها الجنود البيض في جودة فكرة أن يكون الزنوج بصحبتهم قد تباينت بصورة مباشرة مع تباين في درجة الاتصال القائمة بينهم وبين هؤلاء الزنوج .</a:t>
            </a:r>
            <a:endParaRPr lang="en-US" sz="2400" dirty="0"/>
          </a:p>
          <a:p>
            <a:r>
              <a:rPr lang="ar-SA" sz="2400" b="1" dirty="0"/>
              <a:t>كما تم إحراز نتائج تتسق مع هذه النتيجة في عدد مختلف من المواقف </a:t>
            </a:r>
            <a:endParaRPr lang="ar-SA" sz="2400" dirty="0"/>
          </a:p>
        </p:txBody>
      </p:sp>
    </p:spTree>
    <p:extLst>
      <p:ext uri="{BB962C8B-B14F-4D97-AF65-F5344CB8AC3E}">
        <p14:creationId xmlns:p14="http://schemas.microsoft.com/office/powerpoint/2010/main" val="3007898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692696"/>
            <a:ext cx="7920880" cy="4893647"/>
          </a:xfrm>
          <a:prstGeom prst="rect">
            <a:avLst/>
          </a:prstGeom>
        </p:spPr>
        <p:txBody>
          <a:bodyPr wrap="square">
            <a:spAutoFit/>
          </a:bodyPr>
          <a:lstStyle/>
          <a:p>
            <a:r>
              <a:rPr lang="ar-SA" sz="2400" b="1" u="sng" dirty="0">
                <a:solidFill>
                  <a:srgbClr val="C00000"/>
                </a:solidFill>
              </a:rPr>
              <a:t>قارن </a:t>
            </a:r>
            <a:r>
              <a:rPr lang="ar-SA" sz="2400" b="1" u="sng" dirty="0" err="1">
                <a:solidFill>
                  <a:srgbClr val="C00000"/>
                </a:solidFill>
              </a:rPr>
              <a:t>دوتش</a:t>
            </a:r>
            <a:r>
              <a:rPr lang="ar-SA" sz="2400" b="1" u="sng" dirty="0">
                <a:solidFill>
                  <a:srgbClr val="C00000"/>
                </a:solidFill>
              </a:rPr>
              <a:t> </a:t>
            </a:r>
            <a:r>
              <a:rPr lang="ar-SA" sz="2400" b="1" u="sng" dirty="0" err="1">
                <a:solidFill>
                  <a:srgbClr val="C00000"/>
                </a:solidFill>
              </a:rPr>
              <a:t>وكولينز</a:t>
            </a:r>
            <a:r>
              <a:rPr lang="ar-SA" sz="2400" b="1" u="sng" dirty="0">
                <a:solidFill>
                  <a:srgbClr val="C00000"/>
                </a:solidFill>
              </a:rPr>
              <a:t> علاقات البيض مع السود</a:t>
            </a:r>
            <a:r>
              <a:rPr lang="ar-SA" sz="2400" b="1" dirty="0">
                <a:solidFill>
                  <a:srgbClr val="C00000"/>
                </a:solidFill>
              </a:rPr>
              <a:t> </a:t>
            </a:r>
            <a:r>
              <a:rPr lang="ar-SA" sz="2400" b="1" dirty="0"/>
              <a:t>في مشروع سكني أسكنت فيه عائلات من السود والبيض في مبان مقامة في مناطق منعزلة بالعلاقات بينهما في مبنى سكني يضمهما سويا وكشفا عن قيام علاقات حميمة بين السود والبيض في ظل سكناهما في مبنى يجمعهما سويا ،أكثر مما قام بينهما من علاقات في ظل سكناهما بمعزل عن بعضهما .استطاعا أن يبينا أن هذا الفرق لم يكن له وجود قبل إقامتهما معا في المشروعات الإسكانية </a:t>
            </a:r>
            <a:r>
              <a:rPr lang="ar-SA" sz="2400" b="1" dirty="0" smtClean="0"/>
              <a:t>.</a:t>
            </a:r>
          </a:p>
          <a:p>
            <a:endParaRPr lang="en-US" sz="2400" dirty="0"/>
          </a:p>
          <a:p>
            <a:r>
              <a:rPr lang="ar-SA" sz="2400" b="1" u="sng" dirty="0">
                <a:solidFill>
                  <a:srgbClr val="C00000"/>
                </a:solidFill>
              </a:rPr>
              <a:t>وجدت الباحثة </a:t>
            </a:r>
            <a:r>
              <a:rPr lang="ar-SA" sz="2400" b="1" u="sng" dirty="0" err="1">
                <a:solidFill>
                  <a:srgbClr val="C00000"/>
                </a:solidFill>
              </a:rPr>
              <a:t>جاهودا</a:t>
            </a:r>
            <a:r>
              <a:rPr lang="ar-SA" sz="2400" b="1" u="sng" dirty="0">
                <a:solidFill>
                  <a:srgbClr val="C00000"/>
                </a:solidFill>
              </a:rPr>
              <a:t> انخفاضا واضحا في</a:t>
            </a:r>
            <a:r>
              <a:rPr lang="ar-SA" sz="2400" b="1" dirty="0">
                <a:solidFill>
                  <a:srgbClr val="C00000"/>
                </a:solidFill>
              </a:rPr>
              <a:t> </a:t>
            </a:r>
            <a:r>
              <a:rPr lang="ar-SA" sz="2400" b="1" dirty="0"/>
              <a:t>تفضيل العزلة السكنية عقب الاتصال السود بالبيض كجيران سكن أو عمل </a:t>
            </a:r>
            <a:r>
              <a:rPr lang="ar-SA" sz="2400" b="1" dirty="0" smtClean="0"/>
              <a:t>.</a:t>
            </a:r>
          </a:p>
          <a:p>
            <a:endParaRPr lang="en-US" sz="2400" dirty="0"/>
          </a:p>
          <a:p>
            <a:r>
              <a:rPr lang="ar-SA" sz="2400" b="1" u="sng" dirty="0">
                <a:solidFill>
                  <a:srgbClr val="C00000"/>
                </a:solidFill>
              </a:rPr>
              <a:t>كما وجد دراسة </a:t>
            </a:r>
            <a:r>
              <a:rPr lang="ar-SA" sz="2400" b="1" u="sng" dirty="0" err="1">
                <a:solidFill>
                  <a:srgbClr val="C00000"/>
                </a:solidFill>
              </a:rPr>
              <a:t>هاردنج</a:t>
            </a:r>
            <a:r>
              <a:rPr lang="ar-SA" sz="2400" b="1" u="sng" dirty="0">
                <a:solidFill>
                  <a:srgbClr val="C00000"/>
                </a:solidFill>
              </a:rPr>
              <a:t> </a:t>
            </a:r>
            <a:r>
              <a:rPr lang="ar-SA" sz="2400" b="1" u="sng" dirty="0" err="1">
                <a:solidFill>
                  <a:srgbClr val="C00000"/>
                </a:solidFill>
              </a:rPr>
              <a:t>وهوجريف</a:t>
            </a:r>
            <a:r>
              <a:rPr lang="ar-SA" sz="2400" b="1" u="sng" dirty="0">
                <a:solidFill>
                  <a:srgbClr val="C00000"/>
                </a:solidFill>
              </a:rPr>
              <a:t> أن</a:t>
            </a:r>
            <a:r>
              <a:rPr lang="ar-SA" sz="2400" b="1" dirty="0">
                <a:solidFill>
                  <a:srgbClr val="C00000"/>
                </a:solidFill>
              </a:rPr>
              <a:t> </a:t>
            </a:r>
            <a:r>
              <a:rPr lang="ar-SA" sz="2400" b="1" dirty="0"/>
              <a:t>الأشخاص البيض الذين عملوا مع الزنوج على أساس مكافئ كانوا أكثر رغبة في تكرار ذلك مرة أخرى من أولئك البيض الذين لم يعملوا مع الزنوج .</a:t>
            </a:r>
            <a:endParaRPr lang="en-US" sz="2400" dirty="0"/>
          </a:p>
        </p:txBody>
      </p:sp>
    </p:spTree>
    <p:extLst>
      <p:ext uri="{BB962C8B-B14F-4D97-AF65-F5344CB8AC3E}">
        <p14:creationId xmlns:p14="http://schemas.microsoft.com/office/powerpoint/2010/main" val="40846234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دير تنفيذي">
  <a:themeElements>
    <a:clrScheme name="مدير تنفيذي">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مدير تنفيذي">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دير تنفيذي">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136</TotalTime>
  <Words>1527</Words>
  <Application>Microsoft Office PowerPoint</Application>
  <PresentationFormat>عرض على الشاشة (3:4)‏</PresentationFormat>
  <Paragraphs>88</Paragraphs>
  <Slides>26</Slides>
  <Notes>0</Notes>
  <HiddenSlides>0</HiddenSlides>
  <MMClips>0</MMClips>
  <ScaleCrop>false</ScaleCrop>
  <HeadingPairs>
    <vt:vector size="4" baseType="variant">
      <vt:variant>
        <vt:lpstr>نسق</vt:lpstr>
      </vt:variant>
      <vt:variant>
        <vt:i4>1</vt:i4>
      </vt:variant>
      <vt:variant>
        <vt:lpstr>عناوين الشرائح</vt:lpstr>
      </vt:variant>
      <vt:variant>
        <vt:i4>26</vt:i4>
      </vt:variant>
    </vt:vector>
  </HeadingPairs>
  <TitlesOfParts>
    <vt:vector size="27" baseType="lpstr">
      <vt:lpstr>مدير تنفيذي</vt:lpstr>
      <vt:lpstr>المحاضرة الثالثة تكون الجماعات وارتقاءها</vt:lpstr>
      <vt:lpstr>تكون الجماعات وارتقاءها</vt:lpstr>
      <vt:lpstr>بعض العلمليات التكوينية التي تحدث في مجرى ارتقاء الجماعة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الثالثة تكون الجماعات وارتقاءها</dc:title>
  <dc:creator>hams</dc:creator>
  <cp:lastModifiedBy>hams</cp:lastModifiedBy>
  <cp:revision>11</cp:revision>
  <dcterms:created xsi:type="dcterms:W3CDTF">2016-02-12T12:21:00Z</dcterms:created>
  <dcterms:modified xsi:type="dcterms:W3CDTF">2016-02-14T10:26:09Z</dcterms:modified>
</cp:coreProperties>
</file>