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602C854B-33B5-43A4-B348-9BDB312883D1}" type="datetimeFigureOut">
              <a:rPr lang="ar-SA" smtClean="0"/>
              <a:t>06/07/42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6DC12D7-1636-4D17-A10E-46373A27E5C8}"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02C854B-33B5-43A4-B348-9BDB312883D1}"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6DC12D7-1636-4D17-A10E-46373A27E5C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02C854B-33B5-43A4-B348-9BDB312883D1}"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6DC12D7-1636-4D17-A10E-46373A27E5C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602C854B-33B5-43A4-B348-9BDB312883D1}" type="datetimeFigureOut">
              <a:rPr lang="ar-SA" smtClean="0"/>
              <a:t>06/07/42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D6DC12D7-1636-4D17-A10E-46373A27E5C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602C854B-33B5-43A4-B348-9BDB312883D1}" type="datetimeFigureOut">
              <a:rPr lang="ar-SA" smtClean="0"/>
              <a:t>06/07/42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D6DC12D7-1636-4D17-A10E-46373A27E5C8}"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602C854B-33B5-43A4-B348-9BDB312883D1}" type="datetimeFigureOut">
              <a:rPr lang="ar-SA" smtClean="0"/>
              <a:t>06/07/42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D6DC12D7-1636-4D17-A10E-46373A27E5C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602C854B-33B5-43A4-B348-9BDB312883D1}" type="datetimeFigureOut">
              <a:rPr lang="ar-SA" smtClean="0"/>
              <a:t>06/07/42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D6DC12D7-1636-4D17-A10E-46373A27E5C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02C854B-33B5-43A4-B348-9BDB312883D1}" type="datetimeFigureOut">
              <a:rPr lang="ar-SA" smtClean="0"/>
              <a:t>06/07/42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6DC12D7-1636-4D17-A10E-46373A27E5C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602C854B-33B5-43A4-B348-9BDB312883D1}" type="datetimeFigureOut">
              <a:rPr lang="ar-SA" smtClean="0"/>
              <a:t>06/07/42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D6DC12D7-1636-4D17-A10E-46373A27E5C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602C854B-33B5-43A4-B348-9BDB312883D1}" type="datetimeFigureOut">
              <a:rPr lang="ar-SA" smtClean="0"/>
              <a:t>06/07/42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D6DC12D7-1636-4D17-A10E-46373A27E5C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602C854B-33B5-43A4-B348-9BDB312883D1}" type="datetimeFigureOut">
              <a:rPr lang="ar-SA" smtClean="0"/>
              <a:t>06/07/42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D6DC12D7-1636-4D17-A10E-46373A27E5C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02C854B-33B5-43A4-B348-9BDB312883D1}" type="datetimeFigureOut">
              <a:rPr lang="ar-SA" smtClean="0"/>
              <a:t>06/07/42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6DC12D7-1636-4D17-A10E-46373A27E5C8}"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تعديل وبناء السلوك</a:t>
            </a:r>
            <a:endParaRPr lang="ar-SA" dirty="0"/>
          </a:p>
        </p:txBody>
      </p:sp>
      <p:sp>
        <p:nvSpPr>
          <p:cNvPr id="3" name="عنوان فرعي 2"/>
          <p:cNvSpPr>
            <a:spLocks noGrp="1"/>
          </p:cNvSpPr>
          <p:nvPr>
            <p:ph type="subTitle" idx="1"/>
          </p:nvPr>
        </p:nvSpPr>
        <p:spPr/>
        <p:txBody>
          <a:bodyPr/>
          <a:lstStyle/>
          <a:p>
            <a:endParaRPr lang="ar-SA" dirty="0" smtClean="0"/>
          </a:p>
          <a:p>
            <a:endParaRPr lang="ar-SA" dirty="0" smtClean="0"/>
          </a:p>
          <a:p>
            <a:r>
              <a:rPr lang="ar-SA" dirty="0" smtClean="0"/>
              <a:t>الفصل </a:t>
            </a:r>
            <a:r>
              <a:rPr lang="ar-SA" dirty="0" smtClean="0"/>
              <a:t>السابع</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تتلخص خطوات الاقتصاد الرمزي بما يلي:</a:t>
            </a:r>
          </a:p>
          <a:p>
            <a:pPr>
              <a:buNone/>
            </a:pPr>
            <a:r>
              <a:rPr lang="ar-SA" dirty="0" smtClean="0"/>
              <a:t>1- تحديد السلوك المستهدف.</a:t>
            </a:r>
          </a:p>
          <a:p>
            <a:pPr>
              <a:buNone/>
            </a:pPr>
            <a:r>
              <a:rPr lang="ar-SA" dirty="0" smtClean="0"/>
              <a:t>2- عرض شرح السلوك المستهدف للطلاب.</a:t>
            </a:r>
          </a:p>
          <a:p>
            <a:pPr>
              <a:buNone/>
            </a:pPr>
            <a:r>
              <a:rPr lang="ar-SA" dirty="0" smtClean="0"/>
              <a:t>3-توضيح القوانين والتعليمات والسلوك المستهدف للطلاب.</a:t>
            </a:r>
          </a:p>
          <a:p>
            <a:pPr>
              <a:buNone/>
            </a:pPr>
            <a:r>
              <a:rPr lang="ar-SA" dirty="0" smtClean="0"/>
              <a:t>4-اختيار الرموز المناسبة للطلاب مثل النجوم والنقاط ....الخ.</a:t>
            </a:r>
          </a:p>
          <a:p>
            <a:pPr>
              <a:buNone/>
            </a:pPr>
            <a:r>
              <a:rPr lang="ar-SA" dirty="0" smtClean="0"/>
              <a:t>5-يتم عمل جدول المعززات لكي يتم استبدال الرموز </a:t>
            </a:r>
            <a:r>
              <a:rPr lang="ar-SA" dirty="0" err="1" smtClean="0"/>
              <a:t>بها</a:t>
            </a:r>
            <a:r>
              <a:rPr lang="ar-SA" dirty="0" smtClean="0"/>
              <a:t>.........ص 114</a:t>
            </a:r>
          </a:p>
          <a:p>
            <a:pPr>
              <a:buNone/>
            </a:pP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ايجابيات الاقتصاد الرمزي</a:t>
            </a:r>
            <a:endParaRPr lang="ar-SA" dirty="0"/>
          </a:p>
        </p:txBody>
      </p:sp>
      <p:sp>
        <p:nvSpPr>
          <p:cNvPr id="3" name="عنصر نائب للمحتوى 2"/>
          <p:cNvSpPr>
            <a:spLocks noGrp="1"/>
          </p:cNvSpPr>
          <p:nvPr>
            <p:ph idx="1"/>
          </p:nvPr>
        </p:nvSpPr>
        <p:spPr/>
        <p:txBody>
          <a:bodyPr/>
          <a:lstStyle/>
          <a:p>
            <a:pPr>
              <a:buNone/>
            </a:pPr>
            <a:r>
              <a:rPr lang="ar-SA" dirty="0" smtClean="0"/>
              <a:t>1- سهولة تقديم المعززات الرمزية بعد حدوث السلوك المستهدف مباشرة .</a:t>
            </a:r>
          </a:p>
          <a:p>
            <a:pPr>
              <a:buNone/>
            </a:pPr>
            <a:r>
              <a:rPr lang="ar-SA" dirty="0" smtClean="0"/>
              <a:t>2-إمكانية حفظ المعززات الرمزية لاستبدالها فيما بعد بمعززات داعمة.</a:t>
            </a:r>
          </a:p>
          <a:p>
            <a:pPr>
              <a:buNone/>
            </a:pPr>
            <a:r>
              <a:rPr lang="ar-SA" dirty="0" smtClean="0"/>
              <a:t>3- تشجع المعلم على الانتباه لاستجابات محددة وتوفير معززات متنوعة.</a:t>
            </a:r>
          </a:p>
          <a:p>
            <a:pPr>
              <a:buNone/>
            </a:pPr>
            <a:r>
              <a:rPr lang="ar-SA" dirty="0" smtClean="0"/>
              <a:t>4-يعمل المعزز الرمزي بمثابة رمز حقيقي لنجاح الفرد........الخ </a:t>
            </a:r>
            <a:r>
              <a:rPr lang="ar-SA" dirty="0" err="1" smtClean="0"/>
              <a:t>ص</a:t>
            </a:r>
            <a:r>
              <a:rPr lang="ar-SA" dirty="0" smtClean="0"/>
              <a:t> 115</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
            </a:r>
            <a:br>
              <a:rPr lang="ar-SA" dirty="0" smtClean="0"/>
            </a:b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endParaRPr lang="ar-SA" smtClean="0"/>
          </a:p>
          <a:p>
            <a:pPr algn="ctr">
              <a:buNone/>
            </a:pPr>
            <a:r>
              <a:rPr lang="ar-SA" smtClean="0"/>
              <a:t>ما </a:t>
            </a:r>
            <a:r>
              <a:rPr lang="ar-SA" smtClean="0"/>
              <a:t>هي برأيك سلبيات الاقتصاد الرمزي؟</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برامج الاقتصاد الرمزي</a:t>
            </a: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مقدمة:</a:t>
            </a:r>
          </a:p>
          <a:p>
            <a:pPr>
              <a:buNone/>
            </a:pPr>
            <a:r>
              <a:rPr lang="ar-SA" dirty="0" smtClean="0"/>
              <a:t>*برنامج الاقتصاد الرمزي هو أحد أساليب تعديل السلوك.</a:t>
            </a:r>
          </a:p>
          <a:p>
            <a:pPr>
              <a:buNone/>
            </a:pPr>
            <a:r>
              <a:rPr lang="ar-SA" dirty="0" smtClean="0"/>
              <a:t>*هو أسلوب من الأساليب التي تستخدم لزيادة السلوك المرغوب فيه.</a:t>
            </a:r>
          </a:p>
          <a:p>
            <a:pPr>
              <a:buNone/>
            </a:pPr>
            <a:r>
              <a:rPr lang="ar-SA" dirty="0" smtClean="0"/>
              <a:t>*يطلق عليه اسم ”الاقتصاد الرمزي“.</a:t>
            </a:r>
          </a:p>
          <a:p>
            <a:pPr>
              <a:buNone/>
            </a:pPr>
            <a:r>
              <a:rPr lang="ar-SA" dirty="0" smtClean="0"/>
              <a:t>*المعزز الرمزي هو شيء مادي كالنقاط يتم استبداله بمعززات أخرى غذائية أو نشاطية أو مادية في وقت لاحق.</a:t>
            </a:r>
          </a:p>
          <a:p>
            <a:pPr>
              <a:buNone/>
            </a:pPr>
            <a:r>
              <a:rPr lang="ar-SA" dirty="0" smtClean="0"/>
              <a:t>*ما يميز المعزز الرمزي عن غيره هو أنه معزز شرطي. </a:t>
            </a:r>
          </a:p>
          <a:p>
            <a:pPr>
              <a:buNone/>
            </a:pPr>
            <a:r>
              <a:rPr lang="ar-SA" dirty="0" smtClean="0"/>
              <a:t>*يسمى أيضاً بالمعزز المعمم ، ونادراً ما يؤدي إلى الإشباع.</a:t>
            </a:r>
          </a:p>
          <a:p>
            <a:pPr>
              <a:buNone/>
            </a:pPr>
            <a:r>
              <a:rPr lang="ar-SA" dirty="0" smtClean="0"/>
              <a:t>*يمكن تقديمه في أي وقت ، وقد يكون أكثر فاعلية من المعززات الأخرى لأنه يحدث مباشرة بعد السلوك.</a:t>
            </a:r>
          </a:p>
          <a:p>
            <a:pPr>
              <a:buNone/>
            </a:pPr>
            <a:endParaRPr lang="ar-SA" dirty="0" smtClean="0"/>
          </a:p>
          <a:p>
            <a:pPr>
              <a:buNone/>
            </a:pPr>
            <a:endParaRPr lang="ar-SA"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أولاً: تعريف برامج الاقتصاد الرمزي</a:t>
            </a:r>
            <a:endParaRPr lang="ar-SA" dirty="0"/>
          </a:p>
        </p:txBody>
      </p:sp>
      <p:sp>
        <p:nvSpPr>
          <p:cNvPr id="3" name="عنصر نائب للمحتوى 2"/>
          <p:cNvSpPr>
            <a:spLocks noGrp="1"/>
          </p:cNvSpPr>
          <p:nvPr>
            <p:ph idx="1"/>
          </p:nvPr>
        </p:nvSpPr>
        <p:spPr/>
        <p:txBody>
          <a:bodyPr/>
          <a:lstStyle/>
          <a:p>
            <a:pPr algn="ctr">
              <a:buNone/>
            </a:pPr>
            <a:r>
              <a:rPr lang="ar-SA" dirty="0" smtClean="0"/>
              <a:t>يقصد </a:t>
            </a:r>
            <a:r>
              <a:rPr lang="ar-SA" dirty="0" err="1" smtClean="0"/>
              <a:t>به</a:t>
            </a:r>
            <a:r>
              <a:rPr lang="ar-SA" dirty="0" smtClean="0"/>
              <a:t> توظيف معززات رمزية لأهداف علاجية كالكوبونات والنجوم وتستبدل بمعززات أوليه كالوجبات أو ثانوية كالألعاب هذا الاستبدال يجعلها معززات دائمة.</a:t>
            </a:r>
          </a:p>
          <a:p>
            <a:pPr algn="ctr">
              <a:buNone/>
            </a:pPr>
            <a:r>
              <a:rPr lang="ar-SA" dirty="0" smtClean="0"/>
              <a:t>ومن الأمثلة على الرموز التقليدية المستخدمة (الكوبونات،الطوابع، النجوم،قصاصات الورق، القطع البلاستيكية،...الخ)</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عناصر برامج الاقتصاد الرمزي</a:t>
            </a:r>
            <a:endParaRPr lang="ar-SA" dirty="0"/>
          </a:p>
        </p:txBody>
      </p:sp>
      <p:sp>
        <p:nvSpPr>
          <p:cNvPr id="3" name="عنصر نائب للمحتوى 2"/>
          <p:cNvSpPr>
            <a:spLocks noGrp="1"/>
          </p:cNvSpPr>
          <p:nvPr>
            <p:ph idx="1"/>
          </p:nvPr>
        </p:nvSpPr>
        <p:spPr/>
        <p:txBody>
          <a:bodyPr/>
          <a:lstStyle/>
          <a:p>
            <a:pPr>
              <a:buNone/>
            </a:pPr>
            <a:r>
              <a:rPr lang="ar-SA" dirty="0" smtClean="0"/>
              <a:t>1-تحديد </a:t>
            </a:r>
            <a:r>
              <a:rPr lang="ar-SA" dirty="0" smtClean="0"/>
              <a:t>السلوك المستهدف وتعريفه إجرائياً.</a:t>
            </a:r>
          </a:p>
          <a:p>
            <a:pPr>
              <a:buNone/>
            </a:pPr>
            <a:r>
              <a:rPr lang="ar-SA" dirty="0" smtClean="0"/>
              <a:t>2-اختيار المعززات الرمزية التي ستقدم </a:t>
            </a:r>
            <a:r>
              <a:rPr lang="ar-SA" dirty="0" err="1" smtClean="0"/>
              <a:t>للمتعالج</a:t>
            </a:r>
            <a:r>
              <a:rPr lang="ar-SA" dirty="0" smtClean="0"/>
              <a:t> عند قيامه بالسلوك المستهدف.</a:t>
            </a:r>
          </a:p>
          <a:p>
            <a:pPr>
              <a:buNone/>
            </a:pPr>
            <a:r>
              <a:rPr lang="ar-SA" dirty="0" smtClean="0"/>
              <a:t>3-تحديد المعززات الداعمة التي يمكن استبدالها بالرموز.</a:t>
            </a:r>
          </a:p>
          <a:p>
            <a:pPr>
              <a:buNone/>
            </a:pPr>
            <a:r>
              <a:rPr lang="ar-SA" dirty="0" smtClean="0"/>
              <a:t>4-تحديد القواعد التي سيتم تطبيقها لتنفيذ البرنامج.</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إن </a:t>
            </a:r>
            <a:r>
              <a:rPr lang="ar-SA" dirty="0" smtClean="0"/>
              <a:t>الرموز لا تمثل قيمة في حد ذاتها في بداية الأمر على الأقل ولكنها تكتسب خاصية التعزيز من خلال استبدالها بمعززات أولية وثانوية متنوعة وتسمى المعززات الداعمة. وهي تحول دون حدوث الإشباع.</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مواصفات الرموز التي يفضل استخدامها</a:t>
            </a:r>
            <a:endParaRPr lang="ar-SA" dirty="0"/>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1- أن يكون الرمز آمن وغير مؤذي للمتعلمين أو </a:t>
            </a:r>
            <a:r>
              <a:rPr lang="ar-SA" dirty="0" err="1" smtClean="0"/>
              <a:t>المتعالجين</a:t>
            </a:r>
            <a:r>
              <a:rPr lang="ar-SA" dirty="0" smtClean="0"/>
              <a:t> فلا ينبغي إعطاءه </a:t>
            </a:r>
            <a:r>
              <a:rPr lang="ar-SA" dirty="0" err="1" smtClean="0"/>
              <a:t>للمتعالج</a:t>
            </a:r>
            <a:r>
              <a:rPr lang="ar-SA" dirty="0" smtClean="0"/>
              <a:t> خاصة إذا كانوا صغارا ممن لديهم مشكلات سلوكية أو تعليمية شديدة. </a:t>
            </a:r>
          </a:p>
          <a:p>
            <a:pPr>
              <a:buNone/>
            </a:pPr>
            <a:r>
              <a:rPr lang="ar-SA" dirty="0" smtClean="0"/>
              <a:t>2- يجب استخدام الرموز التي يمكن الاحتفاظ </a:t>
            </a:r>
            <a:r>
              <a:rPr lang="ar-SA" dirty="0" err="1" smtClean="0"/>
              <a:t>بها</a:t>
            </a:r>
            <a:r>
              <a:rPr lang="ar-SA" dirty="0" smtClean="0"/>
              <a:t> لفترة طويلة نسبياً أي رموز غير قابلة للتلف بسهولة ,وأن تكون سهلة الحمل.</a:t>
            </a:r>
          </a:p>
          <a:p>
            <a:pPr>
              <a:buNone/>
            </a:pPr>
            <a:r>
              <a:rPr lang="ar-SA" dirty="0" smtClean="0"/>
              <a:t>3- الامتناع عن استخدام الرموز التي تثير دهشة </a:t>
            </a:r>
            <a:r>
              <a:rPr lang="ar-SA" dirty="0" err="1" smtClean="0"/>
              <a:t>المتعالج</a:t>
            </a:r>
            <a:r>
              <a:rPr lang="ar-SA" dirty="0" smtClean="0"/>
              <a:t> ، بحيث لا تدفعه إلى النظر إليها باستمرار فالرموز وسيلة وليست غاية. </a:t>
            </a:r>
          </a:p>
          <a:p>
            <a:pPr>
              <a:buNone/>
            </a:pPr>
            <a:r>
              <a:rPr lang="ar-SA" dirty="0" smtClean="0"/>
              <a:t>4-يجب ألا تكون الرموز ثمينة ومكلفة حتى يمكن الحصول عليها بسهولة مثل النجوم أو الأزرار .</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t>برامج التعزيز الرمزي تسمى بالاقتصاد الرمزي لكونها تعمل تبعاً لمبدأ العرض والطلب.</a:t>
            </a:r>
          </a:p>
          <a:p>
            <a:pPr algn="ctr">
              <a:buNone/>
            </a:pPr>
            <a:r>
              <a:rPr lang="ar-SA" dirty="0" smtClean="0"/>
              <a:t>تعد برامج التعزيز الرمزي أساليب فعاله لتعديل السلوك ويستطيع المعلمون استخدامها في غرفة الصف.</a:t>
            </a:r>
          </a:p>
          <a:p>
            <a:pPr algn="ctr">
              <a:buNone/>
            </a:pPr>
            <a:r>
              <a:rPr lang="ar-SA" dirty="0" smtClean="0"/>
              <a:t>إذا تم استخدام المعززات الرمزية مع الأطفال فمن الصعب إلغاؤها وهذا الإلغاء ضروري لأن الحياة اليومية لا تعتمد على التعزيز الرمزي فقط.</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يمكن </a:t>
            </a:r>
            <a:r>
              <a:rPr lang="ar-SA" dirty="0" smtClean="0"/>
              <a:t>للمعلم استخدام أي شيء كمعزز رمزي وكلها تعتمد على خصائص الطالب الذي نتعامل معه،   ما لمقصود بذلك؟ </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تطبيق الاقتصاد الرمزي</a:t>
            </a:r>
            <a:endParaRPr lang="ar-SA" dirty="0"/>
          </a:p>
        </p:txBody>
      </p:sp>
      <p:sp>
        <p:nvSpPr>
          <p:cNvPr id="3" name="عنصر نائب للمحتوى 2"/>
          <p:cNvSpPr>
            <a:spLocks noGrp="1"/>
          </p:cNvSpPr>
          <p:nvPr>
            <p:ph idx="1"/>
          </p:nvPr>
        </p:nvSpPr>
        <p:spPr/>
        <p:txBody>
          <a:bodyPr/>
          <a:lstStyle/>
          <a:p>
            <a:pPr>
              <a:buNone/>
            </a:pPr>
            <a:r>
              <a:rPr lang="ar-SA" dirty="0" smtClean="0"/>
              <a:t>1- الماركات أو </a:t>
            </a:r>
            <a:r>
              <a:rPr lang="ar-SA" dirty="0" err="1" smtClean="0"/>
              <a:t>الفيشات</a:t>
            </a:r>
            <a:endParaRPr lang="ar-SA" dirty="0" smtClean="0"/>
          </a:p>
          <a:p>
            <a:pPr>
              <a:buNone/>
            </a:pPr>
            <a:endParaRPr lang="ar-SA" dirty="0" smtClean="0"/>
          </a:p>
          <a:p>
            <a:pPr>
              <a:buNone/>
            </a:pPr>
            <a:r>
              <a:rPr lang="ar-SA" dirty="0" smtClean="0"/>
              <a:t>2-تحديد السلوك المستهدف</a:t>
            </a:r>
          </a:p>
          <a:p>
            <a:pPr>
              <a:buNone/>
            </a:pPr>
            <a:endParaRPr lang="ar-SA" dirty="0" smtClean="0"/>
          </a:p>
          <a:p>
            <a:pPr>
              <a:buNone/>
            </a:pPr>
            <a:r>
              <a:rPr lang="ar-SA" dirty="0" smtClean="0"/>
              <a:t>3-المعززات أو المدعمات</a:t>
            </a:r>
          </a:p>
          <a:p>
            <a:pPr>
              <a:buNone/>
            </a:pP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TotalTime>
  <Words>501</Words>
  <Application>Microsoft Office PowerPoint</Application>
  <PresentationFormat>عرض على الشاشة (3:4)‏</PresentationFormat>
  <Paragraphs>58</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حيوية</vt:lpstr>
      <vt:lpstr>تعديل وبناء السلوك</vt:lpstr>
      <vt:lpstr>برامج الاقتصاد الرمزي</vt:lpstr>
      <vt:lpstr>أولاً: تعريف برامج الاقتصاد الرمزي</vt:lpstr>
      <vt:lpstr>عناصر برامج الاقتصاد الرمزي</vt:lpstr>
      <vt:lpstr>الشريحة 5</vt:lpstr>
      <vt:lpstr>مواصفات الرموز التي يفضل استخدامها</vt:lpstr>
      <vt:lpstr>الشريحة 7</vt:lpstr>
      <vt:lpstr>سؤال للطرح</vt:lpstr>
      <vt:lpstr>خطوات تطبيق الاقتصاد الرمزي</vt:lpstr>
      <vt:lpstr>الشريحة 10</vt:lpstr>
      <vt:lpstr>ايجابيات الاقتصاد الرمزي</vt:lpstr>
      <vt:lpstr> سؤال للطرح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تعديل وبناء السلوك</dc:title>
  <dc:creator>user</dc:creator>
  <cp:lastModifiedBy>user</cp:lastModifiedBy>
  <cp:revision>1</cp:revision>
  <dcterms:created xsi:type="dcterms:W3CDTF">2021-02-17T15:02:35Z</dcterms:created>
  <dcterms:modified xsi:type="dcterms:W3CDTF">2021-02-17T15:12:24Z</dcterms:modified>
</cp:coreProperties>
</file>