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3" r:id="rId4"/>
    <p:sldId id="260" r:id="rId5"/>
    <p:sldId id="261" r:id="rId6"/>
    <p:sldId id="262" r:id="rId7"/>
    <p:sldId id="259" r:id="rId8"/>
    <p:sldId id="264" r:id="rId9"/>
    <p:sldId id="266" r:id="rId10"/>
    <p:sldId id="267" r:id="rId11"/>
    <p:sldId id="258" r:id="rId12"/>
    <p:sldId id="265" r:id="rId1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76" d="100"/>
          <a:sy n="76" d="100"/>
        </p:scale>
        <p:origin x="77"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228763A-2608-49B8-922C-04D748476CBF}"/>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6DED52F8-227C-4678-BBA1-59CC9A50ED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3A747DB0-E0C9-41AC-A833-98E067EAE2A2}"/>
              </a:ext>
            </a:extLst>
          </p:cNvPr>
          <p:cNvSpPr>
            <a:spLocks noGrp="1"/>
          </p:cNvSpPr>
          <p:nvPr>
            <p:ph type="dt" sz="half" idx="10"/>
          </p:nvPr>
        </p:nvSpPr>
        <p:spPr/>
        <p:txBody>
          <a:bodyPr/>
          <a:lstStyle/>
          <a:p>
            <a:fld id="{8E82A96E-C40A-468D-BC4C-92C51904082B}" type="datetimeFigureOut">
              <a:rPr lang="ar-SA" smtClean="0"/>
              <a:t>15/03/39</a:t>
            </a:fld>
            <a:endParaRPr lang="ar-SA"/>
          </a:p>
        </p:txBody>
      </p:sp>
      <p:sp>
        <p:nvSpPr>
          <p:cNvPr id="5" name="عنصر نائب للتذييل 4">
            <a:extLst>
              <a:ext uri="{FF2B5EF4-FFF2-40B4-BE49-F238E27FC236}">
                <a16:creationId xmlns:a16="http://schemas.microsoft.com/office/drawing/2014/main" id="{28032108-30A4-49F4-A539-DC3E0147569D}"/>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E27D9DFC-FCA2-4470-850B-AE9E40CC8F7F}"/>
              </a:ext>
            </a:extLst>
          </p:cNvPr>
          <p:cNvSpPr>
            <a:spLocks noGrp="1"/>
          </p:cNvSpPr>
          <p:nvPr>
            <p:ph type="sldNum" sz="quarter" idx="12"/>
          </p:nvPr>
        </p:nvSpPr>
        <p:spPr/>
        <p:txBody>
          <a:bodyPr/>
          <a:lstStyle/>
          <a:p>
            <a:fld id="{41F47D1A-9B6E-4BAC-BFF3-06D2168A45A7}" type="slidenum">
              <a:rPr lang="ar-SA" smtClean="0"/>
              <a:t>‹#›</a:t>
            </a:fld>
            <a:endParaRPr lang="ar-SA"/>
          </a:p>
        </p:txBody>
      </p:sp>
    </p:spTree>
    <p:extLst>
      <p:ext uri="{BB962C8B-B14F-4D97-AF65-F5344CB8AC3E}">
        <p14:creationId xmlns:p14="http://schemas.microsoft.com/office/powerpoint/2010/main" val="1381487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1EF6590-A1C6-45B3-BD2F-4481B8E5A709}"/>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C4BE4923-2BE0-471C-BBA2-37E494F3E20F}"/>
              </a:ext>
            </a:extLst>
          </p:cNvPr>
          <p:cNvSpPr>
            <a:spLocks noGrp="1"/>
          </p:cNvSpPr>
          <p:nvPr>
            <p:ph type="body" orient="vert" idx="1"/>
          </p:nvPr>
        </p:nvSpPr>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4881A620-D13C-42CD-B1CE-0902D7B72005}"/>
              </a:ext>
            </a:extLst>
          </p:cNvPr>
          <p:cNvSpPr>
            <a:spLocks noGrp="1"/>
          </p:cNvSpPr>
          <p:nvPr>
            <p:ph type="dt" sz="half" idx="10"/>
          </p:nvPr>
        </p:nvSpPr>
        <p:spPr/>
        <p:txBody>
          <a:bodyPr/>
          <a:lstStyle/>
          <a:p>
            <a:fld id="{8E82A96E-C40A-468D-BC4C-92C51904082B}" type="datetimeFigureOut">
              <a:rPr lang="ar-SA" smtClean="0"/>
              <a:t>15/03/39</a:t>
            </a:fld>
            <a:endParaRPr lang="ar-SA"/>
          </a:p>
        </p:txBody>
      </p:sp>
      <p:sp>
        <p:nvSpPr>
          <p:cNvPr id="5" name="عنصر نائب للتذييل 4">
            <a:extLst>
              <a:ext uri="{FF2B5EF4-FFF2-40B4-BE49-F238E27FC236}">
                <a16:creationId xmlns:a16="http://schemas.microsoft.com/office/drawing/2014/main" id="{E13E669A-B009-473C-B59A-EDEDBE7F750F}"/>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AB211FD8-9B18-4866-BC6F-BA357219D4A2}"/>
              </a:ext>
            </a:extLst>
          </p:cNvPr>
          <p:cNvSpPr>
            <a:spLocks noGrp="1"/>
          </p:cNvSpPr>
          <p:nvPr>
            <p:ph type="sldNum" sz="quarter" idx="12"/>
          </p:nvPr>
        </p:nvSpPr>
        <p:spPr/>
        <p:txBody>
          <a:bodyPr/>
          <a:lstStyle/>
          <a:p>
            <a:fld id="{41F47D1A-9B6E-4BAC-BFF3-06D2168A45A7}" type="slidenum">
              <a:rPr lang="ar-SA" smtClean="0"/>
              <a:t>‹#›</a:t>
            </a:fld>
            <a:endParaRPr lang="ar-SA"/>
          </a:p>
        </p:txBody>
      </p:sp>
    </p:spTree>
    <p:extLst>
      <p:ext uri="{BB962C8B-B14F-4D97-AF65-F5344CB8AC3E}">
        <p14:creationId xmlns:p14="http://schemas.microsoft.com/office/powerpoint/2010/main" val="2659609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AF1BC061-95B3-4107-AB1B-D67667254537}"/>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80C3E5BB-085E-4442-91CA-BD4D34F831A4}"/>
              </a:ext>
            </a:extLst>
          </p:cNvPr>
          <p:cNvSpPr>
            <a:spLocks noGrp="1"/>
          </p:cNvSpPr>
          <p:nvPr>
            <p:ph type="body" orient="vert" idx="1"/>
          </p:nvPr>
        </p:nvSpPr>
        <p:spPr>
          <a:xfrm>
            <a:off x="838200" y="365125"/>
            <a:ext cx="7734300" cy="5811838"/>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593624BA-0AFB-4F3D-9E5E-F5B7C71F8213}"/>
              </a:ext>
            </a:extLst>
          </p:cNvPr>
          <p:cNvSpPr>
            <a:spLocks noGrp="1"/>
          </p:cNvSpPr>
          <p:nvPr>
            <p:ph type="dt" sz="half" idx="10"/>
          </p:nvPr>
        </p:nvSpPr>
        <p:spPr/>
        <p:txBody>
          <a:bodyPr/>
          <a:lstStyle/>
          <a:p>
            <a:fld id="{8E82A96E-C40A-468D-BC4C-92C51904082B}" type="datetimeFigureOut">
              <a:rPr lang="ar-SA" smtClean="0"/>
              <a:t>15/03/39</a:t>
            </a:fld>
            <a:endParaRPr lang="ar-SA"/>
          </a:p>
        </p:txBody>
      </p:sp>
      <p:sp>
        <p:nvSpPr>
          <p:cNvPr id="5" name="عنصر نائب للتذييل 4">
            <a:extLst>
              <a:ext uri="{FF2B5EF4-FFF2-40B4-BE49-F238E27FC236}">
                <a16:creationId xmlns:a16="http://schemas.microsoft.com/office/drawing/2014/main" id="{75010191-1BE0-475C-9FCC-0E1D1EBF7565}"/>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F587586C-4EC3-46D4-950B-46C940EB6D5C}"/>
              </a:ext>
            </a:extLst>
          </p:cNvPr>
          <p:cNvSpPr>
            <a:spLocks noGrp="1"/>
          </p:cNvSpPr>
          <p:nvPr>
            <p:ph type="sldNum" sz="quarter" idx="12"/>
          </p:nvPr>
        </p:nvSpPr>
        <p:spPr/>
        <p:txBody>
          <a:bodyPr/>
          <a:lstStyle/>
          <a:p>
            <a:fld id="{41F47D1A-9B6E-4BAC-BFF3-06D2168A45A7}" type="slidenum">
              <a:rPr lang="ar-SA" smtClean="0"/>
              <a:t>‹#›</a:t>
            </a:fld>
            <a:endParaRPr lang="ar-SA"/>
          </a:p>
        </p:txBody>
      </p:sp>
    </p:spTree>
    <p:extLst>
      <p:ext uri="{BB962C8B-B14F-4D97-AF65-F5344CB8AC3E}">
        <p14:creationId xmlns:p14="http://schemas.microsoft.com/office/powerpoint/2010/main" val="9844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C4877F1-AADC-45FE-9B82-8725B903E008}"/>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AFB06DEA-7D98-4369-BF48-F622F29CA872}"/>
              </a:ext>
            </a:extLst>
          </p:cNvPr>
          <p:cNvSpPr>
            <a:spLocks noGrp="1"/>
          </p:cNvSpPr>
          <p:nvPr>
            <p:ph idx="1"/>
          </p:nvPr>
        </p:nvSpPr>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ECEBE56C-5212-4A3D-923A-926339D834E0}"/>
              </a:ext>
            </a:extLst>
          </p:cNvPr>
          <p:cNvSpPr>
            <a:spLocks noGrp="1"/>
          </p:cNvSpPr>
          <p:nvPr>
            <p:ph type="dt" sz="half" idx="10"/>
          </p:nvPr>
        </p:nvSpPr>
        <p:spPr/>
        <p:txBody>
          <a:bodyPr/>
          <a:lstStyle/>
          <a:p>
            <a:fld id="{8E82A96E-C40A-468D-BC4C-92C51904082B}" type="datetimeFigureOut">
              <a:rPr lang="ar-SA" smtClean="0"/>
              <a:t>15/03/39</a:t>
            </a:fld>
            <a:endParaRPr lang="ar-SA"/>
          </a:p>
        </p:txBody>
      </p:sp>
      <p:sp>
        <p:nvSpPr>
          <p:cNvPr id="5" name="عنصر نائب للتذييل 4">
            <a:extLst>
              <a:ext uri="{FF2B5EF4-FFF2-40B4-BE49-F238E27FC236}">
                <a16:creationId xmlns:a16="http://schemas.microsoft.com/office/drawing/2014/main" id="{43EC2BB5-02A4-4AA1-8947-CEEFB6E3CE50}"/>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AD356B03-A12C-413E-B1D0-B4748AFFCDDB}"/>
              </a:ext>
            </a:extLst>
          </p:cNvPr>
          <p:cNvSpPr>
            <a:spLocks noGrp="1"/>
          </p:cNvSpPr>
          <p:nvPr>
            <p:ph type="sldNum" sz="quarter" idx="12"/>
          </p:nvPr>
        </p:nvSpPr>
        <p:spPr/>
        <p:txBody>
          <a:bodyPr/>
          <a:lstStyle/>
          <a:p>
            <a:fld id="{41F47D1A-9B6E-4BAC-BFF3-06D2168A45A7}" type="slidenum">
              <a:rPr lang="ar-SA" smtClean="0"/>
              <a:t>‹#›</a:t>
            </a:fld>
            <a:endParaRPr lang="ar-SA"/>
          </a:p>
        </p:txBody>
      </p:sp>
    </p:spTree>
    <p:extLst>
      <p:ext uri="{BB962C8B-B14F-4D97-AF65-F5344CB8AC3E}">
        <p14:creationId xmlns:p14="http://schemas.microsoft.com/office/powerpoint/2010/main" val="2234717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B4B5D75-BBF4-4464-AEA1-A04C4E266C89}"/>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C3735173-B7AC-4B1F-AAE3-D85BEE7786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عنصر نائب للتاريخ 3">
            <a:extLst>
              <a:ext uri="{FF2B5EF4-FFF2-40B4-BE49-F238E27FC236}">
                <a16:creationId xmlns:a16="http://schemas.microsoft.com/office/drawing/2014/main" id="{AAA3295B-8DAB-4CEB-B067-2B36C77D3693}"/>
              </a:ext>
            </a:extLst>
          </p:cNvPr>
          <p:cNvSpPr>
            <a:spLocks noGrp="1"/>
          </p:cNvSpPr>
          <p:nvPr>
            <p:ph type="dt" sz="half" idx="10"/>
          </p:nvPr>
        </p:nvSpPr>
        <p:spPr/>
        <p:txBody>
          <a:bodyPr/>
          <a:lstStyle/>
          <a:p>
            <a:fld id="{8E82A96E-C40A-468D-BC4C-92C51904082B}" type="datetimeFigureOut">
              <a:rPr lang="ar-SA" smtClean="0"/>
              <a:t>15/03/39</a:t>
            </a:fld>
            <a:endParaRPr lang="ar-SA"/>
          </a:p>
        </p:txBody>
      </p:sp>
      <p:sp>
        <p:nvSpPr>
          <p:cNvPr id="5" name="عنصر نائب للتذييل 4">
            <a:extLst>
              <a:ext uri="{FF2B5EF4-FFF2-40B4-BE49-F238E27FC236}">
                <a16:creationId xmlns:a16="http://schemas.microsoft.com/office/drawing/2014/main" id="{BDD1671B-DFA4-4535-9C75-44D1F0FE3134}"/>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55668079-91DF-4AF6-B456-33E1D1DFD958}"/>
              </a:ext>
            </a:extLst>
          </p:cNvPr>
          <p:cNvSpPr>
            <a:spLocks noGrp="1"/>
          </p:cNvSpPr>
          <p:nvPr>
            <p:ph type="sldNum" sz="quarter" idx="12"/>
          </p:nvPr>
        </p:nvSpPr>
        <p:spPr/>
        <p:txBody>
          <a:bodyPr/>
          <a:lstStyle/>
          <a:p>
            <a:fld id="{41F47D1A-9B6E-4BAC-BFF3-06D2168A45A7}" type="slidenum">
              <a:rPr lang="ar-SA" smtClean="0"/>
              <a:t>‹#›</a:t>
            </a:fld>
            <a:endParaRPr lang="ar-SA"/>
          </a:p>
        </p:txBody>
      </p:sp>
    </p:spTree>
    <p:extLst>
      <p:ext uri="{BB962C8B-B14F-4D97-AF65-F5344CB8AC3E}">
        <p14:creationId xmlns:p14="http://schemas.microsoft.com/office/powerpoint/2010/main" val="4195217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456DF29-FA78-4218-BD0D-B8EFA4B77E2C}"/>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0479B163-5DC8-499A-8CAB-29C31021042A}"/>
              </a:ext>
            </a:extLst>
          </p:cNvPr>
          <p:cNvSpPr>
            <a:spLocks noGrp="1"/>
          </p:cNvSpPr>
          <p:nvPr>
            <p:ph sz="half" idx="1"/>
          </p:nvPr>
        </p:nvSpPr>
        <p:spPr>
          <a:xfrm>
            <a:off x="838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9062390E-9047-4554-A8AB-3EB5B5BB779A}"/>
              </a:ext>
            </a:extLst>
          </p:cNvPr>
          <p:cNvSpPr>
            <a:spLocks noGrp="1"/>
          </p:cNvSpPr>
          <p:nvPr>
            <p:ph sz="half" idx="2"/>
          </p:nvPr>
        </p:nvSpPr>
        <p:spPr>
          <a:xfrm>
            <a:off x="6172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2AB4639D-7411-4906-ADDE-05C0E46359ED}"/>
              </a:ext>
            </a:extLst>
          </p:cNvPr>
          <p:cNvSpPr>
            <a:spLocks noGrp="1"/>
          </p:cNvSpPr>
          <p:nvPr>
            <p:ph type="dt" sz="half" idx="10"/>
          </p:nvPr>
        </p:nvSpPr>
        <p:spPr/>
        <p:txBody>
          <a:bodyPr/>
          <a:lstStyle/>
          <a:p>
            <a:fld id="{8E82A96E-C40A-468D-BC4C-92C51904082B}" type="datetimeFigureOut">
              <a:rPr lang="ar-SA" smtClean="0"/>
              <a:t>15/03/39</a:t>
            </a:fld>
            <a:endParaRPr lang="ar-SA"/>
          </a:p>
        </p:txBody>
      </p:sp>
      <p:sp>
        <p:nvSpPr>
          <p:cNvPr id="6" name="عنصر نائب للتذييل 5">
            <a:extLst>
              <a:ext uri="{FF2B5EF4-FFF2-40B4-BE49-F238E27FC236}">
                <a16:creationId xmlns:a16="http://schemas.microsoft.com/office/drawing/2014/main" id="{77EB97B8-12B8-4928-ACBB-9393672D07FE}"/>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F3539796-C08C-46DA-B1EB-CFD97B19DD00}"/>
              </a:ext>
            </a:extLst>
          </p:cNvPr>
          <p:cNvSpPr>
            <a:spLocks noGrp="1"/>
          </p:cNvSpPr>
          <p:nvPr>
            <p:ph type="sldNum" sz="quarter" idx="12"/>
          </p:nvPr>
        </p:nvSpPr>
        <p:spPr/>
        <p:txBody>
          <a:bodyPr/>
          <a:lstStyle/>
          <a:p>
            <a:fld id="{41F47D1A-9B6E-4BAC-BFF3-06D2168A45A7}" type="slidenum">
              <a:rPr lang="ar-SA" smtClean="0"/>
              <a:t>‹#›</a:t>
            </a:fld>
            <a:endParaRPr lang="ar-SA"/>
          </a:p>
        </p:txBody>
      </p:sp>
    </p:spTree>
    <p:extLst>
      <p:ext uri="{BB962C8B-B14F-4D97-AF65-F5344CB8AC3E}">
        <p14:creationId xmlns:p14="http://schemas.microsoft.com/office/powerpoint/2010/main" val="3471735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728497C-9E48-46E0-A6F6-56E255AD00FD}"/>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AB51DC2F-818D-4E8D-8733-54F3207644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عنصر نائب للمحتوى 3">
            <a:extLst>
              <a:ext uri="{FF2B5EF4-FFF2-40B4-BE49-F238E27FC236}">
                <a16:creationId xmlns:a16="http://schemas.microsoft.com/office/drawing/2014/main" id="{C977B268-7B81-40B0-93AC-4DE6CDCA273F}"/>
              </a:ext>
            </a:extLst>
          </p:cNvPr>
          <p:cNvSpPr>
            <a:spLocks noGrp="1"/>
          </p:cNvSpPr>
          <p:nvPr>
            <p:ph sz="half" idx="2"/>
          </p:nvPr>
        </p:nvSpPr>
        <p:spPr>
          <a:xfrm>
            <a:off x="839788" y="2505075"/>
            <a:ext cx="5157787"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1D16D917-9737-49A7-812D-79014863EC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عنصر نائب للمحتوى 5">
            <a:extLst>
              <a:ext uri="{FF2B5EF4-FFF2-40B4-BE49-F238E27FC236}">
                <a16:creationId xmlns:a16="http://schemas.microsoft.com/office/drawing/2014/main" id="{EE82D6E5-054C-4457-821F-DDA2C63EB79C}"/>
              </a:ext>
            </a:extLst>
          </p:cNvPr>
          <p:cNvSpPr>
            <a:spLocks noGrp="1"/>
          </p:cNvSpPr>
          <p:nvPr>
            <p:ph sz="quarter" idx="4"/>
          </p:nvPr>
        </p:nvSpPr>
        <p:spPr>
          <a:xfrm>
            <a:off x="6172200" y="2505075"/>
            <a:ext cx="5183188"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A0535BB1-07E4-41C7-A540-B43B8D52FD59}"/>
              </a:ext>
            </a:extLst>
          </p:cNvPr>
          <p:cNvSpPr>
            <a:spLocks noGrp="1"/>
          </p:cNvSpPr>
          <p:nvPr>
            <p:ph type="dt" sz="half" idx="10"/>
          </p:nvPr>
        </p:nvSpPr>
        <p:spPr/>
        <p:txBody>
          <a:bodyPr/>
          <a:lstStyle/>
          <a:p>
            <a:fld id="{8E82A96E-C40A-468D-BC4C-92C51904082B}" type="datetimeFigureOut">
              <a:rPr lang="ar-SA" smtClean="0"/>
              <a:t>15/03/39</a:t>
            </a:fld>
            <a:endParaRPr lang="ar-SA"/>
          </a:p>
        </p:txBody>
      </p:sp>
      <p:sp>
        <p:nvSpPr>
          <p:cNvPr id="8" name="عنصر نائب للتذييل 7">
            <a:extLst>
              <a:ext uri="{FF2B5EF4-FFF2-40B4-BE49-F238E27FC236}">
                <a16:creationId xmlns:a16="http://schemas.microsoft.com/office/drawing/2014/main" id="{4155A8CA-8094-4C2B-B260-8EAD74BAD391}"/>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6A3E18F0-AF72-4E96-84AC-3068B416C3D4}"/>
              </a:ext>
            </a:extLst>
          </p:cNvPr>
          <p:cNvSpPr>
            <a:spLocks noGrp="1"/>
          </p:cNvSpPr>
          <p:nvPr>
            <p:ph type="sldNum" sz="quarter" idx="12"/>
          </p:nvPr>
        </p:nvSpPr>
        <p:spPr/>
        <p:txBody>
          <a:bodyPr/>
          <a:lstStyle/>
          <a:p>
            <a:fld id="{41F47D1A-9B6E-4BAC-BFF3-06D2168A45A7}" type="slidenum">
              <a:rPr lang="ar-SA" smtClean="0"/>
              <a:t>‹#›</a:t>
            </a:fld>
            <a:endParaRPr lang="ar-SA"/>
          </a:p>
        </p:txBody>
      </p:sp>
    </p:spTree>
    <p:extLst>
      <p:ext uri="{BB962C8B-B14F-4D97-AF65-F5344CB8AC3E}">
        <p14:creationId xmlns:p14="http://schemas.microsoft.com/office/powerpoint/2010/main" val="2560795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F666EA7-B7E8-4508-B1FC-FAAE65259125}"/>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69CFC155-4EAB-4C1F-93AA-4B40E8237076}"/>
              </a:ext>
            </a:extLst>
          </p:cNvPr>
          <p:cNvSpPr>
            <a:spLocks noGrp="1"/>
          </p:cNvSpPr>
          <p:nvPr>
            <p:ph type="dt" sz="half" idx="10"/>
          </p:nvPr>
        </p:nvSpPr>
        <p:spPr/>
        <p:txBody>
          <a:bodyPr/>
          <a:lstStyle/>
          <a:p>
            <a:fld id="{8E82A96E-C40A-468D-BC4C-92C51904082B}" type="datetimeFigureOut">
              <a:rPr lang="ar-SA" smtClean="0"/>
              <a:t>15/03/39</a:t>
            </a:fld>
            <a:endParaRPr lang="ar-SA"/>
          </a:p>
        </p:txBody>
      </p:sp>
      <p:sp>
        <p:nvSpPr>
          <p:cNvPr id="4" name="عنصر نائب للتذييل 3">
            <a:extLst>
              <a:ext uri="{FF2B5EF4-FFF2-40B4-BE49-F238E27FC236}">
                <a16:creationId xmlns:a16="http://schemas.microsoft.com/office/drawing/2014/main" id="{15091D4B-BB8E-481F-BCCB-885F04980F75}"/>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35FB768A-E56A-4948-935D-ACC7510BAFEF}"/>
              </a:ext>
            </a:extLst>
          </p:cNvPr>
          <p:cNvSpPr>
            <a:spLocks noGrp="1"/>
          </p:cNvSpPr>
          <p:nvPr>
            <p:ph type="sldNum" sz="quarter" idx="12"/>
          </p:nvPr>
        </p:nvSpPr>
        <p:spPr/>
        <p:txBody>
          <a:bodyPr/>
          <a:lstStyle/>
          <a:p>
            <a:fld id="{41F47D1A-9B6E-4BAC-BFF3-06D2168A45A7}" type="slidenum">
              <a:rPr lang="ar-SA" smtClean="0"/>
              <a:t>‹#›</a:t>
            </a:fld>
            <a:endParaRPr lang="ar-SA"/>
          </a:p>
        </p:txBody>
      </p:sp>
    </p:spTree>
    <p:extLst>
      <p:ext uri="{BB962C8B-B14F-4D97-AF65-F5344CB8AC3E}">
        <p14:creationId xmlns:p14="http://schemas.microsoft.com/office/powerpoint/2010/main" val="1652206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71275C56-F89A-408E-BB5A-E75ECC14F02B}"/>
              </a:ext>
            </a:extLst>
          </p:cNvPr>
          <p:cNvSpPr>
            <a:spLocks noGrp="1"/>
          </p:cNvSpPr>
          <p:nvPr>
            <p:ph type="dt" sz="half" idx="10"/>
          </p:nvPr>
        </p:nvSpPr>
        <p:spPr/>
        <p:txBody>
          <a:bodyPr/>
          <a:lstStyle/>
          <a:p>
            <a:fld id="{8E82A96E-C40A-468D-BC4C-92C51904082B}" type="datetimeFigureOut">
              <a:rPr lang="ar-SA" smtClean="0"/>
              <a:t>15/03/39</a:t>
            </a:fld>
            <a:endParaRPr lang="ar-SA"/>
          </a:p>
        </p:txBody>
      </p:sp>
      <p:sp>
        <p:nvSpPr>
          <p:cNvPr id="3" name="عنصر نائب للتذييل 2">
            <a:extLst>
              <a:ext uri="{FF2B5EF4-FFF2-40B4-BE49-F238E27FC236}">
                <a16:creationId xmlns:a16="http://schemas.microsoft.com/office/drawing/2014/main" id="{755001E3-F439-4082-BAD6-E93F95D23CFC}"/>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B6C4FEA2-4EE2-49C6-B82B-88C3E8E34ACB}"/>
              </a:ext>
            </a:extLst>
          </p:cNvPr>
          <p:cNvSpPr>
            <a:spLocks noGrp="1"/>
          </p:cNvSpPr>
          <p:nvPr>
            <p:ph type="sldNum" sz="quarter" idx="12"/>
          </p:nvPr>
        </p:nvSpPr>
        <p:spPr/>
        <p:txBody>
          <a:bodyPr/>
          <a:lstStyle/>
          <a:p>
            <a:fld id="{41F47D1A-9B6E-4BAC-BFF3-06D2168A45A7}" type="slidenum">
              <a:rPr lang="ar-SA" smtClean="0"/>
              <a:t>‹#›</a:t>
            </a:fld>
            <a:endParaRPr lang="ar-SA"/>
          </a:p>
        </p:txBody>
      </p:sp>
    </p:spTree>
    <p:extLst>
      <p:ext uri="{BB962C8B-B14F-4D97-AF65-F5344CB8AC3E}">
        <p14:creationId xmlns:p14="http://schemas.microsoft.com/office/powerpoint/2010/main" val="364712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AF03815-CEC1-4F1C-948F-4E8EA5A2917E}"/>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DDE27215-38F8-4AD3-A485-3135F2A60F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6BD87C6E-97D4-4AEC-B177-EC397B95FA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F2CD375A-C8E7-4AE4-BB54-2214185EB88E}"/>
              </a:ext>
            </a:extLst>
          </p:cNvPr>
          <p:cNvSpPr>
            <a:spLocks noGrp="1"/>
          </p:cNvSpPr>
          <p:nvPr>
            <p:ph type="dt" sz="half" idx="10"/>
          </p:nvPr>
        </p:nvSpPr>
        <p:spPr/>
        <p:txBody>
          <a:bodyPr/>
          <a:lstStyle/>
          <a:p>
            <a:fld id="{8E82A96E-C40A-468D-BC4C-92C51904082B}" type="datetimeFigureOut">
              <a:rPr lang="ar-SA" smtClean="0"/>
              <a:t>15/03/39</a:t>
            </a:fld>
            <a:endParaRPr lang="ar-SA"/>
          </a:p>
        </p:txBody>
      </p:sp>
      <p:sp>
        <p:nvSpPr>
          <p:cNvPr id="6" name="عنصر نائب للتذييل 5">
            <a:extLst>
              <a:ext uri="{FF2B5EF4-FFF2-40B4-BE49-F238E27FC236}">
                <a16:creationId xmlns:a16="http://schemas.microsoft.com/office/drawing/2014/main" id="{C48D8315-EDBA-4129-AD26-583E7B29A942}"/>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DB6960B5-AC2A-4FB2-9975-EC1C48F8893B}"/>
              </a:ext>
            </a:extLst>
          </p:cNvPr>
          <p:cNvSpPr>
            <a:spLocks noGrp="1"/>
          </p:cNvSpPr>
          <p:nvPr>
            <p:ph type="sldNum" sz="quarter" idx="12"/>
          </p:nvPr>
        </p:nvSpPr>
        <p:spPr/>
        <p:txBody>
          <a:bodyPr/>
          <a:lstStyle/>
          <a:p>
            <a:fld id="{41F47D1A-9B6E-4BAC-BFF3-06D2168A45A7}" type="slidenum">
              <a:rPr lang="ar-SA" smtClean="0"/>
              <a:t>‹#›</a:t>
            </a:fld>
            <a:endParaRPr lang="ar-SA"/>
          </a:p>
        </p:txBody>
      </p:sp>
    </p:spTree>
    <p:extLst>
      <p:ext uri="{BB962C8B-B14F-4D97-AF65-F5344CB8AC3E}">
        <p14:creationId xmlns:p14="http://schemas.microsoft.com/office/powerpoint/2010/main" val="1786661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BB0EAC6-7C58-49F1-ABCF-0E9D024C6F9A}"/>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68B54D9C-1BA5-41E6-B894-4B393ACBF7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661C4893-1839-4535-A8E0-FAF1AC820F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986D46DC-1CFE-4817-8C37-7C757BD98BB3}"/>
              </a:ext>
            </a:extLst>
          </p:cNvPr>
          <p:cNvSpPr>
            <a:spLocks noGrp="1"/>
          </p:cNvSpPr>
          <p:nvPr>
            <p:ph type="dt" sz="half" idx="10"/>
          </p:nvPr>
        </p:nvSpPr>
        <p:spPr/>
        <p:txBody>
          <a:bodyPr/>
          <a:lstStyle/>
          <a:p>
            <a:fld id="{8E82A96E-C40A-468D-BC4C-92C51904082B}" type="datetimeFigureOut">
              <a:rPr lang="ar-SA" smtClean="0"/>
              <a:t>15/03/39</a:t>
            </a:fld>
            <a:endParaRPr lang="ar-SA"/>
          </a:p>
        </p:txBody>
      </p:sp>
      <p:sp>
        <p:nvSpPr>
          <p:cNvPr id="6" name="عنصر نائب للتذييل 5">
            <a:extLst>
              <a:ext uri="{FF2B5EF4-FFF2-40B4-BE49-F238E27FC236}">
                <a16:creationId xmlns:a16="http://schemas.microsoft.com/office/drawing/2014/main" id="{6EF19F81-19F4-4E00-AC03-0F3F1367A5ED}"/>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1F2678B0-5F68-4C99-84DB-E644E10BC60C}"/>
              </a:ext>
            </a:extLst>
          </p:cNvPr>
          <p:cNvSpPr>
            <a:spLocks noGrp="1"/>
          </p:cNvSpPr>
          <p:nvPr>
            <p:ph type="sldNum" sz="quarter" idx="12"/>
          </p:nvPr>
        </p:nvSpPr>
        <p:spPr/>
        <p:txBody>
          <a:bodyPr/>
          <a:lstStyle/>
          <a:p>
            <a:fld id="{41F47D1A-9B6E-4BAC-BFF3-06D2168A45A7}" type="slidenum">
              <a:rPr lang="ar-SA" smtClean="0"/>
              <a:t>‹#›</a:t>
            </a:fld>
            <a:endParaRPr lang="ar-SA"/>
          </a:p>
        </p:txBody>
      </p:sp>
    </p:spTree>
    <p:extLst>
      <p:ext uri="{BB962C8B-B14F-4D97-AF65-F5344CB8AC3E}">
        <p14:creationId xmlns:p14="http://schemas.microsoft.com/office/powerpoint/2010/main" val="2044803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63FC0535-EFDB-42EF-907D-101ADFD7953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B8DB724E-6B54-4C3D-91E4-7D6601413F3F}"/>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BD3E5CD4-5AA4-48D2-AF8B-717F740FC454}"/>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E82A96E-C40A-468D-BC4C-92C51904082B}" type="datetimeFigureOut">
              <a:rPr lang="ar-SA" smtClean="0"/>
              <a:t>15/03/39</a:t>
            </a:fld>
            <a:endParaRPr lang="ar-SA"/>
          </a:p>
        </p:txBody>
      </p:sp>
      <p:sp>
        <p:nvSpPr>
          <p:cNvPr id="5" name="عنصر نائب للتذييل 4">
            <a:extLst>
              <a:ext uri="{FF2B5EF4-FFF2-40B4-BE49-F238E27FC236}">
                <a16:creationId xmlns:a16="http://schemas.microsoft.com/office/drawing/2014/main" id="{ACD1952D-6B1C-4F00-B09A-BA9E1F61A4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327D3906-C8CC-414E-8AAC-E3990F6C45A3}"/>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1F47D1A-9B6E-4BAC-BFF3-06D2168A45A7}" type="slidenum">
              <a:rPr lang="ar-SA" smtClean="0"/>
              <a:t>‹#›</a:t>
            </a:fld>
            <a:endParaRPr lang="ar-SA"/>
          </a:p>
        </p:txBody>
      </p:sp>
    </p:spTree>
    <p:extLst>
      <p:ext uri="{BB962C8B-B14F-4D97-AF65-F5344CB8AC3E}">
        <p14:creationId xmlns:p14="http://schemas.microsoft.com/office/powerpoint/2010/main" val="1735113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005AA18-85EA-4E86-8BFD-0CC3679A2D4C}"/>
              </a:ext>
            </a:extLst>
          </p:cNvPr>
          <p:cNvSpPr>
            <a:spLocks noGrp="1"/>
          </p:cNvSpPr>
          <p:nvPr>
            <p:ph type="ctrTitle"/>
          </p:nvPr>
        </p:nvSpPr>
        <p:spPr>
          <a:xfrm>
            <a:off x="1785257" y="1245996"/>
            <a:ext cx="9144000" cy="3761171"/>
          </a:xfrm>
        </p:spPr>
        <p:txBody>
          <a:bodyPr>
            <a:normAutofit/>
          </a:bodyPr>
          <a:lstStyle/>
          <a:p>
            <a:pPr algn="r"/>
            <a:r>
              <a:rPr lang="ar-SA" dirty="0"/>
              <a:t>الاضطرابات العقلية:</a:t>
            </a:r>
            <a:br>
              <a:rPr lang="ar-SA" dirty="0"/>
            </a:br>
            <a:br>
              <a:rPr lang="ar-SA" dirty="0"/>
            </a:br>
            <a:r>
              <a:rPr lang="ar-SA" sz="3600" dirty="0"/>
              <a:t>1- الفصام</a:t>
            </a:r>
            <a:br>
              <a:rPr lang="ar-SA" sz="3600" dirty="0"/>
            </a:br>
            <a:r>
              <a:rPr lang="ar-SA" sz="3600" dirty="0"/>
              <a:t>2- </a:t>
            </a:r>
            <a:r>
              <a:rPr lang="ar-SA" sz="3600" dirty="0" err="1"/>
              <a:t>البارانويا</a:t>
            </a:r>
            <a:br>
              <a:rPr lang="ar-SA" sz="3600" dirty="0"/>
            </a:br>
            <a:r>
              <a:rPr lang="ar-SA" sz="3600" dirty="0"/>
              <a:t>3- الاضطراب الوجداني ثنائي القطب</a:t>
            </a:r>
          </a:p>
        </p:txBody>
      </p:sp>
      <p:pic>
        <p:nvPicPr>
          <p:cNvPr id="1028" name="Picture 4" descr="https://media4.picsearch.com/is?nlxn_xjHGKDGg0MkX54SxqS3raQBqA_-W9Pm1c7aXTY&amp;height=207">
            <a:extLst>
              <a:ext uri="{FF2B5EF4-FFF2-40B4-BE49-F238E27FC236}">
                <a16:creationId xmlns:a16="http://schemas.microsoft.com/office/drawing/2014/main" id="{AEA39F64-D973-4B9F-B2A6-6D8770C0E9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775" y="1245996"/>
            <a:ext cx="3248025" cy="197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062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D233689-8AA1-4C8B-8481-B2ED36320BF9}"/>
              </a:ext>
            </a:extLst>
          </p:cNvPr>
          <p:cNvSpPr>
            <a:spLocks noGrp="1"/>
          </p:cNvSpPr>
          <p:nvPr>
            <p:ph type="title"/>
          </p:nvPr>
        </p:nvSpPr>
        <p:spPr/>
        <p:txBody>
          <a:bodyPr/>
          <a:lstStyle/>
          <a:p>
            <a:pPr algn="ctr"/>
            <a:r>
              <a:rPr lang="ar-SA" dirty="0"/>
              <a:t>أعراض الاكتئاب</a:t>
            </a:r>
          </a:p>
        </p:txBody>
      </p:sp>
      <p:sp>
        <p:nvSpPr>
          <p:cNvPr id="3" name="عنصر نائب للمحتوى 2">
            <a:extLst>
              <a:ext uri="{FF2B5EF4-FFF2-40B4-BE49-F238E27FC236}">
                <a16:creationId xmlns:a16="http://schemas.microsoft.com/office/drawing/2014/main" id="{9036E190-BA05-4F22-8659-AAE064506F2A}"/>
              </a:ext>
            </a:extLst>
          </p:cNvPr>
          <p:cNvSpPr>
            <a:spLocks noGrp="1"/>
          </p:cNvSpPr>
          <p:nvPr>
            <p:ph idx="1"/>
          </p:nvPr>
        </p:nvSpPr>
        <p:spPr/>
        <p:txBody>
          <a:bodyPr/>
          <a:lstStyle/>
          <a:p>
            <a:r>
              <a:rPr lang="ar-SA" dirty="0"/>
              <a:t>من الممكن أن يكون مصحوب </a:t>
            </a:r>
            <a:r>
              <a:rPr lang="ar-SA" dirty="0" err="1"/>
              <a:t>بهلاوس</a:t>
            </a:r>
            <a:r>
              <a:rPr lang="ar-SA" dirty="0"/>
              <a:t> وضلالات اضطهاد</a:t>
            </a:r>
          </a:p>
          <a:p>
            <a:r>
              <a:rPr lang="ar-SA" dirty="0"/>
              <a:t>أعراض الاكتئاب: حزن، بكاء، عدم اهتمام بالمظهر....الخ</a:t>
            </a:r>
          </a:p>
        </p:txBody>
      </p:sp>
    </p:spTree>
    <p:extLst>
      <p:ext uri="{BB962C8B-B14F-4D97-AF65-F5344CB8AC3E}">
        <p14:creationId xmlns:p14="http://schemas.microsoft.com/office/powerpoint/2010/main" val="4069201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A50D8B-A098-450F-BF30-57BFF4BCDC7D}"/>
              </a:ext>
            </a:extLst>
          </p:cNvPr>
          <p:cNvSpPr>
            <a:spLocks noGrp="1"/>
          </p:cNvSpPr>
          <p:nvPr>
            <p:ph type="title"/>
          </p:nvPr>
        </p:nvSpPr>
        <p:spPr/>
        <p:txBody>
          <a:bodyPr/>
          <a:lstStyle/>
          <a:p>
            <a:pPr algn="ctr"/>
            <a:r>
              <a:rPr lang="ar-SA" dirty="0"/>
              <a:t>ذهان الهوس </a:t>
            </a:r>
            <a:r>
              <a:rPr lang="ar-SA" dirty="0" err="1"/>
              <a:t>والإكتئاب</a:t>
            </a:r>
            <a:endParaRPr lang="ar-SA" dirty="0"/>
          </a:p>
        </p:txBody>
      </p:sp>
      <p:sp>
        <p:nvSpPr>
          <p:cNvPr id="3" name="عنصر نائب للمحتوى 2">
            <a:extLst>
              <a:ext uri="{FF2B5EF4-FFF2-40B4-BE49-F238E27FC236}">
                <a16:creationId xmlns:a16="http://schemas.microsoft.com/office/drawing/2014/main" id="{152C91FA-D641-41C1-B327-33B14EB5BEAD}"/>
              </a:ext>
            </a:extLst>
          </p:cNvPr>
          <p:cNvSpPr>
            <a:spLocks noGrp="1"/>
          </p:cNvSpPr>
          <p:nvPr>
            <p:ph idx="1"/>
          </p:nvPr>
        </p:nvSpPr>
        <p:spPr/>
        <p:txBody>
          <a:bodyPr/>
          <a:lstStyle/>
          <a:p>
            <a:r>
              <a:rPr lang="ar-SA" dirty="0"/>
              <a:t>أعراض الهوس</a:t>
            </a:r>
          </a:p>
          <a:p>
            <a:r>
              <a:rPr lang="ar-SA" dirty="0"/>
              <a:t>أعراض الاكتئاب</a:t>
            </a:r>
          </a:p>
          <a:p>
            <a:endParaRPr lang="ar-SA" dirty="0"/>
          </a:p>
          <a:p>
            <a:r>
              <a:rPr lang="ar-SA" dirty="0"/>
              <a:t>اضطراب وجداني مع اعراض </a:t>
            </a:r>
            <a:r>
              <a:rPr lang="ar-SA" dirty="0" err="1"/>
              <a:t>ذهانية</a:t>
            </a:r>
            <a:endParaRPr lang="ar-SA" dirty="0"/>
          </a:p>
          <a:p>
            <a:endParaRPr lang="ar-SA" dirty="0"/>
          </a:p>
          <a:p>
            <a:r>
              <a:rPr lang="ar-SA" dirty="0"/>
              <a:t>أطول مدة يستمر فيها الهوس بدون علاج</a:t>
            </a:r>
          </a:p>
          <a:p>
            <a:r>
              <a:rPr lang="ar-SA" dirty="0"/>
              <a:t>أطول مدة يستمر فيها الاكتئاب بدون علاج</a:t>
            </a:r>
          </a:p>
        </p:txBody>
      </p:sp>
    </p:spTree>
    <p:extLst>
      <p:ext uri="{BB962C8B-B14F-4D97-AF65-F5344CB8AC3E}">
        <p14:creationId xmlns:p14="http://schemas.microsoft.com/office/powerpoint/2010/main" val="1134798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4DACC82-7983-4E70-9945-DC5CE3DC33DA}"/>
              </a:ext>
            </a:extLst>
          </p:cNvPr>
          <p:cNvSpPr>
            <a:spLocks noGrp="1"/>
          </p:cNvSpPr>
          <p:nvPr>
            <p:ph type="title"/>
          </p:nvPr>
        </p:nvSpPr>
        <p:sp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ar-SA" dirty="0"/>
              <a:t>الفرق بين ذهان الهوس والاكتئاب والفصام</a:t>
            </a:r>
          </a:p>
        </p:txBody>
      </p:sp>
      <p:sp>
        <p:nvSpPr>
          <p:cNvPr id="3" name="عنصر نائب للمحتوى 2">
            <a:extLst>
              <a:ext uri="{FF2B5EF4-FFF2-40B4-BE49-F238E27FC236}">
                <a16:creationId xmlns:a16="http://schemas.microsoft.com/office/drawing/2014/main" id="{04646B13-B241-44FE-BA7E-14CC2CC08D73}"/>
              </a:ext>
            </a:extLst>
          </p:cNvPr>
          <p:cNvSpPr>
            <a:spLocks noGrp="1"/>
          </p:cNvSpPr>
          <p:nvPr>
            <p:ph idx="1"/>
          </p:nvPr>
        </p:nvSpPr>
        <p:spPr>
          <a:xfrm>
            <a:off x="838200" y="2787587"/>
            <a:ext cx="10515600" cy="3389375"/>
          </a:xfrm>
        </p:spPr>
        <p:txBody>
          <a:bodyPr/>
          <a:lstStyle/>
          <a:p>
            <a:r>
              <a:rPr lang="ar-SA" dirty="0"/>
              <a:t>يختلف ذهان الهوس والاكتئاب عن الفصام في أن محتوى التفكير والسلوك ينسجم مع المزاج ويكون اضطراب التفكير وعدم الترابط أقل وضوحاً بينما في الفصام يكون هناك تفكك واضح في الشخصية في السلوك ويكون التفكير غير مترابط ويكون هناك هلوسات وأفكار شديدة الغرابة</a:t>
            </a:r>
          </a:p>
          <a:p>
            <a:endParaRPr lang="ar-SA" dirty="0"/>
          </a:p>
        </p:txBody>
      </p:sp>
    </p:spTree>
    <p:extLst>
      <p:ext uri="{BB962C8B-B14F-4D97-AF65-F5344CB8AC3E}">
        <p14:creationId xmlns:p14="http://schemas.microsoft.com/office/powerpoint/2010/main" val="2661213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ADCCDC1-FDE0-4627-B88F-A81DD8026CA3}"/>
              </a:ext>
            </a:extLst>
          </p:cNvPr>
          <p:cNvSpPr>
            <a:spLocks noGrp="1"/>
          </p:cNvSpPr>
          <p:nvPr>
            <p:ph type="title"/>
          </p:nvPr>
        </p:nvSpPr>
        <p:spPr>
          <a:gradFill>
            <a:gsLst>
              <a:gs pos="0">
                <a:schemeClr val="accent4"/>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ar-SA" dirty="0"/>
              <a:t>الفصام</a:t>
            </a:r>
          </a:p>
        </p:txBody>
      </p:sp>
      <p:sp>
        <p:nvSpPr>
          <p:cNvPr id="3" name="عنصر نائب للمحتوى 2">
            <a:extLst>
              <a:ext uri="{FF2B5EF4-FFF2-40B4-BE49-F238E27FC236}">
                <a16:creationId xmlns:a16="http://schemas.microsoft.com/office/drawing/2014/main" id="{F05386C6-7FC4-4D69-8763-04A1B0C03C05}"/>
              </a:ext>
            </a:extLst>
          </p:cNvPr>
          <p:cNvSpPr>
            <a:spLocks noGrp="1"/>
          </p:cNvSpPr>
          <p:nvPr>
            <p:ph idx="1"/>
          </p:nvPr>
        </p:nvSpPr>
        <p:spPr>
          <a:xfrm>
            <a:off x="838200" y="2654423"/>
            <a:ext cx="10515600" cy="4203577"/>
          </a:xfrm>
        </p:spPr>
        <p:txBody>
          <a:bodyPr>
            <a:normAutofit fontScale="85000" lnSpcReduction="20000"/>
          </a:bodyPr>
          <a:lstStyle/>
          <a:p>
            <a:r>
              <a:rPr lang="ar-SA" dirty="0"/>
              <a:t>هو مرض ذهاني يؤدي إلى نقص انتظام الشخصية وإلى تدهورها </a:t>
            </a:r>
            <a:r>
              <a:rPr lang="ar-SA" dirty="0">
                <a:solidFill>
                  <a:schemeClr val="accent6"/>
                </a:solidFill>
              </a:rPr>
              <a:t>تدريجياً مثلاً: </a:t>
            </a:r>
            <a:r>
              <a:rPr lang="ar-SA" dirty="0"/>
              <a:t>يبدأ ينطوي ثم يفكر أفكار غريبة عن مجتمعه و</a:t>
            </a:r>
            <a:r>
              <a:rPr lang="ar-SA" dirty="0">
                <a:solidFill>
                  <a:schemeClr val="accent6"/>
                </a:solidFill>
              </a:rPr>
              <a:t>نادراً </a:t>
            </a:r>
            <a:r>
              <a:rPr lang="ar-SA" dirty="0" err="1">
                <a:solidFill>
                  <a:schemeClr val="accent6"/>
                </a:solidFill>
              </a:rPr>
              <a:t>مايحدث</a:t>
            </a:r>
            <a:r>
              <a:rPr lang="ar-SA" dirty="0">
                <a:solidFill>
                  <a:schemeClr val="accent6"/>
                </a:solidFill>
              </a:rPr>
              <a:t> فجأة مثال: حالة شاب تعرض للاغتصاب وظهر عليه الفصام فجأة وللجانب الوراثي دور كبير فيه </a:t>
            </a:r>
            <a:r>
              <a:rPr lang="ar-SA" dirty="0"/>
              <a:t>، ومن خصائصه الانفصام عن العالم الواقعي </a:t>
            </a:r>
            <a:r>
              <a:rPr lang="ar-SA" dirty="0" err="1"/>
              <a:t>الخارجي،والمريض</a:t>
            </a:r>
            <a:r>
              <a:rPr lang="ar-SA" dirty="0"/>
              <a:t> يعيش في عالم خاص بعيداً عن الواقع وكأنه في حلم مستمر.</a:t>
            </a:r>
          </a:p>
          <a:p>
            <a:endParaRPr lang="ar-SA" dirty="0"/>
          </a:p>
          <a:p>
            <a:r>
              <a:rPr lang="ar-SA" dirty="0"/>
              <a:t>يبدأ عادة في المراهقة ونادرا في الطفولة</a:t>
            </a:r>
          </a:p>
          <a:p>
            <a:endParaRPr lang="ar-SA" dirty="0"/>
          </a:p>
          <a:p>
            <a:r>
              <a:rPr lang="ar-SA" dirty="0"/>
              <a:t>يكون المريض خطيراً على ذاته والآخرين مثال : الفصامي الذي كانت لديه </a:t>
            </a:r>
            <a:r>
              <a:rPr lang="ar-SA" dirty="0" err="1"/>
              <a:t>هلاوس</a:t>
            </a:r>
            <a:r>
              <a:rPr lang="ar-SA" dirty="0"/>
              <a:t> حول أشخاص أنهم ضروه وقتلهم مع أن بعضهم في مدينة أخرى.</a:t>
            </a:r>
          </a:p>
          <a:p>
            <a:pPr marL="0" indent="0">
              <a:buNone/>
            </a:pPr>
            <a:endParaRPr lang="ar-SA" dirty="0">
              <a:solidFill>
                <a:srgbClr val="FF0000"/>
              </a:solidFill>
            </a:endParaRPr>
          </a:p>
          <a:p>
            <a:pPr marL="0" indent="0">
              <a:buNone/>
            </a:pPr>
            <a:endParaRPr lang="ar-SA" dirty="0">
              <a:solidFill>
                <a:srgbClr val="FF0000"/>
              </a:solidFill>
            </a:endParaRPr>
          </a:p>
          <a:p>
            <a:r>
              <a:rPr lang="ar-SA" dirty="0">
                <a:solidFill>
                  <a:srgbClr val="FF0000"/>
                </a:solidFill>
              </a:rPr>
              <a:t>تكاليف علاج الفصام غاليه قد تصل ل4000 ريال شهرياً ومن أسبابه الوراثة بدرجة كبيرة</a:t>
            </a:r>
            <a:r>
              <a:rPr lang="ar-SA" dirty="0"/>
              <a:t>.</a:t>
            </a:r>
          </a:p>
          <a:p>
            <a:endParaRPr lang="ar-SA" dirty="0"/>
          </a:p>
        </p:txBody>
      </p:sp>
    </p:spTree>
    <p:extLst>
      <p:ext uri="{BB962C8B-B14F-4D97-AF65-F5344CB8AC3E}">
        <p14:creationId xmlns:p14="http://schemas.microsoft.com/office/powerpoint/2010/main" val="219050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16EBD22-0B93-4A05-B25D-5B17EDCC0F3A}"/>
              </a:ext>
            </a:extLst>
          </p:cNvPr>
          <p:cNvSpPr>
            <a:spLocks noGrp="1"/>
          </p:cNvSpPr>
          <p:nvPr>
            <p:ph type="title"/>
          </p:nvPr>
        </p:nvSpPr>
        <p:spPr/>
        <p:txBody>
          <a:bodyPr/>
          <a:lstStyle/>
          <a:p>
            <a:pPr algn="ctr"/>
            <a:r>
              <a:rPr lang="ar-SA" dirty="0"/>
              <a:t>أعراض</a:t>
            </a:r>
          </a:p>
        </p:txBody>
      </p:sp>
      <p:sp>
        <p:nvSpPr>
          <p:cNvPr id="3" name="عنصر نائب للمحتوى 2">
            <a:extLst>
              <a:ext uri="{FF2B5EF4-FFF2-40B4-BE49-F238E27FC236}">
                <a16:creationId xmlns:a16="http://schemas.microsoft.com/office/drawing/2014/main" id="{D9658F4C-EF9E-40CC-BD22-3072C4DD40EF}"/>
              </a:ext>
            </a:extLst>
          </p:cNvPr>
          <p:cNvSpPr>
            <a:spLocks noGrp="1"/>
          </p:cNvSpPr>
          <p:nvPr>
            <p:ph idx="1"/>
          </p:nvPr>
        </p:nvSpPr>
        <p:spPr/>
        <p:txBody>
          <a:bodyPr>
            <a:normAutofit lnSpcReduction="10000"/>
          </a:bodyPr>
          <a:lstStyle/>
          <a:p>
            <a:r>
              <a:rPr lang="ar-SA" dirty="0"/>
              <a:t>البعد عن الواقع وتوجد لديه  </a:t>
            </a:r>
            <a:r>
              <a:rPr lang="ar-SA" dirty="0" err="1"/>
              <a:t>هلاوس</a:t>
            </a:r>
            <a:r>
              <a:rPr lang="ar-SA" dirty="0"/>
              <a:t> و ضلالات و اضطراب محتوى التفكير ومجراه</a:t>
            </a:r>
          </a:p>
          <a:p>
            <a:r>
              <a:rPr lang="ar-SA" dirty="0"/>
              <a:t>اضطراب في السلوك: فقدان الاهتمام بالمظهر الشخصي، غرابة السلوك، تناقض السلوك  مثل التدين والفسق في الوقت ذاته. ولزمات حركيه وأوضاع جسمية غريبه قد تستمر لفترات، </a:t>
            </a:r>
          </a:p>
          <a:p>
            <a:r>
              <a:rPr lang="ar-SA" dirty="0"/>
              <a:t>ونقص الميول والاهتمامات واضطراب العلاقات الشخصية.</a:t>
            </a:r>
          </a:p>
          <a:p>
            <a:r>
              <a:rPr lang="ar-SA" dirty="0"/>
              <a:t> اضطراب في المشاعر: تبلد انفعالي، نقص مبادأة، تناقض انفعالي، تذبذب انفعالي.</a:t>
            </a:r>
          </a:p>
          <a:p>
            <a:r>
              <a:rPr lang="ar-SA" dirty="0"/>
              <a:t>اضطراب الكلام وعدم </a:t>
            </a:r>
            <a:r>
              <a:rPr lang="ar-SA" dirty="0" err="1"/>
              <a:t>منطقيته</a:t>
            </a:r>
            <a:r>
              <a:rPr lang="ar-SA" dirty="0"/>
              <a:t> أو </a:t>
            </a:r>
            <a:r>
              <a:rPr lang="ar-SA" dirty="0" err="1"/>
              <a:t>تناسبة</a:t>
            </a:r>
            <a:r>
              <a:rPr lang="ar-SA" dirty="0"/>
              <a:t>  مثلاً إجابات رتيبة المقطع في نمط صوتي واحد أو تكرار إجابات الآخرين أو اختراع كلمات جديدة في اللغة.</a:t>
            </a:r>
          </a:p>
          <a:p>
            <a:r>
              <a:rPr lang="ar-SA" dirty="0"/>
              <a:t>ضعف جسمي ونقص الوزن.</a:t>
            </a:r>
          </a:p>
          <a:p>
            <a:r>
              <a:rPr lang="ar-SA" dirty="0"/>
              <a:t>التدهور العقلي وصور التفاهم مع المريض</a:t>
            </a:r>
          </a:p>
        </p:txBody>
      </p:sp>
    </p:spTree>
    <p:extLst>
      <p:ext uri="{BB962C8B-B14F-4D97-AF65-F5344CB8AC3E}">
        <p14:creationId xmlns:p14="http://schemas.microsoft.com/office/powerpoint/2010/main" val="4082417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11C304B-4964-47E9-B594-18FD3ADB91B0}"/>
              </a:ext>
            </a:extLst>
          </p:cNvPr>
          <p:cNvSpPr>
            <a:spLocks noGrp="1"/>
          </p:cNvSpPr>
          <p:nvPr>
            <p:ph type="title"/>
          </p:nvPr>
        </p:nvSpPr>
        <p:spPr/>
        <p:txBody>
          <a:bodyPr/>
          <a:lstStyle/>
          <a:p>
            <a:pPr algn="ctr"/>
            <a:r>
              <a:rPr lang="ar-SA" dirty="0"/>
              <a:t>يختلف الفصام عن ازدواج الشخصية</a:t>
            </a:r>
          </a:p>
        </p:txBody>
      </p:sp>
      <p:sp>
        <p:nvSpPr>
          <p:cNvPr id="3" name="عنصر نائب للمحتوى 2">
            <a:extLst>
              <a:ext uri="{FF2B5EF4-FFF2-40B4-BE49-F238E27FC236}">
                <a16:creationId xmlns:a16="http://schemas.microsoft.com/office/drawing/2014/main" id="{8662FAA7-B258-4B28-8C03-8EC83BD59CD1}"/>
              </a:ext>
            </a:extLst>
          </p:cNvPr>
          <p:cNvSpPr>
            <a:spLocks noGrp="1"/>
          </p:cNvSpPr>
          <p:nvPr>
            <p:ph idx="1"/>
          </p:nvPr>
        </p:nvSpPr>
        <p:spPr>
          <a:xfrm>
            <a:off x="838200" y="3169327"/>
            <a:ext cx="10515600" cy="3007635"/>
          </a:xfrm>
        </p:spPr>
        <p:txBody>
          <a:bodyPr/>
          <a:lstStyle/>
          <a:p>
            <a:r>
              <a:rPr lang="ar-SA" dirty="0"/>
              <a:t>الفصام مرض عقلي بينما ازدواج الشخصية اضطراب نفسي هستيري أو تحولي </a:t>
            </a:r>
          </a:p>
        </p:txBody>
      </p:sp>
    </p:spTree>
    <p:extLst>
      <p:ext uri="{BB962C8B-B14F-4D97-AF65-F5344CB8AC3E}">
        <p14:creationId xmlns:p14="http://schemas.microsoft.com/office/powerpoint/2010/main" val="762221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2227CEF-8856-409F-B09A-DF220700EF22}"/>
              </a:ext>
            </a:extLst>
          </p:cNvPr>
          <p:cNvSpPr>
            <a:spLocks noGrp="1"/>
          </p:cNvSpPr>
          <p:nvPr>
            <p:ph type="title"/>
          </p:nvPr>
        </p:nvSpPr>
        <p:spPr/>
        <p:txBody>
          <a:bodyPr/>
          <a:lstStyle/>
          <a:p>
            <a:pPr algn="ctr"/>
            <a:r>
              <a:rPr lang="ar-SA" dirty="0"/>
              <a:t>من أنواع الفصام</a:t>
            </a:r>
          </a:p>
        </p:txBody>
      </p:sp>
      <p:sp>
        <p:nvSpPr>
          <p:cNvPr id="3" name="عنصر نائب للمحتوى 2">
            <a:extLst>
              <a:ext uri="{FF2B5EF4-FFF2-40B4-BE49-F238E27FC236}">
                <a16:creationId xmlns:a16="http://schemas.microsoft.com/office/drawing/2014/main" id="{BE571313-8DE6-4FE6-9746-EB289D7A8BE3}"/>
              </a:ext>
            </a:extLst>
          </p:cNvPr>
          <p:cNvSpPr>
            <a:spLocks noGrp="1"/>
          </p:cNvSpPr>
          <p:nvPr>
            <p:ph idx="1"/>
          </p:nvPr>
        </p:nvSpPr>
        <p:spPr/>
        <p:txBody>
          <a:bodyPr/>
          <a:lstStyle/>
          <a:p>
            <a:r>
              <a:rPr lang="ar-SA" dirty="0"/>
              <a:t>1- الفصام البسيط: عدم الاهتمام بالمظهر </a:t>
            </a:r>
            <a:r>
              <a:rPr lang="ar-SA" dirty="0" err="1"/>
              <a:t>هلاوس</a:t>
            </a:r>
            <a:r>
              <a:rPr lang="ar-SA" dirty="0"/>
              <a:t> </a:t>
            </a:r>
            <a:r>
              <a:rPr lang="ar-SA" dirty="0" err="1"/>
              <a:t>وهذاءات</a:t>
            </a:r>
            <a:endParaRPr lang="ar-SA" dirty="0"/>
          </a:p>
          <a:p>
            <a:endParaRPr lang="ar-SA" dirty="0"/>
          </a:p>
          <a:p>
            <a:r>
              <a:rPr lang="ar-SA" dirty="0"/>
              <a:t>2- الفصام </a:t>
            </a:r>
            <a:r>
              <a:rPr lang="ar-SA" dirty="0" err="1"/>
              <a:t>الكتاتوني:قد</a:t>
            </a:r>
            <a:r>
              <a:rPr lang="ar-SA" dirty="0"/>
              <a:t> يظهر على شكل حركات غريبة كالتخشب </a:t>
            </a:r>
          </a:p>
          <a:p>
            <a:endParaRPr lang="ar-SA" dirty="0"/>
          </a:p>
          <a:p>
            <a:r>
              <a:rPr lang="ar-SA" dirty="0"/>
              <a:t>3-الفصام </a:t>
            </a:r>
            <a:r>
              <a:rPr lang="ar-SA" dirty="0" err="1"/>
              <a:t>البارانوي</a:t>
            </a:r>
            <a:r>
              <a:rPr lang="ar-SA" dirty="0"/>
              <a:t>: </a:t>
            </a:r>
            <a:r>
              <a:rPr lang="ar-SA" dirty="0" err="1"/>
              <a:t>هذاءات</a:t>
            </a:r>
            <a:r>
              <a:rPr lang="ar-SA" dirty="0"/>
              <a:t> اضطهاد أو عظمة مع </a:t>
            </a:r>
            <a:r>
              <a:rPr lang="ar-SA" dirty="0" err="1"/>
              <a:t>هلاوس</a:t>
            </a:r>
            <a:r>
              <a:rPr lang="ar-SA" dirty="0"/>
              <a:t> وأعراض سلوكية وانفعالية تميز الذهانين</a:t>
            </a:r>
          </a:p>
          <a:p>
            <a:endParaRPr lang="ar-SA" dirty="0"/>
          </a:p>
        </p:txBody>
      </p:sp>
    </p:spTree>
    <p:extLst>
      <p:ext uri="{BB962C8B-B14F-4D97-AF65-F5344CB8AC3E}">
        <p14:creationId xmlns:p14="http://schemas.microsoft.com/office/powerpoint/2010/main" val="3395129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79784B0-3D23-4075-B117-DE1D2DE96ED2}"/>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ar-SA" dirty="0"/>
              <a:t>اضطراب </a:t>
            </a:r>
            <a:r>
              <a:rPr lang="ar-SA" dirty="0" err="1"/>
              <a:t>البارانويا</a:t>
            </a:r>
            <a:endParaRPr lang="ar-SA" dirty="0"/>
          </a:p>
        </p:txBody>
      </p:sp>
      <p:sp>
        <p:nvSpPr>
          <p:cNvPr id="3" name="عنصر نائب للمحتوى 2">
            <a:extLst>
              <a:ext uri="{FF2B5EF4-FFF2-40B4-BE49-F238E27FC236}">
                <a16:creationId xmlns:a16="http://schemas.microsoft.com/office/drawing/2014/main" id="{ED826CE9-5AC9-4E5B-AB9C-7DD40C9C0524}"/>
              </a:ext>
            </a:extLst>
          </p:cNvPr>
          <p:cNvSpPr>
            <a:spLocks noGrp="1"/>
          </p:cNvSpPr>
          <p:nvPr>
            <p:ph idx="1"/>
          </p:nvPr>
        </p:nvSpPr>
        <p:spPr/>
        <p:txBody>
          <a:bodyPr/>
          <a:lstStyle/>
          <a:p>
            <a:endParaRPr lang="ar-SA" dirty="0"/>
          </a:p>
          <a:p>
            <a:endParaRPr lang="ar-SA" dirty="0"/>
          </a:p>
          <a:p>
            <a:r>
              <a:rPr lang="ar-SA" dirty="0"/>
              <a:t>هو اضطراب ذهاني يتميز بوجود ضلالات اضطهاد أو عظمة منطقية ويخلو المريض من الأعراض </a:t>
            </a:r>
            <a:r>
              <a:rPr lang="ar-SA" dirty="0" err="1"/>
              <a:t>الذهانية</a:t>
            </a:r>
            <a:r>
              <a:rPr lang="ar-SA" dirty="0"/>
              <a:t> الأخرى</a:t>
            </a:r>
          </a:p>
        </p:txBody>
      </p:sp>
    </p:spTree>
    <p:extLst>
      <p:ext uri="{BB962C8B-B14F-4D97-AF65-F5344CB8AC3E}">
        <p14:creationId xmlns:p14="http://schemas.microsoft.com/office/powerpoint/2010/main" val="65328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7FC4D4F-5152-4646-8583-A828BDF16E38}"/>
              </a:ext>
            </a:extLst>
          </p:cNvPr>
          <p:cNvSpPr>
            <a:spLocks noGrp="1"/>
          </p:cNvSpPr>
          <p:nvPr>
            <p:ph type="title"/>
          </p:nvPr>
        </p:nvSpPr>
        <p:spPr/>
        <p:txBody>
          <a:bodyPr/>
          <a:lstStyle/>
          <a:p>
            <a:pPr algn="ctr"/>
            <a:r>
              <a:rPr lang="ar-SA" dirty="0"/>
              <a:t>الفرق بين الفصام </a:t>
            </a:r>
            <a:r>
              <a:rPr lang="ar-SA" dirty="0" err="1"/>
              <a:t>البارنويي</a:t>
            </a:r>
            <a:r>
              <a:rPr lang="ar-SA" dirty="0"/>
              <a:t> </a:t>
            </a:r>
            <a:r>
              <a:rPr lang="ar-SA" dirty="0" err="1"/>
              <a:t>والبارانويا</a:t>
            </a:r>
            <a:endParaRPr lang="ar-SA" dirty="0"/>
          </a:p>
        </p:txBody>
      </p:sp>
      <p:sp>
        <p:nvSpPr>
          <p:cNvPr id="3" name="عنصر نائب للمحتوى 2">
            <a:extLst>
              <a:ext uri="{FF2B5EF4-FFF2-40B4-BE49-F238E27FC236}">
                <a16:creationId xmlns:a16="http://schemas.microsoft.com/office/drawing/2014/main" id="{D293BB36-5C85-4343-B124-A42108B171ED}"/>
              </a:ext>
            </a:extLst>
          </p:cNvPr>
          <p:cNvSpPr>
            <a:spLocks noGrp="1"/>
          </p:cNvSpPr>
          <p:nvPr>
            <p:ph idx="1"/>
          </p:nvPr>
        </p:nvSpPr>
        <p:spPr/>
        <p:txBody>
          <a:bodyPr/>
          <a:lstStyle/>
          <a:p>
            <a:r>
              <a:rPr lang="ar-SA" dirty="0" err="1"/>
              <a:t>البارانويا</a:t>
            </a:r>
            <a:r>
              <a:rPr lang="ar-SA" dirty="0"/>
              <a:t> : ضلالات منظمة  بدون أعراض أخرى قد تكون عظمة أو اضطهاد</a:t>
            </a:r>
          </a:p>
          <a:p>
            <a:endParaRPr lang="ar-SA" dirty="0"/>
          </a:p>
          <a:p>
            <a:endParaRPr lang="ar-SA" dirty="0"/>
          </a:p>
          <a:p>
            <a:r>
              <a:rPr lang="ar-SA" dirty="0"/>
              <a:t>الفصام </a:t>
            </a:r>
            <a:r>
              <a:rPr lang="ar-SA" dirty="0" err="1"/>
              <a:t>البارنويي</a:t>
            </a:r>
            <a:r>
              <a:rPr lang="ar-SA" dirty="0"/>
              <a:t>: ضلالات مختلطة بأعراض الفصام الأخرى </a:t>
            </a:r>
            <a:r>
              <a:rPr lang="ar-SA" dirty="0" err="1"/>
              <a:t>كالهلاوس</a:t>
            </a:r>
            <a:r>
              <a:rPr lang="ar-SA" dirty="0"/>
              <a:t> مثلاً</a:t>
            </a:r>
          </a:p>
        </p:txBody>
      </p:sp>
    </p:spTree>
    <p:extLst>
      <p:ext uri="{BB962C8B-B14F-4D97-AF65-F5344CB8AC3E}">
        <p14:creationId xmlns:p14="http://schemas.microsoft.com/office/powerpoint/2010/main" val="1855530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2977A40-58B2-4EFD-B8EF-3D8AB84EB224}"/>
              </a:ext>
            </a:extLst>
          </p:cNvPr>
          <p:cNvSpPr>
            <a:spLocks noGrp="1"/>
          </p:cNvSpPr>
          <p:nvPr>
            <p:ph type="title"/>
          </p:nvPr>
        </p:nvSpPr>
        <p:spPr>
          <a:gradFill>
            <a:gsLst>
              <a:gs pos="0">
                <a:schemeClr val="accent3">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ar-SA" dirty="0"/>
              <a:t>ذهان الهوس والاكتئاب</a:t>
            </a:r>
          </a:p>
        </p:txBody>
      </p:sp>
      <p:sp>
        <p:nvSpPr>
          <p:cNvPr id="3" name="عنصر نائب للمحتوى 2">
            <a:extLst>
              <a:ext uri="{FF2B5EF4-FFF2-40B4-BE49-F238E27FC236}">
                <a16:creationId xmlns:a16="http://schemas.microsoft.com/office/drawing/2014/main" id="{D113E6BB-3614-4786-9CC6-F32BAC7DFCB0}"/>
              </a:ext>
            </a:extLst>
          </p:cNvPr>
          <p:cNvSpPr>
            <a:spLocks noGrp="1"/>
          </p:cNvSpPr>
          <p:nvPr>
            <p:ph idx="1"/>
          </p:nvPr>
        </p:nvSpPr>
        <p:spPr/>
        <p:txBody>
          <a:bodyPr/>
          <a:lstStyle/>
          <a:p>
            <a:r>
              <a:rPr lang="ar-SA" dirty="0"/>
              <a:t>هو ذهاني يشاهد فيه الاضطراب الانفعالي المتطرف وتتوال فيه دورات </a:t>
            </a:r>
            <a:r>
              <a:rPr lang="ar-SA" dirty="0" err="1"/>
              <a:t>متكرره</a:t>
            </a:r>
            <a:r>
              <a:rPr lang="ar-SA" dirty="0"/>
              <a:t> من الهوس والاكتئاب وقد يتخللها فترات يكون فيها الفرد عادياً نسبياً.</a:t>
            </a:r>
          </a:p>
          <a:p>
            <a:endParaRPr lang="ar-SA" dirty="0"/>
          </a:p>
          <a:p>
            <a:r>
              <a:rPr lang="ar-SA" dirty="0"/>
              <a:t>يبدأ المرض فجأة وقليلاُ ما نجده متدرجاً وتنتهي الدورة في حدود ستة أشهر إما تلقائياً أو من خلال العلاج والانتكاسات متوقعه ولا يحدث تدهور عقلي لدى المضطرب ويمر بفترات سواء نسبي.</a:t>
            </a:r>
          </a:p>
          <a:p>
            <a:endParaRPr lang="ar-SA" dirty="0"/>
          </a:p>
          <a:p>
            <a:r>
              <a:rPr lang="ar-SA" dirty="0"/>
              <a:t>يحدث الهوس والاكتئاب بالتناوب على شكل دورات دورة هوس قد تكون لبضعة أيام أو قد تصل لستة أشهر ودورة اكتئاب قد تكون لبضعة أيام ولا تدوم لأكثر من تسعة أشهر.</a:t>
            </a:r>
          </a:p>
          <a:p>
            <a:endParaRPr lang="ar-SA" dirty="0"/>
          </a:p>
        </p:txBody>
      </p:sp>
    </p:spTree>
    <p:extLst>
      <p:ext uri="{BB962C8B-B14F-4D97-AF65-F5344CB8AC3E}">
        <p14:creationId xmlns:p14="http://schemas.microsoft.com/office/powerpoint/2010/main" val="236294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62DEE83-911F-4794-B5D2-2D3DBF68D830}"/>
              </a:ext>
            </a:extLst>
          </p:cNvPr>
          <p:cNvSpPr>
            <a:spLocks noGrp="1"/>
          </p:cNvSpPr>
          <p:nvPr>
            <p:ph type="title"/>
          </p:nvPr>
        </p:nvSpPr>
        <p:spPr/>
        <p:txBody>
          <a:bodyPr/>
          <a:lstStyle/>
          <a:p>
            <a:pPr algn="ctr"/>
            <a:r>
              <a:rPr lang="ar-SA" dirty="0"/>
              <a:t>أعراض الهوس</a:t>
            </a:r>
          </a:p>
        </p:txBody>
      </p:sp>
      <p:sp>
        <p:nvSpPr>
          <p:cNvPr id="3" name="عنصر نائب للمحتوى 2">
            <a:extLst>
              <a:ext uri="{FF2B5EF4-FFF2-40B4-BE49-F238E27FC236}">
                <a16:creationId xmlns:a16="http://schemas.microsoft.com/office/drawing/2014/main" id="{5B9A60F6-0252-4372-9E98-C0B2BDFED53D}"/>
              </a:ext>
            </a:extLst>
          </p:cNvPr>
          <p:cNvSpPr>
            <a:spLocks noGrp="1"/>
          </p:cNvSpPr>
          <p:nvPr>
            <p:ph idx="1"/>
          </p:nvPr>
        </p:nvSpPr>
        <p:spPr/>
        <p:txBody>
          <a:bodyPr>
            <a:normAutofit fontScale="92500" lnSpcReduction="10000"/>
          </a:bodyPr>
          <a:lstStyle/>
          <a:p>
            <a:r>
              <a:rPr lang="ar-SA" dirty="0"/>
              <a:t>المرح والسعادة المفرطة والتفاؤل المفرط والتحمس الزائد والثقة الزائدة بالنفس.</a:t>
            </a:r>
          </a:p>
          <a:p>
            <a:r>
              <a:rPr lang="ar-SA" dirty="0"/>
              <a:t>تطاير الافكار وعدم القدرة على تركيز الانتباه والانتقال السريع بين الموضوعات سرعه في الكلام ومقطعة الآخرين وتوهم الغنى والغرور الزائد والهلوسات</a:t>
            </a:r>
          </a:p>
          <a:p>
            <a:r>
              <a:rPr lang="ar-SA" dirty="0"/>
              <a:t>النشاط النفسي الحركي الزائد وعدم الاستقرار وسرعة الإنجاز مع ضعف العمل.</a:t>
            </a:r>
          </a:p>
          <a:p>
            <a:r>
              <a:rPr lang="ar-SA" dirty="0"/>
              <a:t>النشاط الاجتماعي الزائد، الكلام الزائد، التبرج الزائد، عدم المبالاة بالمعايير الاجتماعية وعدم مراعاة مشاعر الآخرين.</a:t>
            </a:r>
          </a:p>
          <a:p>
            <a:r>
              <a:rPr lang="ar-SA" dirty="0"/>
              <a:t>سرعة الاستثارة والتخريب والارهاق ونقص الوزن والشراهة في بعض الحالات</a:t>
            </a:r>
          </a:p>
          <a:p>
            <a:r>
              <a:rPr lang="ar-SA" dirty="0"/>
              <a:t>نشاط جنسي زائد</a:t>
            </a:r>
          </a:p>
          <a:p>
            <a:r>
              <a:rPr lang="ar-SA" dirty="0"/>
              <a:t>قد يكون مصحوب </a:t>
            </a:r>
            <a:r>
              <a:rPr lang="ar-SA" dirty="0" err="1"/>
              <a:t>بهلاوس</a:t>
            </a:r>
            <a:r>
              <a:rPr lang="ar-SA" dirty="0"/>
              <a:t> وضلالات عظمة</a:t>
            </a:r>
          </a:p>
          <a:p>
            <a:r>
              <a:rPr lang="ar-SA" dirty="0"/>
              <a:t>المضطرب يعيش فترات سواء نسبيه</a:t>
            </a:r>
          </a:p>
          <a:p>
            <a:endParaRPr lang="ar-SA" dirty="0"/>
          </a:p>
          <a:p>
            <a:endParaRPr lang="ar-SA" dirty="0"/>
          </a:p>
        </p:txBody>
      </p:sp>
    </p:spTree>
    <p:extLst>
      <p:ext uri="{BB962C8B-B14F-4D97-AF65-F5344CB8AC3E}">
        <p14:creationId xmlns:p14="http://schemas.microsoft.com/office/powerpoint/2010/main" val="225748998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588</Words>
  <Application>Microsoft Office PowerPoint</Application>
  <PresentationFormat>شاشة عريضة</PresentationFormat>
  <Paragraphs>63</Paragraphs>
  <Slides>12</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12</vt:i4>
      </vt:variant>
    </vt:vector>
  </HeadingPairs>
  <TitlesOfParts>
    <vt:vector size="17" baseType="lpstr">
      <vt:lpstr>Arial</vt:lpstr>
      <vt:lpstr>Calibri</vt:lpstr>
      <vt:lpstr>Calibri Light</vt:lpstr>
      <vt:lpstr>Times New Roman</vt:lpstr>
      <vt:lpstr>نسق Office</vt:lpstr>
      <vt:lpstr>الاضطرابات العقلية:  1- الفصام 2- البارانويا 3- الاضطراب الوجداني ثنائي القطب</vt:lpstr>
      <vt:lpstr>الفصام</vt:lpstr>
      <vt:lpstr>أعراض</vt:lpstr>
      <vt:lpstr>يختلف الفصام عن ازدواج الشخصية</vt:lpstr>
      <vt:lpstr>من أنواع الفصام</vt:lpstr>
      <vt:lpstr>اضطراب البارانويا</vt:lpstr>
      <vt:lpstr>الفرق بين الفصام البارنويي والبارانويا</vt:lpstr>
      <vt:lpstr>ذهان الهوس والاكتئاب</vt:lpstr>
      <vt:lpstr>أعراض الهوس</vt:lpstr>
      <vt:lpstr>أعراض الاكتئاب</vt:lpstr>
      <vt:lpstr>ذهان الهوس والإكتئاب</vt:lpstr>
      <vt:lpstr>الفرق بين ذهان الهوس والاكتئاب والفصام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الاضطرابات العقلية</dc:title>
  <dc:creator>mohammad alrumaizan</dc:creator>
  <cp:lastModifiedBy>mohammad alrumaizan</cp:lastModifiedBy>
  <cp:revision>15</cp:revision>
  <dcterms:created xsi:type="dcterms:W3CDTF">2017-11-25T20:52:20Z</dcterms:created>
  <dcterms:modified xsi:type="dcterms:W3CDTF">2017-12-03T16:11:07Z</dcterms:modified>
</cp:coreProperties>
</file>