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handoutMasterIdLst>
    <p:handoutMasterId r:id="rId34"/>
  </p:handoutMasterIdLst>
  <p:sldIdLst>
    <p:sldId id="256" r:id="rId5"/>
    <p:sldId id="257" r:id="rId6"/>
    <p:sldId id="258" r:id="rId7"/>
    <p:sldId id="259" r:id="rId8"/>
    <p:sldId id="260" r:id="rId9"/>
    <p:sldId id="261" r:id="rId10"/>
    <p:sldId id="262" r:id="rId11"/>
    <p:sldId id="281" r:id="rId12"/>
    <p:sldId id="282" r:id="rId13"/>
    <p:sldId id="263" r:id="rId14"/>
    <p:sldId id="264" r:id="rId15"/>
    <p:sldId id="284" r:id="rId16"/>
    <p:sldId id="265" r:id="rId17"/>
    <p:sldId id="266" r:id="rId18"/>
    <p:sldId id="267" r:id="rId19"/>
    <p:sldId id="268" r:id="rId20"/>
    <p:sldId id="269" r:id="rId21"/>
    <p:sldId id="270" r:id="rId22"/>
    <p:sldId id="271" r:id="rId23"/>
    <p:sldId id="272" r:id="rId24"/>
    <p:sldId id="273" r:id="rId25"/>
    <p:sldId id="283" r:id="rId26"/>
    <p:sldId id="275" r:id="rId27"/>
    <p:sldId id="274" r:id="rId28"/>
    <p:sldId id="276" r:id="rId29"/>
    <p:sldId id="277" r:id="rId30"/>
    <p:sldId id="278" r:id="rId31"/>
    <p:sldId id="279" r:id="rId32"/>
  </p:sldIdLst>
  <p:sldSz cx="9144000" cy="6858000" type="screen4x3"/>
  <p:notesSz cx="6742113" cy="9872663"/>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24"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21113" y="0"/>
            <a:ext cx="2921000" cy="493713"/>
          </a:xfrm>
          <a:prstGeom prst="rect">
            <a:avLst/>
          </a:prstGeom>
        </p:spPr>
        <p:txBody>
          <a:bodyPr vert="horz" lIns="91440" tIns="45720" rIns="91440" bIns="45720" rtlCol="1"/>
          <a:lstStyle>
            <a:lvl1pPr algn="r">
              <a:defRPr sz="1200"/>
            </a:lvl1pPr>
          </a:lstStyle>
          <a:p>
            <a:pPr>
              <a:defRPr/>
            </a:pPr>
            <a:endParaRPr lang="ar-SA"/>
          </a:p>
        </p:txBody>
      </p:sp>
      <p:sp>
        <p:nvSpPr>
          <p:cNvPr id="3" name="Date Placeholder 2"/>
          <p:cNvSpPr>
            <a:spLocks noGrp="1"/>
          </p:cNvSpPr>
          <p:nvPr>
            <p:ph type="dt" sz="quarter" idx="1"/>
          </p:nvPr>
        </p:nvSpPr>
        <p:spPr>
          <a:xfrm>
            <a:off x="1588" y="0"/>
            <a:ext cx="2921000" cy="493713"/>
          </a:xfrm>
          <a:prstGeom prst="rect">
            <a:avLst/>
          </a:prstGeom>
        </p:spPr>
        <p:txBody>
          <a:bodyPr vert="horz" lIns="91440" tIns="45720" rIns="91440" bIns="45720" rtlCol="1"/>
          <a:lstStyle>
            <a:lvl1pPr algn="l">
              <a:defRPr sz="1200"/>
            </a:lvl1pPr>
          </a:lstStyle>
          <a:p>
            <a:pPr>
              <a:defRPr/>
            </a:pPr>
            <a:fld id="{8B8FD852-25B3-4AAA-BD50-B7CFEB45721F}" type="datetimeFigureOut">
              <a:rPr lang="ar-SA"/>
              <a:pPr>
                <a:defRPr/>
              </a:pPr>
              <a:t>12/06/35</a:t>
            </a:fld>
            <a:endParaRPr lang="ar-SA"/>
          </a:p>
        </p:txBody>
      </p:sp>
      <p:sp>
        <p:nvSpPr>
          <p:cNvPr id="4" name="Footer Placeholder 3"/>
          <p:cNvSpPr>
            <a:spLocks noGrp="1"/>
          </p:cNvSpPr>
          <p:nvPr>
            <p:ph type="ftr" sz="quarter" idx="2"/>
          </p:nvPr>
        </p:nvSpPr>
        <p:spPr>
          <a:xfrm>
            <a:off x="3821113" y="9377363"/>
            <a:ext cx="2921000" cy="493712"/>
          </a:xfrm>
          <a:prstGeom prst="rect">
            <a:avLst/>
          </a:prstGeom>
        </p:spPr>
        <p:txBody>
          <a:bodyPr vert="horz" lIns="91440" tIns="45720" rIns="91440" bIns="45720" rtlCol="1" anchor="b"/>
          <a:lstStyle>
            <a:lvl1pPr algn="r">
              <a:defRPr sz="1200"/>
            </a:lvl1pPr>
          </a:lstStyle>
          <a:p>
            <a:pPr>
              <a:defRPr/>
            </a:pPr>
            <a:endParaRPr lang="ar-SA"/>
          </a:p>
        </p:txBody>
      </p:sp>
      <p:sp>
        <p:nvSpPr>
          <p:cNvPr id="5" name="Slide Number Placeholder 4"/>
          <p:cNvSpPr>
            <a:spLocks noGrp="1"/>
          </p:cNvSpPr>
          <p:nvPr>
            <p:ph type="sldNum" sz="quarter" idx="3"/>
          </p:nvPr>
        </p:nvSpPr>
        <p:spPr>
          <a:xfrm>
            <a:off x="1588" y="9377363"/>
            <a:ext cx="2921000" cy="493712"/>
          </a:xfrm>
          <a:prstGeom prst="rect">
            <a:avLst/>
          </a:prstGeom>
        </p:spPr>
        <p:txBody>
          <a:bodyPr vert="horz" lIns="91440" tIns="45720" rIns="91440" bIns="45720" rtlCol="1" anchor="b"/>
          <a:lstStyle>
            <a:lvl1pPr algn="l">
              <a:defRPr sz="1200"/>
            </a:lvl1pPr>
          </a:lstStyle>
          <a:p>
            <a:pPr>
              <a:defRPr/>
            </a:pPr>
            <a:fld id="{61BCBB05-6452-4A61-BE8C-098504D772AC}" type="slidenum">
              <a:rPr lang="ar-SA"/>
              <a:pPr>
                <a:defRPr/>
              </a:pPr>
              <a:t>‹#›</a:t>
            </a:fld>
            <a:endParaRPr lang="ar-SA"/>
          </a:p>
        </p:txBody>
      </p:sp>
    </p:spTree>
    <p:extLst>
      <p:ext uri="{BB962C8B-B14F-4D97-AF65-F5344CB8AC3E}">
        <p14:creationId xmlns:p14="http://schemas.microsoft.com/office/powerpoint/2010/main" val="103275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21113" y="0"/>
            <a:ext cx="2921000" cy="493713"/>
          </a:xfrm>
          <a:prstGeom prst="rect">
            <a:avLst/>
          </a:prstGeom>
        </p:spPr>
        <p:txBody>
          <a:bodyPr vert="horz" lIns="91440" tIns="45720" rIns="91440" bIns="45720" rtlCol="1"/>
          <a:lstStyle>
            <a:lvl1pPr algn="r">
              <a:defRPr sz="1200"/>
            </a:lvl1pPr>
          </a:lstStyle>
          <a:p>
            <a:pPr>
              <a:defRPr/>
            </a:pPr>
            <a:endParaRPr lang="ar-SA"/>
          </a:p>
        </p:txBody>
      </p:sp>
      <p:sp>
        <p:nvSpPr>
          <p:cNvPr id="3" name="Date Placeholder 2"/>
          <p:cNvSpPr>
            <a:spLocks noGrp="1"/>
          </p:cNvSpPr>
          <p:nvPr>
            <p:ph type="dt" idx="1"/>
          </p:nvPr>
        </p:nvSpPr>
        <p:spPr>
          <a:xfrm>
            <a:off x="1588" y="0"/>
            <a:ext cx="2921000" cy="493713"/>
          </a:xfrm>
          <a:prstGeom prst="rect">
            <a:avLst/>
          </a:prstGeom>
        </p:spPr>
        <p:txBody>
          <a:bodyPr vert="horz" lIns="91440" tIns="45720" rIns="91440" bIns="45720" rtlCol="1"/>
          <a:lstStyle>
            <a:lvl1pPr algn="l">
              <a:defRPr sz="1200"/>
            </a:lvl1pPr>
          </a:lstStyle>
          <a:p>
            <a:pPr>
              <a:defRPr/>
            </a:pPr>
            <a:fld id="{032D2200-D386-4460-9E22-8F33DCB519AD}" type="datetimeFigureOut">
              <a:rPr lang="ar-SA"/>
              <a:pPr>
                <a:defRPr/>
              </a:pPr>
              <a:t>12/06/35</a:t>
            </a:fld>
            <a:endParaRPr lang="ar-SA"/>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Notes Placeholder 4"/>
          <p:cNvSpPr>
            <a:spLocks noGrp="1"/>
          </p:cNvSpPr>
          <p:nvPr>
            <p:ph type="body" sz="quarter" idx="3"/>
          </p:nvPr>
        </p:nvSpPr>
        <p:spPr>
          <a:xfrm>
            <a:off x="674688" y="4689475"/>
            <a:ext cx="5392737" cy="444341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21113" y="9377363"/>
            <a:ext cx="2921000" cy="493712"/>
          </a:xfrm>
          <a:prstGeom prst="rect">
            <a:avLst/>
          </a:prstGeom>
        </p:spPr>
        <p:txBody>
          <a:bodyPr vert="horz" lIns="91440" tIns="45720" rIns="91440" bIns="45720" rtlCol="1" anchor="b"/>
          <a:lstStyle>
            <a:lvl1pPr algn="r">
              <a:defRPr sz="1200"/>
            </a:lvl1pPr>
          </a:lstStyle>
          <a:p>
            <a:pPr>
              <a:defRPr/>
            </a:pPr>
            <a:endParaRPr lang="ar-SA"/>
          </a:p>
        </p:txBody>
      </p:sp>
      <p:sp>
        <p:nvSpPr>
          <p:cNvPr id="7" name="Slide Number Placeholder 6"/>
          <p:cNvSpPr>
            <a:spLocks noGrp="1"/>
          </p:cNvSpPr>
          <p:nvPr>
            <p:ph type="sldNum" sz="quarter" idx="5"/>
          </p:nvPr>
        </p:nvSpPr>
        <p:spPr>
          <a:xfrm>
            <a:off x="1588" y="9377363"/>
            <a:ext cx="2921000" cy="493712"/>
          </a:xfrm>
          <a:prstGeom prst="rect">
            <a:avLst/>
          </a:prstGeom>
        </p:spPr>
        <p:txBody>
          <a:bodyPr vert="horz" lIns="91440" tIns="45720" rIns="91440" bIns="45720" rtlCol="1" anchor="b"/>
          <a:lstStyle>
            <a:lvl1pPr algn="l">
              <a:defRPr sz="1200"/>
            </a:lvl1pPr>
          </a:lstStyle>
          <a:p>
            <a:pPr>
              <a:defRPr/>
            </a:pPr>
            <a:fld id="{77E6993A-7B75-4AD1-81B6-CB12C5D765C5}" type="slidenum">
              <a:rPr lang="ar-SA"/>
              <a:pPr>
                <a:defRPr/>
              </a:pPr>
              <a:t>‹#›</a:t>
            </a:fld>
            <a:endParaRPr lang="ar-SA"/>
          </a:p>
        </p:txBody>
      </p:sp>
    </p:spTree>
    <p:extLst>
      <p:ext uri="{BB962C8B-B14F-4D97-AF65-F5344CB8AC3E}">
        <p14:creationId xmlns:p14="http://schemas.microsoft.com/office/powerpoint/2010/main" val="4154186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4BA1D2-E0E2-4B2B-89C6-E0F9C8A22BA3}" type="slidenum">
              <a:rPr lang="ar-SA" smtClean="0"/>
              <a:pPr/>
              <a:t>1</a:t>
            </a:fld>
            <a:endParaRPr lang="ar-S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994894-E92A-40B5-97CD-E53882CB29DE}" type="slidenum">
              <a:rPr lang="ar-SA" smtClean="0"/>
              <a:pPr/>
              <a:t>10</a:t>
            </a:fld>
            <a:endParaRPr lang="ar-S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384973-E981-4E6C-BC43-14617A56CD23}" type="slidenum">
              <a:rPr lang="ar-SA" smtClean="0"/>
              <a:pPr/>
              <a:t>11</a:t>
            </a:fld>
            <a:endParaRPr lang="ar-S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pPr eaLnBrk="1" hangingPunct="1"/>
            <a:endParaRPr lang="ar-SA"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F2E8C3-4185-4D29-9C9B-7D55C32D84D5}" type="slidenum">
              <a:rPr lang="ar-SA" smtClean="0"/>
              <a:pPr/>
              <a:t>12</a:t>
            </a:fld>
            <a:endParaRPr lang="ar-S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EBE489-84A4-444D-A0F7-12CD38DD2F1E}" type="slidenum">
              <a:rPr lang="ar-SA" smtClean="0"/>
              <a:pPr/>
              <a:t>13</a:t>
            </a:fld>
            <a:endParaRPr lang="ar-S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7DD4FB-0D4D-449D-A99A-CE39093AA824}" type="slidenum">
              <a:rPr lang="ar-SA" smtClean="0"/>
              <a:pPr/>
              <a:t>14</a:t>
            </a:fld>
            <a:endParaRPr lang="ar-S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EDED4B-06A2-46CC-B07C-802AAF072FBF}" type="slidenum">
              <a:rPr lang="ar-SA" smtClean="0"/>
              <a:pPr/>
              <a:t>15</a:t>
            </a:fld>
            <a:endParaRPr lang="ar-S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D58275-45E3-420B-B1E8-29BC96B00F5C}" type="slidenum">
              <a:rPr lang="ar-SA" smtClean="0"/>
              <a:pPr/>
              <a:t>16</a:t>
            </a:fld>
            <a:endParaRPr lang="ar-S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E5F053-3010-4663-8979-6C3262CCDDCE}" type="slidenum">
              <a:rPr lang="ar-SA" smtClean="0"/>
              <a:pPr/>
              <a:t>17</a:t>
            </a:fld>
            <a:endParaRPr lang="ar-SA"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255003-B7FD-4775-849B-CDDE68B81718}" type="slidenum">
              <a:rPr lang="ar-SA" smtClean="0"/>
              <a:pPr/>
              <a:t>18</a:t>
            </a:fld>
            <a:endParaRPr lang="ar-S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F7943F-451F-4EB1-A5A4-94C16249BB80}" type="slidenum">
              <a:rPr lang="ar-SA" smtClean="0"/>
              <a:pPr/>
              <a:t>19</a:t>
            </a:fld>
            <a:endParaRPr lang="ar-S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F37110-35E0-4B5B-A853-A25C19685D5E}" type="slidenum">
              <a:rPr lang="ar-SA" smtClean="0"/>
              <a:pPr/>
              <a:t>2</a:t>
            </a:fld>
            <a:endParaRPr lang="ar-SA"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0A5B98-9EB0-46A2-B49E-201477A0510F}" type="slidenum">
              <a:rPr lang="ar-SA" smtClean="0"/>
              <a:pPr/>
              <a:t>20</a:t>
            </a:fld>
            <a:endParaRPr lang="ar-SA"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CB6072-81F7-4A6F-AA3A-EEF9D1DD4962}" type="slidenum">
              <a:rPr lang="ar-SA" smtClean="0"/>
              <a:pPr/>
              <a:t>21</a:t>
            </a:fld>
            <a:endParaRPr lang="ar-S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C028EB-BEF0-4022-9494-117D2B15CE23}" type="slidenum">
              <a:rPr lang="ar-SA" smtClean="0"/>
              <a:pPr/>
              <a:t>22</a:t>
            </a:fld>
            <a:endParaRPr lang="ar-SA"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25009C-CF34-4DE2-90BD-AFA4347B916E}" type="slidenum">
              <a:rPr lang="ar-SA" smtClean="0"/>
              <a:pPr/>
              <a:t>23</a:t>
            </a:fld>
            <a:endParaRPr lang="ar-SA"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2A0F74-36F8-4E82-B33C-7EE47BCF0DAF}" type="slidenum">
              <a:rPr lang="ar-SA" smtClean="0"/>
              <a:pPr/>
              <a:t>24</a:t>
            </a:fld>
            <a:endParaRPr lang="ar-SA"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1AC9FD-8BFC-49C5-8AEF-9F02BB155A9D}" type="slidenum">
              <a:rPr lang="ar-SA" smtClean="0"/>
              <a:pPr/>
              <a:t>25</a:t>
            </a:fld>
            <a:endParaRPr lang="ar-SA"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1F8211-7ADE-4F96-A640-2D9886B0C35E}" type="slidenum">
              <a:rPr lang="ar-SA" smtClean="0"/>
              <a:pPr/>
              <a:t>26</a:t>
            </a:fld>
            <a:endParaRPr lang="ar-SA"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7FA8A3-248F-4EA8-A2EB-389D97372266}" type="slidenum">
              <a:rPr lang="ar-SA" smtClean="0"/>
              <a:pPr/>
              <a:t>27</a:t>
            </a:fld>
            <a:endParaRPr lang="ar-SA"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0893E8-CB56-48C3-86C5-3A7A5903D751}" type="slidenum">
              <a:rPr lang="ar-SA" smtClean="0"/>
              <a:pPr/>
              <a:t>28</a:t>
            </a:fld>
            <a:endParaRPr lang="ar-S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9288D9-7E1B-4A20-A02F-15B818520CEA}" type="slidenum">
              <a:rPr lang="ar-SA" smtClean="0"/>
              <a:pPr/>
              <a:t>3</a:t>
            </a:fld>
            <a:endParaRPr lang="ar-S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9BFB17-BE22-4E40-B9C2-24E3DBB1426A}" type="slidenum">
              <a:rPr lang="ar-SA" smtClean="0"/>
              <a:pPr/>
              <a:t>4</a:t>
            </a:fld>
            <a:endParaRPr lang="ar-S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23F8C7-510A-491E-A89E-9993C14033EA}" type="slidenum">
              <a:rPr lang="ar-SA" smtClean="0"/>
              <a:pPr/>
              <a:t>5</a:t>
            </a:fld>
            <a:endParaRPr lang="ar-S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DCEC2F-AD84-44F2-B004-E878046414FF}" type="slidenum">
              <a:rPr lang="ar-SA" smtClean="0"/>
              <a:pPr/>
              <a:t>6</a:t>
            </a:fld>
            <a:endParaRPr lang="ar-S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6073A0-FFD1-4457-B97E-000FB563C36C}" type="slidenum">
              <a:rPr lang="ar-SA" smtClean="0"/>
              <a:pPr/>
              <a:t>7</a:t>
            </a:fld>
            <a:endParaRPr lang="ar-S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E78D43-4430-4906-97F1-DD8CB7ADD047}" type="slidenum">
              <a:rPr lang="ar-SA" smtClean="0"/>
              <a:pPr/>
              <a:t>8</a:t>
            </a:fld>
            <a:endParaRPr lang="ar-S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BC7AE4-8BE6-4BF5-A3F7-20E4BB97597B}" type="slidenum">
              <a:rPr lang="ar-SA" smtClean="0"/>
              <a:pPr/>
              <a:t>9</a:t>
            </a:fld>
            <a:endParaRPr lang="ar-SA"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CC8981AE-7A0D-4914-82D4-F2658AB27795}" type="datetimeFigureOut">
              <a:rPr lang="en-US"/>
              <a:pPr>
                <a:defRPr/>
              </a:pPr>
              <a:t>4/12/2014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6A9EA28-351C-48B9-95E8-96DE7612324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630E7F-1966-439D-9C74-FB19A32D7FE4}" type="datetimeFigureOut">
              <a:rPr lang="en-US"/>
              <a:pPr>
                <a:defRPr/>
              </a:pPr>
              <a:t>4/12/2014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44E75C-D8A9-48D9-AE30-675540E3925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37762CC5-3E45-4995-ABC2-839AF0FE9F81}" type="datetimeFigureOut">
              <a:rPr lang="en-US"/>
              <a:pPr>
                <a:defRPr/>
              </a:pPr>
              <a:t>4/12/2014</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F0B46DC-2200-4236-9D79-CAFA1F27A23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B3F322-3CEB-46B3-AC63-3A7DFFEAA9B9}" type="datetimeFigureOut">
              <a:rPr lang="en-US"/>
              <a:pPr>
                <a:defRPr/>
              </a:pPr>
              <a:t>4/12/2014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E777C2-4841-4B46-8635-761EC4D0252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5DE0B4DE-05D5-4ED3-87E7-C2A36C5A7D37}" type="datetimeFigureOut">
              <a:rPr lang="en-US"/>
              <a:pPr>
                <a:defRPr/>
              </a:pPr>
              <a:t>4/12/2014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A2FC079-04A3-4E60-AF74-CF3B7C7C3A7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BCFAAE7-F0DA-4186-ADFD-D45CCA373F13}" type="datetimeFigureOut">
              <a:rPr lang="en-US"/>
              <a:pPr>
                <a:defRPr/>
              </a:pPr>
              <a:t>4/12/2014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B5A774-F7E5-4595-AEB1-AB46187295A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31DB13-0FA3-4071-A054-FFE8289D171A}" type="datetimeFigureOut">
              <a:rPr lang="en-US"/>
              <a:pPr>
                <a:defRPr/>
              </a:pPr>
              <a:t>4/12/2014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857BE8-1B6F-40B9-A8CD-B9FE78AC733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059D93C-C0CF-41BC-96E6-2D97D98FC58F}" type="datetimeFigureOut">
              <a:rPr lang="en-US"/>
              <a:pPr>
                <a:defRPr/>
              </a:pPr>
              <a:t>4/12/2014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F5918F-3398-475D-98D3-CEF440F4356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E9E8022-AD29-4561-8CBD-0AECE8717E54}" type="datetimeFigureOut">
              <a:rPr lang="en-US"/>
              <a:pPr>
                <a:defRPr/>
              </a:pPr>
              <a:t>4/12/2014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4F15046F-EF3F-4571-95EA-AA1C68B7FBE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DB14ED22-3575-4B94-A8C3-6E3688EACFF7}" type="datetimeFigureOut">
              <a:rPr lang="en-US"/>
              <a:pPr>
                <a:defRPr/>
              </a:pPr>
              <a:t>4/12/2014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8A34EB19-1DB9-431A-8074-A31B4BE8012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52227252-3336-4C06-816C-78EC360E6FDF}" type="datetimeFigureOut">
              <a:rPr lang="en-US"/>
              <a:pPr>
                <a:defRPr/>
              </a:pPr>
              <a:t>4/12/2014</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47A19796-D968-4077-BC6D-34DE9D180B9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fld id="{B755CEED-BC42-47CA-81EF-2EAA09932911}" type="datetimeFigureOut">
              <a:rPr lang="en-US"/>
              <a:pPr>
                <a:defRPr/>
              </a:pPr>
              <a:t>4/12/2014</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2B8CC6BA-B96F-4323-9894-5860994F11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29" r:id="rId2"/>
    <p:sldLayoutId id="2147483735" r:id="rId3"/>
    <p:sldLayoutId id="2147483730" r:id="rId4"/>
    <p:sldLayoutId id="2147483731" r:id="rId5"/>
    <p:sldLayoutId id="2147483732" r:id="rId6"/>
    <p:sldLayoutId id="2147483736" r:id="rId7"/>
    <p:sldLayoutId id="2147483737" r:id="rId8"/>
    <p:sldLayoutId id="2147483738" r:id="rId9"/>
    <p:sldLayoutId id="2147483733" r:id="rId10"/>
    <p:sldLayoutId id="2147483739" r:id="rId11"/>
  </p:sldLayoutIdLst>
  <p:txStyles>
    <p:titleStyle>
      <a:lvl1pPr algn="l" rtl="1" eaLnBrk="0" fontAlgn="base" hangingPunct="0">
        <a:spcBef>
          <a:spcPct val="0"/>
        </a:spcBef>
        <a:spcAft>
          <a:spcPct val="0"/>
        </a:spcAft>
        <a:defRPr sz="4500" b="1" kern="1200">
          <a:solidFill>
            <a:srgbClr val="FFC800"/>
          </a:solidFill>
          <a:latin typeface="+mj-lt"/>
          <a:ea typeface="+mj-ea"/>
          <a:cs typeface="+mj-cs"/>
        </a:defRPr>
      </a:lvl1pPr>
      <a:lvl2pPr algn="l" rtl="1" eaLnBrk="0" fontAlgn="base" hangingPunct="0">
        <a:spcBef>
          <a:spcPct val="0"/>
        </a:spcBef>
        <a:spcAft>
          <a:spcPct val="0"/>
        </a:spcAft>
        <a:defRPr sz="4500" b="1">
          <a:solidFill>
            <a:srgbClr val="FFC800"/>
          </a:solidFill>
          <a:latin typeface="Corbel" pitchFamily="34" charset="0"/>
        </a:defRPr>
      </a:lvl2pPr>
      <a:lvl3pPr algn="l" rtl="1" eaLnBrk="0" fontAlgn="base" hangingPunct="0">
        <a:spcBef>
          <a:spcPct val="0"/>
        </a:spcBef>
        <a:spcAft>
          <a:spcPct val="0"/>
        </a:spcAft>
        <a:defRPr sz="4500" b="1">
          <a:solidFill>
            <a:srgbClr val="FFC800"/>
          </a:solidFill>
          <a:latin typeface="Corbel" pitchFamily="34" charset="0"/>
        </a:defRPr>
      </a:lvl3pPr>
      <a:lvl4pPr algn="l" rtl="1" eaLnBrk="0" fontAlgn="base" hangingPunct="0">
        <a:spcBef>
          <a:spcPct val="0"/>
        </a:spcBef>
        <a:spcAft>
          <a:spcPct val="0"/>
        </a:spcAft>
        <a:defRPr sz="4500" b="1">
          <a:solidFill>
            <a:srgbClr val="FFC800"/>
          </a:solidFill>
          <a:latin typeface="Corbel" pitchFamily="34" charset="0"/>
        </a:defRPr>
      </a:lvl4pPr>
      <a:lvl5pPr algn="l" rtl="1" eaLnBrk="0" fontAlgn="base" hangingPunct="0">
        <a:spcBef>
          <a:spcPct val="0"/>
        </a:spcBef>
        <a:spcAft>
          <a:spcPct val="0"/>
        </a:spcAft>
        <a:defRPr sz="4500" b="1">
          <a:solidFill>
            <a:srgbClr val="FFC800"/>
          </a:solidFill>
          <a:latin typeface="Corbel" pitchFamily="34" charset="0"/>
        </a:defRPr>
      </a:lvl5pPr>
      <a:lvl6pPr marL="457200" algn="l" rtl="1" fontAlgn="base">
        <a:spcBef>
          <a:spcPct val="0"/>
        </a:spcBef>
        <a:spcAft>
          <a:spcPct val="0"/>
        </a:spcAft>
        <a:defRPr sz="4500" b="1">
          <a:solidFill>
            <a:srgbClr val="FFC800"/>
          </a:solidFill>
          <a:latin typeface="Corbel" pitchFamily="34" charset="0"/>
        </a:defRPr>
      </a:lvl6pPr>
      <a:lvl7pPr marL="914400" algn="l" rtl="1" fontAlgn="base">
        <a:spcBef>
          <a:spcPct val="0"/>
        </a:spcBef>
        <a:spcAft>
          <a:spcPct val="0"/>
        </a:spcAft>
        <a:defRPr sz="4500" b="1">
          <a:solidFill>
            <a:srgbClr val="FFC800"/>
          </a:solidFill>
          <a:latin typeface="Corbel" pitchFamily="34" charset="0"/>
        </a:defRPr>
      </a:lvl7pPr>
      <a:lvl8pPr marL="1371600" algn="l" rtl="1" fontAlgn="base">
        <a:spcBef>
          <a:spcPct val="0"/>
        </a:spcBef>
        <a:spcAft>
          <a:spcPct val="0"/>
        </a:spcAft>
        <a:defRPr sz="4500" b="1">
          <a:solidFill>
            <a:srgbClr val="FFC800"/>
          </a:solidFill>
          <a:latin typeface="Corbel" pitchFamily="34" charset="0"/>
        </a:defRPr>
      </a:lvl8pPr>
      <a:lvl9pPr marL="1828800" algn="l" rtl="1" fontAlgn="base">
        <a:spcBef>
          <a:spcPct val="0"/>
        </a:spcBef>
        <a:spcAft>
          <a:spcPct val="0"/>
        </a:spcAft>
        <a:defRPr sz="4500" b="1">
          <a:solidFill>
            <a:srgbClr val="FFC800"/>
          </a:solidFill>
          <a:latin typeface="Corbel" pitchFamily="34" charset="0"/>
        </a:defRPr>
      </a:lvl9pPr>
      <a:extLst/>
    </p:titleStyle>
    <p:bodyStyle>
      <a:lvl1pPr marL="438150" indent="-319088" algn="r" rtl="1"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r" rtl="1"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r" rtl="1" eaLnBrk="0" fontAlgn="base" hangingPunct="0">
        <a:spcBef>
          <a:spcPct val="20000"/>
        </a:spcBef>
        <a:spcAft>
          <a:spcPct val="0"/>
        </a:spcAft>
        <a:buClr>
          <a:srgbClr val="E66C7D"/>
        </a:buClr>
        <a:buFont typeface="Arial" pitchFamily="34" charset="0"/>
        <a:buChar char="▪"/>
        <a:defRPr sz="2400" kern="1200">
          <a:solidFill>
            <a:schemeClr val="tx1"/>
          </a:solidFill>
          <a:latin typeface="+mn-lt"/>
          <a:ea typeface="+mn-ea"/>
          <a:cs typeface="+mn-cs"/>
        </a:defRPr>
      </a:lvl3pPr>
      <a:lvl4pPr marL="1216025" indent="-182563" algn="r" rtl="1" eaLnBrk="0" fontAlgn="base" hangingPunct="0">
        <a:spcBef>
          <a:spcPct val="20000"/>
        </a:spcBef>
        <a:spcAft>
          <a:spcPct val="0"/>
        </a:spcAft>
        <a:buClr>
          <a:srgbClr val="6BB76D"/>
        </a:buClr>
        <a:buFont typeface="Arial" pitchFamily="34" charset="0"/>
        <a:buChar char="▪"/>
        <a:defRPr sz="2000" kern="1200">
          <a:solidFill>
            <a:schemeClr val="tx1"/>
          </a:solidFill>
          <a:latin typeface="+mn-lt"/>
          <a:ea typeface="+mn-ea"/>
          <a:cs typeface="+mn-cs"/>
        </a:defRPr>
      </a:lvl4pPr>
      <a:lvl5pPr marL="1425575" indent="-182563" algn="r" rtl="1"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r" rtl="1"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r" rtl="1"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r" rtl="1"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r" rtl="1"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Aggregating Data </a:t>
            </a:r>
            <a:br>
              <a:rPr lang="en-US" dirty="0" smtClean="0">
                <a:solidFill>
                  <a:schemeClr val="accent1">
                    <a:satMod val="150000"/>
                  </a:schemeClr>
                </a:solidFill>
              </a:rPr>
            </a:br>
            <a:r>
              <a:rPr lang="en-US" dirty="0" smtClean="0">
                <a:solidFill>
                  <a:schemeClr val="accent1">
                    <a:satMod val="150000"/>
                  </a:schemeClr>
                </a:solidFill>
              </a:rPr>
              <a:t>Using Group Functions</a:t>
            </a:r>
            <a:br>
              <a:rPr lang="en-US" dirty="0" smtClean="0">
                <a:solidFill>
                  <a:schemeClr val="accent1">
                    <a:satMod val="150000"/>
                  </a:schemeClr>
                </a:solidFill>
              </a:rPr>
            </a:br>
            <a:endParaRPr lang="en-US" dirty="0" smtClean="0">
              <a:solidFill>
                <a:schemeClr val="accent1">
                  <a:satMod val="150000"/>
                </a:schemeClr>
              </a:solidFill>
            </a:endParaRPr>
          </a:p>
        </p:txBody>
      </p:sp>
      <p:sp>
        <p:nvSpPr>
          <p:cNvPr id="8195" name="Subtitle 2"/>
          <p:cNvSpPr>
            <a:spLocks noGrp="1"/>
          </p:cNvSpPr>
          <p:nvPr>
            <p:ph type="subTitle" idx="1"/>
          </p:nvPr>
        </p:nvSpPr>
        <p:spPr>
          <a:xfrm>
            <a:off x="685800" y="1828800"/>
            <a:ext cx="8077200" cy="1500188"/>
          </a:xfrm>
        </p:spPr>
        <p:txBody>
          <a:bodyPr/>
          <a:lstStyle/>
          <a:p>
            <a:pPr eaLnBrk="1" hangingPunct="1"/>
            <a:r>
              <a:rPr lang="en-US" dirty="0" smtClean="0"/>
              <a:t>LECTURE 10</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Using the COUNT Function</a:t>
            </a:r>
            <a:br>
              <a:rPr lang="en-US" dirty="0" smtClean="0">
                <a:solidFill>
                  <a:schemeClr val="accent1">
                    <a:satMod val="150000"/>
                  </a:schemeClr>
                </a:solidFill>
              </a:rPr>
            </a:br>
            <a:endParaRPr lang="en-US" dirty="0" smtClean="0">
              <a:solidFill>
                <a:schemeClr val="accent1">
                  <a:satMod val="150000"/>
                </a:schemeClr>
              </a:solidFill>
            </a:endParaRPr>
          </a:p>
        </p:txBody>
      </p:sp>
      <p:pic>
        <p:nvPicPr>
          <p:cNvPr id="17411" name="Picture 4"/>
          <p:cNvPicPr>
            <a:picLocks noGrp="1" noChangeAspect="1" noChangeArrowheads="1"/>
          </p:cNvPicPr>
          <p:nvPr>
            <p:ph idx="1"/>
          </p:nvPr>
        </p:nvPicPr>
        <p:blipFill>
          <a:blip r:embed="rId3"/>
          <a:srcRect l="28700" t="39053" r="28699" b="32944"/>
          <a:stretch>
            <a:fillRect/>
          </a:stretch>
        </p:blipFill>
        <p:spPr>
          <a:xfrm>
            <a:off x="309563" y="1600200"/>
            <a:ext cx="8453437" cy="31242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Using the COUNT Function</a:t>
            </a:r>
            <a:br>
              <a:rPr lang="en-US" dirty="0" smtClean="0">
                <a:solidFill>
                  <a:schemeClr val="accent1">
                    <a:satMod val="150000"/>
                  </a:schemeClr>
                </a:solidFill>
              </a:rPr>
            </a:br>
            <a:endParaRPr lang="en-US" dirty="0" smtClean="0">
              <a:solidFill>
                <a:schemeClr val="accent1">
                  <a:satMod val="150000"/>
                </a:schemeClr>
              </a:solidFill>
            </a:endParaRPr>
          </a:p>
        </p:txBody>
      </p:sp>
      <p:pic>
        <p:nvPicPr>
          <p:cNvPr id="18435" name="Picture 5"/>
          <p:cNvPicPr>
            <a:picLocks noGrp="1" noChangeAspect="1" noChangeArrowheads="1"/>
          </p:cNvPicPr>
          <p:nvPr>
            <p:ph idx="1"/>
          </p:nvPr>
        </p:nvPicPr>
        <p:blipFill>
          <a:blip r:embed="rId3"/>
          <a:srcRect l="28700" t="39053" r="27773" b="23061"/>
          <a:stretch>
            <a:fillRect/>
          </a:stretch>
        </p:blipFill>
        <p:spPr>
          <a:xfrm>
            <a:off x="115888" y="1524000"/>
            <a:ext cx="8875712" cy="4343400"/>
          </a:xfrm>
          <a:noFill/>
        </p:spPr>
      </p:pic>
      <p:pic>
        <p:nvPicPr>
          <p:cNvPr id="18436" name="Picture 4"/>
          <p:cNvPicPr>
            <a:picLocks noChangeAspect="1" noChangeArrowheads="1"/>
          </p:cNvPicPr>
          <p:nvPr/>
        </p:nvPicPr>
        <p:blipFill>
          <a:blip r:embed="rId4"/>
          <a:srcRect l="13470" t="20833" r="16837" b="58333"/>
          <a:stretch>
            <a:fillRect/>
          </a:stretch>
        </p:blipFill>
        <p:spPr bwMode="auto">
          <a:xfrm>
            <a:off x="76200" y="3657600"/>
            <a:ext cx="90678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solidFill>
                  <a:schemeClr val="accent1">
                    <a:satMod val="150000"/>
                  </a:schemeClr>
                </a:solidFill>
              </a:rPr>
              <a:t>Using the COUNT Function( Example)</a:t>
            </a:r>
            <a:endParaRPr lang="ar-SA" dirty="0"/>
          </a:p>
        </p:txBody>
      </p:sp>
      <p:pic>
        <p:nvPicPr>
          <p:cNvPr id="19459" name="Picture 5"/>
          <p:cNvPicPr>
            <a:picLocks noGrp="1" noChangeAspect="1" noChangeArrowheads="1"/>
          </p:cNvPicPr>
          <p:nvPr>
            <p:ph idx="1"/>
          </p:nvPr>
        </p:nvPicPr>
        <p:blipFill>
          <a:blip r:embed="rId3"/>
          <a:srcRect l="28700" t="56999" r="27773" b="23061"/>
          <a:stretch>
            <a:fillRect/>
          </a:stretch>
        </p:blipFill>
        <p:spPr>
          <a:xfrm>
            <a:off x="0" y="1676400"/>
            <a:ext cx="8875713" cy="22860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Using the DISTINCT Keyword</a:t>
            </a:r>
            <a:br>
              <a:rPr lang="en-US" dirty="0" smtClean="0">
                <a:solidFill>
                  <a:schemeClr val="accent1">
                    <a:satMod val="150000"/>
                  </a:schemeClr>
                </a:solidFill>
              </a:rPr>
            </a:br>
            <a:endParaRPr lang="en-US" dirty="0" smtClean="0">
              <a:solidFill>
                <a:schemeClr val="accent1">
                  <a:satMod val="150000"/>
                </a:schemeClr>
              </a:solidFill>
            </a:endParaRPr>
          </a:p>
        </p:txBody>
      </p:sp>
      <p:pic>
        <p:nvPicPr>
          <p:cNvPr id="20483" name="Picture 4"/>
          <p:cNvPicPr>
            <a:picLocks noGrp="1" noChangeAspect="1" noChangeArrowheads="1"/>
          </p:cNvPicPr>
          <p:nvPr>
            <p:ph idx="1"/>
          </p:nvPr>
        </p:nvPicPr>
        <p:blipFill>
          <a:blip r:embed="rId3"/>
          <a:srcRect l="28700" t="39053" r="28699" b="29649"/>
          <a:stretch>
            <a:fillRect/>
          </a:stretch>
        </p:blipFill>
        <p:spPr>
          <a:xfrm>
            <a:off x="228600" y="1600200"/>
            <a:ext cx="8670925" cy="35814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971800"/>
            <a:ext cx="8229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Group Functions and Null Values</a:t>
            </a:r>
            <a:br>
              <a:rPr lang="en-US" dirty="0" smtClean="0">
                <a:solidFill>
                  <a:schemeClr val="accent1">
                    <a:satMod val="150000"/>
                  </a:schemeClr>
                </a:solidFill>
              </a:rPr>
            </a:br>
            <a:endParaRPr lang="en-US" dirty="0" smtClean="0">
              <a:solidFill>
                <a:schemeClr val="accent1">
                  <a:satMod val="150000"/>
                </a:schemeClr>
              </a:solidFill>
            </a:endParaRPr>
          </a:p>
        </p:txBody>
      </p:sp>
      <p:sp>
        <p:nvSpPr>
          <p:cNvPr id="12291" name="Content Placeholder 2"/>
          <p:cNvSpPr>
            <a:spLocks noGrp="1"/>
          </p:cNvSpPr>
          <p:nvPr>
            <p:ph idx="1"/>
          </p:nvPr>
        </p:nvSpPr>
        <p:spPr/>
        <p:txBody>
          <a:bodyPr rtlCol="0">
            <a:normAutofit lnSpcReduction="10000"/>
          </a:bodyPr>
          <a:lstStyle/>
          <a:p>
            <a:pPr marL="438912" indent="-320040" algn="l" rtl="0" eaLnBrk="1" fontAlgn="auto" hangingPunct="1">
              <a:spcBef>
                <a:spcPts val="0"/>
              </a:spcBef>
              <a:spcAft>
                <a:spcPts val="0"/>
              </a:spcAft>
              <a:buFont typeface="Wingdings 2"/>
              <a:buChar char=""/>
              <a:defRPr/>
            </a:pPr>
            <a:r>
              <a:rPr lang="en-US" b="1" dirty="0" smtClean="0"/>
              <a:t>Group functions ignore null values in the column. For example:</a:t>
            </a:r>
            <a:endParaRPr lang="en-US" dirty="0" smtClean="0"/>
          </a:p>
          <a:p>
            <a:pPr marL="438912" indent="-320040" algn="l" rtl="0" eaLnBrk="1" fontAlgn="auto" hangingPunct="1">
              <a:spcBef>
                <a:spcPts val="0"/>
              </a:spcBef>
              <a:spcAft>
                <a:spcPts val="0"/>
              </a:spcAft>
              <a:buFont typeface="Wingdings 2"/>
              <a:buNone/>
              <a:defRPr/>
            </a:pPr>
            <a:endParaRPr lang="en-US" b="1" dirty="0" smtClean="0"/>
          </a:p>
          <a:p>
            <a:pPr marL="438912" indent="-320040" algn="l" rtl="0" eaLnBrk="1" fontAlgn="auto" hangingPunct="1">
              <a:spcBef>
                <a:spcPts val="0"/>
              </a:spcBef>
              <a:spcAft>
                <a:spcPts val="0"/>
              </a:spcAft>
              <a:buFont typeface="Wingdings 2"/>
              <a:buNone/>
              <a:defRPr/>
            </a:pPr>
            <a:r>
              <a:rPr lang="en-US" b="1" dirty="0" smtClean="0"/>
              <a:t>SELECT AVG(</a:t>
            </a:r>
            <a:r>
              <a:rPr lang="en-US" b="1" dirty="0" err="1" smtClean="0"/>
              <a:t>commission_pct</a:t>
            </a:r>
            <a:r>
              <a:rPr lang="en-US" b="1" dirty="0" smtClean="0"/>
              <a:t>)</a:t>
            </a:r>
            <a:endParaRPr lang="en-US" dirty="0" smtClean="0"/>
          </a:p>
          <a:p>
            <a:pPr marL="438912" indent="-320040" algn="l" rtl="0" eaLnBrk="1" fontAlgn="auto" hangingPunct="1">
              <a:spcBef>
                <a:spcPts val="0"/>
              </a:spcBef>
              <a:spcAft>
                <a:spcPts val="0"/>
              </a:spcAft>
              <a:buFont typeface="Arial" pitchFamily="34" charset="0"/>
              <a:buNone/>
              <a:defRPr/>
            </a:pPr>
            <a:r>
              <a:rPr lang="en-US" b="1" dirty="0" smtClean="0"/>
              <a:t>FROM   employees;</a:t>
            </a:r>
          </a:p>
          <a:p>
            <a:pPr marL="438912" indent="-320040" algn="l" rtl="0" eaLnBrk="1" fontAlgn="auto" hangingPunct="1">
              <a:spcBef>
                <a:spcPts val="0"/>
              </a:spcBef>
              <a:spcAft>
                <a:spcPts val="0"/>
              </a:spcAft>
              <a:buFont typeface="Arial" pitchFamily="34" charset="0"/>
              <a:buNone/>
              <a:defRPr/>
            </a:pPr>
            <a:endParaRPr lang="en-US" dirty="0" smtClean="0"/>
          </a:p>
          <a:p>
            <a:pPr marL="438912" indent="-320040" algn="l" rtl="0" eaLnBrk="1" fontAlgn="auto" hangingPunct="1">
              <a:spcBef>
                <a:spcPts val="0"/>
              </a:spcBef>
              <a:spcAft>
                <a:spcPts val="0"/>
              </a:spcAft>
              <a:buFont typeface="Wingdings 2"/>
              <a:buChar char=""/>
              <a:defRPr/>
            </a:pPr>
            <a:r>
              <a:rPr lang="en-US" dirty="0" smtClean="0"/>
              <a:t>The average is calculated as the total commission paid to all employees divided by the number of employees </a:t>
            </a:r>
            <a:r>
              <a:rPr lang="en-US" b="1" dirty="0" smtClean="0">
                <a:solidFill>
                  <a:srgbClr val="0070C0"/>
                </a:solidFill>
              </a:rPr>
              <a:t>receiving a commission.</a:t>
            </a:r>
          </a:p>
          <a:p>
            <a:pPr marL="438912" indent="-320040" algn="l" rtl="0" eaLnBrk="1" fontAlgn="auto" hangingPunct="1">
              <a:spcBef>
                <a:spcPts val="0"/>
              </a:spcBef>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Creating Groups of Data </a:t>
            </a:r>
            <a:br>
              <a:rPr lang="en-US" dirty="0" smtClean="0">
                <a:solidFill>
                  <a:schemeClr val="accent1">
                    <a:satMod val="150000"/>
                  </a:schemeClr>
                </a:solidFill>
              </a:rPr>
            </a:br>
            <a:endParaRPr lang="en-US" dirty="0" smtClean="0">
              <a:solidFill>
                <a:schemeClr val="accent1">
                  <a:satMod val="150000"/>
                </a:schemeClr>
              </a:solidFill>
            </a:endParaRPr>
          </a:p>
        </p:txBody>
      </p:sp>
      <p:pic>
        <p:nvPicPr>
          <p:cNvPr id="22531" name="Content Placeholder 3" descr="sql.JPG"/>
          <p:cNvPicPr>
            <a:picLocks noGrp="1" noChangeAspect="1"/>
          </p:cNvPicPr>
          <p:nvPr>
            <p:ph idx="1"/>
          </p:nvPr>
        </p:nvPicPr>
        <p:blipFill>
          <a:blip r:embed="rId3"/>
          <a:srcRect/>
          <a:stretch>
            <a:fillRect/>
          </a:stretch>
        </p:blipFill>
        <p:spPr>
          <a:xfrm>
            <a:off x="304800" y="914400"/>
            <a:ext cx="8229600" cy="4514850"/>
          </a:xfrm>
        </p:spPr>
      </p:pic>
      <p:sp>
        <p:nvSpPr>
          <p:cNvPr id="22532" name="TextBox 4"/>
          <p:cNvSpPr txBox="1">
            <a:spLocks noChangeArrowheads="1"/>
          </p:cNvSpPr>
          <p:nvPr/>
        </p:nvSpPr>
        <p:spPr bwMode="auto">
          <a:xfrm>
            <a:off x="533400" y="5562600"/>
            <a:ext cx="8077200" cy="1200150"/>
          </a:xfrm>
          <a:prstGeom prst="rect">
            <a:avLst/>
          </a:prstGeom>
          <a:noFill/>
          <a:ln w="9525">
            <a:noFill/>
            <a:miter lim="800000"/>
            <a:headEnd/>
            <a:tailEnd/>
          </a:ln>
        </p:spPr>
        <p:txBody>
          <a:bodyPr>
            <a:spAutoFit/>
          </a:bodyPr>
          <a:lstStyle/>
          <a:p>
            <a:r>
              <a:rPr lang="en-US">
                <a:latin typeface="Calibri" pitchFamily="34" charset="0"/>
              </a:rPr>
              <a:t>Until now, all group functions have treated the table as one large group of information. At times, you need to divide the table of information into smaller groups. This can be done by using the  GROUP BY clause .</a:t>
            </a: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8229600" cy="1252728"/>
          </a:xfrm>
        </p:spPr>
        <p:txBody>
          <a:bodyPr>
            <a:normAutofit fontScale="90000"/>
          </a:bodyPr>
          <a:lstStyle/>
          <a:p>
            <a:pPr eaLnBrk="1" fontAlgn="auto" hangingPunct="1">
              <a:spcAft>
                <a:spcPts val="0"/>
              </a:spcAft>
              <a:defRPr/>
            </a:pPr>
            <a:r>
              <a:rPr lang="en-US" dirty="0" smtClean="0">
                <a:solidFill>
                  <a:schemeClr val="accent1">
                    <a:satMod val="150000"/>
                  </a:schemeClr>
                </a:solidFill>
              </a:rPr>
              <a:t>Creating Groups of Data: </a:t>
            </a:r>
            <a:br>
              <a:rPr lang="en-US" dirty="0" smtClean="0">
                <a:solidFill>
                  <a:schemeClr val="accent1">
                    <a:satMod val="150000"/>
                  </a:schemeClr>
                </a:solidFill>
              </a:rPr>
            </a:br>
            <a:r>
              <a:rPr lang="en-US" dirty="0" smtClean="0">
                <a:solidFill>
                  <a:schemeClr val="accent1">
                    <a:satMod val="150000"/>
                  </a:schemeClr>
                </a:solidFill>
              </a:rPr>
              <a:t>GROUP BY Clause Syntax</a:t>
            </a:r>
            <a:br>
              <a:rPr lang="en-US" dirty="0" smtClean="0">
                <a:solidFill>
                  <a:schemeClr val="accent1">
                    <a:satMod val="150000"/>
                  </a:schemeClr>
                </a:solidFill>
              </a:rPr>
            </a:br>
            <a:endParaRPr lang="en-US" dirty="0" smtClean="0">
              <a:solidFill>
                <a:schemeClr val="accent1">
                  <a:satMod val="150000"/>
                </a:schemeClr>
              </a:solidFill>
            </a:endParaRPr>
          </a:p>
        </p:txBody>
      </p:sp>
      <p:pic>
        <p:nvPicPr>
          <p:cNvPr id="23555" name="Picture 4"/>
          <p:cNvPicPr>
            <a:picLocks noGrp="1" noChangeAspect="1" noChangeArrowheads="1"/>
          </p:cNvPicPr>
          <p:nvPr>
            <p:ph idx="1"/>
          </p:nvPr>
        </p:nvPicPr>
        <p:blipFill>
          <a:blip r:embed="rId3"/>
          <a:srcRect l="28699" t="48936" r="26846" b="21414"/>
          <a:stretch>
            <a:fillRect/>
          </a:stretch>
        </p:blipFill>
        <p:spPr>
          <a:xfrm>
            <a:off x="152400" y="1762125"/>
            <a:ext cx="8915400" cy="3343275"/>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Guidelines</a:t>
            </a:r>
            <a:br>
              <a:rPr lang="en-US" dirty="0" smtClean="0">
                <a:solidFill>
                  <a:schemeClr val="accent1">
                    <a:satMod val="150000"/>
                  </a:schemeClr>
                </a:solidFill>
              </a:rPr>
            </a:br>
            <a:endParaRPr lang="en-US" dirty="0" smtClean="0">
              <a:solidFill>
                <a:schemeClr val="accent1">
                  <a:satMod val="150000"/>
                </a:schemeClr>
              </a:solidFill>
            </a:endParaRPr>
          </a:p>
        </p:txBody>
      </p:sp>
      <p:sp>
        <p:nvSpPr>
          <p:cNvPr id="3" name="Content Placeholder 2"/>
          <p:cNvSpPr>
            <a:spLocks noGrp="1"/>
          </p:cNvSpPr>
          <p:nvPr>
            <p:ph idx="1"/>
          </p:nvPr>
        </p:nvSpPr>
        <p:spPr>
          <a:xfrm>
            <a:off x="304800" y="1600200"/>
            <a:ext cx="8229600" cy="5083175"/>
          </a:xfrm>
        </p:spPr>
        <p:txBody>
          <a:bodyPr rtlCol="0">
            <a:normAutofit fontScale="77500" lnSpcReduction="20000"/>
          </a:bodyPr>
          <a:lstStyle/>
          <a:p>
            <a:pPr marL="438912" indent="-320040" algn="l" rtl="0" eaLnBrk="1" fontAlgn="auto" hangingPunct="1">
              <a:spcBef>
                <a:spcPts val="0"/>
              </a:spcBef>
              <a:spcAft>
                <a:spcPts val="0"/>
              </a:spcAft>
              <a:buFont typeface="Wingdings 2"/>
              <a:buChar char=""/>
              <a:defRPr/>
            </a:pPr>
            <a:r>
              <a:rPr lang="en-US" dirty="0" smtClean="0"/>
              <a:t>If you include a group function in a SELECT clause, you cannot select individual results as well, </a:t>
            </a:r>
            <a:r>
              <a:rPr lang="en-US" i="1" dirty="0" smtClean="0"/>
              <a:t>unless the individual column appears in the </a:t>
            </a:r>
            <a:r>
              <a:rPr lang="en-US" i="1" dirty="0" smtClean="0">
                <a:solidFill>
                  <a:srgbClr val="0070C0"/>
                </a:solidFill>
              </a:rPr>
              <a:t>GROUP BY </a:t>
            </a:r>
            <a:r>
              <a:rPr lang="en-US" i="1" dirty="0" err="1" smtClean="0">
                <a:solidFill>
                  <a:srgbClr val="0070C0"/>
                </a:solidFill>
              </a:rPr>
              <a:t>clause</a:t>
            </a:r>
            <a:r>
              <a:rPr lang="en-US" i="1" dirty="0" err="1" smtClean="0">
                <a:sym typeface="Wingdings" pitchFamily="2" charset="2"/>
              </a:rPr>
              <a:t></a:t>
            </a:r>
            <a:r>
              <a:rPr lang="en-US" i="1" dirty="0" err="1" smtClean="0"/>
              <a:t>You’ll</a:t>
            </a:r>
            <a:r>
              <a:rPr lang="en-US" i="1" dirty="0" smtClean="0"/>
              <a:t> </a:t>
            </a:r>
            <a:r>
              <a:rPr lang="en-US" i="1" dirty="0" smtClean="0">
                <a:solidFill>
                  <a:schemeClr val="accent6"/>
                </a:solidFill>
              </a:rPr>
              <a:t>receive an error message </a:t>
            </a:r>
            <a:r>
              <a:rPr lang="en-US" i="1" dirty="0" smtClean="0"/>
              <a:t>if you </a:t>
            </a:r>
            <a:r>
              <a:rPr lang="en-US" dirty="0" smtClean="0"/>
              <a:t>fail to include the column list in the GROUP BY clause.</a:t>
            </a:r>
          </a:p>
          <a:p>
            <a:pPr marL="438912" indent="-320040" algn="l" rtl="0" eaLnBrk="1" fontAlgn="auto" hangingPunct="1">
              <a:spcBef>
                <a:spcPts val="0"/>
              </a:spcBef>
              <a:spcAft>
                <a:spcPts val="0"/>
              </a:spcAft>
              <a:buFont typeface="Wingdings 2"/>
              <a:buChar char=""/>
              <a:defRPr/>
            </a:pPr>
            <a:endParaRPr lang="en-US" dirty="0" smtClean="0"/>
          </a:p>
          <a:p>
            <a:pPr marL="438912" indent="-320040" algn="l" rtl="0" eaLnBrk="1" fontAlgn="auto" hangingPunct="1">
              <a:spcBef>
                <a:spcPts val="0"/>
              </a:spcBef>
              <a:spcAft>
                <a:spcPts val="0"/>
              </a:spcAft>
              <a:buFont typeface="Wingdings 2"/>
              <a:buChar char=""/>
              <a:defRPr/>
            </a:pPr>
            <a:r>
              <a:rPr lang="en-US" dirty="0" smtClean="0"/>
              <a:t>Using a WHERE clause, you can exclude rows before dividing them into groups </a:t>
            </a:r>
            <a:r>
              <a:rPr lang="en-US" dirty="0" smtClean="0">
                <a:sym typeface="Wingdings" pitchFamily="2" charset="2"/>
              </a:rPr>
              <a:t> executed first (before group by)</a:t>
            </a:r>
            <a:endParaRPr lang="en-US" dirty="0" smtClean="0"/>
          </a:p>
          <a:p>
            <a:pPr marL="438912" indent="-320040" algn="l" rtl="0" eaLnBrk="1" fontAlgn="auto" hangingPunct="1">
              <a:spcBef>
                <a:spcPts val="0"/>
              </a:spcBef>
              <a:spcAft>
                <a:spcPts val="0"/>
              </a:spcAft>
              <a:buFont typeface="Wingdings 2"/>
              <a:buNone/>
              <a:defRPr/>
            </a:pPr>
            <a:r>
              <a:rPr lang="en-US" dirty="0" smtClean="0"/>
              <a:t> </a:t>
            </a:r>
          </a:p>
          <a:p>
            <a:pPr marL="438912" indent="-320040" algn="l" rtl="0" eaLnBrk="1" fontAlgn="auto" hangingPunct="1">
              <a:spcBef>
                <a:spcPts val="0"/>
              </a:spcBef>
              <a:spcAft>
                <a:spcPts val="0"/>
              </a:spcAft>
              <a:buFont typeface="Wingdings 2"/>
              <a:buChar char=""/>
              <a:defRPr/>
            </a:pPr>
            <a:r>
              <a:rPr lang="en-US" dirty="0" smtClean="0"/>
              <a:t>You cannot use a column alias in the GROUP BY clause</a:t>
            </a:r>
          </a:p>
          <a:p>
            <a:pPr marL="438912" indent="-320040" algn="l" rtl="0" eaLnBrk="1" fontAlgn="auto" hangingPunct="1">
              <a:spcBef>
                <a:spcPts val="0"/>
              </a:spcBef>
              <a:spcAft>
                <a:spcPts val="0"/>
              </a:spcAft>
              <a:buFont typeface="Wingdings 2"/>
              <a:buNone/>
              <a:defRPr/>
            </a:pPr>
            <a:r>
              <a:rPr lang="en-US" dirty="0" smtClean="0"/>
              <a:t>.</a:t>
            </a:r>
          </a:p>
          <a:p>
            <a:pPr marL="438912" indent="-320040" algn="l" rtl="0" eaLnBrk="1" fontAlgn="auto" hangingPunct="1">
              <a:spcBef>
                <a:spcPts val="0"/>
              </a:spcBef>
              <a:spcAft>
                <a:spcPts val="0"/>
              </a:spcAft>
              <a:buFont typeface="Wingdings 2"/>
              <a:buChar char=""/>
              <a:defRPr/>
            </a:pPr>
            <a:r>
              <a:rPr lang="en-US" dirty="0" smtClean="0"/>
              <a:t>By default, rows are sorted by ascending order of the columns included in the GROUP BY list. You can override this by using the ORDER BY clause.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Using the GROUP BY Clause </a:t>
            </a:r>
            <a:br>
              <a:rPr lang="en-US" dirty="0" smtClean="0">
                <a:solidFill>
                  <a:schemeClr val="accent1">
                    <a:satMod val="150000"/>
                  </a:schemeClr>
                </a:solidFill>
              </a:rPr>
            </a:br>
            <a:endParaRPr lang="en-US" dirty="0" smtClean="0">
              <a:solidFill>
                <a:schemeClr val="accent1">
                  <a:satMod val="150000"/>
                </a:schemeClr>
              </a:solidFill>
            </a:endParaRPr>
          </a:p>
        </p:txBody>
      </p:sp>
      <p:pic>
        <p:nvPicPr>
          <p:cNvPr id="25603" name="Picture 4"/>
          <p:cNvPicPr>
            <a:picLocks noGrp="1" noChangeAspect="1" noChangeArrowheads="1"/>
          </p:cNvPicPr>
          <p:nvPr>
            <p:ph idx="1"/>
          </p:nvPr>
        </p:nvPicPr>
        <p:blipFill>
          <a:blip r:embed="rId3"/>
          <a:srcRect l="28700" t="35757" r="24995" b="21414"/>
          <a:stretch>
            <a:fillRect/>
          </a:stretch>
        </p:blipFill>
        <p:spPr>
          <a:xfrm>
            <a:off x="304800" y="1600200"/>
            <a:ext cx="8229600" cy="4279900"/>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Using the GROUP BY Clause </a:t>
            </a:r>
            <a:br>
              <a:rPr lang="en-US" dirty="0" smtClean="0">
                <a:solidFill>
                  <a:schemeClr val="accent1">
                    <a:satMod val="150000"/>
                  </a:schemeClr>
                </a:solidFill>
              </a:rPr>
            </a:br>
            <a:endParaRPr lang="en-US" dirty="0" smtClean="0">
              <a:solidFill>
                <a:schemeClr val="accent1">
                  <a:satMod val="150000"/>
                </a:schemeClr>
              </a:solidFill>
            </a:endParaRPr>
          </a:p>
        </p:txBody>
      </p:sp>
      <p:pic>
        <p:nvPicPr>
          <p:cNvPr id="26627" name="Picture 4"/>
          <p:cNvPicPr>
            <a:picLocks noGrp="1" noChangeAspect="1" noChangeArrowheads="1"/>
          </p:cNvPicPr>
          <p:nvPr>
            <p:ph idx="1"/>
          </p:nvPr>
        </p:nvPicPr>
        <p:blipFill>
          <a:blip r:embed="rId3"/>
          <a:srcRect l="27774" t="35757" r="24995" b="23061"/>
          <a:stretch>
            <a:fillRect/>
          </a:stretch>
        </p:blipFill>
        <p:spPr>
          <a:xfrm>
            <a:off x="381000" y="1676400"/>
            <a:ext cx="8550275" cy="41910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What Are Group Functions?</a:t>
            </a:r>
            <a:br>
              <a:rPr lang="en-US" dirty="0" smtClean="0">
                <a:solidFill>
                  <a:schemeClr val="accent1">
                    <a:satMod val="150000"/>
                  </a:schemeClr>
                </a:solidFill>
              </a:rPr>
            </a:br>
            <a:endParaRPr lang="en-US" dirty="0" smtClean="0">
              <a:solidFill>
                <a:schemeClr val="accent1">
                  <a:satMod val="150000"/>
                </a:schemeClr>
              </a:solidFill>
            </a:endParaRPr>
          </a:p>
        </p:txBody>
      </p:sp>
      <p:sp>
        <p:nvSpPr>
          <p:cNvPr id="9219" name="Content Placeholder 2"/>
          <p:cNvSpPr>
            <a:spLocks noGrp="1"/>
          </p:cNvSpPr>
          <p:nvPr>
            <p:ph idx="1"/>
          </p:nvPr>
        </p:nvSpPr>
        <p:spPr/>
        <p:txBody>
          <a:bodyPr/>
          <a:lstStyle/>
          <a:p>
            <a:pPr algn="l" rtl="0" eaLnBrk="1" hangingPunct="1"/>
            <a:r>
              <a:rPr lang="en-US" b="1" smtClean="0"/>
              <a:t>Group functions operate on sets of rows to give one result per group.</a:t>
            </a:r>
            <a:endParaRPr lang="en-US" smtClean="0"/>
          </a:p>
        </p:txBody>
      </p:sp>
      <p:pic>
        <p:nvPicPr>
          <p:cNvPr id="9220" name="Picture 4"/>
          <p:cNvPicPr>
            <a:picLocks noChangeAspect="1" noChangeArrowheads="1"/>
          </p:cNvPicPr>
          <p:nvPr/>
        </p:nvPicPr>
        <p:blipFill>
          <a:blip r:embed="rId3"/>
          <a:srcRect l="30453" t="39583" r="27965" b="14583"/>
          <a:stretch>
            <a:fillRect/>
          </a:stretch>
        </p:blipFill>
        <p:spPr bwMode="auto">
          <a:xfrm>
            <a:off x="1676400" y="2971800"/>
            <a:ext cx="5902325" cy="36576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52728"/>
          </a:xfrm>
        </p:spPr>
        <p:txBody>
          <a:bodyPr>
            <a:normAutofit fontScale="90000"/>
          </a:bodyPr>
          <a:lstStyle/>
          <a:p>
            <a:pPr eaLnBrk="1" fontAlgn="auto" hangingPunct="1">
              <a:spcAft>
                <a:spcPts val="0"/>
              </a:spcAft>
              <a:defRPr/>
            </a:pPr>
            <a:r>
              <a:rPr lang="en-US" dirty="0" smtClean="0">
                <a:solidFill>
                  <a:schemeClr val="accent1">
                    <a:satMod val="150000"/>
                  </a:schemeClr>
                </a:solidFill>
              </a:rPr>
              <a:t>Grouping by More Than One Column</a:t>
            </a:r>
            <a:br>
              <a:rPr lang="en-US" dirty="0" smtClean="0">
                <a:solidFill>
                  <a:schemeClr val="accent1">
                    <a:satMod val="150000"/>
                  </a:schemeClr>
                </a:solidFill>
              </a:rPr>
            </a:br>
            <a:endParaRPr lang="en-US" dirty="0" smtClean="0">
              <a:solidFill>
                <a:schemeClr val="accent1">
                  <a:satMod val="150000"/>
                </a:schemeClr>
              </a:solidFill>
            </a:endParaRPr>
          </a:p>
        </p:txBody>
      </p:sp>
      <p:sp>
        <p:nvSpPr>
          <p:cNvPr id="27651" name="Content Placeholder 2"/>
          <p:cNvSpPr>
            <a:spLocks noGrp="1"/>
          </p:cNvSpPr>
          <p:nvPr>
            <p:ph idx="1"/>
          </p:nvPr>
        </p:nvSpPr>
        <p:spPr/>
        <p:txBody>
          <a:bodyPr/>
          <a:lstStyle/>
          <a:p>
            <a:pPr algn="l" rtl="0" eaLnBrk="1" hangingPunct="1"/>
            <a:r>
              <a:rPr lang="en-US" smtClean="0"/>
              <a:t>Sometimes you need to see results for </a:t>
            </a:r>
            <a:r>
              <a:rPr lang="en-US" b="1" smtClean="0">
                <a:solidFill>
                  <a:srgbClr val="0070C0"/>
                </a:solidFill>
              </a:rPr>
              <a:t>groups</a:t>
            </a:r>
            <a:r>
              <a:rPr lang="en-US" smtClean="0"/>
              <a:t> </a:t>
            </a:r>
            <a:r>
              <a:rPr lang="en-US" b="1" smtClean="0">
                <a:solidFill>
                  <a:srgbClr val="0070C0"/>
                </a:solidFill>
              </a:rPr>
              <a:t>within groups</a:t>
            </a:r>
            <a:r>
              <a:rPr lang="en-US" smtClean="0"/>
              <a:t>. </a:t>
            </a:r>
          </a:p>
          <a:p>
            <a:pPr algn="l" rtl="0" eaLnBrk="1" hangingPunct="1"/>
            <a:r>
              <a:rPr lang="en-US" smtClean="0">
                <a:solidFill>
                  <a:schemeClr val="accent1"/>
                </a:solidFill>
              </a:rPr>
              <a:t>Example 1</a:t>
            </a:r>
            <a:r>
              <a:rPr lang="en-US" smtClean="0"/>
              <a:t> shows a report that displays the total salary being paid to each job title, within each department.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Example 1</a:t>
            </a:r>
            <a:br>
              <a:rPr lang="en-US" dirty="0" smtClean="0">
                <a:solidFill>
                  <a:schemeClr val="accent1">
                    <a:satMod val="150000"/>
                  </a:schemeClr>
                </a:solidFill>
              </a:rPr>
            </a:br>
            <a:endParaRPr lang="en-US" dirty="0" smtClean="0">
              <a:solidFill>
                <a:schemeClr val="accent1">
                  <a:satMod val="150000"/>
                </a:schemeClr>
              </a:solidFill>
            </a:endParaRPr>
          </a:p>
        </p:txBody>
      </p:sp>
      <p:pic>
        <p:nvPicPr>
          <p:cNvPr id="28675" name="Picture 4"/>
          <p:cNvPicPr>
            <a:picLocks noGrp="1" noChangeAspect="1" noChangeArrowheads="1"/>
          </p:cNvPicPr>
          <p:nvPr>
            <p:ph idx="1"/>
          </p:nvPr>
        </p:nvPicPr>
        <p:blipFill>
          <a:blip r:embed="rId3"/>
          <a:srcRect l="28700" t="27522" r="24995" b="34592"/>
          <a:stretch>
            <a:fillRect/>
          </a:stretch>
        </p:blipFill>
        <p:spPr>
          <a:xfrm>
            <a:off x="457200" y="1752600"/>
            <a:ext cx="8281988" cy="381000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Example 1</a:t>
            </a:r>
            <a:endParaRPr lang="ar-SA" dirty="0">
              <a:solidFill>
                <a:schemeClr val="accent1">
                  <a:satMod val="150000"/>
                </a:schemeClr>
              </a:solidFill>
            </a:endParaRPr>
          </a:p>
        </p:txBody>
      </p:sp>
      <p:sp>
        <p:nvSpPr>
          <p:cNvPr id="29699" name="Content Placeholder 2"/>
          <p:cNvSpPr>
            <a:spLocks noGrp="1"/>
          </p:cNvSpPr>
          <p:nvPr>
            <p:ph idx="1"/>
          </p:nvPr>
        </p:nvSpPr>
        <p:spPr/>
        <p:txBody>
          <a:bodyPr/>
          <a:lstStyle/>
          <a:p>
            <a:pPr algn="l" rtl="0" eaLnBrk="1" hangingPunct="1"/>
            <a:r>
              <a:rPr lang="en-US" smtClean="0"/>
              <a:t>The EMPLOYEES table is grouped first by department number and then, within that grouping, by job title. </a:t>
            </a:r>
          </a:p>
          <a:p>
            <a:pPr algn="l" rtl="0" eaLnBrk="1" hangingPunct="1">
              <a:buFont typeface="Wingdings 2" pitchFamily="18" charset="2"/>
              <a:buNone/>
            </a:pPr>
            <a:endParaRPr lang="en-US" smtClean="0"/>
          </a:p>
          <a:p>
            <a:pPr algn="l" rtl="0" eaLnBrk="1" hangingPunct="1"/>
            <a:r>
              <a:rPr lang="en-US" smtClean="0"/>
              <a:t>For example, the four stock clerks in department 50 are grouped together and a single result (total salary) is produced for all stock clerks within the group.</a:t>
            </a:r>
          </a:p>
          <a:p>
            <a:pPr algn="l" rtl="0" eaLnBrk="1" hangingPunct="1"/>
            <a:endParaRPr lang="ar-SA"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Using the Group By Clause on Multiple Columns</a:t>
            </a:r>
          </a:p>
        </p:txBody>
      </p:sp>
      <p:sp>
        <p:nvSpPr>
          <p:cNvPr id="30723" name="Content Placeholder 2"/>
          <p:cNvSpPr>
            <a:spLocks noGrp="1"/>
          </p:cNvSpPr>
          <p:nvPr>
            <p:ph idx="1"/>
          </p:nvPr>
        </p:nvSpPr>
        <p:spPr>
          <a:xfrm>
            <a:off x="457200" y="1447800"/>
            <a:ext cx="8229600" cy="4953000"/>
          </a:xfrm>
        </p:spPr>
        <p:txBody>
          <a:bodyPr/>
          <a:lstStyle/>
          <a:p>
            <a:pPr algn="l" rtl="0" eaLnBrk="1" hangingPunct="1"/>
            <a:r>
              <a:rPr lang="en-US" sz="1800" dirty="0" smtClean="0"/>
              <a:t>You can return summary results for groups and subgroups by listing more than one GROUP BY column. You can determine the default sort order of the results by the order of the columns in the GROUP BY clause. Here is how the SELECT statement on the slide, containing a GROUP BY clause, is evaluated:</a:t>
            </a:r>
          </a:p>
          <a:p>
            <a:pPr algn="l" rtl="0" eaLnBrk="1" hangingPunct="1"/>
            <a:r>
              <a:rPr lang="en-US" sz="1800" dirty="0" smtClean="0"/>
              <a:t>The SELECT clause specifies the column to be retrieved:</a:t>
            </a:r>
          </a:p>
          <a:p>
            <a:pPr algn="l" rtl="0" eaLnBrk="1" hangingPunct="1">
              <a:buFont typeface="Arial" pitchFamily="34" charset="0"/>
              <a:buNone/>
            </a:pPr>
            <a:r>
              <a:rPr lang="en-US" sz="1800" dirty="0" smtClean="0"/>
              <a:t>– Department number in the EMPLOYEES table</a:t>
            </a:r>
          </a:p>
          <a:p>
            <a:pPr algn="l" rtl="0" eaLnBrk="1" hangingPunct="1">
              <a:buFont typeface="Arial" pitchFamily="34" charset="0"/>
              <a:buNone/>
            </a:pPr>
            <a:r>
              <a:rPr lang="en-US" sz="1800" dirty="0" smtClean="0"/>
              <a:t>– Job ID in the EMPLOYEES table</a:t>
            </a:r>
          </a:p>
          <a:p>
            <a:pPr algn="l" rtl="0" eaLnBrk="1" hangingPunct="1">
              <a:buFont typeface="Arial" pitchFamily="34" charset="0"/>
              <a:buNone/>
            </a:pPr>
            <a:r>
              <a:rPr lang="en-US" sz="1800" dirty="0" smtClean="0"/>
              <a:t>– The sum of all the salaries in the group that you specified in the GROUP BY clause</a:t>
            </a:r>
          </a:p>
          <a:p>
            <a:pPr algn="l" rtl="0" eaLnBrk="1" hangingPunct="1"/>
            <a:r>
              <a:rPr lang="en-US" sz="1800" dirty="0" smtClean="0"/>
              <a:t>The FROM clause specifies the tables that the database must access: the  EMPLOYEES table</a:t>
            </a:r>
          </a:p>
          <a:p>
            <a:pPr algn="l" rtl="0" eaLnBrk="1" hangingPunct="1"/>
            <a:r>
              <a:rPr lang="en-US" sz="1800" dirty="0" smtClean="0"/>
              <a:t>The GROUP BY clause specifies how you must group the rows:</a:t>
            </a:r>
          </a:p>
          <a:p>
            <a:pPr algn="l" rtl="0" eaLnBrk="1" hangingPunct="1">
              <a:buFont typeface="Arial" pitchFamily="34" charset="0"/>
              <a:buNone/>
            </a:pPr>
            <a:r>
              <a:rPr lang="en-US" sz="1800" dirty="0" smtClean="0"/>
              <a:t>– First, the rows are grouped by department number</a:t>
            </a:r>
          </a:p>
          <a:p>
            <a:pPr algn="l" rtl="0" eaLnBrk="1" hangingPunct="1">
              <a:buFont typeface="Arial" pitchFamily="34" charset="0"/>
              <a:buNone/>
            </a:pPr>
            <a:r>
              <a:rPr lang="en-US" sz="1800" dirty="0" smtClean="0"/>
              <a:t>– Second, within the department number groups, the rows are grouped by job ID </a:t>
            </a:r>
          </a:p>
          <a:p>
            <a:pPr algn="l" rtl="0" eaLnBrk="1" hangingPunct="1">
              <a:buFont typeface="Arial" pitchFamily="34" charset="0"/>
              <a:buNone/>
            </a:pPr>
            <a:r>
              <a:rPr lang="en-US" sz="1800" dirty="0" smtClean="0"/>
              <a:t>So the SUM function is being applied to the salary column for all job IDs within each department  number group.</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55575"/>
            <a:ext cx="8229600" cy="1252538"/>
          </a:xfrm>
        </p:spPr>
        <p:txBody>
          <a:bodyPr/>
          <a:lstStyle/>
          <a:p>
            <a:pPr eaLnBrk="1" fontAlgn="auto" hangingPunct="1">
              <a:spcAft>
                <a:spcPts val="0"/>
              </a:spcAft>
              <a:defRPr/>
            </a:pPr>
            <a:endParaRPr lang="ar-SA" smtClean="0">
              <a:solidFill>
                <a:schemeClr val="accent1">
                  <a:satMod val="150000"/>
                </a:schemeClr>
              </a:solidFill>
            </a:endParaRPr>
          </a:p>
        </p:txBody>
      </p:sp>
      <p:pic>
        <p:nvPicPr>
          <p:cNvPr id="31747" name="Content Placeholder 3" descr="sql2.JPG"/>
          <p:cNvPicPr>
            <a:picLocks noGrp="1" noChangeAspect="1"/>
          </p:cNvPicPr>
          <p:nvPr>
            <p:ph idx="1"/>
          </p:nvPr>
        </p:nvPicPr>
        <p:blipFill>
          <a:blip r:embed="rId3"/>
          <a:srcRect/>
          <a:stretch>
            <a:fillRect/>
          </a:stretch>
        </p:blipFill>
        <p:spPr>
          <a:xfrm>
            <a:off x="381000" y="1447800"/>
            <a:ext cx="8382000" cy="4800600"/>
          </a:xfr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Illegal Queries </a:t>
            </a:r>
            <a:br>
              <a:rPr lang="en-US" dirty="0" smtClean="0">
                <a:solidFill>
                  <a:schemeClr val="accent1">
                    <a:satMod val="150000"/>
                  </a:schemeClr>
                </a:solidFill>
              </a:rPr>
            </a:br>
            <a:r>
              <a:rPr lang="en-US" dirty="0" smtClean="0">
                <a:solidFill>
                  <a:schemeClr val="accent1">
                    <a:satMod val="150000"/>
                  </a:schemeClr>
                </a:solidFill>
              </a:rPr>
              <a:t>Using Group Functions</a:t>
            </a:r>
            <a:br>
              <a:rPr lang="en-US" dirty="0" smtClean="0">
                <a:solidFill>
                  <a:schemeClr val="accent1">
                    <a:satMod val="150000"/>
                  </a:schemeClr>
                </a:solidFill>
              </a:rPr>
            </a:br>
            <a:endParaRPr lang="en-US" dirty="0" smtClean="0">
              <a:solidFill>
                <a:schemeClr val="accent1">
                  <a:satMod val="150000"/>
                </a:schemeClr>
              </a:solidFill>
            </a:endParaRPr>
          </a:p>
        </p:txBody>
      </p:sp>
      <p:sp>
        <p:nvSpPr>
          <p:cNvPr id="3" name="Content Placeholder 2"/>
          <p:cNvSpPr>
            <a:spLocks noGrp="1"/>
          </p:cNvSpPr>
          <p:nvPr>
            <p:ph idx="1"/>
          </p:nvPr>
        </p:nvSpPr>
        <p:spPr/>
        <p:txBody>
          <a:bodyPr rtlCol="0">
            <a:normAutofit fontScale="92500" lnSpcReduction="20000"/>
          </a:bodyPr>
          <a:lstStyle/>
          <a:p>
            <a:pPr marL="438912" indent="-320040" algn="l" rtl="0" eaLnBrk="1" fontAlgn="auto" hangingPunct="1">
              <a:spcBef>
                <a:spcPts val="0"/>
              </a:spcBef>
              <a:spcAft>
                <a:spcPts val="0"/>
              </a:spcAft>
              <a:buFont typeface="Wingdings 2"/>
              <a:buChar char=""/>
              <a:defRPr/>
            </a:pPr>
            <a:r>
              <a:rPr lang="en-US" b="1" dirty="0" smtClean="0"/>
              <a:t>Any column or expression in the SELECT list that is </a:t>
            </a:r>
            <a:endParaRPr lang="en-US" dirty="0" smtClean="0"/>
          </a:p>
          <a:p>
            <a:pPr marL="438912" indent="-320040" algn="l" rtl="0" eaLnBrk="1" fontAlgn="auto" hangingPunct="1">
              <a:spcBef>
                <a:spcPts val="0"/>
              </a:spcBef>
              <a:spcAft>
                <a:spcPts val="0"/>
              </a:spcAft>
              <a:buFont typeface="Arial" pitchFamily="34" charset="0"/>
              <a:buNone/>
              <a:defRPr/>
            </a:pPr>
            <a:r>
              <a:rPr lang="en-US" b="1" dirty="0" smtClean="0"/>
              <a:t>not an aggregate function must be in the GROUP BY clause.</a:t>
            </a:r>
            <a:endParaRPr lang="en-US" dirty="0" smtClean="0"/>
          </a:p>
          <a:p>
            <a:pPr marL="438912" indent="-320040" algn="l" rtl="0" eaLnBrk="1" fontAlgn="auto" hangingPunct="1">
              <a:spcBef>
                <a:spcPts val="0"/>
              </a:spcBef>
              <a:spcAft>
                <a:spcPts val="0"/>
              </a:spcAft>
              <a:buFont typeface="Wingdings 2"/>
              <a:buChar char=""/>
              <a:defRPr/>
            </a:pPr>
            <a:r>
              <a:rPr lang="en-US" b="1" dirty="0" smtClean="0"/>
              <a:t>SELECT </a:t>
            </a:r>
            <a:r>
              <a:rPr lang="en-US" b="1" dirty="0" err="1" smtClean="0"/>
              <a:t>department_id</a:t>
            </a:r>
            <a:r>
              <a:rPr lang="en-US" b="1" dirty="0" smtClean="0"/>
              <a:t>, COUNT(</a:t>
            </a:r>
            <a:r>
              <a:rPr lang="en-US" b="1" dirty="0" err="1" smtClean="0"/>
              <a:t>last_name</a:t>
            </a:r>
            <a:r>
              <a:rPr lang="en-US" b="1" dirty="0" smtClean="0"/>
              <a:t>)</a:t>
            </a:r>
            <a:endParaRPr lang="en-US" dirty="0" smtClean="0"/>
          </a:p>
          <a:p>
            <a:pPr marL="438912" indent="-320040" algn="l" rtl="0" eaLnBrk="1" fontAlgn="auto" hangingPunct="1">
              <a:spcBef>
                <a:spcPts val="0"/>
              </a:spcBef>
              <a:spcAft>
                <a:spcPts val="0"/>
              </a:spcAft>
              <a:buFont typeface="Arial" pitchFamily="34" charset="0"/>
              <a:buNone/>
              <a:defRPr/>
            </a:pPr>
            <a:r>
              <a:rPr lang="en-US" b="1" dirty="0" smtClean="0"/>
              <a:t>FROM   employees;</a:t>
            </a:r>
            <a:endParaRPr lang="en-US" dirty="0" smtClean="0"/>
          </a:p>
          <a:p>
            <a:pPr marL="438912" indent="-320040" algn="l" rtl="0" eaLnBrk="1" fontAlgn="auto" hangingPunct="1">
              <a:spcBef>
                <a:spcPts val="0"/>
              </a:spcBef>
              <a:spcAft>
                <a:spcPts val="0"/>
              </a:spcAft>
              <a:buFont typeface="Wingdings 2"/>
              <a:buChar char=""/>
              <a:defRPr/>
            </a:pPr>
            <a:r>
              <a:rPr lang="en-US" b="1" dirty="0" smtClean="0"/>
              <a:t>Column missing in the GROUP BY clause</a:t>
            </a:r>
            <a:endParaRPr lang="en-US" dirty="0" smtClean="0"/>
          </a:p>
          <a:p>
            <a:pPr marL="438912" indent="-320040" algn="l" rtl="0" eaLnBrk="1" fontAlgn="auto" hangingPunct="1">
              <a:spcBef>
                <a:spcPts val="0"/>
              </a:spcBef>
              <a:spcAft>
                <a:spcPts val="0"/>
              </a:spcAft>
              <a:buFont typeface="Arial" pitchFamily="34" charset="0"/>
              <a:buNone/>
              <a:defRPr/>
            </a:pPr>
            <a:r>
              <a:rPr lang="en-US" b="1" dirty="0" smtClean="0"/>
              <a:t>SELECT </a:t>
            </a:r>
            <a:r>
              <a:rPr lang="en-US" b="1" dirty="0" err="1" smtClean="0"/>
              <a:t>department_id</a:t>
            </a:r>
            <a:r>
              <a:rPr lang="en-US" b="1" dirty="0" smtClean="0"/>
              <a:t>, COUNT(</a:t>
            </a:r>
            <a:r>
              <a:rPr lang="en-US" b="1" dirty="0" err="1" smtClean="0"/>
              <a:t>last_name</a:t>
            </a:r>
            <a:r>
              <a:rPr lang="en-US" b="1" dirty="0" smtClean="0"/>
              <a:t>)</a:t>
            </a:r>
            <a:endParaRPr lang="en-US" dirty="0" smtClean="0"/>
          </a:p>
          <a:p>
            <a:pPr marL="438912" indent="-320040" algn="l" rtl="0" eaLnBrk="1" fontAlgn="auto" hangingPunct="1">
              <a:spcBef>
                <a:spcPts val="0"/>
              </a:spcBef>
              <a:spcAft>
                <a:spcPts val="0"/>
              </a:spcAft>
              <a:buFont typeface="Arial" pitchFamily="34" charset="0"/>
              <a:buNone/>
              <a:defRPr/>
            </a:pPr>
            <a:r>
              <a:rPr lang="en-US" dirty="0" smtClean="0"/>
              <a:t>*</a:t>
            </a:r>
          </a:p>
          <a:p>
            <a:pPr marL="438912" indent="-320040" algn="l" rtl="0" eaLnBrk="1" fontAlgn="auto" hangingPunct="1">
              <a:spcBef>
                <a:spcPts val="0"/>
              </a:spcBef>
              <a:spcAft>
                <a:spcPts val="0"/>
              </a:spcAft>
              <a:buFont typeface="Arial" pitchFamily="34" charset="0"/>
              <a:buNone/>
              <a:defRPr/>
            </a:pPr>
            <a:r>
              <a:rPr lang="en-US" b="1" dirty="0" smtClean="0"/>
              <a:t>ERROR at line 1:</a:t>
            </a:r>
            <a:endParaRPr lang="en-US" dirty="0" smtClean="0"/>
          </a:p>
          <a:p>
            <a:pPr marL="438912" indent="-320040" algn="l" rtl="0" eaLnBrk="1" fontAlgn="auto" hangingPunct="1">
              <a:spcBef>
                <a:spcPts val="0"/>
              </a:spcBef>
              <a:spcAft>
                <a:spcPts val="0"/>
              </a:spcAft>
              <a:buFont typeface="Arial" pitchFamily="34" charset="0"/>
              <a:buNone/>
              <a:defRPr/>
            </a:pPr>
            <a:r>
              <a:rPr lang="en-US" b="1" dirty="0" smtClean="0"/>
              <a:t>ORA-00937: not a single-group group function</a:t>
            </a:r>
            <a:endParaRPr lang="en-US" dirty="0" smtClean="0"/>
          </a:p>
          <a:p>
            <a:pPr marL="438912" indent="-320040" algn="l" rtl="0" eaLnBrk="1" fontAlgn="auto" hangingPunct="1">
              <a:spcBef>
                <a:spcPts val="0"/>
              </a:spcBef>
              <a:spcAft>
                <a:spcPts val="0"/>
              </a:spcAft>
              <a:buFont typeface="Wingdings 2"/>
              <a:buChar char=""/>
              <a:defRPr/>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Illegal Queries </a:t>
            </a:r>
            <a:br>
              <a:rPr lang="en-US" dirty="0" smtClean="0">
                <a:solidFill>
                  <a:schemeClr val="accent1">
                    <a:satMod val="150000"/>
                  </a:schemeClr>
                </a:solidFill>
              </a:rPr>
            </a:br>
            <a:r>
              <a:rPr lang="en-US" dirty="0" smtClean="0">
                <a:solidFill>
                  <a:schemeClr val="accent1">
                    <a:satMod val="150000"/>
                  </a:schemeClr>
                </a:solidFill>
              </a:rPr>
              <a:t>Using Group Functions</a:t>
            </a:r>
            <a:br>
              <a:rPr lang="en-US" dirty="0" smtClean="0">
                <a:solidFill>
                  <a:schemeClr val="accent1">
                    <a:satMod val="150000"/>
                  </a:schemeClr>
                </a:solidFill>
              </a:rPr>
            </a:br>
            <a:endParaRPr lang="en-US" dirty="0" smtClean="0">
              <a:solidFill>
                <a:schemeClr val="accent1">
                  <a:satMod val="150000"/>
                </a:schemeClr>
              </a:solidFill>
            </a:endParaRPr>
          </a:p>
        </p:txBody>
      </p:sp>
      <p:sp>
        <p:nvSpPr>
          <p:cNvPr id="3" name="Content Placeholder 2"/>
          <p:cNvSpPr>
            <a:spLocks noGrp="1"/>
          </p:cNvSpPr>
          <p:nvPr>
            <p:ph idx="1"/>
          </p:nvPr>
        </p:nvSpPr>
        <p:spPr>
          <a:xfrm>
            <a:off x="457200" y="1600200"/>
            <a:ext cx="8229600" cy="4800600"/>
          </a:xfrm>
        </p:spPr>
        <p:txBody>
          <a:bodyPr rtlCol="0">
            <a:normAutofit fontScale="70000" lnSpcReduction="20000"/>
          </a:bodyPr>
          <a:lstStyle/>
          <a:p>
            <a:pPr marL="438912" indent="-320040" algn="l" rtl="0" eaLnBrk="1" fontAlgn="auto" hangingPunct="1">
              <a:spcBef>
                <a:spcPts val="0"/>
              </a:spcBef>
              <a:spcAft>
                <a:spcPts val="0"/>
              </a:spcAft>
              <a:buFont typeface="Wingdings 2"/>
              <a:buChar char=""/>
              <a:defRPr/>
            </a:pPr>
            <a:r>
              <a:rPr lang="en-US" dirty="0" smtClean="0"/>
              <a:t>You cannot use the WHERE clause to </a:t>
            </a:r>
            <a:r>
              <a:rPr lang="en-US" b="1" dirty="0" smtClean="0"/>
              <a:t>restrict groups.</a:t>
            </a:r>
            <a:endParaRPr lang="en-US" dirty="0" smtClean="0"/>
          </a:p>
          <a:p>
            <a:pPr marL="438912" indent="-320040" algn="l" rtl="0" eaLnBrk="1" fontAlgn="auto" hangingPunct="1">
              <a:spcBef>
                <a:spcPts val="0"/>
              </a:spcBef>
              <a:spcAft>
                <a:spcPts val="0"/>
              </a:spcAft>
              <a:defRPr/>
            </a:pPr>
            <a:r>
              <a:rPr lang="en-US" dirty="0" smtClean="0"/>
              <a:t>You use the HAVING clause to restrict groups.</a:t>
            </a:r>
          </a:p>
          <a:p>
            <a:pPr marL="438912" indent="-320040" algn="l" rtl="0" eaLnBrk="1" fontAlgn="auto" hangingPunct="1">
              <a:spcBef>
                <a:spcPts val="0"/>
              </a:spcBef>
              <a:spcAft>
                <a:spcPts val="0"/>
              </a:spcAft>
              <a:defRPr/>
            </a:pPr>
            <a:r>
              <a:rPr lang="en-US" dirty="0" smtClean="0"/>
              <a:t>You cannot use group functions in the WHERE </a:t>
            </a:r>
            <a:r>
              <a:rPr lang="en-US" b="1" dirty="0" smtClean="0"/>
              <a:t>clause.</a:t>
            </a:r>
            <a:endParaRPr lang="en-US" dirty="0" smtClean="0"/>
          </a:p>
          <a:p>
            <a:pPr marL="438912" indent="-320040" algn="l" rtl="0" eaLnBrk="1" fontAlgn="auto" hangingPunct="1">
              <a:spcBef>
                <a:spcPts val="0"/>
              </a:spcBef>
              <a:spcAft>
                <a:spcPts val="0"/>
              </a:spcAft>
              <a:buFont typeface="Wingdings 2" pitchFamily="18" charset="2"/>
              <a:buNone/>
              <a:defRPr/>
            </a:pPr>
            <a:endParaRPr lang="en-US" b="1" dirty="0" smtClean="0"/>
          </a:p>
          <a:p>
            <a:pPr marL="438912" indent="-320040" algn="l" rtl="0" eaLnBrk="1" fontAlgn="auto" hangingPunct="1">
              <a:spcBef>
                <a:spcPts val="0"/>
              </a:spcBef>
              <a:spcAft>
                <a:spcPts val="0"/>
              </a:spcAft>
              <a:buFont typeface="Wingdings 2" pitchFamily="18" charset="2"/>
              <a:buNone/>
              <a:defRPr/>
            </a:pPr>
            <a:r>
              <a:rPr lang="en-US" b="1" dirty="0" smtClean="0"/>
              <a:t>SELECT </a:t>
            </a:r>
            <a:r>
              <a:rPr lang="en-US" b="1" dirty="0" err="1" smtClean="0"/>
              <a:t>department_id</a:t>
            </a:r>
            <a:r>
              <a:rPr lang="en-US" b="1" dirty="0" smtClean="0"/>
              <a:t>, AVG(salary)</a:t>
            </a:r>
            <a:endParaRPr lang="en-US" dirty="0" smtClean="0"/>
          </a:p>
          <a:p>
            <a:pPr marL="438912" indent="-320040" algn="l" rtl="0" eaLnBrk="1" fontAlgn="auto" hangingPunct="1">
              <a:spcBef>
                <a:spcPts val="0"/>
              </a:spcBef>
              <a:spcAft>
                <a:spcPts val="0"/>
              </a:spcAft>
              <a:buFont typeface="Arial" pitchFamily="34" charset="0"/>
              <a:buNone/>
              <a:defRPr/>
            </a:pPr>
            <a:r>
              <a:rPr lang="en-US" b="1" dirty="0" smtClean="0"/>
              <a:t>FROM   employees</a:t>
            </a:r>
            <a:endParaRPr lang="en-US" dirty="0" smtClean="0"/>
          </a:p>
          <a:p>
            <a:pPr marL="438912" indent="-320040" algn="l" rtl="0" eaLnBrk="1" fontAlgn="auto" hangingPunct="1">
              <a:spcBef>
                <a:spcPts val="0"/>
              </a:spcBef>
              <a:spcAft>
                <a:spcPts val="0"/>
              </a:spcAft>
              <a:buFont typeface="Arial" pitchFamily="34" charset="0"/>
              <a:buNone/>
              <a:defRPr/>
            </a:pPr>
            <a:r>
              <a:rPr lang="en-US" b="1" dirty="0" smtClean="0"/>
              <a:t>WHERE  AVG(salary) &gt; 8000</a:t>
            </a:r>
            <a:endParaRPr lang="en-US" dirty="0" smtClean="0"/>
          </a:p>
          <a:p>
            <a:pPr marL="438912" indent="-320040" algn="l" rtl="0" eaLnBrk="1" fontAlgn="auto" hangingPunct="1">
              <a:spcBef>
                <a:spcPts val="0"/>
              </a:spcBef>
              <a:spcAft>
                <a:spcPts val="0"/>
              </a:spcAft>
              <a:buFont typeface="Arial" pitchFamily="34" charset="0"/>
              <a:buNone/>
              <a:defRPr/>
            </a:pPr>
            <a:r>
              <a:rPr lang="en-US" b="1" dirty="0" smtClean="0"/>
              <a:t>GROUP BY </a:t>
            </a:r>
            <a:r>
              <a:rPr lang="en-US" b="1" dirty="0" err="1" smtClean="0"/>
              <a:t>department_id</a:t>
            </a:r>
            <a:r>
              <a:rPr lang="en-US" b="1" dirty="0" smtClean="0"/>
              <a:t>;</a:t>
            </a:r>
          </a:p>
          <a:p>
            <a:pPr marL="438912" indent="-320040" algn="l" rtl="0" eaLnBrk="1" fontAlgn="auto" hangingPunct="1">
              <a:spcBef>
                <a:spcPts val="0"/>
              </a:spcBef>
              <a:spcAft>
                <a:spcPts val="0"/>
              </a:spcAft>
              <a:buFont typeface="Arial" pitchFamily="34" charset="0"/>
              <a:buNone/>
              <a:defRPr/>
            </a:pPr>
            <a:r>
              <a:rPr lang="en-US" b="1" dirty="0" smtClean="0">
                <a:solidFill>
                  <a:srgbClr val="FF0000"/>
                </a:solidFill>
              </a:rPr>
              <a:t>Error *</a:t>
            </a:r>
          </a:p>
          <a:p>
            <a:pPr marL="438912" indent="-320040" algn="l" rtl="0" eaLnBrk="1" fontAlgn="auto" hangingPunct="1">
              <a:spcBef>
                <a:spcPts val="0"/>
              </a:spcBef>
              <a:spcAft>
                <a:spcPts val="0"/>
              </a:spcAft>
              <a:buFont typeface="Wingdings 2"/>
              <a:buChar char=""/>
              <a:defRPr/>
            </a:pPr>
            <a:r>
              <a:rPr lang="en-US" dirty="0" smtClean="0"/>
              <a:t>You can correct the error by using the </a:t>
            </a:r>
            <a:r>
              <a:rPr lang="en-US" dirty="0" smtClean="0">
                <a:solidFill>
                  <a:srgbClr val="0070C0"/>
                </a:solidFill>
              </a:rPr>
              <a:t>HAVING clause</a:t>
            </a:r>
            <a:r>
              <a:rPr lang="en-US" dirty="0" smtClean="0"/>
              <a:t> to restrict groups. </a:t>
            </a:r>
          </a:p>
          <a:p>
            <a:pPr marL="438912" indent="-320040" algn="l" rtl="0" eaLnBrk="1" fontAlgn="auto" hangingPunct="1">
              <a:spcBef>
                <a:spcPts val="0"/>
              </a:spcBef>
              <a:spcAft>
                <a:spcPts val="0"/>
              </a:spcAft>
              <a:buFont typeface="Wingdings 2"/>
              <a:buChar char=""/>
              <a:defRPr/>
            </a:pPr>
            <a:endParaRPr lang="en-US" dirty="0" smtClean="0"/>
          </a:p>
          <a:p>
            <a:pPr marL="438912" indent="-320040" algn="l" rtl="0" eaLnBrk="1" fontAlgn="auto" hangingPunct="1">
              <a:spcBef>
                <a:spcPts val="0"/>
              </a:spcBef>
              <a:spcAft>
                <a:spcPts val="0"/>
              </a:spcAft>
              <a:buFont typeface="Wingdings 2" pitchFamily="18" charset="2"/>
              <a:buNone/>
              <a:defRPr/>
            </a:pPr>
            <a:r>
              <a:rPr lang="en-US" b="1" dirty="0" smtClean="0"/>
              <a:t>SELECT </a:t>
            </a:r>
            <a:r>
              <a:rPr lang="en-US" b="1" dirty="0" err="1" smtClean="0"/>
              <a:t>department_id</a:t>
            </a:r>
            <a:r>
              <a:rPr lang="en-US" b="1" dirty="0" smtClean="0"/>
              <a:t>, AVG(salary)</a:t>
            </a:r>
          </a:p>
          <a:p>
            <a:pPr marL="438912" indent="-320040" algn="l" rtl="0" eaLnBrk="1" fontAlgn="auto" hangingPunct="1">
              <a:spcBef>
                <a:spcPts val="0"/>
              </a:spcBef>
              <a:spcAft>
                <a:spcPts val="0"/>
              </a:spcAft>
              <a:buFont typeface="Arial" pitchFamily="34" charset="0"/>
              <a:buNone/>
              <a:defRPr/>
            </a:pPr>
            <a:r>
              <a:rPr lang="en-US" b="1" dirty="0" smtClean="0"/>
              <a:t>FROM   employees</a:t>
            </a:r>
          </a:p>
          <a:p>
            <a:pPr marL="438912" indent="-320040" algn="l" rtl="0" eaLnBrk="1" fontAlgn="auto" hangingPunct="1">
              <a:spcBef>
                <a:spcPts val="0"/>
              </a:spcBef>
              <a:spcAft>
                <a:spcPts val="0"/>
              </a:spcAft>
              <a:buFont typeface="Arial" pitchFamily="34" charset="0"/>
              <a:buNone/>
              <a:defRPr/>
            </a:pPr>
            <a:r>
              <a:rPr lang="en-US" b="1" dirty="0" smtClean="0"/>
              <a:t>HAVING  AVG(salary) &gt; 8000</a:t>
            </a:r>
          </a:p>
          <a:p>
            <a:pPr marL="438912" indent="-320040" algn="l" rtl="0" eaLnBrk="1" fontAlgn="auto" hangingPunct="1">
              <a:spcBef>
                <a:spcPts val="0"/>
              </a:spcBef>
              <a:spcAft>
                <a:spcPts val="0"/>
              </a:spcAft>
              <a:buFont typeface="Arial" pitchFamily="34" charset="0"/>
              <a:buNone/>
              <a:defRPr/>
            </a:pPr>
            <a:r>
              <a:rPr lang="en-US" b="1" dirty="0" smtClean="0"/>
              <a:t>GROUP BY </a:t>
            </a:r>
            <a:r>
              <a:rPr lang="en-US" b="1" dirty="0" err="1" smtClean="0"/>
              <a:t>department_id</a:t>
            </a:r>
            <a:r>
              <a:rPr lang="en-US" dirty="0" smtClean="0"/>
              <a:t>;</a:t>
            </a:r>
          </a:p>
          <a:p>
            <a:pPr marL="438912" indent="-320040" algn="l" rtl="0" eaLnBrk="1" fontAlgn="auto" hangingPunct="1">
              <a:spcBef>
                <a:spcPts val="0"/>
              </a:spcBef>
              <a:spcAft>
                <a:spcPts val="0"/>
              </a:spcAft>
              <a:buFont typeface="Arial" pitchFamily="34" charset="0"/>
              <a:buNone/>
              <a:defRPr/>
            </a:pPr>
            <a:endParaRPr lang="en-US" dirty="0" smtClean="0"/>
          </a:p>
          <a:p>
            <a:pPr marL="438912" indent="-320040" algn="l" rtl="0" eaLnBrk="1" fontAlgn="auto" hangingPunct="1">
              <a:spcBef>
                <a:spcPts val="0"/>
              </a:spcBef>
              <a:spcAft>
                <a:spcPts val="0"/>
              </a:spcAft>
              <a:buFont typeface="Wingdings 2"/>
              <a:buChar char=""/>
              <a:defRPr/>
            </a:pP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Excluding Group Results: The HAVING</a:t>
            </a:r>
            <a:br>
              <a:rPr lang="en-US" dirty="0" smtClean="0">
                <a:solidFill>
                  <a:schemeClr val="accent1">
                    <a:satMod val="150000"/>
                  </a:schemeClr>
                </a:solidFill>
              </a:rPr>
            </a:br>
            <a:r>
              <a:rPr lang="en-US" dirty="0" smtClean="0">
                <a:solidFill>
                  <a:schemeClr val="accent1">
                    <a:satMod val="150000"/>
                  </a:schemeClr>
                </a:solidFill>
              </a:rPr>
              <a:t>Clause</a:t>
            </a:r>
          </a:p>
        </p:txBody>
      </p:sp>
      <p:sp>
        <p:nvSpPr>
          <p:cNvPr id="3" name="Content Placeholder 2"/>
          <p:cNvSpPr>
            <a:spLocks noGrp="1"/>
          </p:cNvSpPr>
          <p:nvPr>
            <p:ph idx="1"/>
          </p:nvPr>
        </p:nvSpPr>
        <p:spPr/>
        <p:txBody>
          <a:bodyPr rtlCol="0">
            <a:normAutofit fontScale="92500" lnSpcReduction="10000"/>
          </a:bodyPr>
          <a:lstStyle/>
          <a:p>
            <a:pPr marL="438912" indent="-320040" algn="l" rtl="0" eaLnBrk="1" fontAlgn="auto" hangingPunct="1">
              <a:spcBef>
                <a:spcPts val="0"/>
              </a:spcBef>
              <a:spcAft>
                <a:spcPts val="0"/>
              </a:spcAft>
              <a:buFont typeface="Wingdings 2"/>
              <a:buChar char=""/>
              <a:defRPr/>
            </a:pPr>
            <a:r>
              <a:rPr lang="en-US" b="1" dirty="0" smtClean="0"/>
              <a:t>Use the HAVING clause to restrict groups:</a:t>
            </a:r>
            <a:endParaRPr lang="en-US" dirty="0" smtClean="0"/>
          </a:p>
          <a:p>
            <a:pPr marL="438912" indent="-320040" algn="l" rtl="0" eaLnBrk="1" fontAlgn="auto" hangingPunct="1">
              <a:spcBef>
                <a:spcPts val="0"/>
              </a:spcBef>
              <a:spcAft>
                <a:spcPts val="0"/>
              </a:spcAft>
              <a:buFont typeface="Arial" pitchFamily="34" charset="0"/>
              <a:buNone/>
              <a:defRPr/>
            </a:pPr>
            <a:r>
              <a:rPr lang="en-US" sz="2600" b="1" dirty="0" smtClean="0"/>
              <a:t>1. Rows are grouped.</a:t>
            </a:r>
            <a:endParaRPr lang="en-US" sz="2600" dirty="0" smtClean="0"/>
          </a:p>
          <a:p>
            <a:pPr marL="438912" indent="-320040" algn="l" rtl="0" eaLnBrk="1" fontAlgn="auto" hangingPunct="1">
              <a:spcBef>
                <a:spcPts val="0"/>
              </a:spcBef>
              <a:spcAft>
                <a:spcPts val="0"/>
              </a:spcAft>
              <a:buFont typeface="Arial" pitchFamily="34" charset="0"/>
              <a:buNone/>
              <a:defRPr/>
            </a:pPr>
            <a:r>
              <a:rPr lang="en-US" sz="2600" b="1" dirty="0" smtClean="0"/>
              <a:t>2. The group function is applied.</a:t>
            </a:r>
            <a:endParaRPr lang="en-US" sz="2600" dirty="0" smtClean="0"/>
          </a:p>
          <a:p>
            <a:pPr marL="438912" indent="-320040" algn="l" rtl="0" eaLnBrk="1" fontAlgn="auto" hangingPunct="1">
              <a:spcBef>
                <a:spcPts val="0"/>
              </a:spcBef>
              <a:spcAft>
                <a:spcPts val="0"/>
              </a:spcAft>
              <a:buFont typeface="Arial" pitchFamily="34" charset="0"/>
              <a:buNone/>
              <a:defRPr/>
            </a:pPr>
            <a:r>
              <a:rPr lang="en-US" sz="2600" b="1" dirty="0" smtClean="0"/>
              <a:t>3. Groups matching the HAVING clause are displayed</a:t>
            </a:r>
            <a:r>
              <a:rPr lang="en-US" b="1" dirty="0" smtClean="0"/>
              <a:t>.</a:t>
            </a:r>
            <a:endParaRPr lang="en-US" dirty="0" smtClean="0"/>
          </a:p>
          <a:p>
            <a:pPr marL="438912" indent="-320040" algn="l" rtl="0" eaLnBrk="1" fontAlgn="auto" hangingPunct="1">
              <a:spcBef>
                <a:spcPts val="0"/>
              </a:spcBef>
              <a:spcAft>
                <a:spcPts val="0"/>
              </a:spcAft>
              <a:buFont typeface="Wingdings 2" pitchFamily="18" charset="2"/>
              <a:buNone/>
              <a:defRPr/>
            </a:pPr>
            <a:endParaRPr lang="en-US" b="1" dirty="0" smtClean="0"/>
          </a:p>
          <a:p>
            <a:pPr marL="438912" indent="-320040" algn="l" rtl="0" eaLnBrk="1" fontAlgn="auto" hangingPunct="1">
              <a:spcBef>
                <a:spcPts val="0"/>
              </a:spcBef>
              <a:spcAft>
                <a:spcPts val="0"/>
              </a:spcAft>
              <a:buFont typeface="Wingdings 2" pitchFamily="18" charset="2"/>
              <a:buNone/>
              <a:defRPr/>
            </a:pPr>
            <a:r>
              <a:rPr lang="en-US" b="1" dirty="0" smtClean="0"/>
              <a:t>SELECT column, </a:t>
            </a:r>
            <a:r>
              <a:rPr lang="en-US" b="1" dirty="0" err="1" smtClean="0"/>
              <a:t>group_function</a:t>
            </a:r>
            <a:endParaRPr lang="en-US" dirty="0" smtClean="0"/>
          </a:p>
          <a:p>
            <a:pPr marL="438912" indent="-320040" algn="l" rtl="0" eaLnBrk="1" fontAlgn="auto" hangingPunct="1">
              <a:spcBef>
                <a:spcPts val="0"/>
              </a:spcBef>
              <a:spcAft>
                <a:spcPts val="0"/>
              </a:spcAft>
              <a:buFont typeface="Arial" pitchFamily="34" charset="0"/>
              <a:buNone/>
              <a:defRPr/>
            </a:pPr>
            <a:r>
              <a:rPr lang="en-US" b="1" dirty="0" smtClean="0"/>
              <a:t>FROM table</a:t>
            </a:r>
            <a:endParaRPr lang="en-US" dirty="0" smtClean="0"/>
          </a:p>
          <a:p>
            <a:pPr marL="438912" indent="-320040" algn="l" rtl="0" eaLnBrk="1" fontAlgn="auto" hangingPunct="1">
              <a:spcBef>
                <a:spcPts val="0"/>
              </a:spcBef>
              <a:spcAft>
                <a:spcPts val="0"/>
              </a:spcAft>
              <a:buFont typeface="Arial" pitchFamily="34" charset="0"/>
              <a:buNone/>
              <a:defRPr/>
            </a:pPr>
            <a:r>
              <a:rPr lang="en-US" b="1" dirty="0" smtClean="0"/>
              <a:t>[WHERE condition]</a:t>
            </a:r>
            <a:endParaRPr lang="en-US" dirty="0" smtClean="0"/>
          </a:p>
          <a:p>
            <a:pPr marL="438912" indent="-320040" algn="l" rtl="0" eaLnBrk="1" fontAlgn="auto" hangingPunct="1">
              <a:spcBef>
                <a:spcPts val="0"/>
              </a:spcBef>
              <a:spcAft>
                <a:spcPts val="0"/>
              </a:spcAft>
              <a:buFont typeface="Arial" pitchFamily="34" charset="0"/>
              <a:buNone/>
              <a:defRPr/>
            </a:pPr>
            <a:r>
              <a:rPr lang="en-US" b="1" dirty="0" smtClean="0"/>
              <a:t>[GROUP BY </a:t>
            </a:r>
            <a:r>
              <a:rPr lang="en-US" b="1" dirty="0" err="1" smtClean="0"/>
              <a:t>group_by_expression</a:t>
            </a:r>
            <a:r>
              <a:rPr lang="en-US" b="1" dirty="0" smtClean="0"/>
              <a:t>]</a:t>
            </a:r>
            <a:endParaRPr lang="en-US" dirty="0" smtClean="0"/>
          </a:p>
          <a:p>
            <a:pPr marL="438912" indent="-320040" algn="l" rtl="0" eaLnBrk="1" fontAlgn="auto" hangingPunct="1">
              <a:spcBef>
                <a:spcPts val="0"/>
              </a:spcBef>
              <a:spcAft>
                <a:spcPts val="0"/>
              </a:spcAft>
              <a:buFont typeface="Arial" pitchFamily="34" charset="0"/>
              <a:buNone/>
              <a:defRPr/>
            </a:pPr>
            <a:r>
              <a:rPr lang="en-US" b="1" dirty="0" smtClean="0"/>
              <a:t>[HAVING </a:t>
            </a:r>
            <a:r>
              <a:rPr lang="en-US" b="1" dirty="0" err="1" smtClean="0"/>
              <a:t>group_condition</a:t>
            </a:r>
            <a:r>
              <a:rPr lang="en-US" b="1" dirty="0" smtClean="0"/>
              <a:t>]</a:t>
            </a:r>
            <a:endParaRPr lang="en-US" dirty="0" smtClean="0"/>
          </a:p>
          <a:p>
            <a:pPr marL="438912" indent="-320040" algn="l" rtl="0" eaLnBrk="1" fontAlgn="auto" hangingPunct="1">
              <a:spcBef>
                <a:spcPts val="0"/>
              </a:spcBef>
              <a:spcAft>
                <a:spcPts val="0"/>
              </a:spcAft>
              <a:buFont typeface="Arial" pitchFamily="34" charset="0"/>
              <a:buNone/>
              <a:defRPr/>
            </a:pPr>
            <a:r>
              <a:rPr lang="en-US" b="1" dirty="0" smtClean="0"/>
              <a:t>[ORDER BY column];</a:t>
            </a: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Using the HAVING Clause</a:t>
            </a:r>
            <a:br>
              <a:rPr lang="en-US" dirty="0" smtClean="0">
                <a:solidFill>
                  <a:schemeClr val="accent1">
                    <a:satMod val="150000"/>
                  </a:schemeClr>
                </a:solidFill>
              </a:rPr>
            </a:br>
            <a:endParaRPr lang="en-US" dirty="0" smtClean="0">
              <a:solidFill>
                <a:schemeClr val="accent1">
                  <a:satMod val="150000"/>
                </a:schemeClr>
              </a:solidFill>
            </a:endParaRPr>
          </a:p>
        </p:txBody>
      </p:sp>
      <p:sp>
        <p:nvSpPr>
          <p:cNvPr id="35843" name="Content Placeholder 2"/>
          <p:cNvSpPr>
            <a:spLocks noGrp="1"/>
          </p:cNvSpPr>
          <p:nvPr>
            <p:ph idx="1"/>
          </p:nvPr>
        </p:nvSpPr>
        <p:spPr/>
        <p:txBody>
          <a:bodyPr/>
          <a:lstStyle/>
          <a:p>
            <a:pPr algn="l" rtl="0" eaLnBrk="1" hangingPunct="1">
              <a:buFont typeface="Wingdings 2" pitchFamily="18" charset="2"/>
              <a:buNone/>
            </a:pPr>
            <a:r>
              <a:rPr lang="en-US" b="1" smtClean="0"/>
              <a:t>SELECT   job_id, SUM(salary) PAYROLL</a:t>
            </a:r>
            <a:endParaRPr lang="en-US" smtClean="0"/>
          </a:p>
          <a:p>
            <a:pPr algn="l" rtl="0" eaLnBrk="1" hangingPunct="1">
              <a:buFont typeface="Arial" pitchFamily="34" charset="0"/>
              <a:buNone/>
            </a:pPr>
            <a:r>
              <a:rPr lang="en-US" b="1" smtClean="0"/>
              <a:t>FROM     employees</a:t>
            </a:r>
            <a:endParaRPr lang="en-US" smtClean="0"/>
          </a:p>
          <a:p>
            <a:pPr algn="l" rtl="0" eaLnBrk="1" hangingPunct="1">
              <a:buFont typeface="Arial" pitchFamily="34" charset="0"/>
              <a:buNone/>
            </a:pPr>
            <a:r>
              <a:rPr lang="en-US" b="1" smtClean="0"/>
              <a:t>WHERE    job_id NOT LIKE '%REP%'</a:t>
            </a:r>
            <a:endParaRPr lang="en-US" smtClean="0"/>
          </a:p>
          <a:p>
            <a:pPr algn="l" rtl="0" eaLnBrk="1" hangingPunct="1">
              <a:buFont typeface="Arial" pitchFamily="34" charset="0"/>
              <a:buNone/>
            </a:pPr>
            <a:r>
              <a:rPr lang="en-US" b="1" smtClean="0"/>
              <a:t>GROUP BY job_id</a:t>
            </a:r>
            <a:endParaRPr lang="en-US" smtClean="0"/>
          </a:p>
          <a:p>
            <a:pPr algn="l" rtl="0" eaLnBrk="1" hangingPunct="1">
              <a:buFont typeface="Arial" pitchFamily="34" charset="0"/>
              <a:buNone/>
            </a:pPr>
            <a:r>
              <a:rPr lang="en-US" b="1" smtClean="0"/>
              <a:t>HAVING   SUM(salary) &gt; 13000</a:t>
            </a:r>
            <a:endParaRPr lang="en-US" smtClean="0"/>
          </a:p>
          <a:p>
            <a:pPr algn="l" rtl="0" eaLnBrk="1" hangingPunct="1">
              <a:buFont typeface="Arial" pitchFamily="34" charset="0"/>
              <a:buNone/>
            </a:pPr>
            <a:r>
              <a:rPr lang="en-US" b="1" smtClean="0"/>
              <a:t>ORDER BY SUM(salary);</a:t>
            </a:r>
            <a:endParaRPr lang="en-US" smtClean="0"/>
          </a:p>
          <a:p>
            <a:pPr algn="l" rtl="0" eaLnBrk="1" hangingPunct="1"/>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Types of Group Functions</a:t>
            </a:r>
            <a:br>
              <a:rPr lang="en-US" dirty="0" smtClean="0">
                <a:solidFill>
                  <a:schemeClr val="accent1">
                    <a:satMod val="150000"/>
                  </a:schemeClr>
                </a:solidFill>
              </a:rPr>
            </a:br>
            <a:endParaRPr lang="en-US" dirty="0" smtClean="0">
              <a:solidFill>
                <a:schemeClr val="accent1">
                  <a:satMod val="150000"/>
                </a:schemeClr>
              </a:solidFill>
            </a:endParaRPr>
          </a:p>
        </p:txBody>
      </p:sp>
      <p:sp>
        <p:nvSpPr>
          <p:cNvPr id="10243" name="Content Placeholder 2"/>
          <p:cNvSpPr>
            <a:spLocks noGrp="1"/>
          </p:cNvSpPr>
          <p:nvPr>
            <p:ph idx="1"/>
          </p:nvPr>
        </p:nvSpPr>
        <p:spPr/>
        <p:txBody>
          <a:bodyPr/>
          <a:lstStyle/>
          <a:p>
            <a:pPr algn="l" rtl="0" eaLnBrk="1" hangingPunct="1">
              <a:buFont typeface="Wingdings 2" pitchFamily="18" charset="2"/>
              <a:buNone/>
            </a:pPr>
            <a:endParaRPr lang="en-US" smtClean="0"/>
          </a:p>
          <a:p>
            <a:pPr algn="l" rtl="0" eaLnBrk="1" hangingPunct="1"/>
            <a:endParaRPr lang="en-US" smtClean="0"/>
          </a:p>
        </p:txBody>
      </p:sp>
      <p:graphicFrame>
        <p:nvGraphicFramePr>
          <p:cNvPr id="4" name="Table 3"/>
          <p:cNvGraphicFramePr>
            <a:graphicFrameLocks noGrp="1"/>
          </p:cNvGraphicFramePr>
          <p:nvPr/>
        </p:nvGraphicFramePr>
        <p:xfrm>
          <a:off x="609600" y="1752600"/>
          <a:ext cx="7924800" cy="4569368"/>
        </p:xfrm>
        <a:graphic>
          <a:graphicData uri="http://schemas.openxmlformats.org/drawingml/2006/table">
            <a:tbl>
              <a:tblPr rtl="1" firstRow="1" bandRow="1">
                <a:tableStyleId>{5C22544A-7EE6-4342-B048-85BDC9FD1C3A}</a:tableStyleId>
              </a:tblPr>
              <a:tblGrid>
                <a:gridCol w="3962400"/>
                <a:gridCol w="3962400"/>
              </a:tblGrid>
              <a:tr h="603297">
                <a:tc>
                  <a:txBody>
                    <a:bodyPr/>
                    <a:lstStyle/>
                    <a:p>
                      <a:pPr algn="ctr" rtl="1"/>
                      <a:r>
                        <a:rPr lang="en-US" b="0" dirty="0" smtClean="0"/>
                        <a:t>Description </a:t>
                      </a:r>
                      <a:endParaRPr lang="ar-SA" b="0" dirty="0"/>
                    </a:p>
                  </a:txBody>
                  <a:tcPr/>
                </a:tc>
                <a:tc>
                  <a:txBody>
                    <a:bodyPr/>
                    <a:lstStyle/>
                    <a:p>
                      <a:pPr algn="ctr" rtl="1"/>
                      <a:r>
                        <a:rPr lang="en-US" b="0" dirty="0" smtClean="0"/>
                        <a:t>Group Function</a:t>
                      </a:r>
                      <a:endParaRPr lang="ar-SA" b="0" dirty="0"/>
                    </a:p>
                  </a:txBody>
                  <a:tcPr/>
                </a:tc>
              </a:tr>
              <a:tr h="1041307">
                <a:tc>
                  <a:txBody>
                    <a:bodyPr/>
                    <a:lstStyle/>
                    <a:p>
                      <a:pPr algn="l" rtl="0"/>
                      <a:r>
                        <a:rPr lang="en-US" dirty="0" smtClean="0"/>
                        <a:t>Average value of </a:t>
                      </a:r>
                      <a:r>
                        <a:rPr lang="en-US" dirty="0" smtClean="0">
                          <a:solidFill>
                            <a:srgbClr val="0070C0"/>
                          </a:solidFill>
                        </a:rPr>
                        <a:t>n</a:t>
                      </a:r>
                      <a:r>
                        <a:rPr lang="en-US" dirty="0" smtClean="0"/>
                        <a:t>, </a:t>
                      </a:r>
                      <a:r>
                        <a:rPr lang="en-US" u="sng" dirty="0" smtClean="0">
                          <a:solidFill>
                            <a:srgbClr val="00B050"/>
                          </a:solidFill>
                        </a:rPr>
                        <a:t>ignoring</a:t>
                      </a:r>
                      <a:r>
                        <a:rPr lang="en-US" u="sng" dirty="0" smtClean="0"/>
                        <a:t> null values</a:t>
                      </a:r>
                      <a:r>
                        <a:rPr lang="en-US" dirty="0" smtClean="0"/>
                        <a:t> </a:t>
                      </a:r>
                      <a:endParaRPr lang="ar-SA" dirty="0"/>
                    </a:p>
                  </a:txBody>
                  <a:tcPr/>
                </a:tc>
                <a:tc>
                  <a:txBody>
                    <a:bodyPr/>
                    <a:lstStyle/>
                    <a:p>
                      <a:pPr algn="l" rtl="0"/>
                      <a:r>
                        <a:rPr lang="en-US" b="1" dirty="0" smtClean="0"/>
                        <a:t>AVG</a:t>
                      </a:r>
                      <a:r>
                        <a:rPr lang="en-US" dirty="0" smtClean="0"/>
                        <a:t> ([DISTINCT|</a:t>
                      </a:r>
                      <a:r>
                        <a:rPr lang="en-US" u="sng" dirty="0" smtClean="0"/>
                        <a:t>ALL</a:t>
                      </a:r>
                      <a:r>
                        <a:rPr lang="en-US" dirty="0" smtClean="0"/>
                        <a:t>] </a:t>
                      </a:r>
                      <a:r>
                        <a:rPr lang="en-US" dirty="0" smtClean="0">
                          <a:solidFill>
                            <a:srgbClr val="0070C0"/>
                          </a:solidFill>
                        </a:rPr>
                        <a:t>n</a:t>
                      </a:r>
                      <a:r>
                        <a:rPr lang="en-US" dirty="0" smtClean="0"/>
                        <a:t>)</a:t>
                      </a:r>
                      <a:endParaRPr lang="ar-SA" dirty="0"/>
                    </a:p>
                  </a:txBody>
                  <a:tcPr/>
                </a:tc>
              </a:tr>
              <a:tr h="1041307">
                <a:tc>
                  <a:txBody>
                    <a:bodyPr/>
                    <a:lstStyle/>
                    <a:p>
                      <a:pPr algn="l" rtl="0"/>
                      <a:r>
                        <a:rPr lang="en-US" i="0" dirty="0" smtClean="0"/>
                        <a:t>Number of rows </a:t>
                      </a:r>
                      <a:r>
                        <a:rPr lang="en-US" dirty="0" smtClean="0"/>
                        <a:t>(count all selected rows using </a:t>
                      </a:r>
                      <a:r>
                        <a:rPr lang="en-US" dirty="0" smtClean="0">
                          <a:solidFill>
                            <a:srgbClr val="0070C0"/>
                          </a:solidFill>
                        </a:rPr>
                        <a:t>*</a:t>
                      </a:r>
                      <a:r>
                        <a:rPr lang="en-US" dirty="0" smtClean="0"/>
                        <a:t>, </a:t>
                      </a:r>
                      <a:r>
                        <a:rPr lang="en-US" u="sng" dirty="0" smtClean="0">
                          <a:solidFill>
                            <a:srgbClr val="00B050"/>
                          </a:solidFill>
                        </a:rPr>
                        <a:t>including</a:t>
                      </a:r>
                      <a:r>
                        <a:rPr lang="en-US" u="sng" dirty="0" smtClean="0"/>
                        <a:t> duplicates and rows with nulls</a:t>
                      </a:r>
                      <a:r>
                        <a:rPr lang="en-US" dirty="0" smtClean="0"/>
                        <a:t>)</a:t>
                      </a:r>
                      <a:endParaRPr lang="ar-SA" dirty="0"/>
                    </a:p>
                  </a:txBody>
                  <a:tcPr/>
                </a:tc>
                <a:tc>
                  <a:txBody>
                    <a:bodyPr/>
                    <a:lstStyle/>
                    <a:p>
                      <a:pPr algn="l" rtl="0"/>
                      <a:r>
                        <a:rPr lang="en-US" b="1" dirty="0" smtClean="0"/>
                        <a:t>COUNT</a:t>
                      </a:r>
                      <a:r>
                        <a:rPr lang="en-US" dirty="0" smtClean="0"/>
                        <a:t> ({</a:t>
                      </a:r>
                      <a:r>
                        <a:rPr lang="en-US" dirty="0" smtClean="0">
                          <a:solidFill>
                            <a:srgbClr val="0070C0"/>
                          </a:solidFill>
                        </a:rPr>
                        <a:t>*</a:t>
                      </a:r>
                      <a:r>
                        <a:rPr lang="en-US" dirty="0" smtClean="0"/>
                        <a:t>| [DISTINCT| </a:t>
                      </a:r>
                      <a:r>
                        <a:rPr lang="en-US" u="sng" dirty="0" smtClean="0"/>
                        <a:t>ALL</a:t>
                      </a:r>
                      <a:r>
                        <a:rPr lang="en-US" dirty="0" smtClean="0"/>
                        <a:t>]  </a:t>
                      </a:r>
                      <a:r>
                        <a:rPr lang="en-US" i="0" dirty="0" err="1" smtClean="0">
                          <a:solidFill>
                            <a:srgbClr val="0070C0"/>
                          </a:solidFill>
                        </a:rPr>
                        <a:t>expr</a:t>
                      </a:r>
                      <a:r>
                        <a:rPr lang="en-US" i="1" dirty="0" smtClean="0"/>
                        <a:t>})</a:t>
                      </a:r>
                      <a:endParaRPr lang="ar-SA" dirty="0"/>
                    </a:p>
                  </a:txBody>
                  <a:tcPr/>
                </a:tc>
              </a:tr>
              <a:tr h="603297">
                <a:tc>
                  <a:txBody>
                    <a:bodyPr/>
                    <a:lstStyle/>
                    <a:p>
                      <a:pPr algn="l" rtl="0"/>
                      <a:r>
                        <a:rPr lang="en-US" dirty="0" smtClean="0"/>
                        <a:t>Maximum value of</a:t>
                      </a:r>
                      <a:r>
                        <a:rPr lang="en-US" dirty="0" smtClean="0">
                          <a:solidFill>
                            <a:srgbClr val="0070C0"/>
                          </a:solidFill>
                        </a:rPr>
                        <a:t> </a:t>
                      </a:r>
                      <a:r>
                        <a:rPr lang="en-US" dirty="0" err="1" smtClean="0">
                          <a:solidFill>
                            <a:srgbClr val="0070C0"/>
                          </a:solidFill>
                        </a:rPr>
                        <a:t>expr</a:t>
                      </a:r>
                      <a:r>
                        <a:rPr lang="en-US" dirty="0" smtClean="0"/>
                        <a:t>, </a:t>
                      </a:r>
                      <a:r>
                        <a:rPr lang="en-US" u="sng" dirty="0" smtClean="0">
                          <a:solidFill>
                            <a:srgbClr val="00B050"/>
                          </a:solidFill>
                        </a:rPr>
                        <a:t>ignoring</a:t>
                      </a:r>
                      <a:r>
                        <a:rPr lang="en-US" u="sng" dirty="0" smtClean="0"/>
                        <a:t> null values </a:t>
                      </a:r>
                      <a:endParaRPr lang="ar-SA" u="sng" dirty="0"/>
                    </a:p>
                  </a:txBody>
                  <a:tcPr/>
                </a:tc>
                <a:tc>
                  <a:txBody>
                    <a:bodyPr/>
                    <a:lstStyle/>
                    <a:p>
                      <a:pPr algn="l" rtl="0"/>
                      <a:r>
                        <a:rPr lang="en-US" b="1" dirty="0" smtClean="0"/>
                        <a:t>MAX</a:t>
                      </a:r>
                      <a:r>
                        <a:rPr lang="en-US" dirty="0" smtClean="0"/>
                        <a:t>([DISTINCT|</a:t>
                      </a:r>
                      <a:r>
                        <a:rPr lang="en-US" u="sng" dirty="0" smtClean="0"/>
                        <a:t>ALL</a:t>
                      </a:r>
                      <a:r>
                        <a:rPr lang="en-US" dirty="0" smtClean="0"/>
                        <a:t>]  </a:t>
                      </a:r>
                      <a:r>
                        <a:rPr lang="en-US" dirty="0" err="1" smtClean="0">
                          <a:solidFill>
                            <a:srgbClr val="0070C0"/>
                          </a:solidFill>
                        </a:rPr>
                        <a:t>expr</a:t>
                      </a:r>
                      <a:r>
                        <a:rPr lang="en-US" dirty="0" smtClean="0"/>
                        <a:t>)</a:t>
                      </a:r>
                      <a:endParaRPr lang="ar-SA" dirty="0"/>
                    </a:p>
                  </a:txBody>
                  <a:tcPr/>
                </a:tc>
              </a:tr>
              <a:tr h="603297">
                <a:tc>
                  <a:txBody>
                    <a:bodyPr/>
                    <a:lstStyle/>
                    <a:p>
                      <a:pPr algn="l" rtl="0"/>
                      <a:r>
                        <a:rPr lang="en-US" dirty="0" smtClean="0"/>
                        <a:t>Minimum value of  </a:t>
                      </a:r>
                      <a:r>
                        <a:rPr lang="en-US" dirty="0" err="1" smtClean="0">
                          <a:solidFill>
                            <a:srgbClr val="0070C0"/>
                          </a:solidFill>
                        </a:rPr>
                        <a:t>expr</a:t>
                      </a:r>
                      <a:r>
                        <a:rPr lang="en-US" dirty="0" smtClean="0"/>
                        <a:t>, </a:t>
                      </a:r>
                      <a:r>
                        <a:rPr lang="en-US" u="sng" dirty="0" smtClean="0">
                          <a:solidFill>
                            <a:srgbClr val="00B050"/>
                          </a:solidFill>
                        </a:rPr>
                        <a:t>ignoring</a:t>
                      </a:r>
                      <a:r>
                        <a:rPr lang="en-US" u="sng" dirty="0" smtClean="0"/>
                        <a:t> null values </a:t>
                      </a:r>
                      <a:endParaRPr lang="ar-SA" u="sng" dirty="0"/>
                    </a:p>
                  </a:txBody>
                  <a:tcPr/>
                </a:tc>
                <a:tc>
                  <a:txBody>
                    <a:bodyPr/>
                    <a:lstStyle/>
                    <a:p>
                      <a:pPr algn="l" rtl="0"/>
                      <a:r>
                        <a:rPr lang="en-US" b="1" dirty="0" smtClean="0"/>
                        <a:t>MIN</a:t>
                      </a:r>
                      <a:r>
                        <a:rPr lang="en-US" dirty="0" smtClean="0"/>
                        <a:t>([DISTINCT|</a:t>
                      </a:r>
                      <a:r>
                        <a:rPr lang="en-US" u="sng" dirty="0" smtClean="0"/>
                        <a:t>ALL</a:t>
                      </a:r>
                      <a:r>
                        <a:rPr lang="en-US" dirty="0" smtClean="0"/>
                        <a:t>]  </a:t>
                      </a:r>
                      <a:r>
                        <a:rPr lang="en-US" dirty="0" err="1" smtClean="0">
                          <a:solidFill>
                            <a:srgbClr val="0070C0"/>
                          </a:solidFill>
                        </a:rPr>
                        <a:t>expr</a:t>
                      </a:r>
                      <a:r>
                        <a:rPr lang="en-US" dirty="0" smtClean="0"/>
                        <a:t>)</a:t>
                      </a:r>
                      <a:endParaRPr lang="ar-SA" dirty="0"/>
                    </a:p>
                  </a:txBody>
                  <a:tcPr/>
                </a:tc>
              </a:tr>
              <a:tr h="603297">
                <a:tc>
                  <a:txBody>
                    <a:bodyPr/>
                    <a:lstStyle/>
                    <a:p>
                      <a:pPr algn="l" rtl="0"/>
                      <a:r>
                        <a:rPr lang="en-US" dirty="0" smtClean="0"/>
                        <a:t>Sum values of n, </a:t>
                      </a:r>
                      <a:r>
                        <a:rPr lang="en-US" u="sng" dirty="0" smtClean="0">
                          <a:solidFill>
                            <a:srgbClr val="00B050"/>
                          </a:solidFill>
                        </a:rPr>
                        <a:t>ignoring</a:t>
                      </a:r>
                      <a:r>
                        <a:rPr lang="en-US" u="sng" dirty="0" smtClean="0"/>
                        <a:t> null values </a:t>
                      </a:r>
                      <a:endParaRPr lang="ar-SA" u="sng" dirty="0"/>
                    </a:p>
                  </a:txBody>
                  <a:tcPr/>
                </a:tc>
                <a:tc>
                  <a:txBody>
                    <a:bodyPr/>
                    <a:lstStyle/>
                    <a:p>
                      <a:pPr algn="l" rtl="0"/>
                      <a:r>
                        <a:rPr lang="en-US" b="1" dirty="0" smtClean="0"/>
                        <a:t>SUM</a:t>
                      </a:r>
                      <a:r>
                        <a:rPr lang="en-US" dirty="0" smtClean="0"/>
                        <a:t>( [DISTINCT|</a:t>
                      </a:r>
                      <a:r>
                        <a:rPr lang="en-US" u="sng" dirty="0" smtClean="0"/>
                        <a:t>ALL</a:t>
                      </a:r>
                      <a:r>
                        <a:rPr lang="en-US" dirty="0" smtClean="0"/>
                        <a:t>]  </a:t>
                      </a:r>
                      <a:r>
                        <a:rPr lang="en-US" dirty="0" smtClean="0">
                          <a:solidFill>
                            <a:srgbClr val="0070C0"/>
                          </a:solidFill>
                        </a:rPr>
                        <a:t>n</a:t>
                      </a:r>
                      <a:r>
                        <a:rPr lang="en-US" dirty="0" smtClean="0"/>
                        <a:t>) </a:t>
                      </a:r>
                      <a:endParaRPr lang="ar-SA"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Group Functions Syntax</a:t>
            </a:r>
            <a:br>
              <a:rPr lang="en-US" dirty="0" smtClean="0">
                <a:solidFill>
                  <a:schemeClr val="accent1">
                    <a:satMod val="150000"/>
                  </a:schemeClr>
                </a:solidFill>
              </a:rPr>
            </a:br>
            <a:endParaRPr lang="en-US" dirty="0" smtClean="0">
              <a:solidFill>
                <a:schemeClr val="accent1">
                  <a:satMod val="150000"/>
                </a:schemeClr>
              </a:solidFill>
            </a:endParaRPr>
          </a:p>
        </p:txBody>
      </p:sp>
      <p:sp>
        <p:nvSpPr>
          <p:cNvPr id="5123" name="Content Placeholder 2"/>
          <p:cNvSpPr>
            <a:spLocks noGrp="1"/>
          </p:cNvSpPr>
          <p:nvPr>
            <p:ph idx="1"/>
          </p:nvPr>
        </p:nvSpPr>
        <p:spPr>
          <a:solidFill>
            <a:schemeClr val="accent1">
              <a:lumMod val="20000"/>
              <a:lumOff val="80000"/>
            </a:schemeClr>
          </a:solidFill>
          <a:ln>
            <a:solidFill>
              <a:schemeClr val="accent1"/>
            </a:solidFill>
          </a:ln>
        </p:spPr>
        <p:txBody>
          <a:bodyPr rtlCol="0">
            <a:normAutofit/>
          </a:bodyPr>
          <a:lstStyle/>
          <a:p>
            <a:pPr marL="438912" indent="-320040" algn="l" rtl="0" eaLnBrk="1" fontAlgn="auto" hangingPunct="1">
              <a:spcBef>
                <a:spcPts val="0"/>
              </a:spcBef>
              <a:spcAft>
                <a:spcPts val="0"/>
              </a:spcAft>
              <a:buFont typeface="Arial" pitchFamily="34" charset="0"/>
              <a:buNone/>
              <a:defRPr/>
            </a:pPr>
            <a:r>
              <a:rPr lang="en-US" b="1" dirty="0" smtClean="0"/>
              <a:t>SELECT [column,] </a:t>
            </a:r>
            <a:r>
              <a:rPr lang="en-US" b="1" dirty="0" err="1" smtClean="0"/>
              <a:t>group_function</a:t>
            </a:r>
            <a:r>
              <a:rPr lang="en-US" b="1" dirty="0" smtClean="0"/>
              <a:t>(column), ...</a:t>
            </a:r>
            <a:endParaRPr lang="en-US" dirty="0" smtClean="0"/>
          </a:p>
          <a:p>
            <a:pPr marL="438912" indent="-320040" algn="l" rtl="0" eaLnBrk="1" fontAlgn="auto" hangingPunct="1">
              <a:spcBef>
                <a:spcPts val="0"/>
              </a:spcBef>
              <a:spcAft>
                <a:spcPts val="0"/>
              </a:spcAft>
              <a:buFont typeface="Arial" pitchFamily="34" charset="0"/>
              <a:buNone/>
              <a:defRPr/>
            </a:pPr>
            <a:r>
              <a:rPr lang="en-US" b="1" dirty="0" smtClean="0"/>
              <a:t>FROM table</a:t>
            </a:r>
            <a:endParaRPr lang="en-US" dirty="0" smtClean="0"/>
          </a:p>
          <a:p>
            <a:pPr marL="438912" indent="-320040" algn="l" rtl="0" eaLnBrk="1" fontAlgn="auto" hangingPunct="1">
              <a:spcBef>
                <a:spcPts val="0"/>
              </a:spcBef>
              <a:spcAft>
                <a:spcPts val="0"/>
              </a:spcAft>
              <a:buFont typeface="Arial" pitchFamily="34" charset="0"/>
              <a:buNone/>
              <a:defRPr/>
            </a:pPr>
            <a:r>
              <a:rPr lang="en-US" b="1" dirty="0" smtClean="0"/>
              <a:t>[WHERE condition]</a:t>
            </a:r>
            <a:endParaRPr lang="en-US" dirty="0" smtClean="0"/>
          </a:p>
          <a:p>
            <a:pPr marL="438912" indent="-320040" algn="l" rtl="0" eaLnBrk="1" fontAlgn="auto" hangingPunct="1">
              <a:spcBef>
                <a:spcPts val="0"/>
              </a:spcBef>
              <a:spcAft>
                <a:spcPts val="0"/>
              </a:spcAft>
              <a:buFont typeface="Arial" pitchFamily="34" charset="0"/>
              <a:buNone/>
              <a:defRPr/>
            </a:pPr>
            <a:r>
              <a:rPr lang="en-US" b="1" dirty="0" smtClean="0"/>
              <a:t>[GROUP BY column]</a:t>
            </a:r>
            <a:endParaRPr lang="en-US" dirty="0" smtClean="0"/>
          </a:p>
          <a:p>
            <a:pPr marL="438912" indent="-320040" algn="l" rtl="0" eaLnBrk="1" fontAlgn="auto" hangingPunct="1">
              <a:spcBef>
                <a:spcPts val="0"/>
              </a:spcBef>
              <a:spcAft>
                <a:spcPts val="0"/>
              </a:spcAft>
              <a:buFont typeface="Arial" pitchFamily="34" charset="0"/>
              <a:buNone/>
              <a:defRPr/>
            </a:pPr>
            <a:r>
              <a:rPr lang="en-US" b="1" dirty="0" smtClean="0"/>
              <a:t>[ORDER BY column];</a:t>
            </a:r>
            <a:endParaRPr lang="en-US" dirty="0" smtClean="0"/>
          </a:p>
          <a:p>
            <a:pPr marL="438912" indent="-320040" algn="l" rtl="0" eaLnBrk="1" fontAlgn="auto" hangingPunct="1">
              <a:spcBef>
                <a:spcPts val="0"/>
              </a:spcBef>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272"/>
            <a:ext cx="8229600" cy="1252728"/>
          </a:xfrm>
        </p:spPr>
        <p:txBody>
          <a:bodyPr>
            <a:normAutofit fontScale="90000"/>
          </a:bodyPr>
          <a:lstStyle/>
          <a:p>
            <a:pPr eaLnBrk="1" fontAlgn="auto" hangingPunct="1">
              <a:spcAft>
                <a:spcPts val="0"/>
              </a:spcAft>
              <a:defRPr/>
            </a:pPr>
            <a:r>
              <a:rPr lang="en-US" dirty="0" smtClean="0">
                <a:solidFill>
                  <a:schemeClr val="accent1">
                    <a:satMod val="150000"/>
                  </a:schemeClr>
                </a:solidFill>
              </a:rPr>
              <a:t>Guidelines for Using Group Functions</a:t>
            </a:r>
            <a:br>
              <a:rPr lang="en-US" dirty="0" smtClean="0">
                <a:solidFill>
                  <a:schemeClr val="accent1">
                    <a:satMod val="150000"/>
                  </a:schemeClr>
                </a:solidFill>
              </a:rPr>
            </a:br>
            <a:endParaRPr lang="en-US" dirty="0" smtClean="0">
              <a:solidFill>
                <a:schemeClr val="accent1">
                  <a:satMod val="150000"/>
                </a:schemeClr>
              </a:solidFill>
            </a:endParaRPr>
          </a:p>
        </p:txBody>
      </p:sp>
      <p:sp>
        <p:nvSpPr>
          <p:cNvPr id="3" name="Content Placeholder 2"/>
          <p:cNvSpPr>
            <a:spLocks noGrp="1"/>
          </p:cNvSpPr>
          <p:nvPr>
            <p:ph idx="1"/>
          </p:nvPr>
        </p:nvSpPr>
        <p:spPr>
          <a:xfrm>
            <a:off x="457200" y="1774825"/>
            <a:ext cx="8229600" cy="4778375"/>
          </a:xfrm>
        </p:spPr>
        <p:txBody>
          <a:bodyPr rtlCol="0">
            <a:normAutofit fontScale="92500" lnSpcReduction="10000"/>
          </a:bodyPr>
          <a:lstStyle/>
          <a:p>
            <a:pPr marL="438912" indent="-320040" algn="l" rtl="0" eaLnBrk="1" fontAlgn="auto" hangingPunct="1">
              <a:spcBef>
                <a:spcPts val="0"/>
              </a:spcBef>
              <a:spcAft>
                <a:spcPts val="0"/>
              </a:spcAft>
              <a:buFont typeface="Wingdings 2"/>
              <a:buChar char=""/>
              <a:defRPr/>
            </a:pPr>
            <a:r>
              <a:rPr lang="en-US" dirty="0" smtClean="0">
                <a:solidFill>
                  <a:srgbClr val="0070C0"/>
                </a:solidFill>
              </a:rPr>
              <a:t>DISTINCT</a:t>
            </a:r>
            <a:r>
              <a:rPr lang="en-US" dirty="0" smtClean="0"/>
              <a:t> makes the function consider only </a:t>
            </a:r>
            <a:r>
              <a:rPr lang="en-US" i="1" dirty="0" smtClean="0"/>
              <a:t>non-duplicate values</a:t>
            </a:r>
            <a:r>
              <a:rPr lang="en-US" dirty="0" smtClean="0">
                <a:solidFill>
                  <a:srgbClr val="0070C0"/>
                </a:solidFill>
              </a:rPr>
              <a:t>; ALL </a:t>
            </a:r>
            <a:r>
              <a:rPr lang="en-US" dirty="0" smtClean="0"/>
              <a:t>makes it consider every value including duplicates. </a:t>
            </a:r>
            <a:r>
              <a:rPr lang="en-US" dirty="0" smtClean="0">
                <a:solidFill>
                  <a:schemeClr val="accent6"/>
                </a:solidFill>
              </a:rPr>
              <a:t>“The default is ALL and therefore does not need to be specified.”</a:t>
            </a:r>
          </a:p>
          <a:p>
            <a:pPr marL="438912" indent="-320040" algn="l" rtl="0" eaLnBrk="1" fontAlgn="auto" hangingPunct="1">
              <a:spcBef>
                <a:spcPts val="0"/>
              </a:spcBef>
              <a:spcAft>
                <a:spcPts val="0"/>
              </a:spcAft>
              <a:buFont typeface="Wingdings 2"/>
              <a:buChar char=""/>
              <a:defRPr/>
            </a:pPr>
            <a:endParaRPr lang="en-US" dirty="0" smtClean="0"/>
          </a:p>
          <a:p>
            <a:pPr marL="438912" indent="-320040" algn="l" rtl="0" eaLnBrk="1" fontAlgn="auto" hangingPunct="1">
              <a:spcBef>
                <a:spcPts val="0"/>
              </a:spcBef>
              <a:spcAft>
                <a:spcPts val="0"/>
              </a:spcAft>
              <a:buFont typeface="Wingdings 2"/>
              <a:buChar char=""/>
              <a:defRPr/>
            </a:pPr>
            <a:r>
              <a:rPr lang="en-US" dirty="0" smtClean="0"/>
              <a:t>The data types for the functions</a:t>
            </a:r>
          </a:p>
          <a:p>
            <a:pPr marL="731012" lvl="1" indent="-320040" algn="l" rtl="0" eaLnBrk="1" fontAlgn="auto" hangingPunct="1">
              <a:spcBef>
                <a:spcPts val="0"/>
              </a:spcBef>
              <a:spcAft>
                <a:spcPts val="0"/>
              </a:spcAft>
              <a:buFont typeface="Wingdings 2"/>
              <a:buChar char=""/>
              <a:defRPr/>
            </a:pPr>
            <a:r>
              <a:rPr lang="en-US" dirty="0" smtClean="0"/>
              <a:t> with an </a:t>
            </a:r>
            <a:r>
              <a:rPr lang="en-US" i="1" dirty="0" err="1" smtClean="0">
                <a:solidFill>
                  <a:schemeClr val="accent4"/>
                </a:solidFill>
              </a:rPr>
              <a:t>expr</a:t>
            </a:r>
            <a:r>
              <a:rPr lang="en-US" dirty="0" smtClean="0"/>
              <a:t> argument may be </a:t>
            </a:r>
            <a:r>
              <a:rPr lang="en-US" dirty="0" smtClean="0">
                <a:solidFill>
                  <a:srgbClr val="0070C0"/>
                </a:solidFill>
              </a:rPr>
              <a:t>CHAR, VARCHAR2, NUMBER, or DATE. </a:t>
            </a:r>
          </a:p>
          <a:p>
            <a:pPr marL="731012" lvl="1" indent="-320040" algn="l" rtl="0" eaLnBrk="1" fontAlgn="auto" hangingPunct="1">
              <a:spcBef>
                <a:spcPts val="0"/>
              </a:spcBef>
              <a:spcAft>
                <a:spcPts val="0"/>
              </a:spcAft>
              <a:buFont typeface="Wingdings 2"/>
              <a:buChar char=""/>
              <a:defRPr/>
            </a:pPr>
            <a:r>
              <a:rPr lang="en-US" dirty="0" smtClean="0"/>
              <a:t>With </a:t>
            </a:r>
            <a:r>
              <a:rPr lang="en-US" i="1" dirty="0" smtClean="0">
                <a:solidFill>
                  <a:srgbClr val="00B050"/>
                </a:solidFill>
              </a:rPr>
              <a:t>n</a:t>
            </a:r>
            <a:r>
              <a:rPr lang="en-US" i="1" dirty="0" smtClean="0"/>
              <a:t> </a:t>
            </a:r>
            <a:r>
              <a:rPr lang="en-US" dirty="0" smtClean="0"/>
              <a:t>argument can be only </a:t>
            </a:r>
            <a:r>
              <a:rPr lang="en-US" dirty="0" smtClean="0">
                <a:solidFill>
                  <a:srgbClr val="0070C0"/>
                </a:solidFill>
              </a:rPr>
              <a:t>NUMBER.</a:t>
            </a:r>
          </a:p>
          <a:p>
            <a:pPr marL="438912" indent="-320040" algn="l" rtl="0" eaLnBrk="1" fontAlgn="auto" hangingPunct="1">
              <a:spcBef>
                <a:spcPts val="0"/>
              </a:spcBef>
              <a:spcAft>
                <a:spcPts val="0"/>
              </a:spcAft>
              <a:buFont typeface="Wingdings 2"/>
              <a:buChar char=""/>
              <a:defRPr/>
            </a:pPr>
            <a:endParaRPr lang="en-US" dirty="0" smtClean="0"/>
          </a:p>
          <a:p>
            <a:pPr marL="438912" indent="-320040" algn="l" rtl="0" eaLnBrk="1" fontAlgn="auto" hangingPunct="1">
              <a:spcBef>
                <a:spcPts val="0"/>
              </a:spcBef>
              <a:spcAft>
                <a:spcPts val="0"/>
              </a:spcAft>
              <a:buFont typeface="Wingdings 2"/>
              <a:buChar char=""/>
              <a:defRPr/>
            </a:pPr>
            <a:r>
              <a:rPr lang="en-US" dirty="0" smtClean="0"/>
              <a:t>All group functions </a:t>
            </a:r>
            <a:r>
              <a:rPr lang="en-US" b="1" u="sng" dirty="0" smtClean="0"/>
              <a:t>ignore null values</a:t>
            </a:r>
            <a:r>
              <a:rPr lang="en-US" dirty="0" smtClean="0"/>
              <a:t>..</a:t>
            </a:r>
          </a:p>
          <a:p>
            <a:pPr marL="438912" indent="-320040" algn="l" rtl="0" eaLnBrk="1" fontAlgn="auto" hangingPunct="1">
              <a:spcBef>
                <a:spcPts val="0"/>
              </a:spcBef>
              <a:spcAft>
                <a:spcPts val="0"/>
              </a:spcAft>
              <a:buFont typeface="Wingdings 2" pitchFamily="18" charset="2"/>
              <a:buNone/>
              <a:defRPr/>
            </a:pPr>
            <a:endParaRPr lang="en-US" dirty="0" smtClean="0"/>
          </a:p>
          <a:p>
            <a:pPr marL="438912" indent="-320040" algn="l" rtl="0" eaLnBrk="1" fontAlgn="auto" hangingPunct="1">
              <a:spcBef>
                <a:spcPts val="0"/>
              </a:spcBef>
              <a:spcAft>
                <a:spcPts val="0"/>
              </a:spcAft>
              <a:buFont typeface="Wingdings 2"/>
              <a:buChar char=""/>
              <a:defRPr/>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Using the AVG and SUM Functions</a:t>
            </a:r>
            <a:br>
              <a:rPr lang="en-US" dirty="0" smtClean="0">
                <a:solidFill>
                  <a:schemeClr val="accent1">
                    <a:satMod val="150000"/>
                  </a:schemeClr>
                </a:solidFill>
              </a:rPr>
            </a:br>
            <a:endParaRPr lang="en-US" dirty="0" smtClean="0">
              <a:solidFill>
                <a:schemeClr val="accent1">
                  <a:satMod val="150000"/>
                </a:schemeClr>
              </a:solidFill>
            </a:endParaRPr>
          </a:p>
        </p:txBody>
      </p:sp>
      <p:pic>
        <p:nvPicPr>
          <p:cNvPr id="13315" name="Picture 4"/>
          <p:cNvPicPr>
            <a:picLocks noGrp="1" noChangeAspect="1" noChangeArrowheads="1"/>
          </p:cNvPicPr>
          <p:nvPr>
            <p:ph idx="1"/>
          </p:nvPr>
        </p:nvPicPr>
        <p:blipFill>
          <a:blip r:embed="rId3"/>
          <a:srcRect l="27773" t="29170" r="25922" b="39532"/>
          <a:stretch>
            <a:fillRect/>
          </a:stretch>
        </p:blipFill>
        <p:spPr>
          <a:xfrm>
            <a:off x="120650" y="1752600"/>
            <a:ext cx="9023350" cy="3429000"/>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Using the MIN and MAX Functions</a:t>
            </a:r>
            <a:br>
              <a:rPr lang="en-US" dirty="0" smtClean="0">
                <a:solidFill>
                  <a:schemeClr val="accent1">
                    <a:satMod val="150000"/>
                  </a:schemeClr>
                </a:solidFill>
              </a:rPr>
            </a:br>
            <a:endParaRPr lang="en-US" dirty="0" smtClean="0">
              <a:solidFill>
                <a:schemeClr val="accent1">
                  <a:satMod val="150000"/>
                </a:schemeClr>
              </a:solidFill>
            </a:endParaRPr>
          </a:p>
        </p:txBody>
      </p:sp>
      <p:pic>
        <p:nvPicPr>
          <p:cNvPr id="14339" name="Picture 4"/>
          <p:cNvPicPr>
            <a:picLocks noGrp="1" noChangeAspect="1" noChangeArrowheads="1"/>
          </p:cNvPicPr>
          <p:nvPr>
            <p:ph idx="1"/>
          </p:nvPr>
        </p:nvPicPr>
        <p:blipFill>
          <a:blip r:embed="rId3"/>
          <a:srcRect l="27779" t="30237" r="25926" b="40118"/>
          <a:stretch>
            <a:fillRect/>
          </a:stretch>
        </p:blipFill>
        <p:spPr>
          <a:xfrm>
            <a:off x="304800" y="1524000"/>
            <a:ext cx="8466138" cy="304800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Using the MIN and MAX Functions</a:t>
            </a:r>
            <a:br>
              <a:rPr lang="en-US" dirty="0" smtClean="0">
                <a:solidFill>
                  <a:schemeClr val="accent1">
                    <a:satMod val="150000"/>
                  </a:schemeClr>
                </a:solidFill>
              </a:rPr>
            </a:br>
            <a:endParaRPr lang="en-US" dirty="0" smtClean="0">
              <a:solidFill>
                <a:schemeClr val="accent1">
                  <a:satMod val="150000"/>
                </a:schemeClr>
              </a:solidFill>
            </a:endParaRPr>
          </a:p>
        </p:txBody>
      </p:sp>
      <p:sp>
        <p:nvSpPr>
          <p:cNvPr id="3" name="Content Placeholder 2"/>
          <p:cNvSpPr>
            <a:spLocks noGrp="1"/>
          </p:cNvSpPr>
          <p:nvPr>
            <p:ph idx="1"/>
          </p:nvPr>
        </p:nvSpPr>
        <p:spPr>
          <a:xfrm>
            <a:off x="457200" y="1600200"/>
            <a:ext cx="8229600" cy="3962400"/>
          </a:xfrm>
        </p:spPr>
        <p:txBody>
          <a:bodyPr rtlCol="0">
            <a:normAutofit fontScale="92500" lnSpcReduction="20000"/>
          </a:bodyPr>
          <a:lstStyle/>
          <a:p>
            <a:pPr marL="438912" indent="-320040" algn="l" rtl="0" eaLnBrk="1" fontAlgn="auto" hangingPunct="1">
              <a:spcBef>
                <a:spcPts val="0"/>
              </a:spcBef>
              <a:spcAft>
                <a:spcPts val="0"/>
              </a:spcAft>
              <a:buFont typeface="Wingdings 2"/>
              <a:buChar char=""/>
              <a:defRPr/>
            </a:pPr>
            <a:r>
              <a:rPr lang="en-US" sz="2800" dirty="0" smtClean="0"/>
              <a:t>You can use the MIN and MAX functions for any data type. </a:t>
            </a:r>
          </a:p>
          <a:p>
            <a:pPr marL="438912" indent="-320040" algn="l" rtl="0" eaLnBrk="1" fontAlgn="auto" hangingPunct="1">
              <a:spcBef>
                <a:spcPts val="0"/>
              </a:spcBef>
              <a:spcAft>
                <a:spcPts val="0"/>
              </a:spcAft>
              <a:buFont typeface="Wingdings 2"/>
              <a:buNone/>
              <a:defRPr/>
            </a:pPr>
            <a:endParaRPr lang="en-US" sz="2800" dirty="0" smtClean="0"/>
          </a:p>
          <a:p>
            <a:pPr marL="438912" indent="-320040" algn="l" rtl="0" eaLnBrk="1" fontAlgn="auto" hangingPunct="1">
              <a:spcBef>
                <a:spcPts val="0"/>
              </a:spcBef>
              <a:spcAft>
                <a:spcPts val="0"/>
              </a:spcAft>
              <a:buFont typeface="Wingdings 2"/>
              <a:buChar char=""/>
              <a:defRPr/>
            </a:pPr>
            <a:r>
              <a:rPr lang="en-US" sz="2800" dirty="0" smtClean="0"/>
              <a:t>The previews slide example displays the most junior and most senior employee. </a:t>
            </a:r>
          </a:p>
          <a:p>
            <a:pPr marL="438912" indent="-320040" algn="l" rtl="0" eaLnBrk="1" fontAlgn="auto" hangingPunct="1">
              <a:spcBef>
                <a:spcPts val="0"/>
              </a:spcBef>
              <a:spcAft>
                <a:spcPts val="0"/>
              </a:spcAft>
              <a:buFont typeface="Wingdings 2"/>
              <a:buNone/>
              <a:defRPr/>
            </a:pPr>
            <a:endParaRPr lang="en-US" sz="2800" dirty="0" smtClean="0"/>
          </a:p>
          <a:p>
            <a:pPr marL="438912" indent="-320040" algn="l" rtl="0" eaLnBrk="1" fontAlgn="auto" hangingPunct="1">
              <a:spcBef>
                <a:spcPts val="0"/>
              </a:spcBef>
              <a:spcAft>
                <a:spcPts val="0"/>
              </a:spcAft>
              <a:buFont typeface="Wingdings 2"/>
              <a:buChar char=""/>
              <a:defRPr/>
            </a:pPr>
            <a:r>
              <a:rPr lang="en-US" sz="2800" dirty="0" smtClean="0"/>
              <a:t>The following example displays the employee last name that is first and the employee last name that is the last in an </a:t>
            </a:r>
            <a:r>
              <a:rPr lang="en-US" sz="2800" u="sng" dirty="0" smtClean="0"/>
              <a:t>alphabetized list of all employees</a:t>
            </a:r>
            <a:r>
              <a:rPr lang="en-US" sz="2800" dirty="0" smtClean="0"/>
              <a:t>.</a:t>
            </a:r>
          </a:p>
          <a:p>
            <a:pPr marL="438912" indent="-320040" algn="l" rtl="0" eaLnBrk="1" fontAlgn="auto" hangingPunct="1">
              <a:spcBef>
                <a:spcPts val="0"/>
              </a:spcBef>
              <a:spcAft>
                <a:spcPts val="0"/>
              </a:spcAft>
              <a:buFont typeface="Wingdings 2"/>
              <a:buNone/>
              <a:defRPr/>
            </a:pPr>
            <a:endParaRPr lang="en-US" sz="2800" dirty="0" smtClean="0"/>
          </a:p>
          <a:p>
            <a:pPr marL="438912" indent="-320040" algn="l" rtl="0" eaLnBrk="1" fontAlgn="auto" hangingPunct="1">
              <a:spcBef>
                <a:spcPts val="0"/>
              </a:spcBef>
              <a:spcAft>
                <a:spcPts val="0"/>
              </a:spcAft>
              <a:buFont typeface="Wingdings 2"/>
              <a:buChar char=""/>
              <a:defRPr/>
            </a:pPr>
            <a:r>
              <a:rPr lang="en-US" sz="2800" b="1" dirty="0" smtClean="0"/>
              <a:t>SELECT MIN(</a:t>
            </a:r>
            <a:r>
              <a:rPr lang="en-US" sz="2800" b="1" dirty="0" err="1" smtClean="0"/>
              <a:t>last_name</a:t>
            </a:r>
            <a:r>
              <a:rPr lang="en-US" sz="2800" b="1" dirty="0" smtClean="0"/>
              <a:t>), MAX(</a:t>
            </a:r>
            <a:r>
              <a:rPr lang="en-US" sz="2800" b="1" dirty="0" err="1" smtClean="0"/>
              <a:t>last_name</a:t>
            </a:r>
            <a:r>
              <a:rPr lang="en-US" sz="2800" b="1" dirty="0" smtClean="0"/>
              <a:t>)</a:t>
            </a:r>
          </a:p>
          <a:p>
            <a:pPr marL="438912" indent="-320040" algn="l" rtl="0" eaLnBrk="1" fontAlgn="auto" hangingPunct="1">
              <a:spcBef>
                <a:spcPts val="0"/>
              </a:spcBef>
              <a:spcAft>
                <a:spcPts val="0"/>
              </a:spcAft>
              <a:buFont typeface="Arial" pitchFamily="34" charset="0"/>
              <a:buNone/>
              <a:defRPr/>
            </a:pPr>
            <a:r>
              <a:rPr lang="en-US" sz="2800" b="1" dirty="0" smtClean="0"/>
              <a:t>     FROM   employees;</a:t>
            </a:r>
          </a:p>
          <a:p>
            <a:pPr marL="438912" indent="-320040" algn="l" rtl="0" eaLnBrk="1" fontAlgn="auto" hangingPunct="1">
              <a:spcBef>
                <a:spcPts val="0"/>
              </a:spcBef>
              <a:spcAft>
                <a:spcPts val="0"/>
              </a:spcAft>
              <a:buFont typeface="Arial" pitchFamily="34" charset="0"/>
              <a:buNone/>
              <a:defRPr/>
            </a:pPr>
            <a:endParaRPr lang="en-US" sz="2800" dirty="0" smtClean="0"/>
          </a:p>
          <a:p>
            <a:pPr marL="438912" indent="-320040" algn="l" rtl="0" eaLnBrk="1" fontAlgn="auto" hangingPunct="1">
              <a:spcBef>
                <a:spcPts val="0"/>
              </a:spcBef>
              <a:spcAft>
                <a:spcPts val="0"/>
              </a:spcAft>
              <a:buFont typeface="Arial" pitchFamily="34" charset="0"/>
              <a:buNone/>
              <a:defRPr/>
            </a:pPr>
            <a:endParaRPr lang="en-US" sz="2800" dirty="0" smtClean="0"/>
          </a:p>
        </p:txBody>
      </p:sp>
      <p:pic>
        <p:nvPicPr>
          <p:cNvPr id="15364" name="Picture 2"/>
          <p:cNvPicPr>
            <a:picLocks noChangeAspect="1" noChangeArrowheads="1"/>
          </p:cNvPicPr>
          <p:nvPr/>
        </p:nvPicPr>
        <p:blipFill>
          <a:blip r:embed="rId3"/>
          <a:srcRect l="25183" t="38542" r="25623" b="53125"/>
          <a:stretch>
            <a:fillRect/>
          </a:stretch>
        </p:blipFill>
        <p:spPr bwMode="auto">
          <a:xfrm>
            <a:off x="381000" y="5638800"/>
            <a:ext cx="8610600" cy="820738"/>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Using the MIN and MAX Functions</a:t>
            </a:r>
            <a:br>
              <a:rPr lang="en-US" dirty="0" smtClean="0">
                <a:solidFill>
                  <a:schemeClr val="accent1">
                    <a:satMod val="150000"/>
                  </a:schemeClr>
                </a:solidFill>
              </a:rPr>
            </a:br>
            <a:endParaRPr lang="en-US" dirty="0" smtClean="0">
              <a:solidFill>
                <a:schemeClr val="accent1">
                  <a:satMod val="150000"/>
                </a:schemeClr>
              </a:solidFill>
            </a:endParaRPr>
          </a:p>
        </p:txBody>
      </p:sp>
      <p:sp>
        <p:nvSpPr>
          <p:cNvPr id="3" name="Content Placeholder 2"/>
          <p:cNvSpPr>
            <a:spLocks noGrp="1"/>
          </p:cNvSpPr>
          <p:nvPr>
            <p:ph idx="1"/>
          </p:nvPr>
        </p:nvSpPr>
        <p:spPr>
          <a:xfrm>
            <a:off x="457200" y="1600200"/>
            <a:ext cx="8229600" cy="1828800"/>
          </a:xfrm>
          <a:solidFill>
            <a:schemeClr val="accent6">
              <a:lumMod val="20000"/>
              <a:lumOff val="80000"/>
            </a:schemeClr>
          </a:solidFill>
          <a:ln>
            <a:solidFill>
              <a:schemeClr val="accent6"/>
            </a:solidFill>
          </a:ln>
        </p:spPr>
        <p:txBody>
          <a:bodyPr rtlCol="0">
            <a:normAutofit/>
          </a:bodyPr>
          <a:lstStyle/>
          <a:p>
            <a:pPr marL="438912" indent="-320040" algn="l" rtl="0" eaLnBrk="1" fontAlgn="auto" hangingPunct="1">
              <a:spcBef>
                <a:spcPts val="0"/>
              </a:spcBef>
              <a:spcAft>
                <a:spcPts val="0"/>
              </a:spcAft>
              <a:buFont typeface="Wingdings 2"/>
              <a:buChar char=""/>
              <a:defRPr/>
            </a:pPr>
            <a:r>
              <a:rPr lang="en-US" b="1" dirty="0" smtClean="0">
                <a:solidFill>
                  <a:schemeClr val="accent6"/>
                </a:solidFill>
              </a:rPr>
              <a:t>Note:</a:t>
            </a:r>
            <a:r>
              <a:rPr lang="en-US" b="1" dirty="0" smtClean="0"/>
              <a:t> AVG, SUM functions can be used only with numeric data types.</a:t>
            </a:r>
            <a:endParaRPr lang="en-US" dirty="0" smtClean="0"/>
          </a:p>
          <a:p>
            <a:pPr marL="438912" indent="-320040" algn="l" rtl="0" eaLnBrk="1" fontAlgn="auto" hangingPunct="1">
              <a:spcBef>
                <a:spcPts val="0"/>
              </a:spcBef>
              <a:spcAft>
                <a:spcPts val="0"/>
              </a:spcAft>
              <a:buFont typeface="Arial" pitchFamily="34" charset="0"/>
              <a:buNone/>
              <a:defRPr/>
            </a:pPr>
            <a:endParaRPr lang="en-US" dirty="0" smtClean="0"/>
          </a:p>
          <a:p>
            <a:pPr marL="438912" indent="-320040" algn="l" rtl="0" eaLnBrk="1" fontAlgn="auto" hangingPunct="1">
              <a:spcBef>
                <a:spcPts val="0"/>
              </a:spcBef>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239EEA6C779743A6B726303D9CDA82" ma:contentTypeVersion="0" ma:contentTypeDescription="Create a new document." ma:contentTypeScope="" ma:versionID="2b54c09cfc82e1b2db1d627d9b6677b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9C9494-FA84-4FAC-811C-DF738C8E1388}"/>
</file>

<file path=customXml/itemProps2.xml><?xml version="1.0" encoding="utf-8"?>
<ds:datastoreItem xmlns:ds="http://schemas.openxmlformats.org/officeDocument/2006/customXml" ds:itemID="{B34DA054-641A-4A70-A72A-5E0119FC2E58}"/>
</file>

<file path=customXml/itemProps3.xml><?xml version="1.0" encoding="utf-8"?>
<ds:datastoreItem xmlns:ds="http://schemas.openxmlformats.org/officeDocument/2006/customXml" ds:itemID="{F2E05446-591A-42C2-841C-C75AB50F98F5}"/>
</file>

<file path=docProps/app.xml><?xml version="1.0" encoding="utf-8"?>
<Properties xmlns="http://schemas.openxmlformats.org/officeDocument/2006/extended-properties" xmlns:vt="http://schemas.openxmlformats.org/officeDocument/2006/docPropsVTypes">
  <Template>Module</Template>
  <TotalTime>3605</TotalTime>
  <Words>1089</Words>
  <Application>Microsoft Office PowerPoint</Application>
  <PresentationFormat>On-screen Show (4:3)</PresentationFormat>
  <Paragraphs>160</Paragraphs>
  <Slides>28</Slides>
  <Notes>28</Notes>
  <HiddenSlides>2</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Module</vt:lpstr>
      <vt:lpstr>Aggregating Data  Using Group Functions </vt:lpstr>
      <vt:lpstr>What Are Group Functions? </vt:lpstr>
      <vt:lpstr>Types of Group Functions </vt:lpstr>
      <vt:lpstr>Group Functions Syntax </vt:lpstr>
      <vt:lpstr>Guidelines for Using Group Functions </vt:lpstr>
      <vt:lpstr>Using the AVG and SUM Functions </vt:lpstr>
      <vt:lpstr>Using the MIN and MAX Functions </vt:lpstr>
      <vt:lpstr>Using the MIN and MAX Functions </vt:lpstr>
      <vt:lpstr>Using the MIN and MAX Functions </vt:lpstr>
      <vt:lpstr>Using the COUNT Function </vt:lpstr>
      <vt:lpstr>Using the COUNT Function </vt:lpstr>
      <vt:lpstr>Using the COUNT Function( Example)</vt:lpstr>
      <vt:lpstr>Using the DISTINCT Keyword </vt:lpstr>
      <vt:lpstr>Group Functions and Null Values </vt:lpstr>
      <vt:lpstr>Creating Groups of Data  </vt:lpstr>
      <vt:lpstr>Creating Groups of Data:  GROUP BY Clause Syntax </vt:lpstr>
      <vt:lpstr>Guidelines </vt:lpstr>
      <vt:lpstr>Using the GROUP BY Clause  </vt:lpstr>
      <vt:lpstr>Using the GROUP BY Clause  </vt:lpstr>
      <vt:lpstr>Grouping by More Than One Column </vt:lpstr>
      <vt:lpstr>Example 1 </vt:lpstr>
      <vt:lpstr>Example 1</vt:lpstr>
      <vt:lpstr>Using the Group By Clause on Multiple Columns</vt:lpstr>
      <vt:lpstr>PowerPoint Presentation</vt:lpstr>
      <vt:lpstr>Illegal Queries  Using Group Functions </vt:lpstr>
      <vt:lpstr>Illegal Queries  Using Group Functions </vt:lpstr>
      <vt:lpstr>Excluding Group Results: The HAVING Clause</vt:lpstr>
      <vt:lpstr>Using the HAVING Clause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Aggregating Data  Using Group Functions</dc:title>
  <dc:creator>mashael</dc:creator>
  <cp:lastModifiedBy>Sony</cp:lastModifiedBy>
  <cp:revision>46</cp:revision>
  <dcterms:created xsi:type="dcterms:W3CDTF">2009-12-27T18:36:35Z</dcterms:created>
  <dcterms:modified xsi:type="dcterms:W3CDTF">2014-04-12T13:36:59Z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0x010100EF239EEA6C779743A6B726303D9CDA82</vt:lpwstr>
  </property>
</Properties>
</file>