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A94E9CC4-DDCE-4EDE-8EEC-45CB50925D5A}"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558ADD-11A5-4EDF-A6E4-864078FEC48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94E9CC4-DDCE-4EDE-8EEC-45CB50925D5A}"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558ADD-11A5-4EDF-A6E4-864078FEC48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94E9CC4-DDCE-4EDE-8EEC-45CB50925D5A}"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558ADD-11A5-4EDF-A6E4-864078FEC48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A94E9CC4-DDCE-4EDE-8EEC-45CB50925D5A}"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C558ADD-11A5-4EDF-A6E4-864078FEC48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A94E9CC4-DDCE-4EDE-8EEC-45CB50925D5A}"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C558ADD-11A5-4EDF-A6E4-864078FEC483}"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A94E9CC4-DDCE-4EDE-8EEC-45CB50925D5A}"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C558ADD-11A5-4EDF-A6E4-864078FEC48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A94E9CC4-DDCE-4EDE-8EEC-45CB50925D5A}"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C558ADD-11A5-4EDF-A6E4-864078FEC48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94E9CC4-DDCE-4EDE-8EEC-45CB50925D5A}"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C558ADD-11A5-4EDF-A6E4-864078FEC48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A94E9CC4-DDCE-4EDE-8EEC-45CB50925D5A}"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C558ADD-11A5-4EDF-A6E4-864078FEC48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A94E9CC4-DDCE-4EDE-8EEC-45CB50925D5A}"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C558ADD-11A5-4EDF-A6E4-864078FEC48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A94E9CC4-DDCE-4EDE-8EEC-45CB50925D5A}"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C558ADD-11A5-4EDF-A6E4-864078FEC48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94E9CC4-DDCE-4EDE-8EEC-45CB50925D5A}"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558ADD-11A5-4EDF-A6E4-864078FEC483}"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تعديل وبناء السلوك</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a:t>
            </a:r>
            <a:r>
              <a:rPr lang="ar-SA" dirty="0" smtClean="0"/>
              <a:t>السادس</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تصنف جداول التعزيز المتقطع على أساس شكلين من الفترة الزمنية:</a:t>
            </a:r>
          </a:p>
          <a:p>
            <a:pPr marL="578358" indent="-514350">
              <a:buAutoNum type="arabic1Minus"/>
            </a:pPr>
            <a:r>
              <a:rPr lang="ar-SA" dirty="0" smtClean="0"/>
              <a:t>تعزيز الفترة الثابتة: وهو تقديم المعززات بعد مرور فترة زمنية ثابتة.</a:t>
            </a:r>
          </a:p>
          <a:p>
            <a:pPr marL="578358" indent="-514350">
              <a:buAutoNum type="arabic1Minus"/>
            </a:pPr>
            <a:r>
              <a:rPr lang="ar-SA" dirty="0" smtClean="0"/>
              <a:t>ب-تعزيز الفترة الزمنية المتغيرة: وهو تقديم المعززات بعد فترة زمنية متغيره .</a:t>
            </a:r>
          </a:p>
          <a:p>
            <a:pPr>
              <a:buNone/>
            </a:pP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2- المعززات الغذائية:</a:t>
            </a:r>
          </a:p>
          <a:p>
            <a:pPr>
              <a:buNone/>
            </a:pPr>
            <a:endParaRPr lang="ar-SA" dirty="0" smtClean="0"/>
          </a:p>
          <a:p>
            <a:pPr>
              <a:buNone/>
            </a:pPr>
            <a:r>
              <a:rPr lang="ar-SA" dirty="0" smtClean="0"/>
              <a:t>3- المعززات المادية:</a:t>
            </a:r>
          </a:p>
          <a:p>
            <a:pPr>
              <a:buNone/>
            </a:pPr>
            <a:endParaRPr lang="ar-SA" dirty="0" smtClean="0"/>
          </a:p>
          <a:p>
            <a:pPr>
              <a:buNone/>
            </a:pPr>
            <a:r>
              <a:rPr lang="ar-SA" dirty="0" smtClean="0"/>
              <a:t>4- المعززات النشاطية:</a:t>
            </a:r>
          </a:p>
          <a:p>
            <a:pPr>
              <a:buNone/>
            </a:pPr>
            <a:endParaRPr lang="ar-SA" dirty="0" smtClean="0"/>
          </a:p>
          <a:p>
            <a:pPr>
              <a:buNone/>
            </a:pPr>
            <a:r>
              <a:rPr lang="ar-SA" dirty="0" smtClean="0"/>
              <a:t>5- المعززات الاجتماعية:</a:t>
            </a:r>
          </a:p>
          <a:p>
            <a:pPr>
              <a:buNone/>
            </a:pPr>
            <a:endParaRPr lang="ar-SA" dirty="0" smtClean="0"/>
          </a:p>
          <a:p>
            <a:pPr>
              <a:buNone/>
            </a:pPr>
            <a:r>
              <a:rPr lang="ar-SA" dirty="0" smtClean="0"/>
              <a:t>6- المعززات الرمزية:</a:t>
            </a:r>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العمل في برامج التعزيز الرمزي</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1- تحديد السلوك المستهدف</a:t>
            </a:r>
          </a:p>
          <a:p>
            <a:pPr>
              <a:buNone/>
            </a:pPr>
            <a:endParaRPr lang="ar-SA" dirty="0" smtClean="0"/>
          </a:p>
          <a:p>
            <a:pPr>
              <a:buNone/>
            </a:pPr>
            <a:r>
              <a:rPr lang="ar-SA" dirty="0" smtClean="0"/>
              <a:t>2- تحديد المعززات المستبدلة</a:t>
            </a:r>
          </a:p>
          <a:p>
            <a:pPr>
              <a:buNone/>
            </a:pPr>
            <a:endParaRPr lang="ar-SA" dirty="0" smtClean="0"/>
          </a:p>
          <a:p>
            <a:pPr>
              <a:buNone/>
            </a:pPr>
            <a:r>
              <a:rPr lang="ar-SA" dirty="0" smtClean="0"/>
              <a:t>3-تحديد نوع المعززات الرمزية</a:t>
            </a:r>
          </a:p>
          <a:p>
            <a:pPr>
              <a:buNone/>
            </a:pPr>
            <a:endParaRPr lang="ar-SA" dirty="0" smtClean="0"/>
          </a:p>
          <a:p>
            <a:pPr>
              <a:buNone/>
            </a:pPr>
            <a:r>
              <a:rPr lang="ar-SA" dirty="0" smtClean="0"/>
              <a:t>4-تحديد شروط الحصول على المعززات الرمزية</a:t>
            </a:r>
          </a:p>
          <a:p>
            <a:pPr>
              <a:buNone/>
            </a:pPr>
            <a:endParaRPr lang="ar-SA" dirty="0" smtClean="0"/>
          </a:p>
          <a:p>
            <a:pPr>
              <a:buNone/>
            </a:pPr>
            <a:r>
              <a:rPr lang="ar-SA" dirty="0" smtClean="0"/>
              <a:t>5-تحديد نظام استبدال المعزز الرمزي بالمعزز الفعلي</a:t>
            </a:r>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المتغيرات المؤثرة على فعالية التعزيز</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1- فورية التعزيز                                        5-التنويع في المعززات</a:t>
            </a:r>
          </a:p>
          <a:p>
            <a:pPr>
              <a:buNone/>
            </a:pPr>
            <a:endParaRPr lang="ar-SA" dirty="0" smtClean="0"/>
          </a:p>
          <a:p>
            <a:pPr>
              <a:buNone/>
            </a:pPr>
            <a:endParaRPr lang="ar-SA" dirty="0" smtClean="0"/>
          </a:p>
          <a:p>
            <a:pPr>
              <a:buNone/>
            </a:pPr>
            <a:r>
              <a:rPr lang="ar-SA" dirty="0" smtClean="0"/>
              <a:t>2- كمية التعزيز                                        6- الجدة</a:t>
            </a:r>
          </a:p>
          <a:p>
            <a:pPr>
              <a:buNone/>
            </a:pPr>
            <a:endParaRPr lang="ar-SA" dirty="0" smtClean="0"/>
          </a:p>
          <a:p>
            <a:pPr>
              <a:buNone/>
            </a:pPr>
            <a:endParaRPr lang="ar-SA" dirty="0" smtClean="0"/>
          </a:p>
          <a:p>
            <a:pPr>
              <a:buNone/>
            </a:pPr>
            <a:r>
              <a:rPr lang="ar-SA" dirty="0" smtClean="0"/>
              <a:t>3-ثبات التعزيز                                       7- درجة صعوبة السلوك</a:t>
            </a:r>
          </a:p>
          <a:p>
            <a:pPr>
              <a:buNone/>
            </a:pPr>
            <a:endParaRPr lang="ar-SA" dirty="0" smtClean="0"/>
          </a:p>
          <a:p>
            <a:pPr>
              <a:buNone/>
            </a:pPr>
            <a:endParaRPr lang="ar-SA" dirty="0" smtClean="0"/>
          </a:p>
          <a:p>
            <a:pPr>
              <a:buNone/>
            </a:pPr>
            <a:r>
              <a:rPr lang="ar-SA" dirty="0" smtClean="0"/>
              <a:t>4-مستوى الحرمان أو الإشباع                8- التحليل الوظيفي</a:t>
            </a:r>
          </a:p>
          <a:p>
            <a:pPr>
              <a:buNone/>
            </a:pPr>
            <a:endParaRPr lang="ar-SA" dirty="0" smtClean="0"/>
          </a:p>
          <a:p>
            <a:pPr>
              <a:buNone/>
            </a:pPr>
            <a:endParaRPr lang="ar-SA" dirty="0" smtClean="0"/>
          </a:p>
          <a:p>
            <a:pPr>
              <a:buNone/>
            </a:pPr>
            <a:endParaRPr lang="ar-SA" dirty="0" smtClean="0"/>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جداول التعزيز</a:t>
            </a:r>
            <a:endParaRPr lang="ar-SA" dirty="0"/>
          </a:p>
        </p:txBody>
      </p:sp>
      <p:sp>
        <p:nvSpPr>
          <p:cNvPr id="3" name="عنصر نائب للمحتوى 2"/>
          <p:cNvSpPr>
            <a:spLocks noGrp="1"/>
          </p:cNvSpPr>
          <p:nvPr>
            <p:ph idx="1"/>
          </p:nvPr>
        </p:nvSpPr>
        <p:spPr/>
        <p:txBody>
          <a:bodyPr/>
          <a:lstStyle/>
          <a:p>
            <a:pPr>
              <a:buNone/>
            </a:pPr>
            <a:r>
              <a:rPr lang="ar-SA" dirty="0" smtClean="0"/>
              <a:t>أنواع جداول التعزيز:</a:t>
            </a:r>
          </a:p>
          <a:p>
            <a:pPr marL="578358" indent="-514350">
              <a:buAutoNum type="arabic1Minus"/>
            </a:pPr>
            <a:r>
              <a:rPr lang="ar-SA" dirty="0" smtClean="0"/>
              <a:t>جداول التعزيز المستمر( المتواصل).</a:t>
            </a:r>
          </a:p>
          <a:p>
            <a:pPr marL="578358" indent="-514350">
              <a:buAutoNum type="arabic1Minus"/>
            </a:pPr>
            <a:r>
              <a:rPr lang="ar-SA" dirty="0" smtClean="0"/>
              <a:t> جداول التعزيز المتقطع.</a:t>
            </a:r>
          </a:p>
          <a:p>
            <a:pPr marL="578358" indent="-514350">
              <a:buAutoNum type="arabic1Minus"/>
            </a:pPr>
            <a:r>
              <a:rPr lang="ar-SA" dirty="0" smtClean="0"/>
              <a:t>جداول التعزيز </a:t>
            </a:r>
            <a:r>
              <a:rPr lang="ar-SA" dirty="0" err="1" smtClean="0"/>
              <a:t>الثابته</a:t>
            </a:r>
            <a:r>
              <a:rPr lang="ar-SA" dirty="0" smtClean="0"/>
              <a:t> للاستجابات.</a:t>
            </a:r>
          </a:p>
          <a:p>
            <a:pPr marL="578358" indent="-514350">
              <a:buAutoNum type="arabic1Minus"/>
            </a:pPr>
            <a:r>
              <a:rPr lang="ar-SA" dirty="0" smtClean="0"/>
              <a:t>جداول التعزيز المتغيرة للاستجابات.</a:t>
            </a:r>
          </a:p>
          <a:p>
            <a:pPr marL="578358" indent="-514350">
              <a:buAutoNum type="arabic1Minus"/>
            </a:pPr>
            <a:r>
              <a:rPr lang="ar-SA" dirty="0" smtClean="0"/>
              <a:t>جداول التعزيز المتغيرة الزمن.</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لعب الأدوار( التمثيل)</a:t>
            </a:r>
            <a:endParaRPr lang="ar-SA" dirty="0"/>
          </a:p>
        </p:txBody>
      </p:sp>
      <p:sp>
        <p:nvSpPr>
          <p:cNvPr id="3" name="عنصر نائب للمحتوى 2"/>
          <p:cNvSpPr>
            <a:spLocks noGrp="1"/>
          </p:cNvSpPr>
          <p:nvPr>
            <p:ph idx="1"/>
          </p:nvPr>
        </p:nvSpPr>
        <p:spPr/>
        <p:txBody>
          <a:bodyPr/>
          <a:lstStyle/>
          <a:p>
            <a:pPr>
              <a:buNone/>
            </a:pPr>
            <a:r>
              <a:rPr lang="ar-SA" dirty="0" smtClean="0"/>
              <a:t>مفهوم لعب الدور:</a:t>
            </a:r>
          </a:p>
          <a:p>
            <a:pPr>
              <a:buNone/>
            </a:pPr>
            <a:endParaRPr lang="ar-SA" dirty="0" smtClean="0"/>
          </a:p>
          <a:p>
            <a:pPr>
              <a:buNone/>
            </a:pPr>
            <a:r>
              <a:rPr lang="ar-SA" dirty="0" smtClean="0"/>
              <a:t>           هو إحدى استراتيجيات التدريس التي تعتمد على محاكاة موقف واقعي يتقمص فيه كل متعلم من المشاركين في النشاط أحد الأدوار ويتفاعل مع الآخرين في حدود علاقة دوره بأدوارهم وقد يتقمص المتعلم دور شخص أو شي آخر.</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أنماط لعب الدور</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لعب الدور التلقائي </a:t>
            </a:r>
          </a:p>
          <a:p>
            <a:pPr>
              <a:buNone/>
            </a:pPr>
            <a:endParaRPr lang="ar-SA" dirty="0" smtClean="0"/>
          </a:p>
          <a:p>
            <a:pPr algn="ctr">
              <a:buNone/>
            </a:pPr>
            <a:r>
              <a:rPr lang="ar-SA" dirty="0" smtClean="0"/>
              <a:t>2- لعب الدور المخطط له</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لعب الدور </a:t>
            </a:r>
            <a:endParaRPr lang="ar-SA" dirty="0"/>
          </a:p>
        </p:txBody>
      </p:sp>
      <p:sp>
        <p:nvSpPr>
          <p:cNvPr id="3" name="عنصر نائب للمحتوى 2"/>
          <p:cNvSpPr>
            <a:spLocks noGrp="1"/>
          </p:cNvSpPr>
          <p:nvPr>
            <p:ph idx="1"/>
          </p:nvPr>
        </p:nvSpPr>
        <p:spPr/>
        <p:txBody>
          <a:bodyPr/>
          <a:lstStyle/>
          <a:p>
            <a:pPr algn="ctr">
              <a:buNone/>
            </a:pPr>
            <a:r>
              <a:rPr lang="ar-SA" dirty="0" smtClean="0"/>
              <a:t>1- تهيئة المجموعة          2-اختيار المشاركين</a:t>
            </a:r>
          </a:p>
          <a:p>
            <a:pPr algn="ctr">
              <a:buNone/>
            </a:pPr>
            <a:r>
              <a:rPr lang="ar-SA" dirty="0" smtClean="0"/>
              <a:t>3-تهيئة المسرح أو المكان 4-إعداد المراقبين المشاهدين</a:t>
            </a:r>
          </a:p>
          <a:p>
            <a:pPr algn="ctr">
              <a:buNone/>
            </a:pPr>
            <a:r>
              <a:rPr lang="ar-SA" dirty="0" smtClean="0"/>
              <a:t>5-التمثيل أو الأداء            6-المناقشة </a:t>
            </a:r>
            <a:r>
              <a:rPr lang="ar-SA" dirty="0" err="1" smtClean="0"/>
              <a:t>و</a:t>
            </a:r>
            <a:r>
              <a:rPr lang="ar-SA" dirty="0" smtClean="0"/>
              <a:t> التقويم</a:t>
            </a:r>
          </a:p>
          <a:p>
            <a:pPr algn="ctr">
              <a:buNone/>
            </a:pPr>
            <a:r>
              <a:rPr lang="ar-SA" dirty="0" smtClean="0"/>
              <a:t>7-إعادة التمثيل             8-المناقشة والتقويم مرة أخرى</a:t>
            </a:r>
          </a:p>
          <a:p>
            <a:pPr algn="ctr">
              <a:buNone/>
            </a:pPr>
            <a:r>
              <a:rPr lang="ar-SA" dirty="0" smtClean="0"/>
              <a:t>9- المشاركة في الخبرات والتعميم</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التطبيق في الموقف التعليمي</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1- أن يتم اختيار موضوع يصلح للتطبيق واقعياً</a:t>
            </a:r>
          </a:p>
          <a:p>
            <a:pPr>
              <a:buNone/>
            </a:pPr>
            <a:r>
              <a:rPr lang="ar-SA" dirty="0" smtClean="0"/>
              <a:t>2- أن يكون الموضوع مرتبطاً بواقع التلاميذ</a:t>
            </a:r>
          </a:p>
          <a:p>
            <a:pPr>
              <a:buNone/>
            </a:pPr>
            <a:r>
              <a:rPr lang="ar-SA" dirty="0" smtClean="0"/>
              <a:t>3- أن تكون المشاركة تطوعية وليست إجبارية من التلاميذ</a:t>
            </a:r>
          </a:p>
          <a:p>
            <a:pPr>
              <a:buNone/>
            </a:pPr>
            <a:r>
              <a:rPr lang="ar-SA" dirty="0" smtClean="0"/>
              <a:t>4- أن يبدي التلاميذ آراءهم بحرية في حدود الأنظمة (الشرعية، والأخلاقية)</a:t>
            </a:r>
          </a:p>
          <a:p>
            <a:pPr>
              <a:buNone/>
            </a:pPr>
            <a:r>
              <a:rPr lang="ar-SA" dirty="0" smtClean="0"/>
              <a:t>5- أن يتم الالتزام بالقضية المطروحة</a:t>
            </a:r>
          </a:p>
          <a:p>
            <a:pPr>
              <a:buNone/>
            </a:pPr>
            <a:r>
              <a:rPr lang="ar-SA" dirty="0" smtClean="0"/>
              <a:t>6- </a:t>
            </a:r>
            <a:r>
              <a:rPr lang="ar-SA" dirty="0" err="1" smtClean="0"/>
              <a:t>الا</a:t>
            </a:r>
            <a:r>
              <a:rPr lang="ar-SA" dirty="0" smtClean="0"/>
              <a:t> يتم تمثيل جانب دون الآخر(الشمولية)</a:t>
            </a:r>
          </a:p>
          <a:p>
            <a:pPr>
              <a:buNone/>
            </a:pPr>
            <a:r>
              <a:rPr lang="ar-SA" dirty="0" smtClean="0"/>
              <a:t>7- أن يسمح بتعدد وجهات النظر ( واختلافها)</a:t>
            </a:r>
          </a:p>
          <a:p>
            <a:pPr>
              <a:buNone/>
            </a:pPr>
            <a:r>
              <a:rPr lang="ar-SA" dirty="0" smtClean="0"/>
              <a:t>8-عقد جلسة تقويم للنتائج بعد تدوينها واستخلاص الآراء المتفق عليها</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مميزات لعب الأدوار</a:t>
            </a:r>
            <a:endParaRPr lang="ar-SA" dirty="0"/>
          </a:p>
        </p:txBody>
      </p:sp>
      <p:sp>
        <p:nvSpPr>
          <p:cNvPr id="3" name="عنصر نائب للمحتوى 2"/>
          <p:cNvSpPr>
            <a:spLocks noGrp="1"/>
          </p:cNvSpPr>
          <p:nvPr>
            <p:ph idx="1"/>
          </p:nvPr>
        </p:nvSpPr>
        <p:spPr/>
        <p:txBody>
          <a:bodyPr/>
          <a:lstStyle/>
          <a:p>
            <a:pPr>
              <a:buNone/>
            </a:pPr>
            <a:r>
              <a:rPr lang="ar-SA" dirty="0" smtClean="0"/>
              <a:t>1- إعطاء الفرصة لظهور المشاعر والانفعالات الحقيقية</a:t>
            </a:r>
          </a:p>
          <a:p>
            <a:pPr>
              <a:buNone/>
            </a:pPr>
            <a:r>
              <a:rPr lang="ar-SA" dirty="0" smtClean="0"/>
              <a:t>2-زيادة الحساسية والوعي بمشاعر الآخرين وتقبلها</a:t>
            </a:r>
          </a:p>
          <a:p>
            <a:pPr>
              <a:buNone/>
            </a:pPr>
            <a:r>
              <a:rPr lang="ar-SA" dirty="0" smtClean="0"/>
              <a:t>3-اكتساب مهارات سلوكية واجتماعية</a:t>
            </a:r>
          </a:p>
          <a:p>
            <a:pPr>
              <a:buNone/>
            </a:pPr>
            <a:r>
              <a:rPr lang="ar-SA" dirty="0" smtClean="0"/>
              <a:t>4-تشجيع روح التلقائية لدى المتعلمين</a:t>
            </a:r>
          </a:p>
          <a:p>
            <a:pPr>
              <a:buNone/>
            </a:pPr>
            <a:r>
              <a:rPr lang="ar-SA" dirty="0" smtClean="0"/>
              <a:t>5-عرض مواقف محتملة الحدوث</a:t>
            </a:r>
          </a:p>
          <a:p>
            <a:pPr>
              <a:buNone/>
            </a:pPr>
            <a:r>
              <a:rPr lang="ar-SA" dirty="0" smtClean="0"/>
              <a:t>6-سهولة استيعاب المادة التعليمية</a:t>
            </a:r>
          </a:p>
          <a:p>
            <a:pPr>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أساليب زيادة السلوك المرغوب فيه</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مقدمة:</a:t>
            </a:r>
          </a:p>
          <a:p>
            <a:pPr>
              <a:buNone/>
            </a:pPr>
            <a:r>
              <a:rPr lang="ar-SA" dirty="0" smtClean="0"/>
              <a:t>*تهدف أساليب تعديل السلوك الإنساني إلى تحقيق تغيرات في سلوك الفرد في مجال التربية الخاصة.</a:t>
            </a:r>
          </a:p>
          <a:p>
            <a:pPr>
              <a:buNone/>
            </a:pPr>
            <a:r>
              <a:rPr lang="ar-SA" dirty="0" smtClean="0"/>
              <a:t>*هناك العديد من أساليب تعديل السلوك التي أثبتت فاعليتها في التقليل من النشاط الزائد وتشتت الانتباه والعلاقات المضطربة مع المعلمين والأقران والانسحاب والاعتمادية ومن هذه الاستراتيجيات التعزيز الإيجابي مثل الثناء والتجاهل والتوبيخ والتعزيز الرمزي وتكلفة الاستجابة والتعاقد السلوكي.</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الاعتبارات التي يجب مراعاتها عند القيام بلعب الأدوار </a:t>
            </a:r>
            <a:endParaRPr lang="ar-SA" dirty="0"/>
          </a:p>
        </p:txBody>
      </p:sp>
      <p:sp>
        <p:nvSpPr>
          <p:cNvPr id="3" name="عنصر نائب للمحتوى 2"/>
          <p:cNvSpPr>
            <a:spLocks noGrp="1"/>
          </p:cNvSpPr>
          <p:nvPr>
            <p:ph idx="1"/>
          </p:nvPr>
        </p:nvSpPr>
        <p:spPr/>
        <p:txBody>
          <a:bodyPr/>
          <a:lstStyle/>
          <a:p>
            <a:pPr>
              <a:buNone/>
            </a:pPr>
            <a:r>
              <a:rPr lang="ar-SA" dirty="0" smtClean="0"/>
              <a:t>1- تحديد الهدف الذي تريد الوصول إليه باستخدام هذا الأسلوب</a:t>
            </a:r>
          </a:p>
          <a:p>
            <a:pPr>
              <a:buNone/>
            </a:pPr>
            <a:r>
              <a:rPr lang="ar-SA" dirty="0" smtClean="0"/>
              <a:t>2-كتابة السيناريو وتحديد الأدوار التي سيتم تمثيلها</a:t>
            </a:r>
          </a:p>
          <a:p>
            <a:pPr>
              <a:buNone/>
            </a:pPr>
            <a:r>
              <a:rPr lang="ar-SA" dirty="0" smtClean="0"/>
              <a:t>3- يمكنك الاستعانة بالمشاركين لكتابة السيناريو</a:t>
            </a:r>
          </a:p>
          <a:p>
            <a:pPr algn="ctr">
              <a:buNone/>
            </a:pPr>
            <a:r>
              <a:rPr lang="ar-SA" dirty="0" smtClean="0"/>
              <a:t> </a:t>
            </a:r>
          </a:p>
          <a:p>
            <a:pPr algn="ctr">
              <a:buNone/>
            </a:pPr>
            <a:r>
              <a:rPr lang="ar-SA" dirty="0" smtClean="0"/>
              <a:t>البقية </a:t>
            </a:r>
            <a:r>
              <a:rPr lang="ar-SA" dirty="0" err="1" smtClean="0"/>
              <a:t>ص</a:t>
            </a:r>
            <a:r>
              <a:rPr lang="ar-SA" dirty="0" smtClean="0"/>
              <a:t> 99 - 100</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ثالثاً: التغذية الراجعة</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يعتبر مفهوم التغذية الراجعة من المفاهيم التربوية  الحديثة التي ظهرت في النصف الثاني من القرن العشرين. </a:t>
            </a:r>
          </a:p>
          <a:p>
            <a:pPr>
              <a:buNone/>
            </a:pPr>
            <a:r>
              <a:rPr lang="ar-SA" dirty="0" smtClean="0"/>
              <a:t>وقد لاقت اهتماماً كبيراً من التربويين وعلماء النفس على حد سواء .</a:t>
            </a:r>
          </a:p>
          <a:p>
            <a:pPr>
              <a:buNone/>
            </a:pPr>
            <a:r>
              <a:rPr lang="ar-SA" dirty="0" smtClean="0"/>
              <a:t>أول من وضع هذا المصطلح هو </a:t>
            </a:r>
            <a:r>
              <a:rPr lang="ar-SA" dirty="0" err="1" smtClean="0"/>
              <a:t>نوبرتواينر</a:t>
            </a:r>
            <a:r>
              <a:rPr lang="ar-SA" dirty="0" smtClean="0"/>
              <a:t> 1948م.</a:t>
            </a:r>
          </a:p>
          <a:p>
            <a:pPr>
              <a:buNone/>
            </a:pPr>
            <a:r>
              <a:rPr lang="ar-SA" dirty="0" smtClean="0"/>
              <a:t>انصب الاهتمام على معرفة النتائج والتأكد فيما إذا تحققت الأهداف التربوية والسلوكية خلال عملية التعلم أم لا.</a:t>
            </a:r>
          </a:p>
          <a:p>
            <a:pPr>
              <a:buNone/>
            </a:pPr>
            <a:r>
              <a:rPr lang="ar-SA" dirty="0" smtClean="0"/>
              <a:t>ومما لاشك فيه أن التغذية الراجعة ومعرفة النتائج مفهومان يعبران عن ظاهرة واحدة.</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تستخدم التغذية الراجعة كأسلوب أو كإستراتيجية في زيادة السلوك المرغوب فيه أو في تعديل السلوك .</a:t>
            </a:r>
          </a:p>
          <a:p>
            <a:pPr>
              <a:buNone/>
            </a:pPr>
            <a:r>
              <a:rPr lang="ar-SA" dirty="0" smtClean="0"/>
              <a:t>كان مصطلح التغذية الراجعة يستخدم في العلوم التطبيقية والهندسية ثم انتقل استعماله إلى ميادين التربية وعلم النفس بدلاً من المصطلح الشائع (معرفة النتائج).</a:t>
            </a:r>
          </a:p>
          <a:p>
            <a:pPr>
              <a:buNone/>
            </a:pPr>
            <a:r>
              <a:rPr lang="ar-SA" dirty="0" smtClean="0"/>
              <a:t>مصطلح التغذية الراجعة أكثر شمولاً من مصطلح معرفة النتائج.</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مفهوم التغذية الراجعة</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هي مجموعة المعلومات التي يتلقاها الفرد عن </a:t>
            </a:r>
            <a:r>
              <a:rPr lang="ar-SA" dirty="0" err="1" smtClean="0"/>
              <a:t>آدائه</a:t>
            </a:r>
            <a:r>
              <a:rPr lang="ar-SA" dirty="0" smtClean="0"/>
              <a:t> ونتائجه بحيث توضح له الأخطاء التي وقع فيها ومقدار تقدمه ومقدار ما تعلمه ومدى ملائمة أدائه للهدف الذي ينبغي الوصول إلية.</a:t>
            </a:r>
          </a:p>
          <a:p>
            <a:pPr>
              <a:buNone/>
            </a:pPr>
            <a:r>
              <a:rPr lang="ar-SA" dirty="0" smtClean="0"/>
              <a:t>وهي التفاعل بين المثيرات والاستجابات أي بين التوجيهات المتعلقة بالأداء والأداء الذي يقوم </a:t>
            </a:r>
            <a:r>
              <a:rPr lang="ar-SA" dirty="0" err="1" smtClean="0"/>
              <a:t>به</a:t>
            </a:r>
            <a:r>
              <a:rPr lang="ar-SA" dirty="0" smtClean="0"/>
              <a:t> المتعلم وهذا التفاعل يؤدي إلى إعادة توجيه المتعلم نحو أدائه لتحقيق الأهداف المرجوة.</a:t>
            </a:r>
          </a:p>
          <a:p>
            <a:pPr>
              <a:buNone/>
            </a:pPr>
            <a:r>
              <a:rPr lang="ar-SA" dirty="0" smtClean="0"/>
              <a:t>وهي عبارة عن إتاحة الفرصة للمتعلم ليعرف ما إذا كان جوابه عن السؤال المطروح أو المشكلة المطلوب منه معالجتها صحيحاً أو خاطئاً .</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أسس التغذية الراجعة</a:t>
            </a:r>
            <a:endParaRPr lang="ar-SA" dirty="0"/>
          </a:p>
        </p:txBody>
      </p:sp>
      <p:sp>
        <p:nvSpPr>
          <p:cNvPr id="3" name="عنصر نائب للمحتوى 2"/>
          <p:cNvSpPr>
            <a:spLocks noGrp="1"/>
          </p:cNvSpPr>
          <p:nvPr>
            <p:ph idx="1"/>
          </p:nvPr>
        </p:nvSpPr>
        <p:spPr/>
        <p:txBody>
          <a:bodyPr/>
          <a:lstStyle/>
          <a:p>
            <a:pPr>
              <a:buNone/>
            </a:pPr>
            <a:r>
              <a:rPr lang="ar-SA" dirty="0" smtClean="0"/>
              <a:t>1- النتائج</a:t>
            </a:r>
          </a:p>
          <a:p>
            <a:pPr>
              <a:buNone/>
            </a:pPr>
            <a:endParaRPr lang="ar-SA" dirty="0" smtClean="0"/>
          </a:p>
          <a:p>
            <a:pPr>
              <a:buNone/>
            </a:pPr>
            <a:r>
              <a:rPr lang="ar-SA" dirty="0" smtClean="0"/>
              <a:t>2- البيئة </a:t>
            </a:r>
          </a:p>
          <a:p>
            <a:pPr>
              <a:buNone/>
            </a:pPr>
            <a:endParaRPr lang="ar-SA" dirty="0" smtClean="0"/>
          </a:p>
          <a:p>
            <a:pPr>
              <a:buNone/>
            </a:pPr>
            <a:r>
              <a:rPr lang="ar-SA" dirty="0" smtClean="0"/>
              <a:t>3-التغذية الراجعة </a:t>
            </a:r>
          </a:p>
          <a:p>
            <a:pPr>
              <a:buNone/>
            </a:pPr>
            <a:endParaRPr lang="ar-SA" dirty="0" smtClean="0"/>
          </a:p>
          <a:p>
            <a:pPr>
              <a:buNone/>
            </a:pPr>
            <a:r>
              <a:rPr lang="ar-SA" dirty="0" smtClean="0"/>
              <a:t>4-التأثير</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أي المثالين التاليين يمثل مثالاً على التغذية الراجعة :</a:t>
            </a:r>
          </a:p>
          <a:p>
            <a:pPr>
              <a:buNone/>
            </a:pPr>
            <a:endParaRPr lang="ar-SA" dirty="0" smtClean="0"/>
          </a:p>
          <a:p>
            <a:pPr>
              <a:buNone/>
            </a:pPr>
            <a:r>
              <a:rPr lang="ar-SA" dirty="0" smtClean="0"/>
              <a:t>يقول المعلم لتلاميذه:</a:t>
            </a:r>
          </a:p>
          <a:p>
            <a:pPr>
              <a:buNone/>
            </a:pPr>
            <a:endParaRPr lang="ar-SA" dirty="0" smtClean="0"/>
          </a:p>
          <a:p>
            <a:pPr>
              <a:buNone/>
            </a:pPr>
            <a:r>
              <a:rPr lang="ar-SA" dirty="0" smtClean="0"/>
              <a:t>1-كونوا جاهزين للإشارة بإصبعكم إلى الحرف الذي يمثل الصوت الذي أنطقه.</a:t>
            </a:r>
          </a:p>
          <a:p>
            <a:pPr>
              <a:buNone/>
            </a:pPr>
            <a:endParaRPr lang="ar-SA" dirty="0" smtClean="0"/>
          </a:p>
          <a:p>
            <a:pPr>
              <a:buNone/>
            </a:pPr>
            <a:r>
              <a:rPr lang="ar-SA" dirty="0" smtClean="0"/>
              <a:t>2-إنني أرى أن معظمكم يركز بصره على الحرف الذي يوافق الصوت الذي نطقت </a:t>
            </a:r>
            <a:r>
              <a:rPr lang="ar-SA" dirty="0" err="1" smtClean="0"/>
              <a:t>به</a:t>
            </a:r>
            <a:r>
              <a:rPr lang="ar-SA" dirty="0" smtClean="0"/>
              <a:t>.</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التغذية الراجعة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التغذية الراجعة الفورية </a:t>
            </a:r>
          </a:p>
          <a:p>
            <a:pPr>
              <a:buNone/>
            </a:pPr>
            <a:endParaRPr lang="ar-SA" dirty="0" smtClean="0"/>
          </a:p>
          <a:p>
            <a:pPr algn="ctr">
              <a:buNone/>
            </a:pPr>
            <a:r>
              <a:rPr lang="ar-SA" dirty="0" smtClean="0"/>
              <a:t>2- التغذية الراجعة المؤجلة</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أهمية التغذية الراجعة</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 </a:t>
            </a:r>
            <a:r>
              <a:rPr lang="ar-SA" dirty="0" smtClean="0"/>
              <a:t>إعلام المتعلم بنتائج استجابته من حيث الصحة والخطأ فيصحح المتعلم خطأه.</a:t>
            </a:r>
          </a:p>
          <a:p>
            <a:pPr>
              <a:buNone/>
            </a:pPr>
            <a:r>
              <a:rPr lang="ar-SA" dirty="0" smtClean="0"/>
              <a:t>2- إعلام المتعلم بنتائج استجابته الصحيحة فتقوى ثقته بنفسه.</a:t>
            </a:r>
          </a:p>
          <a:p>
            <a:pPr>
              <a:buNone/>
            </a:pPr>
            <a:r>
              <a:rPr lang="ar-SA" dirty="0" smtClean="0"/>
              <a:t>3-إعلام المتعلم بنتائج استجابته فيقيم سلوكه وأداءه.</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سلبيات التغذية الراجعة</a:t>
            </a:r>
            <a:endParaRPr lang="ar-SA" dirty="0"/>
          </a:p>
        </p:txBody>
      </p:sp>
      <p:sp>
        <p:nvSpPr>
          <p:cNvPr id="3" name="عنصر نائب للمحتوى 2"/>
          <p:cNvSpPr>
            <a:spLocks noGrp="1"/>
          </p:cNvSpPr>
          <p:nvPr>
            <p:ph idx="1"/>
          </p:nvPr>
        </p:nvSpPr>
        <p:spPr/>
        <p:txBody>
          <a:bodyPr/>
          <a:lstStyle/>
          <a:p>
            <a:pPr>
              <a:buNone/>
            </a:pPr>
            <a:r>
              <a:rPr lang="ar-SA" dirty="0" smtClean="0"/>
              <a:t>1- طريقة عرضها الخاطئ</a:t>
            </a:r>
          </a:p>
          <a:p>
            <a:pPr>
              <a:buNone/>
            </a:pPr>
            <a:endParaRPr lang="ar-SA" dirty="0" smtClean="0"/>
          </a:p>
          <a:p>
            <a:pPr>
              <a:buNone/>
            </a:pPr>
            <a:r>
              <a:rPr lang="ar-SA" dirty="0" smtClean="0"/>
              <a:t>2-طريقة توقيت تقديمها</a:t>
            </a:r>
          </a:p>
          <a:p>
            <a:pPr>
              <a:buNone/>
            </a:pPr>
            <a:endParaRPr lang="ar-SA" dirty="0" smtClean="0"/>
          </a:p>
          <a:p>
            <a:pPr>
              <a:buNone/>
            </a:pPr>
            <a:r>
              <a:rPr lang="ar-SA" dirty="0" smtClean="0"/>
              <a:t>3-طريقة تكرار التغذية الراجعة </a:t>
            </a:r>
          </a:p>
          <a:p>
            <a:pPr>
              <a:buNone/>
            </a:pPr>
            <a:endParaRPr lang="ar-SA" dirty="0" smtClean="0"/>
          </a:p>
          <a:p>
            <a:pPr>
              <a:buNone/>
            </a:pPr>
            <a:r>
              <a:rPr lang="ar-SA" dirty="0" smtClean="0"/>
              <a:t>4-طريقة تحجيم المعلومات</a:t>
            </a:r>
          </a:p>
          <a:p>
            <a:pPr>
              <a:buNone/>
            </a:pP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رابعاً : التعليم المبرمج</a:t>
            </a:r>
            <a:endParaRPr lang="ar-SA" dirty="0"/>
          </a:p>
        </p:txBody>
      </p:sp>
      <p:sp>
        <p:nvSpPr>
          <p:cNvPr id="3" name="عنصر نائب للمحتوى 2"/>
          <p:cNvSpPr>
            <a:spLocks noGrp="1"/>
          </p:cNvSpPr>
          <p:nvPr>
            <p:ph idx="1"/>
          </p:nvPr>
        </p:nvSpPr>
        <p:spPr/>
        <p:txBody>
          <a:bodyPr/>
          <a:lstStyle/>
          <a:p>
            <a:pPr>
              <a:buNone/>
            </a:pPr>
            <a:r>
              <a:rPr lang="ar-SA" dirty="0" smtClean="0"/>
              <a:t>تعريفه:</a:t>
            </a:r>
          </a:p>
          <a:p>
            <a:pPr>
              <a:buNone/>
            </a:pPr>
            <a:endParaRPr lang="ar-SA" dirty="0" smtClean="0"/>
          </a:p>
          <a:p>
            <a:pPr>
              <a:buNone/>
            </a:pPr>
            <a:r>
              <a:rPr lang="ar-SA" dirty="0" smtClean="0"/>
              <a:t>           هو الطريقة التي يمكن بموجبها أن نقوم بالتحكم في الخبرات التعليمية التي يحصل عليها المتعلم بكل عناية وتحديدها وترتيب تتابعها بحيث تجعل الفرد يتعلم بنفسه ويكتشف أخطاءه ويصححها حتى يصل إلى الأداء المناسب.</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يأخذ تعديل السلوك أربعة أشكال:</a:t>
            </a:r>
          </a:p>
          <a:p>
            <a:pPr>
              <a:buNone/>
            </a:pPr>
            <a:endParaRPr lang="ar-SA" dirty="0" smtClean="0"/>
          </a:p>
          <a:p>
            <a:pPr>
              <a:buNone/>
            </a:pPr>
            <a:r>
              <a:rPr lang="ar-SA" dirty="0" smtClean="0"/>
              <a:t>1- زيادة احتمالات ظهور سلوك مرغوب فيه.</a:t>
            </a:r>
          </a:p>
          <a:p>
            <a:pPr>
              <a:buNone/>
            </a:pPr>
            <a:endParaRPr lang="ar-SA" dirty="0" smtClean="0"/>
          </a:p>
          <a:p>
            <a:pPr>
              <a:buNone/>
            </a:pPr>
            <a:r>
              <a:rPr lang="ar-SA" dirty="0" smtClean="0"/>
              <a:t>2- تقليل احتمالات ظهور سلوك غير مرغوب فيه.</a:t>
            </a:r>
          </a:p>
          <a:p>
            <a:pPr>
              <a:buNone/>
            </a:pPr>
            <a:endParaRPr lang="ar-SA" dirty="0" smtClean="0"/>
          </a:p>
          <a:p>
            <a:pPr>
              <a:buNone/>
            </a:pPr>
            <a:r>
              <a:rPr lang="ar-SA" dirty="0" smtClean="0"/>
              <a:t>3-إظهار نمط سلوكي ما في المكان والزمان </a:t>
            </a:r>
          </a:p>
          <a:p>
            <a:pPr>
              <a:buNone/>
            </a:pPr>
            <a:r>
              <a:rPr lang="ar-SA" dirty="0" smtClean="0"/>
              <a:t>المناسبين.</a:t>
            </a:r>
          </a:p>
          <a:p>
            <a:pPr>
              <a:buNone/>
            </a:pPr>
            <a:endParaRPr lang="ar-SA" dirty="0" smtClean="0"/>
          </a:p>
          <a:p>
            <a:pPr>
              <a:buNone/>
            </a:pPr>
            <a:r>
              <a:rPr lang="ar-SA" dirty="0" smtClean="0"/>
              <a:t>4- تشكيل سلوك جدي.</a:t>
            </a:r>
          </a:p>
          <a:p>
            <a:pPr>
              <a:buNone/>
            </a:pP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عناصر التعليم المبرمج</a:t>
            </a:r>
          </a:p>
          <a:p>
            <a:pPr>
              <a:buNone/>
            </a:pPr>
            <a:endParaRPr lang="ar-SA" dirty="0" smtClean="0"/>
          </a:p>
          <a:p>
            <a:pPr>
              <a:buNone/>
            </a:pPr>
            <a:r>
              <a:rPr lang="ar-SA" dirty="0" smtClean="0"/>
              <a:t>1- تنظيم المادة التعليمية</a:t>
            </a:r>
          </a:p>
          <a:p>
            <a:pPr>
              <a:buNone/>
            </a:pPr>
            <a:endParaRPr lang="ar-SA" dirty="0" smtClean="0"/>
          </a:p>
          <a:p>
            <a:pPr>
              <a:buNone/>
            </a:pPr>
            <a:r>
              <a:rPr lang="ar-SA" dirty="0" smtClean="0"/>
              <a:t>2- تخطيط المادة وتهيئتها بصورة كافية</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أسئلة للطرح</a:t>
            </a:r>
            <a:endParaRPr lang="ar-SA" dirty="0"/>
          </a:p>
        </p:txBody>
      </p:sp>
      <p:sp>
        <p:nvSpPr>
          <p:cNvPr id="3" name="عنصر نائب للمحتوى 2"/>
          <p:cNvSpPr>
            <a:spLocks noGrp="1"/>
          </p:cNvSpPr>
          <p:nvPr>
            <p:ph idx="1"/>
          </p:nvPr>
        </p:nvSpPr>
        <p:spPr/>
        <p:txBody>
          <a:bodyPr/>
          <a:lstStyle/>
          <a:p>
            <a:pPr algn="ctr">
              <a:buNone/>
            </a:pPr>
            <a:r>
              <a:rPr lang="ar-SA" dirty="0" smtClean="0"/>
              <a:t>1</a:t>
            </a:r>
          </a:p>
          <a:p>
            <a:pPr algn="ctr">
              <a:buNone/>
            </a:pPr>
            <a:r>
              <a:rPr lang="ar-SA" dirty="0" smtClean="0"/>
              <a:t>1</a:t>
            </a:r>
            <a:r>
              <a:rPr lang="ar-SA" dirty="0" smtClean="0"/>
              <a:t>- </a:t>
            </a:r>
            <a:r>
              <a:rPr lang="ar-SA" dirty="0" smtClean="0"/>
              <a:t>ما هي أهداف التعليم المبرمج؟</a:t>
            </a:r>
          </a:p>
          <a:p>
            <a:pPr algn="ctr">
              <a:buNone/>
            </a:pPr>
            <a:endParaRPr lang="ar-SA" dirty="0" smtClean="0"/>
          </a:p>
          <a:p>
            <a:pPr algn="ctr">
              <a:buNone/>
            </a:pPr>
            <a:r>
              <a:rPr lang="ar-SA" dirty="0" smtClean="0"/>
              <a:t>2- ما هي أهمية التعليم المبرمج؟</a:t>
            </a:r>
          </a:p>
          <a:p>
            <a:pPr algn="ctr">
              <a:buNone/>
            </a:pPr>
            <a:endParaRPr lang="ar-SA" dirty="0" smtClean="0"/>
          </a:p>
          <a:p>
            <a:pPr algn="ctr">
              <a:buNone/>
            </a:pPr>
            <a:r>
              <a:rPr lang="ar-SA" dirty="0" smtClean="0"/>
              <a:t>3-ما هي خصائص التعليم المبرمج؟</a:t>
            </a:r>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تنفيذ التعليم المبرمج</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1-تحليل </a:t>
            </a:r>
            <a:r>
              <a:rPr lang="ar-SA" dirty="0" smtClean="0"/>
              <a:t>المادة العلمية وتفسيرها إلى أجزاء صغيرة</a:t>
            </a:r>
          </a:p>
          <a:p>
            <a:pPr>
              <a:buNone/>
            </a:pPr>
            <a:r>
              <a:rPr lang="ar-SA" dirty="0" smtClean="0"/>
              <a:t>2- إخضاع عملية البرمجة للقاعدة التي تستوجب تكييف المادة لتتناسب مع أعداد كبيرة من الطلاب عن طريق التقويم أو المراجعة المستمرة.</a:t>
            </a:r>
          </a:p>
          <a:p>
            <a:pPr>
              <a:buNone/>
            </a:pPr>
            <a:r>
              <a:rPr lang="ar-SA" dirty="0" smtClean="0"/>
              <a:t>3-عمل البرنامج على هيئة مواقف تعليمية مصممة لتعليم الطلاب المنهج....الخ </a:t>
            </a:r>
            <a:r>
              <a:rPr lang="ar-SA" dirty="0" err="1" smtClean="0"/>
              <a:t>ص</a:t>
            </a:r>
            <a:r>
              <a:rPr lang="ar-SA" dirty="0" smtClean="0"/>
              <a:t> 106</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أساليب التعليم المبرمج</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الأسلوب الخطي</a:t>
            </a:r>
          </a:p>
          <a:p>
            <a:pPr>
              <a:buNone/>
            </a:pPr>
            <a:endParaRPr lang="ar-SA" dirty="0" smtClean="0"/>
          </a:p>
          <a:p>
            <a:pPr algn="ctr">
              <a:buNone/>
            </a:pPr>
            <a:r>
              <a:rPr lang="ar-SA" dirty="0" smtClean="0"/>
              <a:t>2- أسلوب البرمجة </a:t>
            </a:r>
            <a:r>
              <a:rPr lang="ar-SA" dirty="0" err="1" smtClean="0"/>
              <a:t>التفريعية</a:t>
            </a:r>
            <a:endParaRPr lang="ar-SA" dirty="0" smtClean="0"/>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المبادئ التي يركز عليها التعليم المبرمج</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1- التعلم النشط</a:t>
            </a:r>
          </a:p>
          <a:p>
            <a:pPr>
              <a:buNone/>
            </a:pPr>
            <a:endParaRPr lang="ar-SA" dirty="0" smtClean="0"/>
          </a:p>
          <a:p>
            <a:pPr>
              <a:buNone/>
            </a:pPr>
            <a:r>
              <a:rPr lang="ar-SA" dirty="0" smtClean="0"/>
              <a:t>2- التعزيز الإيجابي</a:t>
            </a:r>
          </a:p>
          <a:p>
            <a:pPr>
              <a:buNone/>
            </a:pPr>
            <a:endParaRPr lang="ar-SA" dirty="0" smtClean="0"/>
          </a:p>
          <a:p>
            <a:pPr>
              <a:buNone/>
            </a:pPr>
            <a:r>
              <a:rPr lang="ar-SA" dirty="0" smtClean="0"/>
              <a:t>3-المعرفة الفورية نتيجة الاستجابة التي تمت أو التعزيز</a:t>
            </a:r>
          </a:p>
          <a:p>
            <a:pPr>
              <a:buNone/>
            </a:pPr>
            <a:endParaRPr lang="ar-SA" dirty="0" smtClean="0"/>
          </a:p>
          <a:p>
            <a:pPr>
              <a:buNone/>
            </a:pPr>
            <a:r>
              <a:rPr lang="ar-SA" dirty="0" smtClean="0"/>
              <a:t>4-السير في التعلم حسب قدرة المتعلم الشخصية</a:t>
            </a:r>
          </a:p>
          <a:p>
            <a:pPr>
              <a:buNone/>
            </a:pPr>
            <a:endParaRPr lang="ar-SA" dirty="0" smtClean="0"/>
          </a:p>
          <a:p>
            <a:pPr>
              <a:buNone/>
            </a:pPr>
            <a:r>
              <a:rPr lang="ar-SA" dirty="0" smtClean="0"/>
              <a:t>5- إثارة وتحقيق فاعلية المتعلم</a:t>
            </a:r>
          </a:p>
          <a:p>
            <a:pPr>
              <a:buNone/>
            </a:pPr>
            <a:endParaRPr lang="ar-SA" dirty="0" smtClean="0"/>
          </a:p>
          <a:p>
            <a:pPr>
              <a:buNone/>
            </a:pPr>
            <a:r>
              <a:rPr lang="ar-SA" dirty="0" smtClean="0"/>
              <a:t>6- تقويم أعمال التلميذ أول بأول</a:t>
            </a:r>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endParaRPr lang="ar-SA" dirty="0" smtClean="0"/>
          </a:p>
          <a:p>
            <a:r>
              <a:rPr lang="ar-SA" dirty="0" smtClean="0"/>
              <a:t>ما </a:t>
            </a:r>
            <a:r>
              <a:rPr lang="ar-SA" dirty="0" smtClean="0"/>
              <a:t>هي باعتقادك أهم القواعد للتعليم المبرمج؟</a:t>
            </a:r>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إعداد الوحدة المبرمجة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 تحديد الهدف من البرنامج</a:t>
            </a:r>
          </a:p>
          <a:p>
            <a:pPr>
              <a:buNone/>
            </a:pPr>
            <a:endParaRPr lang="ar-SA" dirty="0" smtClean="0"/>
          </a:p>
          <a:p>
            <a:pPr>
              <a:buNone/>
            </a:pPr>
            <a:r>
              <a:rPr lang="ar-SA" dirty="0" smtClean="0"/>
              <a:t>2- تحديد مستوى المتعلمين</a:t>
            </a:r>
          </a:p>
          <a:p>
            <a:pPr>
              <a:buNone/>
            </a:pPr>
            <a:endParaRPr lang="ar-SA" dirty="0" smtClean="0"/>
          </a:p>
          <a:p>
            <a:pPr>
              <a:buNone/>
            </a:pPr>
            <a:r>
              <a:rPr lang="ar-SA" dirty="0" smtClean="0"/>
              <a:t>3- كتابة الإطار</a:t>
            </a:r>
          </a:p>
          <a:p>
            <a:pPr>
              <a:buNone/>
            </a:pPr>
            <a:endParaRPr lang="ar-SA" dirty="0" smtClean="0"/>
          </a:p>
          <a:p>
            <a:pPr>
              <a:buNone/>
            </a:pPr>
            <a:r>
              <a:rPr lang="ar-SA" dirty="0" smtClean="0"/>
              <a:t>4-كتابة البرنامج بصورة أولية</a:t>
            </a:r>
          </a:p>
          <a:p>
            <a:pPr>
              <a:buNone/>
            </a:pPr>
            <a:endParaRPr lang="ar-SA" dirty="0" smtClean="0"/>
          </a:p>
          <a:p>
            <a:pPr>
              <a:buNone/>
            </a:pPr>
            <a:r>
              <a:rPr lang="ar-SA" dirty="0" smtClean="0"/>
              <a:t>5-مرحلة التقويم</a:t>
            </a:r>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مميزات التعليم المبرمج</a:t>
            </a:r>
            <a:endParaRPr lang="ar-SA" dirty="0"/>
          </a:p>
        </p:txBody>
      </p:sp>
      <p:sp>
        <p:nvSpPr>
          <p:cNvPr id="3" name="عنصر نائب للمحتوى 2"/>
          <p:cNvSpPr>
            <a:spLocks noGrp="1"/>
          </p:cNvSpPr>
          <p:nvPr>
            <p:ph idx="1"/>
          </p:nvPr>
        </p:nvSpPr>
        <p:spPr/>
        <p:txBody>
          <a:bodyPr/>
          <a:lstStyle/>
          <a:p>
            <a:pPr>
              <a:buNone/>
            </a:pPr>
            <a:r>
              <a:rPr lang="ar-SA" dirty="0" smtClean="0"/>
              <a:t>1- يساعد على تلبية احتياجات التلاميذ </a:t>
            </a:r>
          </a:p>
          <a:p>
            <a:pPr>
              <a:buNone/>
            </a:pPr>
            <a:endParaRPr lang="ar-SA" dirty="0" smtClean="0"/>
          </a:p>
          <a:p>
            <a:pPr>
              <a:buNone/>
            </a:pPr>
            <a:r>
              <a:rPr lang="ar-SA" dirty="0" smtClean="0"/>
              <a:t>2- يراعي الفروق الفردية بين التلاميذ </a:t>
            </a:r>
          </a:p>
          <a:p>
            <a:pPr>
              <a:buNone/>
            </a:pPr>
            <a:endParaRPr lang="ar-SA" dirty="0" smtClean="0"/>
          </a:p>
          <a:p>
            <a:pPr>
              <a:buNone/>
            </a:pPr>
            <a:r>
              <a:rPr lang="ar-SA" dirty="0" smtClean="0"/>
              <a:t>3- يتوافق مع كثير من نظريات التعلم ونماذجه</a:t>
            </a:r>
          </a:p>
          <a:p>
            <a:pPr>
              <a:buNone/>
            </a:pPr>
            <a:endParaRPr lang="ar-SA" dirty="0" smtClean="0"/>
          </a:p>
          <a:p>
            <a:pPr>
              <a:buNone/>
            </a:pPr>
            <a:r>
              <a:rPr lang="ar-SA" dirty="0" smtClean="0"/>
              <a:t>4-المتعلم ايجابي نشط باستمرار</a:t>
            </a:r>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باعتقادك عيوب وسلبيات التعليم المبرمج أذكري على الأقل ثلاثة؟</a:t>
            </a: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أولاً : التعزيز</a:t>
            </a:r>
            <a:endParaRPr lang="ar-SA" dirty="0"/>
          </a:p>
        </p:txBody>
      </p:sp>
      <p:sp>
        <p:nvSpPr>
          <p:cNvPr id="3" name="عنصر نائب للمحتوى 2"/>
          <p:cNvSpPr>
            <a:spLocks noGrp="1"/>
          </p:cNvSpPr>
          <p:nvPr>
            <p:ph idx="1"/>
          </p:nvPr>
        </p:nvSpPr>
        <p:spPr/>
        <p:txBody>
          <a:bodyPr>
            <a:normAutofit lnSpcReduction="10000"/>
          </a:bodyPr>
          <a:lstStyle/>
          <a:p>
            <a:pPr>
              <a:buFont typeface="Arial" pitchFamily="34" charset="0"/>
              <a:buChar char="•"/>
            </a:pPr>
            <a:r>
              <a:rPr lang="ar-SA" dirty="0" smtClean="0"/>
              <a:t>يعد التعزيز إستراتيجية من استراتيجيات تعديل السلوك. وهو بمثابة مكافأة تقدم للفرد مقابل ما أتى </a:t>
            </a:r>
            <a:r>
              <a:rPr lang="ar-SA" dirty="0" err="1" smtClean="0"/>
              <a:t>به</a:t>
            </a:r>
            <a:r>
              <a:rPr lang="ar-SA" dirty="0" smtClean="0"/>
              <a:t> من سلوك مثل مديح الطالب أمام زملائه أو منحه هدية ذات قيمة أو السماح له بالاشتراك في رحلة مدرسية مع زملائه.</a:t>
            </a:r>
          </a:p>
          <a:p>
            <a:pPr>
              <a:buFont typeface="Arial" pitchFamily="34" charset="0"/>
              <a:buChar char="•"/>
            </a:pPr>
            <a:r>
              <a:rPr lang="ar-SA" dirty="0" smtClean="0"/>
              <a:t>لا يحدث التعزيز إلا إذا أدى المثير الذي حدث بعد السلوك إلى تقويته.</a:t>
            </a:r>
          </a:p>
          <a:p>
            <a:pPr>
              <a:buFont typeface="Arial" pitchFamily="34" charset="0"/>
              <a:buChar char="•"/>
            </a:pPr>
            <a:r>
              <a:rPr lang="ar-SA" dirty="0" smtClean="0"/>
              <a:t>يتم عادة استخدام إستراتيجية تدعيم السلوك الإيجابي خلال خطة عمل تعرف بخطة تدعيم السلوك الإيجابي.</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المعززات</a:t>
            </a:r>
            <a:endParaRPr lang="ar-SA" dirty="0"/>
          </a:p>
        </p:txBody>
      </p:sp>
      <p:sp>
        <p:nvSpPr>
          <p:cNvPr id="3" name="عنصر نائب للمحتوى 2"/>
          <p:cNvSpPr>
            <a:spLocks noGrp="1"/>
          </p:cNvSpPr>
          <p:nvPr>
            <p:ph idx="1"/>
          </p:nvPr>
        </p:nvSpPr>
        <p:spPr/>
        <p:txBody>
          <a:bodyPr/>
          <a:lstStyle/>
          <a:p>
            <a:pPr>
              <a:buNone/>
            </a:pPr>
            <a:r>
              <a:rPr lang="ar-SA" dirty="0" smtClean="0"/>
              <a:t>1- التعزيز الإيجابي والتعزيز السلبي </a:t>
            </a:r>
          </a:p>
          <a:p>
            <a:pPr marL="578358" indent="-514350">
              <a:buAutoNum type="arabic1Minus"/>
            </a:pPr>
            <a:r>
              <a:rPr lang="ar-SA" dirty="0" smtClean="0"/>
              <a:t>التعزيز الإيجابي:</a:t>
            </a:r>
          </a:p>
          <a:p>
            <a:pPr marL="578358" indent="-514350">
              <a:buNone/>
            </a:pPr>
            <a:r>
              <a:rPr lang="ar-SA" dirty="0" smtClean="0"/>
              <a:t>هو إضافة مثير محبب بعد إحداث السلوك مباشرة مما يؤدي إلى احتمال حدوث ذلك السلوك في المستقبل في المواقف المماثلة .</a:t>
            </a:r>
          </a:p>
          <a:p>
            <a:pPr marL="578358" indent="-514350">
              <a:buNone/>
            </a:pPr>
            <a:r>
              <a:rPr lang="ar-SA" dirty="0" smtClean="0"/>
              <a:t>مثال : ابتسامة الوالد لطفله بعد تأدية السلوك المرغوب فيه .</a:t>
            </a:r>
          </a:p>
          <a:p>
            <a:pPr marL="578358" indent="-514350">
              <a:buNone/>
            </a:pPr>
            <a:r>
              <a:rPr lang="ar-SA" dirty="0" smtClean="0"/>
              <a:t>مدح وثناء المعلم للتلميذ لمشاركته الصفية بكلمات طيبة مثل </a:t>
            </a:r>
            <a:r>
              <a:rPr lang="ar-SA" dirty="0" err="1" smtClean="0"/>
              <a:t>برافو</a:t>
            </a:r>
            <a:r>
              <a:rPr lang="ar-SA" dirty="0" smtClean="0"/>
              <a:t> – ممتاز- أحسنت...الخ.</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ب- التعزيز السلبي:</a:t>
            </a:r>
          </a:p>
          <a:p>
            <a:pPr>
              <a:buNone/>
            </a:pPr>
            <a:r>
              <a:rPr lang="ar-SA" dirty="0" smtClean="0"/>
              <a:t>هو استبعاد المنبهات المنفرة أو المؤلمة عقب إصدار الفرد للاستجابة المرغوبة بما يساهم في تعلم هذه الاستجابة وتكرارها في المواقف اللاحقة.</a:t>
            </a:r>
          </a:p>
          <a:p>
            <a:pPr>
              <a:buNone/>
            </a:pPr>
            <a:r>
              <a:rPr lang="ar-SA" dirty="0" smtClean="0"/>
              <a:t>مثال</a:t>
            </a:r>
            <a:r>
              <a:rPr lang="ar-SA" dirty="0" smtClean="0">
                <a:sym typeface="Wingdings" pitchFamily="2" charset="2"/>
              </a:rPr>
              <a:t>: (1)</a:t>
            </a:r>
            <a:r>
              <a:rPr lang="ar-SA" dirty="0" smtClean="0"/>
              <a:t> تناول حبة الأسبرين في حالة الصداع.</a:t>
            </a:r>
          </a:p>
          <a:p>
            <a:pPr>
              <a:buNone/>
            </a:pPr>
            <a:r>
              <a:rPr lang="ar-SA" dirty="0" smtClean="0"/>
              <a:t>         (2) تخفيف السائق للسرعة عند معرفته بوجود رادار.</a:t>
            </a:r>
          </a:p>
          <a:p>
            <a:pPr>
              <a:buNone/>
            </a:pPr>
            <a:r>
              <a:rPr lang="ar-SA" dirty="0" smtClean="0"/>
              <a:t>          (3) استذكار الطالب دروسه ليتجنب عقاب المعلمين له.</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مظاهر التعزيز السلبي </a:t>
            </a:r>
            <a:endParaRPr lang="ar-SA" dirty="0"/>
          </a:p>
        </p:txBody>
      </p:sp>
      <p:sp>
        <p:nvSpPr>
          <p:cNvPr id="3" name="عنصر نائب للمحتوى 2"/>
          <p:cNvSpPr>
            <a:spLocks noGrp="1"/>
          </p:cNvSpPr>
          <p:nvPr>
            <p:ph idx="1"/>
          </p:nvPr>
        </p:nvSpPr>
        <p:spPr/>
        <p:txBody>
          <a:bodyPr/>
          <a:lstStyle/>
          <a:p>
            <a:pPr>
              <a:buNone/>
            </a:pPr>
            <a:r>
              <a:rPr lang="ar-SA" dirty="0" smtClean="0"/>
              <a:t>1- إزالة الأحداث المؤلمة</a:t>
            </a:r>
          </a:p>
          <a:p>
            <a:pPr>
              <a:buNone/>
            </a:pPr>
            <a:endParaRPr lang="ar-SA" dirty="0" smtClean="0"/>
          </a:p>
          <a:p>
            <a:pPr>
              <a:buNone/>
            </a:pPr>
            <a:endParaRPr lang="ar-SA" dirty="0" smtClean="0"/>
          </a:p>
          <a:p>
            <a:pPr>
              <a:buNone/>
            </a:pPr>
            <a:r>
              <a:rPr lang="ar-SA" dirty="0" smtClean="0"/>
              <a:t>2-السلوك </a:t>
            </a:r>
            <a:r>
              <a:rPr lang="ar-SA" dirty="0" err="1" smtClean="0"/>
              <a:t>التجنبي</a:t>
            </a:r>
            <a:endParaRPr lang="ar-SA" dirty="0" smtClean="0"/>
          </a:p>
          <a:p>
            <a:pPr>
              <a:buNone/>
            </a:pPr>
            <a:endParaRPr lang="ar-SA" dirty="0" smtClean="0"/>
          </a:p>
          <a:p>
            <a:pPr>
              <a:buNone/>
            </a:pPr>
            <a:endParaRPr lang="ar-SA" dirty="0" smtClean="0"/>
          </a:p>
          <a:p>
            <a:pPr>
              <a:buNone/>
            </a:pPr>
            <a:r>
              <a:rPr lang="ar-SA" dirty="0" smtClean="0"/>
              <a:t>3-السلوك الهروبي</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ملاحظات يجب أن نضعها في عين الاعتبار عند استخدام المعززات السلبية:</a:t>
            </a:r>
          </a:p>
          <a:p>
            <a:pPr>
              <a:buNone/>
            </a:pPr>
            <a:r>
              <a:rPr lang="ar-SA" dirty="0" smtClean="0"/>
              <a:t>1- يجب استخدامها في الوقت المناسب والمكان المناسب.</a:t>
            </a:r>
          </a:p>
          <a:p>
            <a:pPr>
              <a:buNone/>
            </a:pPr>
            <a:r>
              <a:rPr lang="ar-SA" dirty="0" smtClean="0"/>
              <a:t>2- يجب استخدامها بحذر مع الأطفال حتى لا يعتمدوا عليها وتصبح معززات إيجابية.</a:t>
            </a:r>
          </a:p>
          <a:p>
            <a:pPr>
              <a:buNone/>
            </a:pPr>
            <a:r>
              <a:rPr lang="ar-SA" dirty="0" smtClean="0"/>
              <a:t>3-تستخدم المعززات السلبية حين يفشل استخدام المعززات الإيجابية.</a:t>
            </a:r>
          </a:p>
          <a:p>
            <a:pPr>
              <a:buNone/>
            </a:pPr>
            <a:r>
              <a:rPr lang="ar-SA" dirty="0" smtClean="0"/>
              <a:t>4- يجب أن تستخدم بطريقة صحيحة وإلا قد يؤدي إلى نتائج غير مرغوب فيها.</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أشار </a:t>
            </a:r>
            <a:r>
              <a:rPr lang="ar-SA" dirty="0" err="1" smtClean="0"/>
              <a:t>سكنر</a:t>
            </a:r>
            <a:r>
              <a:rPr lang="ar-SA" dirty="0" smtClean="0"/>
              <a:t> إلى وجود أساليب متعددة لتعزيز الاستجابة الإجرائية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 التعزيز المستمر</a:t>
            </a:r>
          </a:p>
          <a:p>
            <a:pPr>
              <a:buNone/>
            </a:pPr>
            <a:r>
              <a:rPr lang="ar-SA" dirty="0" smtClean="0"/>
              <a:t>*هو أسهل أنواع التعزيز.</a:t>
            </a:r>
          </a:p>
          <a:p>
            <a:pPr>
              <a:buNone/>
            </a:pPr>
            <a:r>
              <a:rPr lang="ar-SA" dirty="0" smtClean="0"/>
              <a:t>*يحصل فيه الكائن الحي على التعزيز بعد كل استجابة إجرائية.</a:t>
            </a:r>
          </a:p>
          <a:p>
            <a:pPr>
              <a:buNone/>
            </a:pPr>
            <a:r>
              <a:rPr lang="ar-SA" dirty="0" smtClean="0"/>
              <a:t>*يستخدم في المراحل الأولى من التدريب.</a:t>
            </a:r>
          </a:p>
          <a:p>
            <a:pPr>
              <a:buNone/>
            </a:pPr>
            <a:r>
              <a:rPr lang="ar-SA" dirty="0" smtClean="0"/>
              <a:t>2-التعزيز المتقطع</a:t>
            </a:r>
          </a:p>
          <a:p>
            <a:pPr>
              <a:buNone/>
            </a:pPr>
            <a:r>
              <a:rPr lang="ar-SA" dirty="0" smtClean="0"/>
              <a:t>*يقدم لبعض الاستجابات دون غيرها .</a:t>
            </a:r>
          </a:p>
          <a:p>
            <a:pPr>
              <a:buNone/>
            </a:pPr>
            <a:r>
              <a:rPr lang="ar-SA" dirty="0" smtClean="0"/>
              <a:t>* آثاره في السلوك أكثر أهمية وإثارة للاهتمام من التعزيز المستمر.</a:t>
            </a:r>
          </a:p>
          <a:p>
            <a:pPr>
              <a:buNone/>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TotalTime>
  <Words>1383</Words>
  <Application>Microsoft Office PowerPoint</Application>
  <PresentationFormat>عرض على الشاشة (3:4)‏</PresentationFormat>
  <Paragraphs>245</Paragraphs>
  <Slides>39</Slides>
  <Notes>0</Notes>
  <HiddenSlides>0</HiddenSlides>
  <MMClips>0</MMClips>
  <ScaleCrop>false</ScaleCrop>
  <HeadingPairs>
    <vt:vector size="4" baseType="variant">
      <vt:variant>
        <vt:lpstr>سمة</vt:lpstr>
      </vt:variant>
      <vt:variant>
        <vt:i4>1</vt:i4>
      </vt:variant>
      <vt:variant>
        <vt:lpstr>عناوين الشرائح</vt:lpstr>
      </vt:variant>
      <vt:variant>
        <vt:i4>39</vt:i4>
      </vt:variant>
    </vt:vector>
  </HeadingPairs>
  <TitlesOfParts>
    <vt:vector size="40" baseType="lpstr">
      <vt:lpstr>حيوية</vt:lpstr>
      <vt:lpstr>تعديل وبناء السلوك</vt:lpstr>
      <vt:lpstr>أساليب زيادة السلوك المرغوب فيه</vt:lpstr>
      <vt:lpstr>الشريحة 3</vt:lpstr>
      <vt:lpstr>أولاً : التعزيز</vt:lpstr>
      <vt:lpstr>أنواع المعززات</vt:lpstr>
      <vt:lpstr>الشريحة 6</vt:lpstr>
      <vt:lpstr>مظاهر التعزيز السلبي </vt:lpstr>
      <vt:lpstr>الشريحة 8</vt:lpstr>
      <vt:lpstr>أشار سكنر إلى وجود أساليب متعددة لتعزيز الاستجابة الإجرائية</vt:lpstr>
      <vt:lpstr>الشريحة 10</vt:lpstr>
      <vt:lpstr>الشريحة 11</vt:lpstr>
      <vt:lpstr>خطوات العمل في برامج التعزيز الرمزي</vt:lpstr>
      <vt:lpstr>المتغيرات المؤثرة على فعالية التعزيز</vt:lpstr>
      <vt:lpstr>جداول التعزيز</vt:lpstr>
      <vt:lpstr>ثانياً: لعب الأدوار( التمثيل)</vt:lpstr>
      <vt:lpstr>أنماط لعب الدور</vt:lpstr>
      <vt:lpstr>خطوات لعب الدور </vt:lpstr>
      <vt:lpstr>خطوات التطبيق في الموقف التعليمي</vt:lpstr>
      <vt:lpstr>مميزات لعب الأدوار</vt:lpstr>
      <vt:lpstr>الاعتبارات التي يجب مراعاتها عند القيام بلعب الأدوار </vt:lpstr>
      <vt:lpstr>ثالثاً: التغذية الراجعة</vt:lpstr>
      <vt:lpstr>الشريحة 22</vt:lpstr>
      <vt:lpstr>مفهوم التغذية الراجعة</vt:lpstr>
      <vt:lpstr>أسس التغذية الراجعة</vt:lpstr>
      <vt:lpstr>سؤال للطرح</vt:lpstr>
      <vt:lpstr>أنواع التغذية الراجعة</vt:lpstr>
      <vt:lpstr>أهمية التغذية الراجعة</vt:lpstr>
      <vt:lpstr>سلبيات التغذية الراجعة</vt:lpstr>
      <vt:lpstr>رابعاً : التعليم المبرمج</vt:lpstr>
      <vt:lpstr>الشريحة 30</vt:lpstr>
      <vt:lpstr>أسئلة للطرح</vt:lpstr>
      <vt:lpstr>خطوات تنفيذ التعليم المبرمج</vt:lpstr>
      <vt:lpstr>أساليب التعليم المبرمج</vt:lpstr>
      <vt:lpstr>المبادئ التي يركز عليها التعليم المبرمج</vt:lpstr>
      <vt:lpstr>سؤال للطرح</vt:lpstr>
      <vt:lpstr>خطوات إعداد الوحدة المبرمجة</vt:lpstr>
      <vt:lpstr>مميزات التعليم المبرمج</vt:lpstr>
      <vt:lpstr>سؤال للطرح</vt:lpstr>
      <vt:lpstr>الشريحة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وبناء السلوك</dc:title>
  <dc:creator>user</dc:creator>
  <cp:lastModifiedBy>user</cp:lastModifiedBy>
  <cp:revision>3</cp:revision>
  <dcterms:created xsi:type="dcterms:W3CDTF">2021-02-17T14:30:52Z</dcterms:created>
  <dcterms:modified xsi:type="dcterms:W3CDTF">2021-02-17T15:00:09Z</dcterms:modified>
</cp:coreProperties>
</file>