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7" r:id="rId2"/>
    <p:sldId id="260" r:id="rId3"/>
    <p:sldId id="272" r:id="rId4"/>
    <p:sldId id="262" r:id="rId5"/>
    <p:sldId id="264" r:id="rId6"/>
    <p:sldId id="265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906000" cy="6858000" type="A4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6AD"/>
    <a:srgbClr val="8C3C5E"/>
    <a:srgbClr val="C27093"/>
    <a:srgbClr val="EF99D2"/>
    <a:srgbClr val="CCD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107" autoAdjust="0"/>
    <p:restoredTop sz="94628" autoAdjust="0"/>
  </p:normalViewPr>
  <p:slideViewPr>
    <p:cSldViewPr>
      <p:cViewPr>
        <p:scale>
          <a:sx n="90" d="100"/>
          <a:sy n="90" d="100"/>
        </p:scale>
        <p:origin x="-858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C08F32-AA37-4295-9DF1-2836C506016F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F69A00-1555-43EC-BE19-A3EE1B7DB5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49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69A00-1555-43EC-BE19-A3EE1B7DB523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62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71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428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982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652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132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689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51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21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690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076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462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963D-1180-4316-8477-68E5AC05D11D}" type="datetimeFigureOut">
              <a:rPr lang="ar-SA" smtClean="0"/>
              <a:t>18/02/41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349DF-8C79-462D-8CD5-E4976BA5C0B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102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78"/>
          <a:stretch/>
        </p:blipFill>
        <p:spPr bwMode="auto">
          <a:xfrm>
            <a:off x="974558" y="1754887"/>
            <a:ext cx="7792859" cy="493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518617" y="1412776"/>
            <a:ext cx="6704741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7200" dirty="0" smtClean="0">
                <a:solidFill>
                  <a:srgbClr val="8C3C5E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الخبرة الميدانية المبكرة التربية </a:t>
            </a:r>
            <a:r>
              <a:rPr lang="ar-SA" sz="7200" dirty="0" smtClean="0">
                <a:solidFill>
                  <a:srgbClr val="8C3C5E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العملية</a:t>
            </a:r>
            <a:endParaRPr lang="ar-SA" sz="7200" dirty="0">
              <a:solidFill>
                <a:srgbClr val="8C3C5E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3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2897146"/>
            <a:ext cx="9906000" cy="396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>
            <a:spLocks noGrp="1"/>
          </p:cNvSpPr>
          <p:nvPr/>
        </p:nvSpPr>
        <p:spPr>
          <a:xfrm>
            <a:off x="488504" y="1484784"/>
            <a:ext cx="9145016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أن يستمع لآراء الآخرين بضبط النفس وألا يظهر الغضب أو الانزعاج لما يتلقاه من تغذية راجعة أو نقد بناء </a:t>
            </a:r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</a:p>
          <a:p>
            <a:pPr algn="r" rtl="1"/>
            <a:endParaRPr lang="ar-SA" sz="105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/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أن يقتني كراسة خاصة بالتربية العملية لتدوين المعلومات الأساسية </a:t>
            </a:r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</a:p>
          <a:p>
            <a:pPr algn="r" rtl="1"/>
            <a:endParaRPr lang="ar-SA" sz="105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/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أن </a:t>
            </a: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ينسق الطالب المعلم مع الموجه والمعلم المتعاون لتحديد العبء الذي يقوم بتنفيذه ، كما يقوم بوضع خطة مفصلة للدروس التي يعدها ومناقشتها مع الموجه ما أمكن ذلك .</a:t>
            </a:r>
          </a:p>
        </p:txBody>
      </p:sp>
    </p:spTree>
    <p:extLst>
      <p:ext uri="{BB962C8B-B14F-4D97-AF65-F5344CB8AC3E}">
        <p14:creationId xmlns:p14="http://schemas.microsoft.com/office/powerpoint/2010/main" val="40052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2897146"/>
            <a:ext cx="9906000" cy="396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>
            <a:spLocks noGrp="1"/>
          </p:cNvSpPr>
          <p:nvPr/>
        </p:nvSpPr>
        <p:spPr>
          <a:xfrm>
            <a:off x="992560" y="1484784"/>
            <a:ext cx="8712968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3200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أن يناقش الطالب المعلم أداءه التدريسي مع المشرف أو الموجه ، على أن يتسم نقاشهم ونقدهم بالموضوعية والحياد بعيداً عن التجريح والإحراج </a:t>
            </a:r>
            <a:r>
              <a:rPr lang="ar-SA" sz="3200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</a:p>
          <a:p>
            <a:pPr algn="ctr" rtl="1"/>
            <a:endParaRPr lang="ar-SA" sz="110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ctr" rtl="1"/>
            <a:r>
              <a:rPr lang="ar-SA" sz="3200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أن </a:t>
            </a:r>
            <a:r>
              <a:rPr lang="ar-SA" sz="3200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يعي الطالب المعلم أن نجاح عملية التعليم يرتكز على إقامة العمليات الإنسانية مع جميع من يتعامل معهم في المدرسة </a:t>
            </a:r>
            <a:r>
              <a:rPr lang="ar-SA" sz="2400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283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2897146"/>
            <a:ext cx="9906000" cy="396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ربع نص 8"/>
          <p:cNvSpPr txBox="1"/>
          <p:nvPr/>
        </p:nvSpPr>
        <p:spPr>
          <a:xfrm>
            <a:off x="1364600" y="556531"/>
            <a:ext cx="826891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تقويم أداء الطالب المعلم </a:t>
            </a:r>
            <a:endParaRPr lang="ar-SA" sz="3600" b="1" dirty="0">
              <a:solidFill>
                <a:srgbClr val="FF0000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992560" y="1484784"/>
            <a:ext cx="8712968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b="1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أولاً : جوانب تقويم الطالب المعلم </a:t>
            </a:r>
            <a:r>
              <a:rPr lang="ar-SA" b="1" dirty="0" smtClean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:</a:t>
            </a:r>
          </a:p>
          <a:p>
            <a:pPr marL="0" indent="0" algn="r" rtl="1">
              <a:buNone/>
            </a:pPr>
            <a:endParaRPr lang="ar-SA" sz="900" b="1" dirty="0">
              <a:solidFill>
                <a:srgbClr val="FFC000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0" indent="0" algn="r" rtl="1">
              <a:buNone/>
            </a:pP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1- التكوين المهني والقدرة على التدريس .</a:t>
            </a:r>
          </a:p>
          <a:p>
            <a:pPr marL="0" indent="0" algn="r" rtl="1">
              <a:buNone/>
            </a:pP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2- الصفات الذاتية المتعلقة بشخصية المتعلم ، وتشمل النواحي الجسمية والصفات العقلية والخُلُقية .</a:t>
            </a:r>
          </a:p>
          <a:p>
            <a:pPr marL="0" indent="0" algn="r" rtl="1">
              <a:buNone/>
            </a:pP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3- فاعلية الطالب المعلم في المدرسة وعلاقته بأفراد أسرة المدرسة .</a:t>
            </a:r>
          </a:p>
          <a:p>
            <a:pPr marL="0" indent="0" algn="r" rtl="1">
              <a:buNone/>
            </a:pP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4- احترام الطالب المعلم للمواعيد وحرصه على وقت التلاميذ .</a:t>
            </a:r>
          </a:p>
        </p:txBody>
      </p:sp>
    </p:spTree>
    <p:extLst>
      <p:ext uri="{BB962C8B-B14F-4D97-AF65-F5344CB8AC3E}">
        <p14:creationId xmlns:p14="http://schemas.microsoft.com/office/powerpoint/2010/main" val="3756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2897146"/>
            <a:ext cx="9906000" cy="396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ربع نص 8"/>
          <p:cNvSpPr txBox="1"/>
          <p:nvPr/>
        </p:nvSpPr>
        <p:spPr>
          <a:xfrm>
            <a:off x="1364600" y="556531"/>
            <a:ext cx="826891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8C3C5E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endParaRPr lang="ar-SA" sz="3600" b="1" dirty="0">
              <a:solidFill>
                <a:srgbClr val="8C3C5E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992560" y="1484784"/>
            <a:ext cx="8712968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b="1" dirty="0" smtClean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ثانياً </a:t>
            </a:r>
            <a:r>
              <a:rPr lang="ar-SA" b="1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: أدوات تقويم الطالب المعلم </a:t>
            </a:r>
            <a:r>
              <a:rPr lang="ar-SA" b="1" dirty="0" smtClean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:</a:t>
            </a:r>
          </a:p>
          <a:p>
            <a:pPr marL="0" indent="0" algn="r" rtl="1">
              <a:buNone/>
            </a:pPr>
            <a:r>
              <a:rPr lang="ar-SA" b="1" dirty="0" smtClean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بطاقة </a:t>
            </a:r>
            <a:r>
              <a:rPr lang="ar-SA" b="1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الملاحظة : </a:t>
            </a:r>
            <a:r>
              <a:rPr lang="ar-SA" b="1" dirty="0" smtClean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تشتمل </a:t>
            </a:r>
            <a:r>
              <a:rPr lang="ar-SA" b="1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على قائمة بالمهارات التدريسية والسمات الشخصية أو المهنية التي يتعين توافرها في الطالب المعلم ويستخدمها المسؤول عن متابعة الطالب أثناء فترة التربية العملية 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وتعتمد في تطبيقها على الملاحظة المباشرة والمنتظمة خلال أداء عملية التدريس </a:t>
            </a:r>
            <a:r>
              <a:rPr lang="ar-SA" b="1" dirty="0" smtClean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 وتتضمن </a:t>
            </a:r>
            <a:r>
              <a:rPr lang="ar-SA" b="1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في معظمها تقييم ثلاث مهارات تدريسية :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مرحلة إعداد الدرس ، ومرحلة تنفيذ الدرس ، ومرحلة التقويم 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وتندرج تحت هذه المراحل عدة بنود للتقويم .</a:t>
            </a:r>
          </a:p>
        </p:txBody>
      </p:sp>
    </p:spTree>
    <p:extLst>
      <p:ext uri="{BB962C8B-B14F-4D97-AF65-F5344CB8AC3E}">
        <p14:creationId xmlns:p14="http://schemas.microsoft.com/office/powerpoint/2010/main" val="343613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4437112"/>
            <a:ext cx="9906000" cy="242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>
            <a:spLocks noGrp="1"/>
          </p:cNvSpPr>
          <p:nvPr/>
        </p:nvSpPr>
        <p:spPr>
          <a:xfrm>
            <a:off x="623001" y="2337332"/>
            <a:ext cx="8659998" cy="2531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b="1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" برنامج تدريبي تقدمه كليات التربية </a:t>
            </a:r>
            <a:r>
              <a:rPr lang="ar-SA" sz="4000" b="1" dirty="0" smtClean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ومعاهدها </a:t>
            </a:r>
            <a:r>
              <a:rPr lang="ar-SA" sz="4000" b="1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على مدى فترة زمنية محددة  تحت اشرافها بهدف إتاحة الفرصة للطلاب المعلمين لتطبيق </a:t>
            </a:r>
            <a:r>
              <a:rPr lang="ar-SA" sz="4000" b="1" dirty="0" smtClean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ما تعلموه </a:t>
            </a:r>
            <a:r>
              <a:rPr lang="ar-SA" sz="4000" b="1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نظريا  تطبيقا عمليا "</a:t>
            </a:r>
          </a:p>
        </p:txBody>
      </p:sp>
    </p:spTree>
    <p:extLst>
      <p:ext uri="{BB962C8B-B14F-4D97-AF65-F5344CB8AC3E}">
        <p14:creationId xmlns:p14="http://schemas.microsoft.com/office/powerpoint/2010/main" val="28296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906000" cy="684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58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2897146"/>
            <a:ext cx="9906000" cy="396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ربع نص 8"/>
          <p:cNvSpPr txBox="1"/>
          <p:nvPr/>
        </p:nvSpPr>
        <p:spPr>
          <a:xfrm>
            <a:off x="1364600" y="1011561"/>
            <a:ext cx="826891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أهميتها :</a:t>
            </a:r>
            <a:endParaRPr lang="ar-SA" sz="4000" dirty="0">
              <a:solidFill>
                <a:srgbClr val="FF0000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973522" y="1700808"/>
            <a:ext cx="865999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sz="3200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1- تعريف الطالب بجوانب العملية التربوية وبيئة </a:t>
            </a:r>
            <a:r>
              <a:rPr lang="ar-SA" sz="3200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المدرسة</a:t>
            </a:r>
          </a:p>
          <a:p>
            <a:pPr marL="0" indent="0" algn="r" rtl="1">
              <a:buNone/>
            </a:pPr>
            <a:r>
              <a:rPr lang="ar-SA" sz="1050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/>
            </a:r>
            <a:br>
              <a:rPr lang="ar-SA" sz="1050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</a:br>
            <a:r>
              <a:rPr lang="ar-SA" sz="3200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2- </a:t>
            </a:r>
            <a:r>
              <a:rPr lang="ar-SA" sz="3200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تهيئة الفرص أمامه لترجمة المعرفة النظرية والمبادئ والأفكار التربوية التي تقدم في مؤسسة الإعداد إلى مواقف تدريس فعلية </a:t>
            </a:r>
            <a:r>
              <a:rPr lang="ar-SA" sz="3200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  <a:br>
              <a:rPr lang="ar-SA" sz="3200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</a:br>
            <a:endParaRPr lang="ar-SA" sz="105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0" indent="0" algn="r" rtl="1">
              <a:buNone/>
            </a:pPr>
            <a:r>
              <a:rPr lang="ar-SA" sz="3200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3- إتاحة الفرصة أمامه كي يفهم طبيعة العمل الذي سيزاوله بعد التخرج</a:t>
            </a:r>
            <a:r>
              <a:rPr lang="ar-SA" sz="2400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391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5013176"/>
            <a:ext cx="9906000" cy="18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>
            <a:spLocks noGrp="1"/>
          </p:cNvSpPr>
          <p:nvPr/>
        </p:nvSpPr>
        <p:spPr>
          <a:xfrm>
            <a:off x="973521" y="1303948"/>
            <a:ext cx="8659998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4 - مساعدته على التكيف مع المواقف التربوية ، مما يؤدي بالتدريج إلى إزالة الكثير من المخاوف التي يشعر بها في بداية تدريبه </a:t>
            </a:r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</a:p>
          <a:p>
            <a:pPr marL="0" indent="0" algn="r" rtl="1">
              <a:buNone/>
            </a:pPr>
            <a:endParaRPr lang="ar-SA" sz="105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0" indent="0" algn="r" rtl="1">
              <a:buNone/>
            </a:pP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5 - توفير فرص التدريب الموجه للطالب المعلم : كي </a:t>
            </a:r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تنمو </a:t>
            </a: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لديه مهارات التدريس المطلوب وتساعده على تكوين اتجاهات وميول إيجابية نحو المهنة التي يعد لها </a:t>
            </a:r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</a:p>
          <a:p>
            <a:pPr marL="0" indent="0" algn="r" rtl="1">
              <a:buNone/>
            </a:pPr>
            <a:endParaRPr lang="ar-SA" sz="105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0" indent="0" algn="r" rtl="1">
              <a:buNone/>
            </a:pP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6 – إتاحة الفرصة أمامه لتعرف قدراته الذاتية ومهارته التدريسية ، والعمل على تنميتها على طريق الخبرة المباشرة ، وتنمية الحس المهني لديه .</a:t>
            </a:r>
          </a:p>
        </p:txBody>
      </p:sp>
    </p:spTree>
    <p:extLst>
      <p:ext uri="{BB962C8B-B14F-4D97-AF65-F5344CB8AC3E}">
        <p14:creationId xmlns:p14="http://schemas.microsoft.com/office/powerpoint/2010/main" val="15386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3861048"/>
            <a:ext cx="9906000" cy="299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>
            <a:spLocks noGrp="1"/>
          </p:cNvSpPr>
          <p:nvPr/>
        </p:nvSpPr>
        <p:spPr>
          <a:xfrm>
            <a:off x="973522" y="1900055"/>
            <a:ext cx="8659998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sz="3200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7 - توفير الفرص أمامه لمشاهدة نماذج مختلفة من مواقف التدريس ، التي يؤديها معلمون من ذوي الخبرة الطويلة ، والمشهود لهم بالكفاءة مجال التدريس ، والإفادة منها . </a:t>
            </a:r>
            <a:endParaRPr lang="ar-SA" sz="3200" b="1" dirty="0" smtClean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0" indent="0" algn="r" rtl="1">
              <a:buNone/>
            </a:pPr>
            <a:endParaRPr lang="ar-SA" sz="110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0" indent="0" algn="r" rtl="1">
              <a:buNone/>
            </a:pPr>
            <a:r>
              <a:rPr lang="ar-SA" sz="3200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8- مشاركته الأنشطة المدرسية ، ومزاولته للأنشطة غير الصفية المرتبطة بمجال تخصصه ، واكتسابه القدرة على تنظيمها وتنفيذها </a:t>
            </a:r>
            <a:r>
              <a:rPr lang="ar-SA" sz="2400" dirty="0">
                <a:solidFill>
                  <a:srgbClr val="0776AD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572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2897146"/>
            <a:ext cx="9906000" cy="396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>
            <a:spLocks noGrp="1"/>
          </p:cNvSpPr>
          <p:nvPr/>
        </p:nvSpPr>
        <p:spPr>
          <a:xfrm>
            <a:off x="973522" y="1939814"/>
            <a:ext cx="8659998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9- </a:t>
            </a: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إكسابه مجموعة من المهارات الاجتماعية التي تزيد من ثقته بنفسه ، وتمكنه من والتفاعل التعامل الإيجابي مع الآخرين ، ومن العمل ضمن فريق والقدرة على التصرف السليم ، واتخاذ القرارات المناسبة في المواقف الصعبة . </a:t>
            </a:r>
          </a:p>
        </p:txBody>
      </p:sp>
    </p:spTree>
    <p:extLst>
      <p:ext uri="{BB962C8B-B14F-4D97-AF65-F5344CB8AC3E}">
        <p14:creationId xmlns:p14="http://schemas.microsoft.com/office/powerpoint/2010/main" val="15386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2897146"/>
            <a:ext cx="9906000" cy="396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ربع نص 8"/>
          <p:cNvSpPr txBox="1"/>
          <p:nvPr/>
        </p:nvSpPr>
        <p:spPr>
          <a:xfrm>
            <a:off x="1364600" y="556531"/>
            <a:ext cx="826891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8C3C5E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مهام الطالب المعلم </a:t>
            </a:r>
            <a:endParaRPr lang="ar-SA" sz="3600" b="1" dirty="0">
              <a:solidFill>
                <a:srgbClr val="8C3C5E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973522" y="1484784"/>
            <a:ext cx="8659998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الوعي </a:t>
            </a: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الكامل بأهمية التربية العملية في تنميته شخصياً ومهنياً ، والحرص الدائم على تحقيق أقصى استفادة منها </a:t>
            </a:r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</a:p>
          <a:p>
            <a:pPr algn="r" rtl="1"/>
            <a:endParaRPr lang="ar-SA" sz="1050" b="1" dirty="0" smtClean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/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أن يحافظ على حسن المظهر ولطف السلوك حتى يظل قدوة للتلاميذ ومصدراً لاحترامهم وتقديرهم </a:t>
            </a:r>
            <a:endParaRPr lang="ar-SA" b="1" dirty="0" smtClean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/>
            <a:endParaRPr lang="ar-SA" sz="105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/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أن يلتزم بالدوام الكامل المخصص لعضو هيئة التدريس حضوراً وانصرافاً ، والتنسيق المستمر مع مدير المدرسة بشأن أي استثناءات في هذا المجال .</a:t>
            </a:r>
          </a:p>
          <a:p>
            <a:pPr algn="r" rtl="1"/>
            <a:endParaRPr lang="ar-SA" sz="2400" dirty="0">
              <a:solidFill>
                <a:srgbClr val="0776AD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779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r="3589" b="56298"/>
          <a:stretch/>
        </p:blipFill>
        <p:spPr bwMode="auto">
          <a:xfrm>
            <a:off x="0" y="2897146"/>
            <a:ext cx="9906000" cy="396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>
            <a:spLocks noGrp="1"/>
          </p:cNvSpPr>
          <p:nvPr/>
        </p:nvSpPr>
        <p:spPr>
          <a:xfrm>
            <a:off x="488504" y="1484784"/>
            <a:ext cx="9145016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أن </a:t>
            </a: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يتعاون مع مدير المدرسة وأعضاء الهيئة التدريسية مع بذل الجهد للاستفادة من خبراتهم ما أمكن </a:t>
            </a:r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</a:p>
          <a:p>
            <a:pPr algn="r" rtl="1"/>
            <a:endParaRPr lang="ar-SA" sz="105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/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أن يتفاعل مع المتعلمين على أسس من الاحترام والجدية والابتعاد عن التعالي أو الانفتاح الزائد عليهم وإزالة الحواجز بينهم </a:t>
            </a:r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.</a:t>
            </a:r>
          </a:p>
          <a:p>
            <a:pPr algn="r" rtl="1"/>
            <a:endParaRPr lang="ar-SA" sz="1050" b="1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/>
            <a:r>
              <a:rPr lang="ar-SA" b="1" dirty="0" smtClean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 </a:t>
            </a:r>
            <a:r>
              <a:rPr lang="ar-SA" b="1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يتذكر أنه قادم للمدرسة من أجل التعلم واكتساب المهارات والخبرات التعليمية ، فيحسن به أن يتمتع بعقل متفتح وتصرف مرن .</a:t>
            </a:r>
          </a:p>
          <a:p>
            <a:pPr algn="r" rtl="1"/>
            <a:endParaRPr lang="ar-SA" sz="2400" dirty="0">
              <a:solidFill>
                <a:srgbClr val="0776AD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306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561</Words>
  <Application>Microsoft Office PowerPoint</Application>
  <PresentationFormat>A4 Paper (210x297 mm)</PresentationFormat>
  <Paragraphs>59</Paragraphs>
  <Slides>13</Slides>
  <Notes>12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aa</dc:creator>
  <cp:lastModifiedBy>Amal Turky. ALosimi</cp:lastModifiedBy>
  <cp:revision>20</cp:revision>
  <dcterms:created xsi:type="dcterms:W3CDTF">2017-12-02T17:50:30Z</dcterms:created>
  <dcterms:modified xsi:type="dcterms:W3CDTF">2019-10-17T09:02:00Z</dcterms:modified>
</cp:coreProperties>
</file>